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4" r:id="rId9"/>
    <p:sldId id="265" r:id="rId10"/>
    <p:sldId id="266" r:id="rId11"/>
    <p:sldId id="267" r:id="rId12"/>
    <p:sldId id="268" r:id="rId13"/>
    <p:sldId id="272" r:id="rId14"/>
    <p:sldId id="269" r:id="rId15"/>
    <p:sldId id="270" r:id="rId16"/>
    <p:sldId id="271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2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9/9/2019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rgbClr val="7030A0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538010" y="5196309"/>
            <a:ext cx="1748118" cy="1661691"/>
            <a:chOff x="10538010" y="5120875"/>
            <a:chExt cx="1748118" cy="1661691"/>
          </a:xfrm>
        </p:grpSpPr>
        <p:sp>
          <p:nvSpPr>
            <p:cNvPr id="8" name="TextBox 7"/>
            <p:cNvSpPr txBox="1"/>
            <p:nvPr/>
          </p:nvSpPr>
          <p:spPr>
            <a:xfrm>
              <a:off x="10538010" y="6474789"/>
              <a:ext cx="17481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0" dirty="0" smtClean="0">
                  <a:solidFill>
                    <a:srgbClr val="7030A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CS771: Intro to ML</a:t>
              </a:r>
              <a:endParaRPr lang="en-US" sz="1400" b="0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8886" y="5120875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0641104" y="5120875"/>
              <a:ext cx="1541929" cy="1661691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rgbClr val="7030A0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i="1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Probabilistic </a:t>
            </a:r>
            <a:r>
              <a:rPr lang="en-US" dirty="0" smtClean="0"/>
              <a:t>ML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CS771: Introduction to Machine Learning</a:t>
            </a:r>
            <a:endParaRPr lang="en-IN" dirty="0"/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Logistic Regression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Suppose we learn a model as the MLE while using sigmoidal map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IN" dirty="0">
                            <a:latin typeface="Cambria Math" panose="02040503050406030204" pitchFamily="18" charset="0"/>
                          </a:rPr>
                          <m:t>MLE</m:t>
                        </m:r>
                      </m:sub>
                    </m:sSub>
                    <m:r>
                      <a:rPr lang="en-IN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dirty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dirty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IN" b="1" dirty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nary>
                              <m:naryPr>
                                <m:chr m:val="∏"/>
                                <m:limLoc m:val="subSup"/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⊤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Working with products can be numerically unstable</a:t>
                </a:r>
              </a:p>
              <a:p>
                <a:pPr lvl="2"/>
                <a:r>
                  <a:rPr lang="en-IN" dirty="0" smtClean="0"/>
                  <a:t>Since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IN" dirty="0" smtClean="0"/>
                  <a:t>, product of several such values can be extremely small</a:t>
                </a:r>
              </a:p>
              <a:p>
                <a:pPr lvl="2"/>
                <a:r>
                  <a:rPr lang="en-IN" b="1" dirty="0" smtClean="0"/>
                  <a:t>Solution</a:t>
                </a:r>
                <a:r>
                  <a:rPr lang="en-IN" dirty="0" smtClean="0"/>
                  <a:t>: take logarithms and exploit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IN" dirty="0">
                            <a:latin typeface="Cambria Math" panose="02040503050406030204" pitchFamily="18" charset="0"/>
                          </a:rPr>
                          <m:t>MLE</m:t>
                        </m:r>
                      </m:sub>
                    </m:sSub>
                    <m:r>
                      <a:rPr lang="en-IN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dirty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dirty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IN" b="1" dirty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func>
                              <m:funcPr>
                                <m:ctrlPr>
                                  <a:rPr lang="en-I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IN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∏"/>
                                        <m:limLoc m:val="subSup"/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  <m:d>
                                          <m:d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IN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IN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⋅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IN" b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𝐰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IN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⊤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IN" b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𝐱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</m:nary>
                                  </m:e>
                                </m:d>
                              </m:e>
                            </m:func>
                          </m:e>
                        </m:func>
                      </m:e>
                    </m:func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dirty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dirty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b="1" dirty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IN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IN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func>
                                          <m:funcPr>
                                            <m:ctrlPr>
                                              <a:rPr lang="en-IN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IN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exp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IN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IN" b="0" i="1" dirty="0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IN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p>
                                                </m:sSup>
                                                <m:r>
                                                  <a:rPr lang="en-IN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⋅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IN" b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𝐰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IN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⊤</m:t>
                                                    </m:r>
                                                  </m:sup>
                                                </m:sSup>
                                                <m:sSup>
                                                  <m:sSupPr>
                                                    <m:ctrlP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IN" b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𝐱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</m:d>
                                          </m:e>
                                        </m:func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IN" dirty="0" smtClean="0"/>
              </a:p>
              <a:p>
                <a:r>
                  <a:rPr lang="en-IN" dirty="0" smtClean="0"/>
                  <a:t>Thus, the logistic loss function pops out automatically when we try to learn a model that maximizes the likelihood function</a:t>
                </a: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 r="-1734" b="-32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055849" y="4344520"/>
            <a:ext cx="4598398" cy="1027415"/>
          </a:xfrm>
          <a:prstGeom prst="ellipse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ular Callout 4"/>
          <p:cNvSpPr/>
          <p:nvPr/>
        </p:nvSpPr>
        <p:spPr>
          <a:xfrm>
            <a:off x="7654247" y="3774003"/>
            <a:ext cx="4363821" cy="589619"/>
          </a:xfrm>
          <a:prstGeom prst="wedgeRectCallout">
            <a:avLst>
              <a:gd name="adj1" fmla="val -61472"/>
              <a:gd name="adj2" fmla="val 59235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0" dirty="0" smtClean="0">
                <a:solidFill>
                  <a:schemeClr val="tx1"/>
                </a:solidFill>
                <a:latin typeface="+mj-lt"/>
              </a:rPr>
              <a:t>Also called </a:t>
            </a:r>
            <a:r>
              <a:rPr lang="en-IN" sz="2400" b="0" i="1" dirty="0" smtClean="0">
                <a:solidFill>
                  <a:schemeClr val="tx1"/>
                </a:solidFill>
                <a:latin typeface="+mj-lt"/>
              </a:rPr>
              <a:t>negative log-likelihood</a:t>
            </a:r>
            <a:endParaRPr lang="en-US" sz="2400" i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7881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Probabilistic Multiclassification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5"/>
                <a:ext cx="11938646" cy="5746376"/>
              </a:xfrm>
            </p:spPr>
            <p:txBody>
              <a:bodyPr/>
              <a:lstStyle/>
              <a:p>
                <a:r>
                  <a:rPr lang="en-IN" dirty="0" smtClean="0"/>
                  <a:t>Suppose we have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dirty="0" smtClean="0"/>
                  <a:t> classes, then for every data point we would have to output a PMF over the support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IN" dirty="0" smtClean="0"/>
              </a:p>
              <a:p>
                <a:pPr lvl="2"/>
                <a:r>
                  <a:rPr lang="en-IN" b="1" dirty="0" smtClean="0"/>
                  <a:t>Popular way</a:t>
                </a:r>
                <a:r>
                  <a:rPr lang="en-IN" dirty="0" smtClean="0"/>
                  <a:t>: assign a positive score to all classes and normalize so that the scores form a proper probability distribution</a:t>
                </a:r>
              </a:p>
              <a:p>
                <a:pPr lvl="2"/>
                <a:r>
                  <a:rPr lang="en-IN" b="1" dirty="0" smtClean="0"/>
                  <a:t>Common trick</a:t>
                </a:r>
                <a:r>
                  <a:rPr lang="en-IN" dirty="0" smtClean="0"/>
                  <a:t>: converting any score to a positive score – exponentiate!!</a:t>
                </a:r>
              </a:p>
              <a:p>
                <a:r>
                  <a:rPr lang="en-IN" dirty="0" smtClean="0"/>
                  <a:t>Learn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dirty="0" smtClean="0"/>
                  <a:t> models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IN" dirty="0" smtClean="0"/>
                  <a:t>, given a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Assign a positive score per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Normalize to obtain a PMF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sSup>
                          <m:sSupPr>
                            <m:ctrlPr>
                              <a:rPr lang="en-I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I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en-IN" dirty="0" smtClean="0"/>
                  <a:t> for any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Likelihood in this case is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I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IN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IN" dirty="0" smtClean="0"/>
              </a:p>
              <a:p>
                <a:r>
                  <a:rPr lang="en-IN" dirty="0" smtClean="0"/>
                  <a:t>Log-likelihood in this case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sub>
                                </m:sSub>
                              </m:num>
                              <m:den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nary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IN" dirty="0" smtClean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5"/>
                <a:ext cx="11938646" cy="5746376"/>
              </a:xfrm>
              <a:blipFill>
                <a:blip r:embed="rId2"/>
                <a:stretch>
                  <a:fillRect l="-562" t="-2545" r="-17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603" y="0"/>
            <a:ext cx="1832397" cy="18323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ular Callout 5"/>
              <p:cNvSpPr/>
              <p:nvPr/>
            </p:nvSpPr>
            <p:spPr>
              <a:xfrm>
                <a:off x="1808252" y="36190"/>
                <a:ext cx="8348524" cy="1199297"/>
              </a:xfrm>
              <a:prstGeom prst="wedgeRectCallout">
                <a:avLst>
                  <a:gd name="adj1" fmla="val 59019"/>
                  <a:gd name="adj2" fmla="val 52993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Just as we had the Bernoulli distributions over the support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, if the support instead has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elements, then the distributions are called either </a:t>
                </a:r>
                <a:r>
                  <a:rPr lang="en-IN" sz="2400" i="1" dirty="0" smtClean="0">
                    <a:solidFill>
                      <a:schemeClr val="tx1"/>
                    </a:solidFill>
                    <a:latin typeface="+mj-lt"/>
                  </a:rPr>
                  <a:t>Multinoulli distributions 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or </a:t>
                </a:r>
                <a:r>
                  <a:rPr lang="en-IN" sz="2400" i="1" dirty="0" smtClean="0">
                    <a:solidFill>
                      <a:schemeClr val="tx1"/>
                    </a:solidFill>
                    <a:latin typeface="+mj-lt"/>
                  </a:rPr>
                  <a:t>Categorical distributions</a:t>
                </a:r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252" y="36190"/>
                <a:ext cx="8348524" cy="1199297"/>
              </a:xfrm>
              <a:prstGeom prst="wedgeRectCallout">
                <a:avLst>
                  <a:gd name="adj1" fmla="val 59019"/>
                  <a:gd name="adj2" fmla="val 52993"/>
                </a:avLst>
              </a:prstGeom>
              <a:blipFill>
                <a:blip r:embed="rId4"/>
                <a:stretch>
                  <a:fillRect l="-867" t="-1914" b="-622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59603" y="1868588"/>
            <a:ext cx="1832396" cy="18323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ular Callout 8"/>
              <p:cNvSpPr/>
              <p:nvPr/>
            </p:nvSpPr>
            <p:spPr>
              <a:xfrm>
                <a:off x="5743254" y="1705208"/>
                <a:ext cx="5081342" cy="1199297"/>
              </a:xfrm>
              <a:prstGeom prst="wedgeRectCallout">
                <a:avLst>
                  <a:gd name="adj1" fmla="val 59019"/>
                  <a:gd name="adj2" fmla="val 52993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To specify a multinoulli distribution over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labels, we need to specify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non-negative numbers that add up to one</a:t>
                </a:r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Rectangular Callout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254" y="1705208"/>
                <a:ext cx="5081342" cy="1199297"/>
              </a:xfrm>
              <a:prstGeom prst="wedgeRectCallout">
                <a:avLst>
                  <a:gd name="adj1" fmla="val 59019"/>
                  <a:gd name="adj2" fmla="val 52993"/>
                </a:avLst>
              </a:prstGeom>
              <a:blipFill>
                <a:blip r:embed="rId6"/>
                <a:stretch>
                  <a:fillRect l="-1201" t="-1923" b="-6731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09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Softmax</a:t>
            </a:r>
            <a:r>
              <a:rPr lang="en-IN" dirty="0" smtClean="0"/>
              <a:t> Regression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If we now want to learn the MLE, we would have to find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 dirty="0">
                                <a:latin typeface="Cambria Math" panose="02040503050406030204" pitchFamily="18" charset="0"/>
                              </a:rPr>
                              <m:t>MLE</m:t>
                            </m:r>
                          </m:sub>
                          <m:sup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 dirty="0">
                                <a:latin typeface="Cambria Math" panose="02040503050406030204" pitchFamily="18" charset="0"/>
                              </a:rPr>
                              <m:t>MLE</m:t>
                            </m:r>
                          </m:sub>
                          <m:sup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bSup>
                      </m:e>
                    </m:d>
                    <m:r>
                      <a:rPr lang="en-IN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dirty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dirty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p>
                                  <m:sSupPr>
                                    <m:ctrlPr>
                                      <a:rPr lang="en-IN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dirty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 b="0" i="0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IN" b="1" i="0" dirty="0" smtClean="0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p>
                                  <m:sSupPr>
                                    <m:ctrlPr>
                                      <a:rPr lang="en-IN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 dirty="0" smtClean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p>
                                </m:sSup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nary>
                              <m:naryPr>
                                <m:chr m:val="∏"/>
                                <m:limLoc m:val="subSup"/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ℙ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| </m:t>
                                    </m:r>
                                    <m:sSup>
                                      <m:sSupPr>
                                        <m:ctrlPr>
                                          <a:rPr lang="en-IN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d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dirty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dirty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p>
                                  <m:sSupPr>
                                    <m:ctrlPr>
                                      <a:rPr lang="en-IN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dirty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IN" b="1" dirty="0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p>
                                  <m:sSupPr>
                                    <m:ctrlPr>
                                      <a:rPr lang="en-IN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dirty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p>
                                </m:sSup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nary>
                              <m:naryPr>
                                <m:chr m:val="∏"/>
                                <m:limLoc m:val="subSup"/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f>
                                  <m:fPr>
                                    <m:type m:val="lin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p>
                                        </m:sSup>
                                      </m:sub>
                                      <m:sup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  <m:e>
                                        <m:sSubSup>
                                          <m:sSubSupPr>
                                            <m:ctrlP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𝜂</m:t>
                                            </m:r>
                                          </m:e>
                                          <m:sub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  <m:sup>
                                            <m: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</m:den>
                                </m:f>
                              </m:e>
                            </m:nary>
                          </m:e>
                        </m:func>
                      </m:e>
                    </m:func>
                  </m:oMath>
                </a14:m>
                <a:r>
                  <a:rPr lang="en-IN" dirty="0" smtClean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IN" dirty="0" smtClean="0"/>
              </a:p>
              <a:p>
                <a:r>
                  <a:rPr lang="en-IN" dirty="0" smtClean="0"/>
                  <a:t>Using the negative log-likelihood for numerical stability</a:t>
                </a:r>
              </a:p>
              <a:p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dirty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dirty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sSup>
                                  <m:sSupPr>
                                    <m:ctrlPr>
                                      <a:rPr lang="en-IN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dirty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IN" b="1" dirty="0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p>
                                  <m:sSupPr>
                                    <m:ctrlPr>
                                      <a:rPr lang="en-IN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dirty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p>
                                </m:sSup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type m:val="lin"/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Sup>
                                              <m:sSubSupPr>
                                                <m:ctrlPr>
                                                  <a:rPr lang="en-I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IN">
                                                    <a:latin typeface="Cambria Math" panose="02040503050406030204" pitchFamily="18" charset="0"/>
                                                  </a:rPr>
                                                  <m:t>𝜂</m:t>
                                                </m:r>
                                              </m:e>
                                              <m:sub>
                                                <m:sSup>
                                                  <m:sSupPr>
                                                    <m:ctrlP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</m:sup>
                                                </m:sSup>
                                              </m:sub>
                                              <m:sup>
                                                <m:r>
                                                  <a:rPr lang="en-IN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p>
                                            </m:sSubSup>
                                          </m:num>
                                          <m:den>
                                            <m:nary>
                                              <m:naryPr>
                                                <m:chr m:val="∑"/>
                                                <m:limLoc m:val="subSup"/>
                                                <m:ctrlP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naryPr>
                                              <m:sub>
                                                <m:r>
                                                  <m:rPr>
                                                    <m:brk m:alnAt="25"/>
                                                  </m:rP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  <m: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=1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sup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𝜂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𝑐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p>
                                                </m:sSubSup>
                                              </m:e>
                                            </m:nary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IN" dirty="0" smtClean="0"/>
              </a:p>
              <a:p>
                <a:r>
                  <a:rPr lang="en-IN" b="1" dirty="0" smtClean="0"/>
                  <a:t>Note</a:t>
                </a:r>
                <a:r>
                  <a:rPr lang="en-IN" dirty="0" smtClean="0"/>
                  <a:t>: this is nothing but the </a:t>
                </a:r>
                <a:r>
                  <a:rPr lang="en-IN" dirty="0" err="1" smtClean="0"/>
                  <a:t>softmax</a:t>
                </a:r>
                <a:r>
                  <a:rPr lang="en-IN" dirty="0" smtClean="0"/>
                  <a:t> loss function we saw earlier, also known as the </a:t>
                </a:r>
                <a:r>
                  <a:rPr lang="en-IN" i="1" dirty="0" smtClean="0"/>
                  <a:t>cross entropy loss function</a:t>
                </a:r>
                <a:endParaRPr lang="en-IN" dirty="0" smtClean="0"/>
              </a:p>
              <a:p>
                <a:pPr lvl="2"/>
                <a:r>
                  <a:rPr lang="en-IN" b="1" i="1" dirty="0" smtClean="0"/>
                  <a:t>Reason for the name</a:t>
                </a:r>
                <a:r>
                  <a:rPr lang="en-IN" i="1" dirty="0" smtClean="0"/>
                  <a:t>: it corresponds to something known as the </a:t>
                </a:r>
                <a:r>
                  <a:rPr lang="en-IN" i="0" dirty="0" smtClean="0"/>
                  <a:t>cross entropy</a:t>
                </a:r>
                <a:r>
                  <a:rPr lang="en-IN" dirty="0" smtClean="0"/>
                  <a:t> between the PMF given by the model and the true label of the data point</a:t>
                </a:r>
                <a:endParaRPr lang="en-IN" i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0544011" y="2501668"/>
            <a:ext cx="1468606" cy="1238929"/>
            <a:chOff x="12383748" y="1219011"/>
            <a:chExt cx="1862104" cy="1570887"/>
          </a:xfrm>
        </p:grpSpPr>
        <p:sp>
          <p:nvSpPr>
            <p:cNvPr id="18" name="Freeform 17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Freeform 18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3" name="Rectangular Callout 22"/>
          <p:cNvSpPr/>
          <p:nvPr/>
        </p:nvSpPr>
        <p:spPr>
          <a:xfrm>
            <a:off x="3450520" y="2351721"/>
            <a:ext cx="6914676" cy="1242053"/>
          </a:xfrm>
          <a:prstGeom prst="wedgeRectCallout">
            <a:avLst>
              <a:gd name="adj1" fmla="val 61194"/>
              <a:gd name="adj2" fmla="val 5642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It should be noted that this is not the only way to do probabilistic multiclassification. It is just that this way is simple to understand, implement and hence popular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43" y="760344"/>
            <a:ext cx="1741324" cy="17413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ular Callout 24"/>
              <p:cNvSpPr/>
              <p:nvPr/>
            </p:nvSpPr>
            <p:spPr>
              <a:xfrm>
                <a:off x="1947776" y="336084"/>
                <a:ext cx="9669203" cy="1745191"/>
              </a:xfrm>
              <a:prstGeom prst="wedgeRectCallout">
                <a:avLst>
                  <a:gd name="adj1" fmla="val -55485"/>
                  <a:gd name="adj2" fmla="val 38369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I may find other ways to assign a PMF over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to each data point by choosing some function other than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e>
                    </m:func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e.g. </a:t>
                </a:r>
                <a:r>
                  <a:rPr lang="en-IN" sz="2400" dirty="0" err="1" smtClean="0">
                    <a:solidFill>
                      <a:schemeClr val="tx1"/>
                    </a:solidFill>
                    <a:latin typeface="+mj-lt"/>
                  </a:rPr>
                  <a:t>ReLU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to assign positive scores i.e.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400" b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p>
                                <m:r>
                                  <a:rPr lang="en-IN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400" b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, let </a:t>
                </a:r>
                <a14:m>
                  <m:oMath xmlns:m="http://schemas.openxmlformats.org/officeDocument/2006/math">
                    <m:r>
                      <a:rPr lang="en-I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I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I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sSup>
                          <m:sSupPr>
                            <m:ctrlPr>
                              <a:rPr lang="en-I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I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I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IN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and then proceed to obtain an MLE. Something similar to this is indeed used in deep learning</a:t>
                </a:r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5" name="Rectangular Callout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776" y="336084"/>
                <a:ext cx="9669203" cy="1745191"/>
              </a:xfrm>
              <a:prstGeom prst="wedgeRectCallout">
                <a:avLst>
                  <a:gd name="adj1" fmla="val -55485"/>
                  <a:gd name="adj2" fmla="val 38369"/>
                </a:avLst>
              </a:prstGeom>
              <a:blipFill>
                <a:blip r:embed="rId4"/>
                <a:stretch>
                  <a:fillRect r="-1370" b="-274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45" y="5135178"/>
            <a:ext cx="1722822" cy="1722822"/>
          </a:xfrm>
          <a:prstGeom prst="rect">
            <a:avLst/>
          </a:prstGeom>
        </p:spPr>
      </p:pic>
      <p:sp>
        <p:nvSpPr>
          <p:cNvPr id="27" name="Rectangular Callout 26"/>
          <p:cNvSpPr/>
          <p:nvPr/>
        </p:nvSpPr>
        <p:spPr>
          <a:xfrm>
            <a:off x="1947776" y="5273051"/>
            <a:ext cx="8862536" cy="1220672"/>
          </a:xfrm>
          <a:prstGeom prst="wedgeRectCallout">
            <a:avLst>
              <a:gd name="adj1" fmla="val -56018"/>
              <a:gd name="adj2" fmla="val 30562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I could do also </a:t>
            </a:r>
            <a:r>
              <a:rPr lang="en-IN" sz="2400" dirty="0" err="1" smtClean="0">
                <a:solidFill>
                  <a:schemeClr val="tx1"/>
                </a:solidFill>
                <a:latin typeface="+mj-lt"/>
              </a:rPr>
              <a:t>kNN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 or DT and invoke the “probability as proportions” interpretation to assign a test data point to a PMF that simply gives the proportion of each label in the neighbourhood/leaf of that data point!!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Rectangular Callout 27"/>
          <p:cNvSpPr/>
          <p:nvPr/>
        </p:nvSpPr>
        <p:spPr>
          <a:xfrm>
            <a:off x="3450520" y="3690830"/>
            <a:ext cx="6914109" cy="1242053"/>
          </a:xfrm>
          <a:prstGeom prst="wedgeRectCallout">
            <a:avLst>
              <a:gd name="adj1" fmla="val 63327"/>
              <a:gd name="adj2" fmla="val -46151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However, be warned that generating a PMF using DT/</a:t>
            </a:r>
            <a:r>
              <a:rPr lang="en-IN" sz="2400" dirty="0" err="1" smtClean="0">
                <a:solidFill>
                  <a:schemeClr val="tx1"/>
                </a:solidFill>
                <a:latin typeface="+mj-lt"/>
              </a:rPr>
              <a:t>kNN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 need not necessarily be an MLE since we have not explicitly maximized any likelihood function here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844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25" grpId="0" animBg="1"/>
      <p:bldP spid="27" grpId="0" animBg="1"/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General Recipe for MLE Algorithms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Given a problem with label set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𝒴</m:t>
                    </m:r>
                  </m:oMath>
                </a14:m>
                <a:r>
                  <a:rPr lang="en-IN" dirty="0" smtClean="0"/>
                  <a:t>, find a way to map data features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dirty="0" smtClean="0"/>
                  <a:t> to PMFs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⋅| 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𝐦</m:t>
                        </m:r>
                      </m:e>
                    </m:d>
                  </m:oMath>
                </a14:m>
                <a:r>
                  <a:rPr lang="en-IN" dirty="0" smtClean="0"/>
                  <a:t> with support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𝒴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The notation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𝐦</m:t>
                    </m:r>
                  </m:oMath>
                </a14:m>
                <a:r>
                  <a:rPr lang="en-IN" dirty="0" smtClean="0"/>
                  <a:t> captures parameters in the model (e.g. vectors, bias terms)</a:t>
                </a:r>
              </a:p>
              <a:p>
                <a:pPr lvl="2"/>
                <a:r>
                  <a:rPr lang="en-IN" dirty="0" smtClean="0"/>
                  <a:t>For binary classification,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𝒴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endParaRPr lang="en-IN" b="1" i="0" dirty="0" smtClean="0"/>
              </a:p>
              <a:p>
                <a:pPr lvl="2"/>
                <a:r>
                  <a:rPr lang="en-IN" dirty="0" smtClean="0"/>
                  <a:t>For multiclassification,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𝒴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The function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⋅| </m:t>
                        </m:r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𝐦</m:t>
                        </m:r>
                      </m:e>
                    </m:d>
                  </m:oMath>
                </a14:m>
                <a:r>
                  <a:rPr lang="en-IN" dirty="0" smtClean="0"/>
                  <a:t> is often called the </a:t>
                </a:r>
                <a:r>
                  <a:rPr lang="en-IN" i="1" dirty="0" smtClean="0"/>
                  <a:t>likelihood function</a:t>
                </a:r>
              </a:p>
              <a:p>
                <a:r>
                  <a:rPr lang="en-IN" dirty="0"/>
                  <a:t>The function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⋅| </m:t>
                            </m:r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𝐦</m:t>
                            </m:r>
                          </m:e>
                        </m:d>
                      </m:e>
                    </m:func>
                  </m:oMath>
                </a14:m>
                <a:r>
                  <a:rPr lang="en-IN" dirty="0" smtClean="0"/>
                  <a:t> called </a:t>
                </a:r>
                <a:r>
                  <a:rPr lang="en-IN" i="1" dirty="0" smtClean="0"/>
                  <a:t>negative log likelihood function</a:t>
                </a:r>
                <a:endParaRPr lang="en-IN" dirty="0" smtClean="0"/>
              </a:p>
              <a:p>
                <a:r>
                  <a:rPr lang="en-IN" dirty="0" smtClean="0"/>
                  <a:t>Given data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IN" dirty="0" smtClean="0"/>
                  <a:t>, find the model parameters that maximize likelihood function i.e. think that the training labels are very likely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𝐦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IN" b="0" i="0" dirty="0" smtClean="0">
                            <a:latin typeface="Cambria Math" panose="02040503050406030204" pitchFamily="18" charset="0"/>
                          </a:rPr>
                          <m:t>MLE</m:t>
                        </m:r>
                      </m:sub>
                    </m:sSub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dirty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dirty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b="1" i="0" dirty="0" smtClean="0">
                                    <a:latin typeface="Cambria Math" panose="02040503050406030204" pitchFamily="18" charset="0"/>
                                  </a:rPr>
                                  <m:t>𝐦</m:t>
                                </m:r>
                              </m:lim>
                            </m:limLow>
                          </m:fName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 b="0" i="0" dirty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ℙ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 </m:t>
                                        </m:r>
                                        <m:sSup>
                                          <m:sSupPr>
                                            <m:ctrlPr>
                                              <a:rPr lang="en-IN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𝐦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2545" r="-2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63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Probabilistic Regression??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</p:spPr>
            <p:txBody>
              <a:bodyPr/>
              <a:lstStyle/>
              <a:p>
                <a:r>
                  <a:rPr lang="en-IN" dirty="0" smtClean="0"/>
                  <a:t>To perform probabilistic binary classification, our ML model was told to output a PMF over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IN" dirty="0" smtClean="0"/>
                  <a:t> for every data point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IN" b="1" dirty="0" smtClean="0"/>
              </a:p>
              <a:p>
                <a:pPr lvl="2"/>
                <a:r>
                  <a:rPr lang="en-IN" dirty="0" smtClean="0"/>
                  <a:t>We could specify this PMF by just specifying 2 real numbers that add up to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IN" dirty="0" smtClean="0"/>
              </a:p>
              <a:p>
                <a:r>
                  <a:rPr lang="en-IN" dirty="0"/>
                  <a:t>To perform probabilistic </a:t>
                </a:r>
                <a:r>
                  <a:rPr lang="en-IN" dirty="0" smtClean="0"/>
                  <a:t>multiclassification with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dirty="0" smtClean="0"/>
                  <a:t> classes, </a:t>
                </a:r>
                <a:r>
                  <a:rPr lang="en-IN" dirty="0"/>
                  <a:t>our ML model was told to output a PMF over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IN" dirty="0"/>
                  <a:t> for every data point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IN" b="1" dirty="0" smtClean="0"/>
              </a:p>
              <a:p>
                <a:pPr lvl="2"/>
                <a:r>
                  <a:rPr lang="en-IN" dirty="0" smtClean="0"/>
                  <a:t>We could specify this PMF by just specifying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dirty="0" smtClean="0"/>
                  <a:t> real numbers that add up to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However, if we want to perform probabilistic regression over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 smtClean="0"/>
                  <a:t>, if we go the PMF route, we would need to specify infinitely many numbers</a:t>
                </a:r>
                <a:endParaRPr lang="en-IN" b="1" dirty="0"/>
              </a:p>
              <a:p>
                <a:endParaRPr lang="en-IN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  <a:blipFill>
                <a:blip r:embed="rId2"/>
                <a:stretch>
                  <a:fillRect l="-562" t="-2759" r="-11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0544012" y="5517918"/>
            <a:ext cx="1468606" cy="1238929"/>
            <a:chOff x="12383748" y="1219011"/>
            <a:chExt cx="1862104" cy="1570887"/>
          </a:xfrm>
        </p:grpSpPr>
        <p:sp>
          <p:nvSpPr>
            <p:cNvPr id="6" name="Freeform 5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Freeform 6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Freeform 7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ular Callout 10"/>
              <p:cNvSpPr/>
              <p:nvPr/>
            </p:nvSpPr>
            <p:spPr>
              <a:xfrm>
                <a:off x="4119380" y="4967788"/>
                <a:ext cx="6062478" cy="1242053"/>
              </a:xfrm>
              <a:prstGeom prst="wedgeRectCallout">
                <a:avLst>
                  <a:gd name="adj1" fmla="val 61194"/>
                  <a:gd name="adj2" fmla="val 56420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Indeed, this is not the correct way to specify a probability distribution over a continuum such as </a:t>
                </a:r>
                <a14:m>
                  <m:oMath xmlns:m="http://schemas.openxmlformats.org/officeDocument/2006/math">
                    <m:r>
                      <a:rPr lang="en-I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. Let us see the proper way to do this</a:t>
                </a:r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Rectangular Callou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380" y="4967788"/>
                <a:ext cx="6062478" cy="1242053"/>
              </a:xfrm>
              <a:prstGeom prst="wedgeRectCallout">
                <a:avLst>
                  <a:gd name="adj1" fmla="val 61194"/>
                  <a:gd name="adj2" fmla="val 56420"/>
                </a:avLst>
              </a:prstGeom>
              <a:blipFill>
                <a:blip r:embed="rId3"/>
                <a:stretch>
                  <a:fillRect t="-446" b="-446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726" y="5025604"/>
            <a:ext cx="1832396" cy="1832396"/>
          </a:xfrm>
          <a:prstGeom prst="rect">
            <a:avLst/>
          </a:prstGeom>
        </p:spPr>
      </p:pic>
      <p:sp>
        <p:nvSpPr>
          <p:cNvPr id="14" name="Rectangular Callout 13"/>
          <p:cNvSpPr/>
          <p:nvPr/>
        </p:nvSpPr>
        <p:spPr>
          <a:xfrm>
            <a:off x="1417569" y="5214051"/>
            <a:ext cx="2576254" cy="1041486"/>
          </a:xfrm>
          <a:prstGeom prst="wedgeRectCallout">
            <a:avLst>
              <a:gd name="adj1" fmla="val -68018"/>
              <a:gd name="adj2" fmla="val 45569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We can’t do that. Is there a way out?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1396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Continuous Random Variables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5" cy="5746376"/>
              </a:xfrm>
            </p:spPr>
            <p:txBody>
              <a:bodyPr/>
              <a:lstStyle/>
              <a:p>
                <a:r>
                  <a:rPr lang="en-IN" dirty="0" smtClean="0"/>
                  <a:t>These are </a:t>
                </a:r>
                <a:r>
                  <a:rPr lang="en-IN" dirty="0" err="1" smtClean="0"/>
                  <a:t>r.v</a:t>
                </a:r>
                <a:r>
                  <a:rPr lang="en-IN" dirty="0" smtClean="0"/>
                  <a:t>. that can take infinitely many possibly values that are not discrete but continuous i.e. support is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 smtClean="0"/>
                  <a:t> or some subset of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The notion of PMF which tells us with what probability does the </a:t>
                </a:r>
                <a:r>
                  <a:rPr lang="en-IN" dirty="0" err="1" smtClean="0"/>
                  <a:t>r.v</a:t>
                </a:r>
                <a:r>
                  <a:rPr lang="en-IN" dirty="0" smtClean="0"/>
                  <a:t>. take this value or that value does not make sense when support is continuous</a:t>
                </a:r>
              </a:p>
              <a:p>
                <a:pPr lvl="2"/>
                <a:r>
                  <a:rPr lang="en-IN" dirty="0" smtClean="0"/>
                  <a:t>Instead of PMF, we use a PDF (</a:t>
                </a:r>
                <a:r>
                  <a:rPr lang="en-IN" i="1" dirty="0" smtClean="0"/>
                  <a:t>probability density function</a:t>
                </a:r>
                <a:r>
                  <a:rPr lang="en-IN" dirty="0" smtClean="0"/>
                  <a:t>) in such cases</a:t>
                </a:r>
              </a:p>
              <a:p>
                <a:r>
                  <a:rPr lang="en-IN" dirty="0" smtClean="0"/>
                  <a:t>Consider a </a:t>
                </a:r>
                <a:r>
                  <a:rPr lang="en-IN" dirty="0" err="1" smtClean="0"/>
                  <a:t>r.v</a:t>
                </a:r>
                <a:r>
                  <a:rPr lang="en-IN" dirty="0" smtClean="0"/>
                  <a:t>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 smtClean="0"/>
                  <a:t> which takes value in the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−2,2</m:t>
                        </m:r>
                      </m:e>
                    </m:d>
                  </m:oMath>
                </a14:m>
                <a:endParaRPr lang="en-IN" dirty="0" smtClean="0"/>
              </a:p>
              <a:p>
                <a:pPr lvl="2"/>
                <a:r>
                  <a:rPr lang="en-IN" b="1" dirty="0" smtClean="0"/>
                  <a:t>Warning</a:t>
                </a:r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−2,2</m:t>
                        </m:r>
                      </m:e>
                    </m:d>
                  </m:oMath>
                </a14:m>
                <a:r>
                  <a:rPr lang="en-IN" dirty="0" smtClean="0"/>
                  <a:t> is very different from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−2,2</m:t>
                        </m:r>
                      </m:e>
                    </m:d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To specify the probability distribution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 smtClean="0"/>
                  <a:t> we use a PDF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The PDF takes a value in support of </a:t>
                </a:r>
                <a:r>
                  <a:rPr lang="en-IN" dirty="0" err="1" smtClean="0"/>
                  <a:t>r.v</a:t>
                </a:r>
                <a:r>
                  <a:rPr lang="en-IN" dirty="0" smtClean="0"/>
                  <a:t>. and spits out a non-negative number</a:t>
                </a:r>
              </a:p>
              <a:p>
                <a:pPr lvl="2"/>
                <a:r>
                  <a:rPr lang="en-IN" b="1" dirty="0" smtClean="0"/>
                  <a:t>Note</a:t>
                </a:r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IN" dirty="0" smtClean="0"/>
                  <a:t> can take values greater than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dirty="0" smtClean="0"/>
                  <a:t> as well but they must not be negative</a:t>
                </a:r>
              </a:p>
              <a:p>
                <a:pPr lvl="2"/>
                <a:r>
                  <a:rPr lang="en-IN" b="1" dirty="0" smtClean="0"/>
                  <a:t>Interpretation</a:t>
                </a:r>
                <a:r>
                  <a:rPr lang="en-IN" dirty="0" smtClean="0"/>
                  <a:t>: For any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IN" dirty="0" smtClean="0"/>
                  <a:t>, the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N" dirty="0" smtClean="0"/>
                  <a:t> tells us how likely is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 smtClean="0"/>
                  <a:t> to take a value </a:t>
                </a:r>
                <a:r>
                  <a:rPr lang="en-IN" i="0" dirty="0" smtClean="0"/>
                  <a:t>around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 smtClean="0"/>
                  <a:t> i.e. for some teeny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IN" dirty="0" smtClean="0"/>
                  <a:t>, we have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⋅2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5" cy="5746376"/>
              </a:xfrm>
              <a:blipFill>
                <a:blip r:embed="rId2"/>
                <a:stretch>
                  <a:fillRect l="-562" t="-2545" r="-562" b="-8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15</a:t>
            </a:fld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1623"/>
            <a:ext cx="1840815" cy="18408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ular Callout 27"/>
              <p:cNvSpPr/>
              <p:nvPr/>
            </p:nvSpPr>
            <p:spPr>
              <a:xfrm>
                <a:off x="1546048" y="1473392"/>
                <a:ext cx="2671546" cy="713665"/>
              </a:xfrm>
              <a:prstGeom prst="wedgeRectCallout">
                <a:avLst>
                  <a:gd name="adj1" fmla="val -65711"/>
                  <a:gd name="adj2" fmla="val 62845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Why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why not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?</a:t>
                </a:r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8" name="Rectangular Callout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048" y="1473392"/>
                <a:ext cx="2671546" cy="713665"/>
              </a:xfrm>
              <a:prstGeom prst="wedgeRectCallout">
                <a:avLst>
                  <a:gd name="adj1" fmla="val -65711"/>
                  <a:gd name="adj2" fmla="val 62845"/>
                </a:avLst>
              </a:prstGeom>
              <a:blipFill>
                <a:blip r:embed="rId4"/>
                <a:stretch>
                  <a:fillRect r="-975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10626205" y="3236378"/>
            <a:ext cx="1468606" cy="1238929"/>
            <a:chOff x="12383748" y="1219011"/>
            <a:chExt cx="1862104" cy="1570887"/>
          </a:xfrm>
        </p:grpSpPr>
        <p:sp>
          <p:nvSpPr>
            <p:cNvPr id="30" name="Freeform 29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Freeform 30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Oval 32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Oval 33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ular Callout 34"/>
              <p:cNvSpPr/>
              <p:nvPr/>
            </p:nvSpPr>
            <p:spPr>
              <a:xfrm>
                <a:off x="1455174" y="3138144"/>
                <a:ext cx="9070180" cy="1433177"/>
              </a:xfrm>
              <a:prstGeom prst="wedgeRectCallout">
                <a:avLst>
                  <a:gd name="adj1" fmla="val 59256"/>
                  <a:gd name="adj2" fmla="val 43465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</a:rPr>
                  <a:t>We do have an exact formula too </a:t>
                </a:r>
                <a14:m>
                  <m:oMath xmlns:m="http://schemas.openxmlformats.org/officeDocument/2006/math">
                    <m:r>
                      <a:rPr lang="en-I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</m:e>
                    </m:d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sub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sup>
                      <m:e>
                        <m:sSub>
                          <m:sSub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IN" sz="2400" dirty="0" smtClean="0">
                  <a:solidFill>
                    <a:schemeClr val="tx1"/>
                  </a:solidFill>
                  <a:latin typeface="+mj-lt"/>
                </a:endParaRPr>
              </a:p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In general, if the </a:t>
                </a:r>
                <a:r>
                  <a:rPr lang="en-IN" sz="2400" dirty="0" err="1" smtClean="0">
                    <a:solidFill>
                      <a:schemeClr val="tx1"/>
                    </a:solidFill>
                    <a:latin typeface="+mj-lt"/>
                  </a:rPr>
                  <a:t>r.v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.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has a PDF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, then for any interval within its support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, we have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sSub>
                          <m:sSub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5" name="Rectangular Callout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174" y="3138144"/>
                <a:ext cx="9070180" cy="1433177"/>
              </a:xfrm>
              <a:prstGeom prst="wedgeRectCallout">
                <a:avLst>
                  <a:gd name="adj1" fmla="val 59256"/>
                  <a:gd name="adj2" fmla="val 43465"/>
                </a:avLst>
              </a:prstGeom>
              <a:blipFill>
                <a:blip r:embed="rId5"/>
                <a:stretch>
                  <a:fillRect l="-735" b="-6224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Picture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4" y="4838288"/>
            <a:ext cx="1832397" cy="18323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ular Callout 36"/>
              <p:cNvSpPr/>
              <p:nvPr/>
            </p:nvSpPr>
            <p:spPr>
              <a:xfrm>
                <a:off x="1840815" y="4838288"/>
                <a:ext cx="8238133" cy="1562512"/>
              </a:xfrm>
              <a:prstGeom prst="wedgeRectCallout">
                <a:avLst>
                  <a:gd name="adj1" fmla="val -57606"/>
                  <a:gd name="adj2" fmla="val 27191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However, if the interval is “small”, then we can often get a good and simple approximation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where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. How small is “small” enough depends on the PDF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7" name="Rectangular Callout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815" y="4838288"/>
                <a:ext cx="8238133" cy="1562512"/>
              </a:xfrm>
              <a:prstGeom prst="wedgeRectCallout">
                <a:avLst>
                  <a:gd name="adj1" fmla="val -57606"/>
                  <a:gd name="adj2" fmla="val 27191"/>
                </a:avLst>
              </a:prstGeom>
              <a:blipFill>
                <a:blip r:embed="rId7"/>
                <a:stretch>
                  <a:fillRect r="-1301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463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8" grpId="0" animBg="1"/>
      <p:bldP spid="35" grpId="0" animBg="1"/>
      <p:bldP spid="3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Continuous R.V.s– the Rules Revisited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/>
              <a:lstStyle/>
              <a:p>
                <a:r>
                  <a:rPr lang="en-IN" dirty="0" smtClean="0"/>
                  <a:t>PDF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IN" dirty="0" smtClean="0"/>
                  <a:t> of a </a:t>
                </a:r>
                <a:r>
                  <a:rPr lang="en-IN" dirty="0" err="1" smtClean="0"/>
                  <a:t>r.v</a:t>
                </a:r>
                <a:r>
                  <a:rPr lang="en-IN" dirty="0" smtClean="0"/>
                  <a:t>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 smtClean="0"/>
                  <a:t> satisfies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dirty="0" smtClean="0"/>
                  <a:t> for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I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Expectation of a continuous R.V.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 smtClean="0"/>
                  <a:t> is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  <m:nary>
                      <m:naryPr>
                        <m:supHide m:val="on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sub>
                      <m:sup/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IN" dirty="0" smtClean="0"/>
              </a:p>
              <a:p>
                <a:pPr lvl="2"/>
                <a:r>
                  <a:rPr lang="en-IN" b="1" dirty="0" smtClean="0"/>
                  <a:t>LOTUS</a:t>
                </a:r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sub>
                      <m:sup/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IN" dirty="0" smtClean="0"/>
              </a:p>
              <a:p>
                <a:r>
                  <a:rPr lang="en-IN" dirty="0" smtClean="0"/>
                  <a:t>Variance of a continuous R.V.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 smtClean="0"/>
                  <a:t> is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𝕍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  <m:nary>
                      <m:naryPr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𝔼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I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𝕍</m:t>
                    </m:r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𝔼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𝔼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r>
                  <a:rPr lang="en-IN" dirty="0" smtClean="0"/>
                  <a:t>Joint PDFs make sense too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IN" dirty="0" smtClean="0"/>
                  <a:t>: suppose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IN" dirty="0" smtClean="0"/>
                  <a:t/>
                </a:r>
                <a:br>
                  <a:rPr lang="en-IN" dirty="0" smtClean="0"/>
                </a:br>
                <a14:m>
                  <m:oMath xmlns:m="http://schemas.openxmlformats.org/officeDocument/2006/math"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nary>
                          <m:naryPr>
                            <m:ctrlPr>
                              <a:rPr lang="en-I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I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I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nary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𝑑𝑠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They make sense even 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 smtClean="0"/>
                  <a:t> is continuous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IN" dirty="0" smtClean="0"/>
                  <a:t> is discrete and vice versa</a:t>
                </a:r>
              </a:p>
              <a:p>
                <a:pPr lvl="2"/>
                <a:r>
                  <a:rPr lang="en-IN" dirty="0" smtClean="0"/>
                  <a:t>Details of these constructions, however, are beyond the scope of CS771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2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4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Continuous R.V.s– the Rules Revisited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Marginal probabilities continue to make sense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IN" dirty="0" smtClean="0"/>
              </a:p>
              <a:p>
                <a:r>
                  <a:rPr lang="en-IN" dirty="0" smtClean="0"/>
                  <a:t>Conditional probabilities also make sense</a:t>
                </a:r>
              </a:p>
              <a:p>
                <a:pPr lvl="2"/>
                <a:r>
                  <a:rPr lang="en-IN" dirty="0" smtClean="0"/>
                  <a:t>When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IN" dirty="0" smtClean="0"/>
                  <a:t> are both are continuous </a:t>
                </a:r>
                <a14:m>
                  <m:oMath xmlns:m="http://schemas.openxmlformats.org/officeDocument/2006/math">
                    <m:r>
                      <a:rPr lang="en-I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I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I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</m:oMath>
                </a14:m>
                <a:endParaRPr lang="en-IN" dirty="0" smtClean="0"/>
              </a:p>
              <a:p>
                <a:pPr lvl="3"/>
                <a14:m>
                  <m:oMath xmlns:m="http://schemas.openxmlformats.org/officeDocument/2006/math">
                    <m:r>
                      <a:rPr lang="en-I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I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I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  <m:r>
                      <a:rPr lang="en-I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  <m:r>
                      <a:rPr lang="en-I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I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I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I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I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</m:oMath>
                </a14:m>
                <a:endParaRPr lang="en-IN" dirty="0" smtClean="0"/>
              </a:p>
              <a:p>
                <a:pPr lvl="3"/>
                <a:r>
                  <a:rPr lang="en-IN" dirty="0" smtClean="0"/>
                  <a:t>Actually, even </a:t>
                </a:r>
                <a14:m>
                  <m:oMath xmlns:m="http://schemas.openxmlformats.org/officeDocument/2006/math">
                    <m:r>
                      <a:rPr lang="en-I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I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IN" dirty="0" smtClean="0"/>
                  <a:t> makes sense in this case – details beyond CS771</a:t>
                </a:r>
              </a:p>
              <a:p>
                <a:pPr lvl="2"/>
                <a:r>
                  <a:rPr lang="en-IN" dirty="0" smtClean="0"/>
                  <a:t>When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 smtClean="0"/>
                  <a:t> is discrete but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IN" dirty="0" smtClean="0"/>
                  <a:t> is continuous </a:t>
                </a:r>
                <a14:m>
                  <m:oMath xmlns:m="http://schemas.openxmlformats.org/officeDocument/2006/math">
                    <m:r>
                      <a:rPr lang="en-I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I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</m:oMath>
                </a14:m>
                <a:endParaRPr lang="en-IN" dirty="0" smtClean="0"/>
              </a:p>
              <a:p>
                <a:pPr lvl="3"/>
                <a:r>
                  <a:rPr lang="en-IN" dirty="0"/>
                  <a:t>Actually, even </a:t>
                </a:r>
                <a14:m>
                  <m:oMath xmlns:m="http://schemas.openxmlformats.org/officeDocument/2006/math">
                    <m:r>
                      <a:rPr lang="en-I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IN" dirty="0"/>
                  <a:t> makes sense in this case – details beyond CS771</a:t>
                </a:r>
                <a:endParaRPr lang="en-IN" dirty="0" smtClean="0"/>
              </a:p>
              <a:p>
                <a:pPr lvl="2"/>
                <a:r>
                  <a:rPr lang="en-IN" dirty="0"/>
                  <a:t>When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/>
                  <a:t> is </a:t>
                </a:r>
                <a:r>
                  <a:rPr lang="en-IN" dirty="0" smtClean="0"/>
                  <a:t>continuous </a:t>
                </a:r>
                <a:r>
                  <a:rPr lang="en-IN" dirty="0"/>
                  <a:t>but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is discrete </a:t>
                </a:r>
                <a14:m>
                  <m:oMath xmlns:m="http://schemas.openxmlformats.org/officeDocument/2006/math">
                    <m:r>
                      <a:rPr lang="en-I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I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Conditional expectations, (co)variances also defined similarly</a:t>
                </a:r>
              </a:p>
              <a:p>
                <a:pPr lvl="2"/>
                <a:r>
                  <a:rPr lang="en-IN" dirty="0" smtClean="0"/>
                  <a:t>Tricky to define in some cases as above – details beyond scope of CS771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545" b="-7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2" y="587168"/>
            <a:ext cx="1832396" cy="18323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ular Callout 5"/>
              <p:cNvSpPr/>
              <p:nvPr/>
            </p:nvSpPr>
            <p:spPr>
              <a:xfrm>
                <a:off x="1850921" y="786565"/>
                <a:ext cx="3801704" cy="1041486"/>
              </a:xfrm>
              <a:prstGeom prst="wedgeRectCallout">
                <a:avLst>
                  <a:gd name="adj1" fmla="val -63964"/>
                  <a:gd name="adj2" fmla="val 48529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Wait! If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is continuous, even if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, what is </a:t>
                </a:r>
                <a14:m>
                  <m:oMath xmlns:m="http://schemas.openxmlformats.org/officeDocument/2006/math">
                    <m:r>
                      <a:rPr lang="en-I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?</a:t>
                </a:r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921" y="786565"/>
                <a:ext cx="3801704" cy="1041486"/>
              </a:xfrm>
              <a:prstGeom prst="wedgeRectCallout">
                <a:avLst>
                  <a:gd name="adj1" fmla="val -63964"/>
                  <a:gd name="adj2" fmla="val 48529"/>
                </a:avLst>
              </a:prstGeom>
              <a:blipFill>
                <a:blip r:embed="rId4"/>
                <a:stretch>
                  <a:fillRect r="-2654" b="-113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0626205" y="2125158"/>
            <a:ext cx="1468606" cy="1238929"/>
            <a:chOff x="12383748" y="1219011"/>
            <a:chExt cx="1862104" cy="1570887"/>
          </a:xfrm>
        </p:grpSpPr>
        <p:sp>
          <p:nvSpPr>
            <p:cNvPr id="8" name="Freeform 7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reeform 8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 9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ular Callout 12"/>
              <p:cNvSpPr/>
              <p:nvPr/>
            </p:nvSpPr>
            <p:spPr>
              <a:xfrm>
                <a:off x="2938409" y="1918896"/>
                <a:ext cx="7572224" cy="1517660"/>
              </a:xfrm>
              <a:prstGeom prst="wedgeRectCallout">
                <a:avLst>
                  <a:gd name="adj1" fmla="val 59690"/>
                  <a:gd name="adj2" fmla="val 43465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</a:rPr>
                  <a:t>In general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</a:rPr>
                  <a:t> in such cases and you would be right to suspect a divide-by-zero problem here. However, it is possible to still define </a:t>
                </a:r>
                <a14:m>
                  <m:oMath xmlns:m="http://schemas.openxmlformats.org/officeDocument/2006/math">
                    <m:r>
                      <a:rPr lang="en-I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IN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I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en-I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</a:rPr>
                  <a:t> using limits or a powerful technique called the </a:t>
                </a:r>
                <a:r>
                  <a:rPr lang="en-IN" sz="2400" i="1" dirty="0" smtClean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</a:rPr>
                  <a:t>Radon-</a:t>
                </a:r>
                <a:r>
                  <a:rPr lang="en-IN" sz="2400" i="1" dirty="0" err="1" smtClean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</a:rPr>
                  <a:t>Nikodym</a:t>
                </a:r>
                <a:r>
                  <a:rPr lang="en-IN" sz="2400" i="1" dirty="0" smtClean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</a:rPr>
                  <a:t> derivative</a:t>
                </a:r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Rectangular Callout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409" y="1918896"/>
                <a:ext cx="7572224" cy="1517660"/>
              </a:xfrm>
              <a:prstGeom prst="wedgeRectCallout">
                <a:avLst>
                  <a:gd name="adj1" fmla="val 59690"/>
                  <a:gd name="adj2" fmla="val 43465"/>
                </a:avLst>
              </a:prstGeom>
              <a:blipFill>
                <a:blip r:embed="rId5"/>
                <a:stretch>
                  <a:fillRect l="-804" t="-3137" b="-902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617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Continuous R.V.s– the Rules Revisited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</p:spPr>
            <p:txBody>
              <a:bodyPr/>
              <a:lstStyle/>
              <a:p>
                <a:r>
                  <a:rPr lang="en-IN" b="1" dirty="0" smtClean="0"/>
                  <a:t>Rules of Probability</a:t>
                </a:r>
                <a:r>
                  <a:rPr lang="en-IN" dirty="0" smtClean="0"/>
                  <a:t>: All rules Sum, Product, Chain, Bayes, Complement, Union continue to hold</a:t>
                </a:r>
              </a:p>
              <a:p>
                <a:r>
                  <a:rPr lang="en-IN" dirty="0" smtClean="0"/>
                  <a:t>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IN" dirty="0" smtClean="0"/>
                  <a:t> are independent continuous R.V.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For independent continuous R.V. we continue to have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r>
                      <a:rPr lang="en-I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I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I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I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r>
                  <a:rPr lang="en-IN" dirty="0" smtClean="0"/>
                  <a:t/>
                </a:r>
                <a:br>
                  <a:rPr lang="en-IN" dirty="0" smtClean="0"/>
                </a:br>
                <a14:m>
                  <m:oMath xmlns:m="http://schemas.openxmlformats.org/officeDocument/2006/math">
                    <m:r>
                      <a:rPr lang="en-I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I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I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b="1" dirty="0" smtClean="0"/>
                  <a:t>Rules of Expectation</a:t>
                </a:r>
                <a:r>
                  <a:rPr lang="en-IN" dirty="0" smtClean="0"/>
                  <a:t>: All rules Linearity, Scaling, Product still hold</a:t>
                </a:r>
              </a:p>
              <a:p>
                <a:r>
                  <a:rPr lang="en-IN" b="1" dirty="0" smtClean="0"/>
                  <a:t>Rules of (co)Variance</a:t>
                </a:r>
                <a:r>
                  <a:rPr lang="en-IN" dirty="0" smtClean="0"/>
                  <a:t>: All rules Constant, Scaling, Shift, Sum still hold</a:t>
                </a:r>
              </a:p>
              <a:p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  <a:blipFill>
                <a:blip r:embed="rId2"/>
                <a:stretch>
                  <a:fillRect l="-562" t="-2759" r="-8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2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of Last Lecture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300823"/>
              </a:xfrm>
            </p:spPr>
            <p:txBody>
              <a:bodyPr/>
              <a:lstStyle/>
              <a:p>
                <a:r>
                  <a:rPr lang="en-US" dirty="0" smtClean="0"/>
                  <a:t>Conditional expectation, conditional (co)variance, conditional mode</a:t>
                </a:r>
              </a:p>
              <a:p>
                <a:pPr lvl="2"/>
                <a:r>
                  <a:rPr lang="en-US" dirty="0" smtClean="0"/>
                  <a:t>All rules continue to hold (but if conditioned uniformly across)</a:t>
                </a:r>
              </a:p>
              <a:p>
                <a:pPr lvl="2"/>
                <a:r>
                  <a:rPr lang="en-US" dirty="0" smtClean="0"/>
                  <a:t>Be careful to condition consistently: conditioning should be on the same random variable(s) throughout, as well as be on the same values for those </a:t>
                </a:r>
                <a:r>
                  <a:rPr lang="en-US" dirty="0" err="1" smtClean="0"/>
                  <a:t>r.v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Probabilistic ML: instead of predicting just one value of the label, predict a PMF over all possible values the label could take (i.e. support)</a:t>
                </a:r>
              </a:p>
              <a:p>
                <a:pPr lvl="2"/>
                <a:r>
                  <a:rPr lang="en-US" dirty="0" smtClean="0"/>
                  <a:t>Can use this to make a single prediction e.g.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IN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i="0" dirty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i="0" dirty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IN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IN" dirty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IN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𝒴</m:t>
                                </m:r>
                              </m:lim>
                            </m:limLow>
                          </m:fName>
                          <m:e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ℙ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| </m:t>
                                </m:r>
                                <m:r>
                                  <a:rPr lang="en-IN" b="1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IN" b="1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Can use expectation/median as well – will see later</a:t>
                </a:r>
              </a:p>
              <a:p>
                <a:pPr lvl="2"/>
                <a:r>
                  <a:rPr lang="en-US" dirty="0" smtClean="0"/>
                  <a:t>Can use this to find out if ML model is confident in its prediction or not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300823"/>
              </a:xfrm>
              <a:blipFill>
                <a:blip r:embed="rId2"/>
                <a:stretch>
                  <a:fillRect l="-562" t="-2759" r="-6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Bernoulli Distributions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These are probability distributions over the support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IN" dirty="0" smtClean="0"/>
              </a:p>
              <a:p>
                <a:pPr lvl="2"/>
                <a:r>
                  <a:rPr lang="en-IN" dirty="0"/>
                  <a:t>Very useful in binary classification as labels are often named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Arguably the simplest of all distributions. PMF of a </a:t>
                </a:r>
                <a:r>
                  <a:rPr lang="en-IN" dirty="0" err="1" smtClean="0"/>
                  <a:t>r.v</a:t>
                </a:r>
                <a:r>
                  <a:rPr lang="en-IN" dirty="0" smtClean="0"/>
                  <a:t>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IN" dirty="0" smtClean="0"/>
                  <a:t> with Bernoulli distribution is uniquely specified by just specifying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Using complement rule we automatically get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IN" dirty="0"/>
              </a:p>
              <a:p>
                <a:pPr lvl="2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IN" dirty="0" smtClean="0"/>
                  <a:t> called “success probability” or “bias”</a:t>
                </a:r>
              </a:p>
              <a:p>
                <a:pPr lvl="2"/>
                <a:r>
                  <a:rPr lang="en-IN" dirty="0" smtClean="0"/>
                  <a:t>Do not confuse this with the bias of linear model – not the same thing!</a:t>
                </a:r>
              </a:p>
              <a:p>
                <a:r>
                  <a:rPr lang="en-IN" b="1" dirty="0" smtClean="0"/>
                  <a:t>Mean</a:t>
                </a:r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IN" dirty="0" smtClean="0"/>
              </a:p>
              <a:p>
                <a:r>
                  <a:rPr lang="en-IN" b="1" dirty="0" smtClean="0"/>
                  <a:t>Mode</a:t>
                </a:r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dirty="0" smtClean="0"/>
                  <a:t> 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&gt;0.5</m:t>
                    </m:r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dirty="0" smtClean="0"/>
                  <a:t> 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&lt;0.5</m:t>
                    </m:r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IN" dirty="0" smtClean="0"/>
                  <a:t> 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IN" dirty="0"/>
              </a:p>
              <a:p>
                <a:r>
                  <a:rPr lang="en-IN" b="1" dirty="0" smtClean="0"/>
                  <a:t>Variance</a:t>
                </a:r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  <a:blipFill>
                <a:blip r:embed="rId2"/>
                <a:stretch>
                  <a:fillRect l="-562" t="-2759" r="-1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1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Rademacher </a:t>
            </a:r>
            <a:r>
              <a:rPr lang="en-IN" dirty="0"/>
              <a:t>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These are probability distributions over the support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Very similar to Bernoulli distributions except that support is different</a:t>
                </a:r>
              </a:p>
              <a:p>
                <a:pPr lvl="2"/>
                <a:r>
                  <a:rPr lang="en-IN" dirty="0" smtClean="0"/>
                  <a:t>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 smtClean="0"/>
                  <a:t> is distributed as Bernoulli then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IN" dirty="0" smtClean="0"/>
                  <a:t> is distributed as Rademacher</a:t>
                </a:r>
              </a:p>
              <a:p>
                <a:pPr lvl="2"/>
                <a:r>
                  <a:rPr lang="en-IN" dirty="0" smtClean="0"/>
                  <a:t>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IN" dirty="0" smtClean="0"/>
                  <a:t> is distributed as Bernoulli 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IN" dirty="0" smtClean="0"/>
                  <a:t> is distributed as Bernoulli</a:t>
                </a:r>
              </a:p>
              <a:p>
                <a:r>
                  <a:rPr lang="en-IN" dirty="0" smtClean="0"/>
                  <a:t>Also extremely simple distribution. PMF </a:t>
                </a:r>
                <a:r>
                  <a:rPr lang="en-IN" dirty="0"/>
                  <a:t>of a </a:t>
                </a:r>
                <a:r>
                  <a:rPr lang="en-IN" dirty="0" err="1"/>
                  <a:t>r.v</a:t>
                </a:r>
                <a:r>
                  <a:rPr lang="en-IN" dirty="0"/>
                  <a:t>.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IN" dirty="0"/>
                  <a:t> with </a:t>
                </a:r>
                <a:r>
                  <a:rPr lang="en-IN" dirty="0" smtClean="0"/>
                  <a:t>Rademacher </a:t>
                </a:r>
                <a:r>
                  <a:rPr lang="en-IN" dirty="0"/>
                  <a:t>distribution is uniquely specified by just specifying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Using complement rule we automatically get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Often, papers refer to Rademacher distribution only in special case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IN" dirty="0"/>
              </a:p>
              <a:p>
                <a:r>
                  <a:rPr lang="en-IN" dirty="0" smtClean="0"/>
                  <a:t>Mean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IN" dirty="0" smtClean="0"/>
                  <a:t> (</a:t>
                </a:r>
                <a:r>
                  <a:rPr lang="en-IN" b="1" dirty="0" smtClean="0"/>
                  <a:t>Hint</a:t>
                </a:r>
                <a:r>
                  <a:rPr lang="en-IN" dirty="0" smtClean="0"/>
                  <a:t>: use scaling and sum rules for expectation)</a:t>
                </a:r>
                <a:endParaRPr lang="en-IN" dirty="0"/>
              </a:p>
              <a:p>
                <a:r>
                  <a:rPr lang="en-IN" dirty="0"/>
                  <a:t>Mode: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dirty="0"/>
                  <a:t> if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&gt;0.5</m:t>
                    </m:r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IN" dirty="0"/>
                  <a:t> if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&lt;0.5</m:t>
                    </m:r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r>
                  <a:rPr lang="en-IN" dirty="0"/>
                  <a:t> if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IN" dirty="0"/>
              </a:p>
              <a:p>
                <a:r>
                  <a:rPr lang="en-IN" dirty="0"/>
                  <a:t>Variance: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IN" dirty="0" smtClean="0"/>
                  <a:t> (</a:t>
                </a:r>
                <a:r>
                  <a:rPr lang="en-IN" b="1" dirty="0" smtClean="0"/>
                  <a:t>Hint</a:t>
                </a:r>
                <a:r>
                  <a:rPr lang="en-IN" dirty="0" smtClean="0"/>
                  <a:t>: use scaling and shift rules for variance)</a:t>
                </a:r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62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Probabilistic Binary Classification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3"/>
                <a:ext cx="11938645" cy="5874803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Find a way to map every data point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dirty="0" smtClean="0"/>
                  <a:t> to a Rademacher distribution</a:t>
                </a:r>
              </a:p>
              <a:p>
                <a:pPr lvl="2"/>
                <a:r>
                  <a:rPr lang="en-IN" dirty="0" smtClean="0"/>
                  <a:t>Another way of saying this: map every data point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dirty="0" smtClean="0"/>
                  <a:t> to a </a:t>
                </a:r>
                <a:r>
                  <a:rPr lang="en-IN" dirty="0" err="1" smtClean="0"/>
                  <a:t>prob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Will give us a PMF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 smtClean="0"/>
                  <a:t> i.e.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  <m:r>
                          <a:rPr lang="en-I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  <m:r>
                          <a:rPr lang="en-I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r>
                  <a:rPr lang="en-IN" dirty="0" smtClean="0"/>
                  <a:t>If using mode predictor i.e.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IN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dirty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dirty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IN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IN" dirty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IN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𝒴</m:t>
                                </m:r>
                              </m:lim>
                            </m:limLow>
                          </m:fName>
                          <m:e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ℙ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| </m:t>
                                </m:r>
                                <m:r>
                                  <a:rPr lang="en-IN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IN" dirty="0" smtClean="0"/>
                  <a:t> then this PMF will give us the correct label only if the following happens</a:t>
                </a:r>
              </a:p>
              <a:p>
                <a:pPr lvl="2"/>
                <a:r>
                  <a:rPr lang="en-IN" dirty="0" smtClean="0"/>
                  <a:t>When the true label of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dirty="0" smtClean="0"/>
                  <a:t> is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&gt;1−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sub>
                    </m:sSub>
                  </m:oMath>
                </a14:m>
                <a:r>
                  <a:rPr lang="en-IN" dirty="0" smtClean="0"/>
                  <a:t>, in other words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sub>
                    </m:sSub>
                    <m:r>
                      <a:rPr lang="en-IN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dirty="0"/>
                  <a:t>When the true label of </a:t>
                </a:r>
                <a14:m>
                  <m:oMath xmlns:m="http://schemas.openxmlformats.org/officeDocument/2006/math">
                    <m:r>
                      <a:rPr lang="en-IN" b="1" i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dirty="0"/>
                  <a:t> is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sub>
                    </m:sSub>
                  </m:oMath>
                </a14:m>
                <a:r>
                  <a:rPr lang="en-IN" dirty="0"/>
                  <a:t>, in other words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sub>
                    </m:sSub>
                    <m:r>
                      <a:rPr lang="en-IN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Note that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sub>
                    </m:sSub>
                    <m:r>
                      <a:rPr lang="en-I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en-IN" dirty="0" smtClean="0"/>
                  <a:t>, it means ML model is totally confused about label of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IN" b="1" i="0" dirty="0" smtClean="0"/>
              </a:p>
              <a:p>
                <a:pPr lvl="2"/>
                <a:r>
                  <a:rPr lang="en-IN" dirty="0" smtClean="0"/>
                  <a:t>Data points for whom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sub>
                    </m:sSub>
                    <m:r>
                      <a:rPr lang="en-IN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en-IN" dirty="0" smtClean="0"/>
                  <a:t> or even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sub>
                    </m:sSub>
                    <m:r>
                      <a:rPr lang="en-IN" b="1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IN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en-IN" dirty="0" smtClean="0"/>
                  <a:t> are on decision boundary!!</a:t>
                </a:r>
              </a:p>
              <a:p>
                <a:r>
                  <a:rPr lang="en-IN" dirty="0" smtClean="0"/>
                  <a:t>Of course, as usual we want a healthy margin</a:t>
                </a:r>
              </a:p>
              <a:p>
                <a:pPr lvl="2"/>
                <a:r>
                  <a:rPr lang="en-IN" dirty="0"/>
                  <a:t>If true label of the data point </a:t>
                </a:r>
                <a14:m>
                  <m:oMath xmlns:m="http://schemas.openxmlformats.org/officeDocument/2006/math">
                    <m:r>
                      <a:rPr lang="en-IN" b="1" i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dirty="0"/>
                  <a:t> is </a:t>
                </a:r>
                <a14:m>
                  <m:oMath xmlns:m="http://schemas.openxmlformats.org/officeDocument/2006/math">
                    <m:r>
                      <a:rPr lang="en-IN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dirty="0"/>
                  <a:t>, then we </a:t>
                </a:r>
                <a:r>
                  <a:rPr lang="en-IN" dirty="0" smtClean="0"/>
                  <a:t>want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≫0.5</m:t>
                    </m:r>
                  </m:oMath>
                </a14:m>
                <a:r>
                  <a:rPr lang="en-IN" dirty="0" smtClean="0"/>
                  <a:t>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If </a:t>
                </a:r>
                <a:r>
                  <a:rPr lang="en-IN" dirty="0"/>
                  <a:t>true label of the data point </a:t>
                </a:r>
                <a14:m>
                  <m:oMath xmlns:m="http://schemas.openxmlformats.org/officeDocument/2006/math">
                    <m:r>
                      <a:rPr lang="en-IN" b="1" i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dirty="0"/>
                  <a:t> is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dirty="0"/>
                  <a:t>, then we </a:t>
                </a:r>
                <a:r>
                  <a:rPr lang="en-IN" dirty="0" smtClean="0"/>
                  <a:t>want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≪0.5</m:t>
                    </m:r>
                  </m:oMath>
                </a14:m>
                <a:r>
                  <a:rPr lang="en-IN" dirty="0" smtClean="0"/>
                  <a:t>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IN" dirty="0" smtClean="0"/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3"/>
                <a:ext cx="11938645" cy="5874803"/>
              </a:xfrm>
              <a:blipFill>
                <a:blip r:embed="rId2"/>
                <a:stretch>
                  <a:fillRect l="-562" t="-2490" b="-12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1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Probabilistic Binary Classification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How to map feature vectors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dirty="0" smtClean="0"/>
                  <a:t> to probability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IN" dirty="0" smtClean="0"/>
                  <a:t>?	</a:t>
                </a:r>
              </a:p>
              <a:p>
                <a:r>
                  <a:rPr lang="en-IN" dirty="0" smtClean="0"/>
                  <a:t>Could treat it as a regression problem since </a:t>
                </a:r>
                <a:r>
                  <a:rPr lang="en-IN" dirty="0" err="1" smtClean="0"/>
                  <a:t>prob</a:t>
                </a:r>
                <a:r>
                  <a:rPr lang="en-IN" dirty="0" smtClean="0"/>
                  <a:t> values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 smtClean="0"/>
                  <a:t> </a:t>
                </a:r>
                <a:r>
                  <a:rPr lang="en-IN" dirty="0"/>
                  <a:t>after all </a:t>
                </a:r>
                <a:endParaRPr lang="en-IN" dirty="0" smtClean="0"/>
              </a:p>
              <a:p>
                <a:pPr lvl="2"/>
                <a:r>
                  <a:rPr lang="en-IN" dirty="0" smtClean="0"/>
                  <a:t>Will need to modify the training set a bit to do this (basically change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IN" dirty="0" smtClean="0"/>
                  <a:t> labels to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dirty="0" smtClean="0"/>
                  <a:t> since we want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𝐱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 smtClean="0"/>
                  <a:t> if the label is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Could use </a:t>
                </a:r>
                <a:r>
                  <a:rPr lang="en-IN" dirty="0" err="1" smtClean="0"/>
                  <a:t>kNN</a:t>
                </a:r>
                <a:r>
                  <a:rPr lang="en-IN" dirty="0" smtClean="0"/>
                  <a:t>, DT </a:t>
                </a:r>
                <a:r>
                  <a:rPr lang="en-IN" dirty="0" err="1" smtClean="0"/>
                  <a:t>etc</a:t>
                </a:r>
                <a:r>
                  <a:rPr lang="en-IN" dirty="0" smtClean="0"/>
                  <a:t> to solve this regression problem</a:t>
                </a:r>
              </a:p>
              <a:p>
                <a:r>
                  <a:rPr lang="en-IN" dirty="0" smtClean="0"/>
                  <a:t>Using linear models to do this presents a challenge</a:t>
                </a:r>
              </a:p>
              <a:p>
                <a:pPr lvl="2"/>
                <a:r>
                  <a:rPr lang="en-IN" dirty="0" smtClean="0"/>
                  <a:t>If we learn a linear model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IN" dirty="0" smtClean="0"/>
                  <a:t> using ridge regression it may happen that for some data point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dirty="0" smtClean="0"/>
                  <a:t>, 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IN" dirty="0" smtClean="0"/>
                  <a:t> or else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IN" b="0" i="1" dirty="0" smtClean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𝐱</m:t>
                        </m:r>
                      </m:sub>
                    </m:sSub>
                  </m:oMath>
                </a14:m>
                <a:r>
                  <a:rPr lang="en-IN" dirty="0" smtClean="0"/>
                  <a:t> wont make sense in this case – not a valid PMF!!</a:t>
                </a:r>
                <a:endParaRPr lang="en-IN" dirty="0"/>
              </a:p>
              <a:p>
                <a:pPr lvl="2"/>
                <a:r>
                  <a:rPr lang="en-IN" dirty="0" err="1" smtClean="0"/>
                  <a:t>kNN</a:t>
                </a:r>
                <a:r>
                  <a:rPr lang="en-IN" dirty="0" smtClean="0"/>
                  <a:t>, DT don’t suffer from this problem since they always predict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𝐱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dirty="0" err="1" smtClean="0"/>
                  <a:t>kNN</a:t>
                </a:r>
                <a:r>
                  <a:rPr lang="en-IN" dirty="0" smtClean="0"/>
                  <a:t>, DT use averages of a bunch of train labels to obtain test prediction – the average of a bunch of 0s and 1s is always a value in the range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IN" dirty="0" smtClean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964" y="0"/>
            <a:ext cx="1864034" cy="1864034"/>
          </a:xfrm>
          <a:prstGeom prst="rect">
            <a:avLst/>
          </a:prstGeom>
        </p:spPr>
      </p:pic>
      <p:sp>
        <p:nvSpPr>
          <p:cNvPr id="18" name="Rectangular Callout 17"/>
          <p:cNvSpPr/>
          <p:nvPr/>
        </p:nvSpPr>
        <p:spPr>
          <a:xfrm>
            <a:off x="6626831" y="304722"/>
            <a:ext cx="3937729" cy="917903"/>
          </a:xfrm>
          <a:prstGeom prst="wedgeRectCallout">
            <a:avLst>
              <a:gd name="adj1" fmla="val 68150"/>
              <a:gd name="adj2" fmla="val 50522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0" dirty="0" smtClean="0">
                <a:solidFill>
                  <a:schemeClr val="tx1"/>
                </a:solidFill>
                <a:latin typeface="+mj-lt"/>
              </a:rPr>
              <a:t>So can we never use linear models to do probabilistic ML?</a:t>
            </a:r>
            <a:endParaRPr lang="en-US" sz="2400" i="1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0564560" y="2137174"/>
            <a:ext cx="1468606" cy="1238929"/>
            <a:chOff x="12383748" y="1219011"/>
            <a:chExt cx="1862104" cy="1570887"/>
          </a:xfrm>
        </p:grpSpPr>
        <p:sp>
          <p:nvSpPr>
            <p:cNvPr id="20" name="Freeform 19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Freeform 20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ular Callout 24"/>
              <p:cNvSpPr/>
              <p:nvPr/>
            </p:nvSpPr>
            <p:spPr>
              <a:xfrm>
                <a:off x="4433450" y="1587044"/>
                <a:ext cx="5768956" cy="1242053"/>
              </a:xfrm>
              <a:prstGeom prst="wedgeRectCallout">
                <a:avLst>
                  <a:gd name="adj1" fmla="val 61194"/>
                  <a:gd name="adj2" fmla="val 56420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We can – one way to solve the problem of using linear methods to map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↦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 is called </a:t>
                </a:r>
                <a:r>
                  <a:rPr lang="en-IN" sz="2400" i="1" dirty="0">
                    <a:solidFill>
                      <a:schemeClr val="tx1"/>
                    </a:solidFill>
                    <a:latin typeface="+mj-lt"/>
                  </a:rPr>
                  <a:t>logistic regression</a:t>
                </a:r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 – have seen it before</a:t>
                </a:r>
              </a:p>
            </p:txBody>
          </p:sp>
        </mc:Choice>
        <mc:Fallback xmlns="">
          <p:sp>
            <p:nvSpPr>
              <p:cNvPr id="25" name="Rectangular Callout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450" y="1587044"/>
                <a:ext cx="5768956" cy="1242053"/>
              </a:xfrm>
              <a:prstGeom prst="wedgeRectCallout">
                <a:avLst>
                  <a:gd name="adj1" fmla="val 61194"/>
                  <a:gd name="adj2" fmla="val 56420"/>
                </a:avLst>
              </a:prstGeom>
              <a:blipFill>
                <a:blip r:embed="rId4"/>
                <a:stretch>
                  <a:fillRect l="-1038" b="-893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814" y="3649243"/>
            <a:ext cx="1928846" cy="19288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ular Callout 26"/>
              <p:cNvSpPr/>
              <p:nvPr/>
            </p:nvSpPr>
            <p:spPr>
              <a:xfrm>
                <a:off x="1215792" y="3879942"/>
                <a:ext cx="9348768" cy="1156723"/>
              </a:xfrm>
              <a:prstGeom prst="wedgeRectCallout">
                <a:avLst>
                  <a:gd name="adj1" fmla="val 56872"/>
                  <a:gd name="adj2" fmla="val 46970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Ah! The name makes sense now – logistic regression </a:t>
                </a:r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is used to solve binary classification problems but since it does so by mapping </a:t>
                </a:r>
                <a14:m>
                  <m:oMath xmlns:m="http://schemas.openxmlformats.org/officeDocument/2006/math">
                    <m:r>
                      <a:rPr lang="en-I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↦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, experts </a:t>
                </a:r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thought it would be cool to have the term “regression” in the name</a:t>
                </a:r>
                <a:endParaRPr lang="en-US" sz="24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7" name="Rectangular Callout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792" y="3879942"/>
                <a:ext cx="9348768" cy="1156723"/>
              </a:xfrm>
              <a:prstGeom prst="wedgeRectCallout">
                <a:avLst>
                  <a:gd name="adj1" fmla="val 56872"/>
                  <a:gd name="adj2" fmla="val 46970"/>
                </a:avLst>
              </a:prstGeom>
              <a:blipFill>
                <a:blip r:embed="rId6"/>
                <a:stretch>
                  <a:fillRect l="-668" t="-3571" b="-11735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ular Callout 27"/>
          <p:cNvSpPr/>
          <p:nvPr/>
        </p:nvSpPr>
        <p:spPr>
          <a:xfrm>
            <a:off x="3380198" y="2900615"/>
            <a:ext cx="6822208" cy="475488"/>
          </a:xfrm>
          <a:prstGeom prst="wedgeRectCallout">
            <a:avLst>
              <a:gd name="adj1" fmla="val 59537"/>
              <a:gd name="adj2" fmla="val 2401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Yes, but there is a trick involved. Let us take a look at it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9952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animBg="1"/>
      <p:bldP spid="25" grpId="0" animBg="1"/>
      <p:bldP spid="27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Sigmoid Function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3587459"/>
                <a:ext cx="11600328" cy="3270541"/>
              </a:xfrm>
            </p:spPr>
            <p:txBody>
              <a:bodyPr>
                <a:normAutofit/>
              </a:bodyPr>
              <a:lstStyle/>
              <a:p>
                <a:r>
                  <a:rPr lang="en-IN" b="1" dirty="0" smtClean="0"/>
                  <a:t>Trick</a:t>
                </a:r>
                <a:r>
                  <a:rPr lang="en-IN" dirty="0" smtClean="0"/>
                  <a:t>: learn a linear model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IN" dirty="0" smtClean="0"/>
                  <a:t> and map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IN" b="0" dirty="0" smtClean="0"/>
              </a:p>
              <a:p>
                <a:pPr lvl="2"/>
                <a:r>
                  <a:rPr lang="en-IN" dirty="0" smtClean="0"/>
                  <a:t>May have an explicit/hidden bias term as well</a:t>
                </a:r>
              </a:p>
              <a:p>
                <a:pPr lvl="2"/>
                <a:r>
                  <a:rPr lang="en-IN" dirty="0" smtClean="0"/>
                  <a:t>This will always give us a value in the range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IN" dirty="0" smtClean="0"/>
                  <a:t>, hence give a valid PMF</a:t>
                </a:r>
              </a:p>
              <a:p>
                <a:r>
                  <a:rPr lang="en-IN" dirty="0" smtClean="0"/>
                  <a:t>Note that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&gt;0.5</m:t>
                    </m:r>
                  </m:oMath>
                </a14:m>
                <a:r>
                  <a:rPr lang="en-IN" dirty="0" smtClean="0"/>
                  <a:t> 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&lt;0.5</m:t>
                    </m:r>
                  </m:oMath>
                </a14:m>
                <a:r>
                  <a:rPr lang="en-IN" dirty="0" smtClean="0"/>
                  <a:t> 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IN" dirty="0" smtClean="0"/>
                  <a:t> and also that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IN" dirty="0" smtClean="0"/>
                  <a:t> as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IN" dirty="0" smtClean="0"/>
                  <a:t> as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→−∞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This means that our sigmoidal map will 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≈1</m:t>
                    </m:r>
                  </m:oMath>
                </a14:m>
                <a:r>
                  <a:rPr lang="en-IN" dirty="0" smtClean="0"/>
                  <a:t>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≫0</m:t>
                    </m:r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𝐱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dirty="0"/>
                  <a:t>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IN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3587459"/>
                <a:ext cx="11600328" cy="3270541"/>
              </a:xfrm>
              <a:blipFill>
                <a:blip r:embed="rId4"/>
                <a:stretch>
                  <a:fillRect l="-578" t="-4469" b="-26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35967" y="1111624"/>
            <a:ext cx="5593039" cy="2288264"/>
            <a:chOff x="2454442" y="1188485"/>
            <a:chExt cx="7498080" cy="2883001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6205889" y="1188485"/>
              <a:ext cx="0" cy="28830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454442" y="4071486"/>
              <a:ext cx="74980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3338909" y="3036177"/>
            <a:ext cx="372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0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232483" y="2049014"/>
            <a:ext cx="598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0.5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338910" y="1013670"/>
            <a:ext cx="372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1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468" y="1287393"/>
            <a:ext cx="5576829" cy="921246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435965" y="1287763"/>
            <a:ext cx="5593038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435965" y="1350798"/>
            <a:ext cx="5593038" cy="1967256"/>
          </a:xfrm>
          <a:custGeom>
            <a:avLst/>
            <a:gdLst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98080" h="2637322">
                <a:moveTo>
                  <a:pt x="0" y="2637322"/>
                </a:moveTo>
                <a:cubicBezTo>
                  <a:pt x="5637196" y="2624488"/>
                  <a:pt x="1880135" y="3208"/>
                  <a:pt x="7498080" y="0"/>
                </a:cubicBezTo>
                <a:lnTo>
                  <a:pt x="7498080" y="0"/>
                </a:lnTo>
              </a:path>
            </a:pathLst>
          </a:cu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515" y="2490074"/>
            <a:ext cx="4898734" cy="85097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352" y="36733"/>
            <a:ext cx="1928846" cy="19288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ular Callout 34"/>
              <p:cNvSpPr/>
              <p:nvPr/>
            </p:nvSpPr>
            <p:spPr>
              <a:xfrm>
                <a:off x="479383" y="105476"/>
                <a:ext cx="9784500" cy="1156723"/>
              </a:xfrm>
              <a:prstGeom prst="wedgeRectCallout">
                <a:avLst>
                  <a:gd name="adj1" fmla="val 56872"/>
                  <a:gd name="adj2" fmla="val 46970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Nice! So I want to learn a linear model </a:t>
                </a:r>
                <a14:m>
                  <m:oMath xmlns:m="http://schemas.openxmlformats.org/officeDocument/2006/math"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US" sz="2400" i="1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such that once I do this sigmoidal map, data points with label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i="1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get mapped to a probability value close to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i="1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whereas data points with label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i="1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get mapped to a probability value close to 0</a:t>
                </a:r>
                <a:endParaRPr lang="en-US" sz="24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5" name="Rectangular Callout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83" y="105476"/>
                <a:ext cx="9784500" cy="1156723"/>
              </a:xfrm>
              <a:prstGeom prst="wedgeRectCallout">
                <a:avLst>
                  <a:gd name="adj1" fmla="val 56872"/>
                  <a:gd name="adj2" fmla="val 46970"/>
                </a:avLst>
              </a:prstGeom>
              <a:blipFill>
                <a:blip r:embed="rId8"/>
                <a:stretch>
                  <a:fillRect l="-755" t="-3571" b="-11735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/>
          <p:cNvGrpSpPr/>
          <p:nvPr/>
        </p:nvGrpSpPr>
        <p:grpSpPr>
          <a:xfrm>
            <a:off x="10385076" y="2141718"/>
            <a:ext cx="1468606" cy="1238929"/>
            <a:chOff x="12383748" y="1219011"/>
            <a:chExt cx="1862104" cy="1570887"/>
          </a:xfrm>
        </p:grpSpPr>
        <p:sp>
          <p:nvSpPr>
            <p:cNvPr id="37" name="Freeform 36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Freeform 37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Oval 39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Oval 40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2" name="Rectangular Callout 41"/>
          <p:cNvSpPr/>
          <p:nvPr/>
        </p:nvSpPr>
        <p:spPr>
          <a:xfrm>
            <a:off x="2373535" y="2314297"/>
            <a:ext cx="7834817" cy="954732"/>
          </a:xfrm>
          <a:prstGeom prst="wedgeRectCallout">
            <a:avLst>
              <a:gd name="adj1" fmla="val 61194"/>
              <a:gd name="adj2" fmla="val 5642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There are several other such </a:t>
            </a:r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wrapper/quashing/link/activation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 functions which do similar jobs e.g. </a:t>
            </a:r>
            <a:r>
              <a:rPr lang="en-IN" sz="2400" dirty="0" err="1" smtClean="0">
                <a:solidFill>
                  <a:schemeClr val="tx1"/>
                </a:solidFill>
                <a:latin typeface="+mj-lt"/>
              </a:rPr>
              <a:t>tanh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, ramp, </a:t>
            </a:r>
            <a:r>
              <a:rPr lang="en-IN" sz="2400" dirty="0" err="1" smtClean="0">
                <a:solidFill>
                  <a:schemeClr val="tx1"/>
                </a:solidFill>
                <a:latin typeface="+mj-lt"/>
              </a:rPr>
              <a:t>ReLU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4736" y="3658160"/>
            <a:ext cx="1864034" cy="18640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ular Callout 43"/>
              <p:cNvSpPr/>
              <p:nvPr/>
            </p:nvSpPr>
            <p:spPr>
              <a:xfrm>
                <a:off x="6135696" y="4189380"/>
                <a:ext cx="4123822" cy="589619"/>
              </a:xfrm>
              <a:prstGeom prst="wedgeRectCallout">
                <a:avLst>
                  <a:gd name="adj1" fmla="val 66655"/>
                  <a:gd name="adj2" fmla="val 59235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b="0" dirty="0" smtClean="0">
                    <a:solidFill>
                      <a:schemeClr val="tx1"/>
                    </a:solidFill>
                    <a:latin typeface="+mj-lt"/>
                  </a:rPr>
                  <a:t>How do I learn such a model </a:t>
                </a:r>
                <a14:m>
                  <m:oMath xmlns:m="http://schemas.openxmlformats.org/officeDocument/2006/math"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US" sz="2400" i="1" dirty="0" smtClean="0">
                    <a:solidFill>
                      <a:schemeClr val="tx1"/>
                    </a:solidFill>
                    <a:latin typeface="+mj-lt"/>
                  </a:rPr>
                  <a:t>?</a:t>
                </a:r>
                <a:endParaRPr lang="en-US" sz="24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4" name="Rectangular Callout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696" y="4189380"/>
                <a:ext cx="4123822" cy="589619"/>
              </a:xfrm>
              <a:prstGeom prst="wedgeRectCallout">
                <a:avLst>
                  <a:gd name="adj1" fmla="val 66655"/>
                  <a:gd name="adj2" fmla="val 59235"/>
                </a:avLst>
              </a:prstGeom>
              <a:blipFill>
                <a:blip r:embed="rId10"/>
                <a:stretch>
                  <a:fillRect l="-1509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521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35" grpId="0" animBg="1"/>
      <p:bldP spid="42" grpId="0" animBg="1"/>
      <p:bldP spid="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Likelihood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2075636" cy="5746376"/>
              </a:xfrm>
            </p:spPr>
            <p:txBody>
              <a:bodyPr/>
              <a:lstStyle/>
              <a:p>
                <a:r>
                  <a:rPr lang="en-IN" dirty="0" smtClean="0"/>
                  <a:t>Suppose we have a linear model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IN" dirty="0" smtClean="0"/>
                  <a:t> (assume bias is hidden for now)</a:t>
                </a:r>
              </a:p>
              <a:p>
                <a:r>
                  <a:rPr lang="en-IN" dirty="0" smtClean="0"/>
                  <a:t>Given a data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IN" dirty="0" smtClean="0"/>
                  <a:t>, the use of the sigmoidal map gives us a Rademacher PMF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sSup>
                          <m:sSupPr>
                            <m:ctrlPr>
                              <a:rPr lang="en-I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The probability that this PMF gives to the correct label i.e.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IN" dirty="0" smtClean="0"/>
                  <a:t> is called the </a:t>
                </a:r>
                <a:r>
                  <a:rPr lang="en-IN" i="1" dirty="0" smtClean="0"/>
                  <a:t>likelihood</a:t>
                </a:r>
                <a:r>
                  <a:rPr lang="en-IN" dirty="0" smtClean="0"/>
                  <a:t> of this model with respect to this data point</a:t>
                </a:r>
              </a:p>
              <a:p>
                <a:pPr lvl="2"/>
                <a:r>
                  <a:rPr lang="en-IN" dirty="0" smtClean="0"/>
                  <a:t>It easy to show that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sSup>
                          <m:sSupPr>
                            <m:ctrlPr>
                              <a:rPr lang="en-I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IN" dirty="0" smtClean="0"/>
              </a:p>
              <a:p>
                <a:pPr lvl="2"/>
                <a:r>
                  <a:rPr lang="en-IN" b="1" dirty="0" smtClean="0"/>
                  <a:t>Hint</a:t>
                </a:r>
                <a:r>
                  <a:rPr lang="en-IN" dirty="0" smtClean="0"/>
                  <a:t>: use the fact that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 and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If we have several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 smtClean="0"/>
                  <a:t> then we define the likelihood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IN" dirty="0" smtClean="0"/>
                  <a:t> w.r.t entire dataset as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sSup>
                          <m:sSupPr>
                            <m:ctrlPr>
                              <a:rPr lang="en-I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I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e>
                    </m:d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Usually we assume data points are independent so we use product rule to get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sSup>
                          <m:sSupPr>
                            <m:ctrlPr>
                              <a:rPr lang="en-I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I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| </m:t>
                            </m:r>
                            <m:sSup>
                              <m:sSupPr>
                                <m:ctrlPr>
                                  <a:rPr lang="en-I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</m:nary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2075636" cy="5746376"/>
              </a:xfrm>
              <a:blipFill>
                <a:blip r:embed="rId2"/>
                <a:stretch>
                  <a:fillRect l="-556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0385076" y="641691"/>
            <a:ext cx="1468606" cy="1238929"/>
            <a:chOff x="12383748" y="1219011"/>
            <a:chExt cx="1862104" cy="1570887"/>
          </a:xfrm>
        </p:grpSpPr>
        <p:sp>
          <p:nvSpPr>
            <p:cNvPr id="17" name="Freeform 16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Freeform 17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9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2" name="Rectangular Callout 21"/>
          <p:cNvSpPr/>
          <p:nvPr/>
        </p:nvSpPr>
        <p:spPr>
          <a:xfrm>
            <a:off x="814784" y="125685"/>
            <a:ext cx="9265919" cy="1716295"/>
          </a:xfrm>
          <a:prstGeom prst="wedgeRectCallout">
            <a:avLst>
              <a:gd name="adj1" fmla="val 60529"/>
              <a:gd name="adj2" fmla="val 48039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Data might not actually be independent e.g. my visiting a website may not be independent from my friend visiting the same website if I have found an offer on that website and posted about it on social website. However, often we nevertheless assume independence to make life simple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148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Maximum Likelihood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3"/>
                <a:ext cx="11938646" cy="5746377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The expression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sSup>
                          <m:sSupPr>
                            <m:ctrlPr>
                              <a:rPr lang="en-I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IN" dirty="0" smtClean="0"/>
                  <a:t> tells us if the model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IN" dirty="0" smtClean="0"/>
                  <a:t> thinks the label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IN" dirty="0" smtClean="0"/>
                  <a:t> is a very likely label given the feature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IN" dirty="0" smtClean="0"/>
                  <a:t> or not likely at all!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sSup>
                          <m:sSupPr>
                            <m:ctrlPr>
                              <a:rPr lang="en-I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I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IN" dirty="0" smtClean="0"/>
                  <a:t> similarly tells us how likely does the model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IN" dirty="0" smtClean="0"/>
                  <a:t> think the labels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dirty="0" smtClean="0"/>
                  <a:t> are, given the feature vectors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r>
                  <a:rPr lang="en-IN" dirty="0" smtClean="0"/>
                  <a:t>Since we trust our training data as clean and representative of reality, we should look for a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IN" dirty="0" smtClean="0"/>
                  <a:t> that considers train labels to be very likely</a:t>
                </a:r>
              </a:p>
              <a:p>
                <a:pPr lvl="2"/>
                <a:r>
                  <a:rPr lang="en-IN" dirty="0" smtClean="0"/>
                  <a:t>E.g. in </a:t>
                </a:r>
                <a:r>
                  <a:rPr lang="en-IN" dirty="0" err="1" smtClean="0"/>
                  <a:t>RecSys</a:t>
                </a:r>
                <a:r>
                  <a:rPr lang="en-IN" dirty="0" smtClean="0"/>
                  <a:t> example,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dirty="0" smtClean="0"/>
                  <a:t> if customer makes a purchase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 smtClean="0"/>
                  <a:t> otherwise then if we trust that these labels do represent reality i.e. what our customers like and dislike, then we should learn a model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IN" dirty="0" smtClean="0"/>
                  <a:t> accordingly</a:t>
                </a:r>
              </a:p>
              <a:p>
                <a:pPr lvl="2"/>
                <a:r>
                  <a:rPr lang="en-IN" dirty="0" smtClean="0"/>
                  <a:t>Totally different story if we mistrust our data – different techniques for that</a:t>
                </a:r>
              </a:p>
              <a:p>
                <a:r>
                  <a:rPr lang="en-IN" b="1" dirty="0" smtClean="0"/>
                  <a:t>Maximum Likelihood Estimator </a:t>
                </a:r>
                <a:r>
                  <a:rPr lang="en-IN" dirty="0" smtClean="0"/>
                  <a:t>(</a:t>
                </a:r>
                <a:r>
                  <a:rPr lang="en-IN" b="1" dirty="0" smtClean="0"/>
                  <a:t>MLE</a:t>
                </a:r>
                <a:r>
                  <a:rPr lang="en-IN" dirty="0" smtClean="0"/>
                  <a:t>): the model which thinks observed labels are most likely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IN" b="0" i="0" dirty="0" smtClean="0">
                            <a:latin typeface="Cambria Math" panose="02040503050406030204" pitchFamily="18" charset="0"/>
                          </a:rPr>
                          <m:t>MLE</m:t>
                        </m:r>
                      </m:sub>
                    </m:sSub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dirty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dirty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IN" b="1" i="0" dirty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nary>
                              <m:naryPr>
                                <m:chr m:val="∏"/>
                                <m:limLoc m:val="subSup"/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ℙ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| </m:t>
                                    </m:r>
                                    <m:sSup>
                                      <m:sSupPr>
                                        <m:ctrlPr>
                                          <a:rPr lang="en-IN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d>
                              </m:e>
                            </m:nary>
                          </m:e>
                        </m:func>
                      </m:e>
                    </m:func>
                  </m:oMath>
                </a14:m>
                <a:r>
                  <a:rPr lang="en-IN" dirty="0" smtClean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3"/>
                <a:ext cx="11938646" cy="5746377"/>
              </a:xfrm>
              <a:blipFill>
                <a:blip r:embed="rId2"/>
                <a:stretch>
                  <a:fillRect l="-562" t="-1803" r="-15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8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96.0101"/>
  <p:tag name="ORIGINALWIDTH" val="1186.561"/>
  <p:tag name="LATEXADDIN" val="\documentclass{article}&#10;\usepackage{amsmath,amssymb}&#10;\usepackage{olo}&#10;\pagestyle{empty}&#10;\begin{document}&#10;&#10;\[&#10;\sigma(t) = \frac{1}{1 + \exp(-t)} = \frac{\exp(t)}{\exp(t)+1} &#10;\]&#10;&#10;\end{document}"/>
  <p:tag name="IGUANATEXSIZE" val="40"/>
  <p:tag name="IGUANATEXCURSOR" val="17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3.4646"/>
  <p:tag name="ORIGINALWIDTH" val="1631.796"/>
  <p:tag name="LATEXADDIN" val="\documentclass{article}&#10;\usepackage{amsmath,amssymb}&#10;\usepackage{olo}&#10;\pagestyle{empty}&#10;\begin{document}&#10;&#10;\[&#10;1 - \sigma(t) = \frac{1}{1 + \exp(t)} = \sigma(-t) &#10;\]&#10;&#10;\end{document}"/>
  <p:tag name="IGUANATEXSIZE" val="40"/>
  <p:tag name="IGUANATEXCURSOR" val="15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2033</TotalTime>
  <Words>891</Words>
  <Application>Microsoft Office PowerPoint</Application>
  <PresentationFormat>Widescreen</PresentationFormat>
  <Paragraphs>196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Wingdings</vt:lpstr>
      <vt:lpstr>Metropolitan</vt:lpstr>
      <vt:lpstr>Probabilistic ML II</vt:lpstr>
      <vt:lpstr>Recap of Last Lecture</vt:lpstr>
      <vt:lpstr>Bernoulli Distributions</vt:lpstr>
      <vt:lpstr>Rademacher Distributions</vt:lpstr>
      <vt:lpstr>Probabilistic Binary Classification</vt:lpstr>
      <vt:lpstr>Probabilistic Binary Classification</vt:lpstr>
      <vt:lpstr>Sigmoid Function</vt:lpstr>
      <vt:lpstr>Likelihood</vt:lpstr>
      <vt:lpstr>Maximum Likelihood</vt:lpstr>
      <vt:lpstr>Logistic Regression</vt:lpstr>
      <vt:lpstr>Probabilistic Multiclassification</vt:lpstr>
      <vt:lpstr>Softmax Regression</vt:lpstr>
      <vt:lpstr>General Recipe for MLE Algorithms</vt:lpstr>
      <vt:lpstr>Probabilistic Regression??</vt:lpstr>
      <vt:lpstr>Continuous Random Variables</vt:lpstr>
      <vt:lpstr>Continuous R.V.s– the Rules Revisited</vt:lpstr>
      <vt:lpstr>Continuous R.V.s– the Rules Revisited</vt:lpstr>
      <vt:lpstr>Continuous R.V.s– the Rules Revisited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Purushottam Kar</cp:lastModifiedBy>
  <cp:revision>135</cp:revision>
  <dcterms:created xsi:type="dcterms:W3CDTF">2018-07-30T05:08:11Z</dcterms:created>
  <dcterms:modified xsi:type="dcterms:W3CDTF">2019-09-09T10:53:49Z</dcterms:modified>
</cp:coreProperties>
</file>