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69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image" Target="../media/image15.png"/><Relationship Id="rId12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8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ML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Suppose I decide to use a Laplacian distribution instead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Likelihood function w.r.t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then becomes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800" dirty="0" smtClean="0"/>
                  <a:t> </a:t>
                </a:r>
                <a:endParaRPr lang="en-IN" dirty="0" smtClean="0"/>
              </a:p>
              <a:p>
                <a:r>
                  <a:rPr lang="en-IN" dirty="0" smtClean="0"/>
                  <a:t>Negative log likelihood w.r.t a set of data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Thus, if we change the likelihood function to use the Laplacian distribution instead, the MLE ends up minimizing absolute loss!</a:t>
                </a:r>
              </a:p>
              <a:p>
                <a:r>
                  <a:rPr lang="en-IN" dirty="0" smtClean="0"/>
                  <a:t>As before, does not matter which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we choose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471926" y="125304"/>
            <a:ext cx="1468606" cy="1238929"/>
            <a:chOff x="12383748" y="1219011"/>
            <a:chExt cx="1862104" cy="1570887"/>
          </a:xfrm>
        </p:grpSpPr>
        <p:sp>
          <p:nvSpPr>
            <p:cNvPr id="15" name="Freeform 1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ular Callout 19"/>
              <p:cNvSpPr/>
              <p:nvPr/>
            </p:nvSpPr>
            <p:spPr>
              <a:xfrm>
                <a:off x="1808252" y="125304"/>
                <a:ext cx="8617921" cy="1242053"/>
              </a:xfrm>
              <a:prstGeom prst="wedgeRectCallout">
                <a:avLst>
                  <a:gd name="adj1" fmla="val 60163"/>
                  <a:gd name="adj2" fmla="val 4566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 warned though –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we chose will start mattering the moment we add regularization! It is just that in these simple cases it does not matter.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usually treated like a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tuned.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52" y="125304"/>
                <a:ext cx="8617921" cy="1242053"/>
              </a:xfrm>
              <a:prstGeom prst="wedgeRectCallout">
                <a:avLst>
                  <a:gd name="adj1" fmla="val 60163"/>
                  <a:gd name="adj2" fmla="val 45666"/>
                </a:avLst>
              </a:prstGeom>
              <a:blipFill>
                <a:blip r:embed="rId3"/>
                <a:stretch>
                  <a:fillRect l="-576" t="-478" b="-76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82" y="1407506"/>
            <a:ext cx="1748094" cy="1748094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1808252" y="1477271"/>
            <a:ext cx="8617921" cy="1242053"/>
          </a:xfrm>
          <a:prstGeom prst="wedgeRectCallout">
            <a:avLst>
              <a:gd name="adj1" fmla="val 58852"/>
              <a:gd name="adj2" fmla="val 357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I am a bit confused. All MLEs (classification/regression) demand a model that places maximum probability on the true label. Why don’t we just ask the model to predict the true label itself?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04" y="5024141"/>
            <a:ext cx="1832396" cy="1832396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64077" y="4625841"/>
            <a:ext cx="10399412" cy="1625365"/>
          </a:xfrm>
          <a:prstGeom prst="wedgeRectCallout">
            <a:avLst>
              <a:gd name="adj1" fmla="val 53579"/>
              <a:gd name="adj2" fmla="val 4039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For the same reason we needed slack variables in CSVM – to allow for the fact that in realistic situations, no linear model may be able to do what we would ideally like. In probabilistic ML, allowing the model to place a less than 1 probability on the true label is much like a slack – allows us to learn good models even if not perfect ones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12" y="3162066"/>
            <a:ext cx="1864034" cy="1864034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1846596" y="3316603"/>
            <a:ext cx="8617920" cy="1046488"/>
          </a:xfrm>
          <a:prstGeom prst="wedgeRectCallout">
            <a:avLst>
              <a:gd name="adj1" fmla="val 58304"/>
              <a:gd name="adj2" fmla="val 4869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That is like asking the PMF/PDF to place probability 1 on the true label and 0 everywhere else – why can’t we do just that?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4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2" grpId="0" animBg="1"/>
      <p:bldP spid="24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Regularization??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495653"/>
          </a:xfrm>
        </p:spPr>
        <p:txBody>
          <a:bodyPr>
            <a:normAutofit/>
          </a:bodyPr>
          <a:lstStyle/>
          <a:p>
            <a:r>
              <a:rPr lang="en-IN" dirty="0" smtClean="0"/>
              <a:t>We have seen that MLE often reduces to loss minimization e.g. logistic regression/least squares regression but without regularization terms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/>
              <a:t>Even probabilistic methods can do regularization by way of </a:t>
            </a:r>
            <a:r>
              <a:rPr lang="en-IN" i="1" dirty="0" smtClean="0"/>
              <a:t>priors</a:t>
            </a:r>
            <a:endParaRPr lang="en-IN" dirty="0" smtClean="0"/>
          </a:p>
          <a:p>
            <a:r>
              <a:rPr lang="en-IN" b="1" dirty="0" smtClean="0"/>
              <a:t>Recall</a:t>
            </a:r>
            <a:r>
              <a:rPr lang="en-IN" dirty="0" smtClean="0"/>
              <a:t>: regularization basically tells us which kinds of models we prefer</a:t>
            </a:r>
          </a:p>
          <a:p>
            <a:pPr lvl="2"/>
            <a:r>
              <a:rPr lang="en-IN" dirty="0" smtClean="0"/>
              <a:t>L2 regularization means we prefer models with small L2 norm</a:t>
            </a:r>
          </a:p>
          <a:p>
            <a:pPr lvl="2"/>
            <a:r>
              <a:rPr lang="en-IN" dirty="0" smtClean="0"/>
              <a:t>L1 regularization means we prefer models with small L1 norm/sparse models</a:t>
            </a:r>
          </a:p>
          <a:p>
            <a:r>
              <a:rPr lang="en-IN" dirty="0" smtClean="0"/>
              <a:t>In the language of probability, the most direct way of specifying such a preference is by specifying a probability distribution itself</a:t>
            </a:r>
          </a:p>
          <a:p>
            <a:r>
              <a:rPr lang="en-IN" b="1" dirty="0" smtClean="0"/>
              <a:t>Prior</a:t>
            </a:r>
            <a:r>
              <a:rPr lang="en-IN" dirty="0" smtClean="0"/>
              <a:t>: a probability distribution over all possible models</a:t>
            </a:r>
          </a:p>
          <a:p>
            <a:pPr lvl="2"/>
            <a:r>
              <a:rPr lang="en-IN" dirty="0" smtClean="0"/>
              <a:t>Just like we usually decide regularization before seeing any data, prior distribution also does not consider/condition on, any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12" y="1111623"/>
            <a:ext cx="1864034" cy="186403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572000" y="1266160"/>
            <a:ext cx="5892516" cy="1046488"/>
          </a:xfrm>
          <a:prstGeom prst="wedgeRectCallout">
            <a:avLst>
              <a:gd name="adj1" fmla="val 58900"/>
              <a:gd name="adj2" fmla="val 45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But our models are vectors right?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Can we have probability distribution over vectors as well?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471926" y="3130192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572000" y="3130192"/>
            <a:ext cx="5854173" cy="1242053"/>
          </a:xfrm>
          <a:prstGeom prst="wedgeRectCallout">
            <a:avLst>
              <a:gd name="adj1" fmla="val 62620"/>
              <a:gd name="adj2" fmla="val 456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Of course we can. But first, let us see the basic operations in a toy 1D setting before getting into the complications of vector-valued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r.v.s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07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 you Guess the Mean?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There is a Gaussian with unknown mean but known variance (for sake of simplicity) from which we receive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independent samples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Can we estimate the “model”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 from these samples?</a:t>
                </a:r>
              </a:p>
              <a:p>
                <a:r>
                  <a:rPr lang="en-IN" b="1" dirty="0" smtClean="0"/>
                  <a:t>Likelihood function</a:t>
                </a:r>
                <a:r>
                  <a:rPr lang="en-IN" dirty="0" smtClean="0"/>
                  <a:t>: for a candidate model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/>
                  <a:t> and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b="1" dirty="0" smtClean="0"/>
                  <a:t>MLE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Suppose we believe (e.g. someone tells us) even before the samples have been presented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 definitely lies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dirty="0" smtClean="0"/>
                  <a:t> (but could otherwise be any value within that interval)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9603" y="959992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372302" y="561692"/>
                <a:ext cx="10399412" cy="1625365"/>
              </a:xfrm>
              <a:prstGeom prst="wedgeRectCallout">
                <a:avLst>
                  <a:gd name="adj1" fmla="val 55456"/>
                  <a:gd name="adj2" fmla="val 4418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this case we are said to have a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prior belief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simply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prior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on the models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+mj-lt"/>
                      </a:rPr>
                      <m:t>𝜇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this case the uniform prior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This means that unless we see any data to make us believe otherwise, we will think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I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2" y="561692"/>
                <a:ext cx="10399412" cy="1625365"/>
              </a:xfrm>
              <a:prstGeom prst="wedgeRectCallout">
                <a:avLst>
                  <a:gd name="adj1" fmla="val 55456"/>
                  <a:gd name="adj2" fmla="val 44185"/>
                </a:avLst>
              </a:prstGeom>
              <a:blipFill>
                <a:blip r:embed="rId4"/>
                <a:stretch>
                  <a:fillRect l="-664" t="-21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65" y="2830018"/>
            <a:ext cx="1864034" cy="1864034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625753" y="2984555"/>
            <a:ext cx="5892516" cy="1046488"/>
          </a:xfrm>
          <a:prstGeom prst="wedgeRectCallout">
            <a:avLst>
              <a:gd name="adj1" fmla="val 58900"/>
              <a:gd name="adj2" fmla="val 45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happens we do see some data, namely the actual samples from the distribution?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471926" y="4848589"/>
            <a:ext cx="1468606" cy="1238929"/>
            <a:chOff x="12383748" y="1219011"/>
            <a:chExt cx="1862104" cy="1570887"/>
          </a:xfrm>
        </p:grpSpPr>
        <p:sp>
          <p:nvSpPr>
            <p:cNvPr id="11" name="Freeform 1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ular Callout 15"/>
              <p:cNvSpPr/>
              <p:nvPr/>
            </p:nvSpPr>
            <p:spPr>
              <a:xfrm>
                <a:off x="4397338" y="4848589"/>
                <a:ext cx="6028835" cy="1242053"/>
              </a:xfrm>
              <a:prstGeom prst="wedgeRectCallout">
                <a:avLst>
                  <a:gd name="adj1" fmla="val 62620"/>
                  <a:gd name="adj2" fmla="val 4566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use the samples and the rules of probability to update our beliefs about what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can and cannot be. Let us see how to do this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38" y="4848589"/>
                <a:ext cx="6028835" cy="1242053"/>
              </a:xfrm>
              <a:prstGeom prst="wedgeRectCallout">
                <a:avLst>
                  <a:gd name="adj1" fmla="val 62620"/>
                  <a:gd name="adj2" fmla="val 45666"/>
                </a:avLst>
              </a:prstGeom>
              <a:blipFill>
                <a:blip r:embed="rId6"/>
                <a:stretch>
                  <a:fillRect l="-893" b="-7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7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Posterior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Before we see any data, we have a </a:t>
                </a:r>
                <a:r>
                  <a:rPr lang="en-IN" i="1" dirty="0" smtClean="0"/>
                  <a:t>prior</a:t>
                </a:r>
                <a:r>
                  <a:rPr lang="en-IN" dirty="0" smtClean="0"/>
                  <a:t> belief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IN" dirty="0" smtClean="0"/>
                  <a:t> on the models</a:t>
                </a:r>
              </a:p>
              <a:p>
                <a:pPr lvl="2"/>
                <a:r>
                  <a:rPr lang="en-IN" dirty="0"/>
                  <a:t>It tells us which models are more likely/less likely </a:t>
                </a:r>
                <a:r>
                  <a:rPr lang="en-IN" dirty="0" smtClean="0"/>
                  <a:t>before </a:t>
                </a:r>
                <a:r>
                  <a:rPr lang="en-IN" dirty="0"/>
                  <a:t>we have seen </a:t>
                </a:r>
                <a:r>
                  <a:rPr lang="en-IN" dirty="0" smtClean="0"/>
                  <a:t>data</a:t>
                </a:r>
              </a:p>
              <a:p>
                <a:r>
                  <a:rPr lang="en-IN" dirty="0" smtClean="0"/>
                  <a:t>Then we see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and we wish to update our belief. Basically we want to find out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quantity has a name</a:t>
                </a:r>
                <a:r>
                  <a:rPr lang="en-IN" i="0" dirty="0" smtClean="0"/>
                  <a:t>:</a:t>
                </a:r>
                <a:r>
                  <a:rPr lang="en-IN" dirty="0" smtClean="0"/>
                  <a:t> </a:t>
                </a:r>
                <a:r>
                  <a:rPr lang="en-IN" i="0" dirty="0" smtClean="0"/>
                  <a:t>posterior belief </a:t>
                </a:r>
                <a:r>
                  <a:rPr lang="en-IN" dirty="0" smtClean="0"/>
                  <a:t>or simply </a:t>
                </a:r>
                <a:r>
                  <a:rPr lang="en-IN" i="0" dirty="0" smtClean="0"/>
                  <a:t>posterior</a:t>
                </a:r>
              </a:p>
              <a:p>
                <a:pPr lvl="2"/>
                <a:r>
                  <a:rPr lang="en-IN" dirty="0" smtClean="0"/>
                  <a:t>It tells us which models are more likely/less likely after we have seen data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IN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m:rPr>
                            <m:brk m:alnAt="1"/>
                          </m:rPr>
                          <a:rPr lang="en-I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IN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m:rPr>
                            <m:brk m:alnAt="1"/>
                          </m:rP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supHide m:val="on"/>
                                <m:ctrlP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sub>
                              <m:sup/>
                              <m:e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4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4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4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nary>
                      </m:den>
                    </m:f>
                    <m:r>
                      <a:rPr lang="en-IN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brk m:alnAt="1"/>
                          </m:rPr>
                          <a:rPr lang="en-I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r>
                              <m:rPr>
                                <m:brk m:alnAt="23"/>
                              </m:rPr>
                              <a:rPr lang="en-IN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nary>
                              <m:naryPr>
                                <m:ctrlPr>
                                  <a:rPr lang="en-IN" sz="4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4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4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4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sz="4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IN" sz="4000" dirty="0" smtClean="0"/>
                  <a:t> </a:t>
                </a: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endParaRPr lang="en-IN" sz="4000" dirty="0" smtClean="0"/>
              </a:p>
              <a:p>
                <a:pPr lvl="2"/>
                <a:r>
                  <a:rPr lang="en-US" sz="3200" dirty="0" smtClean="0"/>
                  <a:t>else if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["/>
                        <m:endChr m:val="]"/>
                        <m:ctrlPr>
                          <a:rPr lang="en-US" sz="3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IN" sz="3200" dirty="0" smtClean="0"/>
                  <a:t>, then </a:t>
                </a: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976487" y="3112625"/>
            <a:ext cx="1941374" cy="581458"/>
          </a:xfrm>
          <a:prstGeom prst="wedgeRectCallout">
            <a:avLst>
              <a:gd name="adj1" fmla="val 81081"/>
              <a:gd name="adj2" fmla="val 763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Bayes Rule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51891" y="3112625"/>
            <a:ext cx="3379757" cy="581458"/>
          </a:xfrm>
          <a:prstGeom prst="wedgeRectCallout">
            <a:avLst>
              <a:gd name="adj1" fmla="val 72647"/>
              <a:gd name="adj2" fmla="val 710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Samples are independent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958727" y="4287265"/>
            <a:ext cx="3122904" cy="581458"/>
          </a:xfrm>
          <a:prstGeom prst="wedgeRectCallout">
            <a:avLst>
              <a:gd name="adj1" fmla="val -76767"/>
              <a:gd name="adj2" fmla="val 675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Law of total probability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/>
              <p:cNvSpPr/>
              <p:nvPr/>
            </p:nvSpPr>
            <p:spPr>
              <a:xfrm>
                <a:off x="8643083" y="4287265"/>
                <a:ext cx="2740683" cy="581458"/>
              </a:xfrm>
              <a:prstGeom prst="wedgeRectCallout">
                <a:avLst>
                  <a:gd name="adj1" fmla="val -77991"/>
                  <a:gd name="adj2" fmla="val 6574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UNIF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083" y="4287265"/>
                <a:ext cx="2740683" cy="581458"/>
              </a:xfrm>
              <a:prstGeom prst="wedgeRectCallout">
                <a:avLst>
                  <a:gd name="adj1" fmla="val -77991"/>
                  <a:gd name="adj2" fmla="val 6574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471926" y="1653327"/>
            <a:ext cx="1468606" cy="1238929"/>
            <a:chOff x="12383748" y="1219011"/>
            <a:chExt cx="1862104" cy="1570887"/>
          </a:xfrm>
        </p:grpSpPr>
        <p:sp>
          <p:nvSpPr>
            <p:cNvPr id="10" name="Freeform 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ular Callout 14"/>
              <p:cNvSpPr/>
              <p:nvPr/>
            </p:nvSpPr>
            <p:spPr>
              <a:xfrm>
                <a:off x="4397338" y="1653327"/>
                <a:ext cx="6028835" cy="1242053"/>
              </a:xfrm>
              <a:prstGeom prst="wedgeRectCallout">
                <a:avLst>
                  <a:gd name="adj1" fmla="val 62620"/>
                  <a:gd name="adj2" fmla="val 4566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Keep in mind that when we say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mean probability density and not probability since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continuous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38" y="1653327"/>
                <a:ext cx="6028835" cy="1242053"/>
              </a:xfrm>
              <a:prstGeom prst="wedgeRectCallout">
                <a:avLst>
                  <a:gd name="adj1" fmla="val 62620"/>
                  <a:gd name="adj2" fmla="val 45666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Maximum </a:t>
            </a:r>
            <a:r>
              <a:rPr lang="en-IN" dirty="0"/>
              <a:t>a </a:t>
            </a:r>
            <a:r>
              <a:rPr lang="en-IN" dirty="0" smtClean="0"/>
              <a:t>Posteriori (MAP) Estimate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Just as MLE gave us 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, MAP gives us 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e>
                    </m:func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m:rPr>
                            <m:brk m:alnAt="1"/>
                          </m:r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r>
                              <m:rPr>
                                <m:brk m:alnAt="23"/>
                              </m:r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nary>
                              <m:nary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Thus, MAP returns the model that becomes the most likely one </a:t>
                </a:r>
                <a:r>
                  <a:rPr lang="en-IN" i="1" dirty="0" smtClean="0"/>
                  <a:t>after </a:t>
                </a:r>
                <a:r>
                  <a:rPr lang="en-IN" dirty="0" smtClean="0"/>
                  <a:t>we have seen some data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posterior probability </a:t>
                </a:r>
                <a:r>
                  <a:rPr lang="en-IN" dirty="0"/>
                  <a:t>(density) </a:t>
                </a:r>
                <a:r>
                  <a:rPr lang="en-IN" dirty="0" smtClean="0"/>
                  <a:t>of some models may be larger than their prior probability </a:t>
                </a:r>
                <a:r>
                  <a:rPr lang="en-IN" dirty="0"/>
                  <a:t>(density) </a:t>
                </a:r>
                <a:r>
                  <a:rPr lang="en-IN" dirty="0" smtClean="0"/>
                  <a:t>i.e. after seeing data those models seem more likely, for other models, it may go down i.e. they seem less likely after seeing the data</a:t>
                </a:r>
              </a:p>
              <a:p>
                <a:pPr lvl="2"/>
                <a:r>
                  <a:rPr lang="en-IN" b="1" dirty="0"/>
                  <a:t>Note</a:t>
                </a:r>
                <a:r>
                  <a:rPr lang="en-IN" dirty="0"/>
                  <a:t>: </a:t>
                </a:r>
                <a:r>
                  <a:rPr lang="en-IN" dirty="0" smtClean="0"/>
                  <a:t>However, if prior probability (density) of some model is 0, the posterior probability (density) has to be zero as well – need to be careful about priors</a:t>
                </a:r>
                <a:endParaRPr lang="en-IN" b="1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Do not read too much into these names </a:t>
                </a:r>
                <a:r>
                  <a:rPr lang="en-IN" i="0" dirty="0" smtClean="0"/>
                  <a:t>likelihood, prior, posterior</a:t>
                </a:r>
                <a:r>
                  <a:rPr lang="en-IN" dirty="0" smtClean="0"/>
                  <a:t>. All of them tell us how likely something is, given or not given something else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64" b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579" y="573907"/>
            <a:ext cx="1848262" cy="1848262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167901" y="524842"/>
            <a:ext cx="4919225" cy="1242053"/>
          </a:xfrm>
          <a:prstGeom prst="wedgeRectCallout">
            <a:avLst>
              <a:gd name="adj1" fmla="val 65962"/>
              <a:gd name="adj2" fmla="val 473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is better to choose priors that do not completely exclude some models by giving them 0 probability (as we did)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385076" y="2813373"/>
            <a:ext cx="1468606" cy="1238929"/>
            <a:chOff x="12383748" y="1219011"/>
            <a:chExt cx="1862104" cy="1570887"/>
          </a:xfrm>
        </p:grpSpPr>
        <p:sp>
          <p:nvSpPr>
            <p:cNvPr id="16" name="Freeform 1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4172065" y="2526587"/>
            <a:ext cx="6028835" cy="1242053"/>
          </a:xfrm>
          <a:prstGeom prst="wedgeRectCallout">
            <a:avLst>
              <a:gd name="adj1" fmla="val 59382"/>
              <a:gd name="adj2" fmla="val 589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True!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Even in general, if your priors are bad, or too strong, then you may end up getting funny models as a result of doing MAP estimation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0" y="4295329"/>
            <a:ext cx="1836955" cy="1836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ular Callout 25"/>
              <p:cNvSpPr/>
              <p:nvPr/>
            </p:nvSpPr>
            <p:spPr>
              <a:xfrm>
                <a:off x="3699477" y="4155205"/>
                <a:ext cx="6685599" cy="1242053"/>
              </a:xfrm>
              <a:prstGeom prst="wedgeRectCallout">
                <a:avLst>
                  <a:gd name="adj1" fmla="val 59168"/>
                  <a:gd name="adj2" fmla="val 522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Indeed! For example if we were wrong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was actually not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not matter how many samples we see, we will never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correctly!!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6" name="Rectangular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77" y="4155205"/>
                <a:ext cx="6685599" cy="1242053"/>
              </a:xfrm>
              <a:prstGeom prst="wedgeRectCallout">
                <a:avLst>
                  <a:gd name="adj1" fmla="val 59168"/>
                  <a:gd name="adj2" fmla="val 52284"/>
                </a:avLst>
              </a:prstGeom>
              <a:blipFill>
                <a:blip r:embed="rId5"/>
                <a:stretch>
                  <a:fillRect l="-914" t="-467" b="-51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46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21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vs Regularization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Taking negative log likelihoods on both sides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m:rPr>
                        <m:brk m:alnAt="1"/>
                      </m:rP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limLoc m:val="subSup"/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IN" dirty="0" smtClean="0"/>
                  <a:t> is constant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otherwise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Thus, even MAP solutions can correspond to optimization problems!</a:t>
                </a:r>
              </a:p>
              <a:p>
                <a:r>
                  <a:rPr lang="en-IN" dirty="0" smtClean="0"/>
                  <a:t>In this case, what was the prior became a constraint</a:t>
                </a:r>
              </a:p>
              <a:p>
                <a:r>
                  <a:rPr lang="en-IN" dirty="0" smtClean="0"/>
                  <a:t>In general, the prior becomes a regularizer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b="-3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vs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4672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Consider the same problem as before but a different prior</a:t>
                </a:r>
              </a:p>
              <a:p>
                <a:pPr lvl="2"/>
                <a:r>
                  <a:rPr lang="en-IN" dirty="0" smtClean="0"/>
                  <a:t>This time we do not believe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/>
                  <a:t> must have been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IN" dirty="0" smtClean="0"/>
                  <a:t> but a much milder prior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/>
                  <a:t> is not too large</a:t>
                </a:r>
              </a:p>
              <a:p>
                <a:pPr lvl="2"/>
                <a:r>
                  <a:rPr lang="en-IN" dirty="0" smtClean="0"/>
                  <a:t>A good way to express this is to use a Gaussian prior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; 0,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MAP: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Thus, a Gaussian prior gave us L2 regularization!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effecitely dictates the regularization constant – not useless!!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this is basically ridge regression except in one dimension!!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46722"/>
              </a:xfrm>
              <a:blipFill>
                <a:blip r:embed="rId2"/>
                <a:stretch>
                  <a:fillRect l="-578" t="-2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301" y="36190"/>
            <a:ext cx="1844381" cy="184438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245610" y="189984"/>
            <a:ext cx="5892516" cy="1046488"/>
          </a:xfrm>
          <a:prstGeom prst="wedgeRectCallout">
            <a:avLst>
              <a:gd name="adj1" fmla="val 58900"/>
              <a:gd name="adj2" fmla="val 45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Similarly, had we used a Laplacian prior, we would have obtained L1 regularization instead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7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Scaling in SGD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CSVM objective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If we had done GD, we would have summed up gradients w.r.t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data points (apart from gradient from regularizer)</a:t>
                </a:r>
              </a:p>
              <a:p>
                <a:r>
                  <a:rPr lang="en-IN" dirty="0" smtClean="0"/>
                  <a:t>In SGD, we get gradient from only one (random) point. To get same effect as in GD, popular to multiply that gradient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Similar to assuming that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clones of that data point for this update</a:t>
                </a:r>
              </a:p>
              <a:p>
                <a:r>
                  <a:rPr lang="en-IN" dirty="0" smtClean="0"/>
                  <a:t>In lec7-8.py, this was correctly done for the update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 smtClean="0"/>
                  <a:t> but not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Corrected code uploaded onto GitHub – please pull</a:t>
                </a:r>
              </a:p>
              <a:p>
                <a:pPr lvl="2"/>
                <a:r>
                  <a:rPr lang="en-IN" dirty="0" smtClean="0"/>
                  <a:t>Error occurred since I first coded the solver with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hidden inside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– then I changed the code to make updates more explicit but forgot scaling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US" dirty="0" smtClean="0"/>
                  <a:t>Bernoulli and Rademacher distributions over binary support</a:t>
                </a:r>
              </a:p>
              <a:p>
                <a:r>
                  <a:rPr lang="en-US" dirty="0" smtClean="0"/>
                  <a:t>Categorical distributions over finite support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 smtClean="0"/>
                  <a:t> elements</a:t>
                </a:r>
              </a:p>
              <a:p>
                <a:r>
                  <a:rPr lang="en-US" b="1" dirty="0" smtClean="0"/>
                  <a:t>Probabilistic </a:t>
                </a:r>
                <a:r>
                  <a:rPr lang="en-US" b="1" dirty="0" err="1" smtClean="0"/>
                  <a:t>Classfn</a:t>
                </a:r>
                <a:r>
                  <a:rPr lang="en-US" dirty="0" smtClean="0"/>
                  <a:t>: predict a PMF over all classes for each </a:t>
                </a:r>
                <a:r>
                  <a:rPr lang="en-US" dirty="0" err="1" smtClean="0"/>
                  <a:t>datapoint</a:t>
                </a:r>
                <a:endParaRPr lang="en-US" dirty="0" smtClean="0"/>
              </a:p>
              <a:p>
                <a:r>
                  <a:rPr lang="en-US" b="1" dirty="0" smtClean="0"/>
                  <a:t>Logistic Regression</a:t>
                </a:r>
                <a:r>
                  <a:rPr lang="en-US" dirty="0" smtClean="0"/>
                  <a:t>: map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I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smtClean="0"/>
                  <a:t>Likelihood function</a:t>
                </a:r>
                <a:r>
                  <a:rPr lang="en-US" dirty="0" smtClean="0"/>
                  <a:t>: probability assigned to true label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smtClean="0"/>
                  <a:t>Maximum Likelihood Estimate</a:t>
                </a:r>
                <a:r>
                  <a:rPr lang="en-US" dirty="0" smtClean="0"/>
                  <a:t>: the model that maximizes the likelihood function i.e. assigns “largest probability” to observed labels</a:t>
                </a:r>
              </a:p>
              <a:p>
                <a:r>
                  <a:rPr lang="en-US" b="1" dirty="0" err="1" smtClean="0"/>
                  <a:t>Softmax</a:t>
                </a:r>
                <a:r>
                  <a:rPr lang="en-US" b="1" dirty="0" smtClean="0"/>
                  <a:t> Regression</a:t>
                </a:r>
                <a:r>
                  <a:rPr lang="en-US" dirty="0" smtClean="0"/>
                  <a:t>: probabilistic multiclassification (cross entropy loss)</a:t>
                </a:r>
                <a:endParaRPr lang="en-US" dirty="0" smtClean="0"/>
              </a:p>
              <a:p>
                <a:r>
                  <a:rPr lang="en-US" b="1" dirty="0" smtClean="0"/>
                  <a:t>Continuous R.V.s</a:t>
                </a:r>
                <a:r>
                  <a:rPr lang="en-US" dirty="0" smtClean="0"/>
                  <a:t>: probability density function, rules revisited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Uniform Distribution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46801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be defined over any finite interval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be a continuous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with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.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said to have a uniform distribution if its PDF is a constant function (uniform density)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Mean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Variance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/12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variance increases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IN" dirty="0" smtClean="0"/>
                  <a:t> since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more “spread out”</a:t>
                </a:r>
              </a:p>
              <a:p>
                <a:r>
                  <a:rPr lang="en-IN" b="1" dirty="0" smtClean="0"/>
                  <a:t>Notation</a:t>
                </a:r>
                <a:r>
                  <a:rPr lang="en-IN" dirty="0" smtClean="0"/>
                  <a:t>: Often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to denote uniform </a:t>
                </a:r>
                <a:r>
                  <a:rPr lang="en-IN" dirty="0" err="1" smtClean="0"/>
                  <a:t>dist</a:t>
                </a:r>
                <a:r>
                  <a:rPr lang="en-IN" dirty="0" smtClean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46801" cy="5746376"/>
              </a:xfrm>
              <a:blipFill>
                <a:blip r:embed="rId2"/>
                <a:stretch>
                  <a:fillRect l="-557" t="-2545" b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62877" y="3042034"/>
            <a:ext cx="3987798" cy="2367076"/>
            <a:chOff x="8265560" y="3282949"/>
            <a:chExt cx="3987798" cy="236707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722760" y="5126806"/>
              <a:ext cx="33261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774427" y="5126805"/>
                  <a:ext cx="678094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427" y="5126805"/>
                  <a:ext cx="67809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850517" y="5126805"/>
                  <a:ext cx="6780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0517" y="5126805"/>
                  <a:ext cx="67809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9143635" y="5126806"/>
              <a:ext cx="967142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110777" y="4335693"/>
              <a:ext cx="1" cy="79111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1144322" y="4335693"/>
              <a:ext cx="1" cy="79111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144321" y="5126806"/>
              <a:ext cx="629521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061450" y="3282950"/>
              <a:ext cx="0" cy="2228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265560" y="3282949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560" y="3282949"/>
                  <a:ext cx="91440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853681" y="5126804"/>
                  <a:ext cx="3996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3681" y="5126804"/>
                  <a:ext cx="39967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9061450" y="4357022"/>
              <a:ext cx="208287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095366" y="4353386"/>
              <a:ext cx="1048956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512631" y="4133774"/>
                  <a:ext cx="631004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631" y="4133774"/>
                  <a:ext cx="631004" cy="439223"/>
                </a:xfrm>
                <a:prstGeom prst="rect">
                  <a:avLst/>
                </a:prstGeom>
                <a:blipFill>
                  <a:blip r:embed="rId7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10628838" y="4006850"/>
              <a:ext cx="0" cy="11199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317908" y="5126804"/>
                  <a:ext cx="631004" cy="442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I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908" y="5126804"/>
                  <a:ext cx="631004" cy="442942"/>
                </a:xfrm>
                <a:prstGeom prst="rect">
                  <a:avLst/>
                </a:prstGeom>
                <a:blipFill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03" y="607851"/>
            <a:ext cx="1832397" cy="1832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ular Callout 36"/>
              <p:cNvSpPr/>
              <p:nvPr/>
            </p:nvSpPr>
            <p:spPr>
              <a:xfrm>
                <a:off x="1808252" y="644041"/>
                <a:ext cx="8348524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we commented that although we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need not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Note that if in the uniform case, if we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indeed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its perfectly fine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7" name="Rectangular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52" y="644041"/>
                <a:ext cx="8348524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blipFill>
                <a:blip r:embed="rId10"/>
                <a:stretch>
                  <a:fillRect l="-801" t="-1923" b="-673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Gaussian (aka Normal)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2056633" cy="5300823"/>
          </a:xfrm>
        </p:spPr>
        <p:txBody>
          <a:bodyPr/>
          <a:lstStyle/>
          <a:p>
            <a:r>
              <a:rPr lang="en-IN" dirty="0" smtClean="0"/>
              <a:t>Arguably one of the most popular of all probability distributions</a:t>
            </a:r>
          </a:p>
          <a:p>
            <a:r>
              <a:rPr lang="en-IN" dirty="0" smtClean="0"/>
              <a:t>Models our intuitive assumption that in real life, </a:t>
            </a:r>
            <a:r>
              <a:rPr lang="en-US" dirty="0" smtClean="0"/>
              <a:t>data often takes values around </a:t>
            </a:r>
            <a:r>
              <a:rPr lang="en-US" dirty="0"/>
              <a:t>its mean value and </a:t>
            </a:r>
            <a:r>
              <a:rPr lang="en-US" dirty="0" smtClean="0"/>
              <a:t>it gets unlikely to witness extreme values</a:t>
            </a:r>
          </a:p>
          <a:p>
            <a:pPr lvl="2"/>
            <a:r>
              <a:rPr lang="en-US" dirty="0" smtClean="0"/>
              <a:t>A fundamental result in probability theory – </a:t>
            </a:r>
            <a:r>
              <a:rPr lang="en-US" i="0" dirty="0" smtClean="0"/>
              <a:t>the law of large numbers </a:t>
            </a:r>
            <a:r>
              <a:rPr lang="en-US" dirty="0" smtClean="0"/>
              <a:t>–shows that some form of this is indeed true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16200000">
            <a:off x="573533" y="3326446"/>
            <a:ext cx="3083960" cy="3188493"/>
            <a:chOff x="1025905" y="4658035"/>
            <a:chExt cx="526763" cy="83430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25905" y="4658035"/>
              <a:ext cx="0" cy="834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 rot="5400000">
              <a:off x="875717" y="4815386"/>
              <a:ext cx="834301" cy="519600"/>
              <a:chOff x="6006994" y="4089967"/>
              <a:chExt cx="1969848" cy="1226814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6008090" y="4089967"/>
                <a:ext cx="1956043" cy="1226814"/>
              </a:xfrm>
              <a:custGeom>
                <a:avLst/>
                <a:gdLst>
                  <a:gd name="connsiteX0" fmla="*/ 2757812 w 5547578"/>
                  <a:gd name="connsiteY0" fmla="*/ 0 h 1855732"/>
                  <a:gd name="connsiteX1" fmla="*/ 2773789 w 5547578"/>
                  <a:gd name="connsiteY1" fmla="*/ 2411 h 1855732"/>
                  <a:gd name="connsiteX2" fmla="*/ 2789766 w 5547578"/>
                  <a:gd name="connsiteY2" fmla="*/ 0 h 1855732"/>
                  <a:gd name="connsiteX3" fmla="*/ 2789763 w 5547578"/>
                  <a:gd name="connsiteY3" fmla="*/ 4821 h 1855732"/>
                  <a:gd name="connsiteX4" fmla="*/ 2836666 w 5547578"/>
                  <a:gd name="connsiteY4" fmla="*/ 11897 h 1855732"/>
                  <a:gd name="connsiteX5" fmla="*/ 3905369 w 5547578"/>
                  <a:gd name="connsiteY5" fmla="*/ 1243613 h 1855732"/>
                  <a:gd name="connsiteX6" fmla="*/ 5547578 w 5547578"/>
                  <a:gd name="connsiteY6" fmla="*/ 1855637 h 1855732"/>
                  <a:gd name="connsiteX7" fmla="*/ 2785533 w 5547578"/>
                  <a:gd name="connsiteY7" fmla="*/ 1855731 h 1855732"/>
                  <a:gd name="connsiteX8" fmla="*/ 2785533 w 5547578"/>
                  <a:gd name="connsiteY8" fmla="*/ 1855732 h 1855732"/>
                  <a:gd name="connsiteX9" fmla="*/ 2773789 w 5547578"/>
                  <a:gd name="connsiteY9" fmla="*/ 1855732 h 1855732"/>
                  <a:gd name="connsiteX10" fmla="*/ 2762045 w 5547578"/>
                  <a:gd name="connsiteY10" fmla="*/ 1855732 h 1855732"/>
                  <a:gd name="connsiteX11" fmla="*/ 2762045 w 5547578"/>
                  <a:gd name="connsiteY11" fmla="*/ 1855731 h 1855732"/>
                  <a:gd name="connsiteX12" fmla="*/ 0 w 5547578"/>
                  <a:gd name="connsiteY12" fmla="*/ 1855637 h 1855732"/>
                  <a:gd name="connsiteX13" fmla="*/ 1642209 w 5547578"/>
                  <a:gd name="connsiteY13" fmla="*/ 1243613 h 1855732"/>
                  <a:gd name="connsiteX14" fmla="*/ 2710913 w 5547578"/>
                  <a:gd name="connsiteY14" fmla="*/ 11897 h 1855732"/>
                  <a:gd name="connsiteX15" fmla="*/ 2757815 w 5547578"/>
                  <a:gd name="connsiteY15" fmla="*/ 4821 h 185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47578" h="1855732">
                    <a:moveTo>
                      <a:pt x="2757812" y="0"/>
                    </a:moveTo>
                    <a:lnTo>
                      <a:pt x="2773789" y="2411"/>
                    </a:lnTo>
                    <a:lnTo>
                      <a:pt x="2789766" y="0"/>
                    </a:lnTo>
                    <a:lnTo>
                      <a:pt x="2789763" y="4821"/>
                    </a:lnTo>
                    <a:lnTo>
                      <a:pt x="2836666" y="11897"/>
                    </a:lnTo>
                    <a:cubicBezTo>
                      <a:pt x="3225814" y="110275"/>
                      <a:pt x="3540906" y="775076"/>
                      <a:pt x="3905369" y="1243613"/>
                    </a:cubicBezTo>
                    <a:cubicBezTo>
                      <a:pt x="4294130" y="1743387"/>
                      <a:pt x="4647397" y="1835368"/>
                      <a:pt x="5547578" y="1855637"/>
                    </a:cubicBezTo>
                    <a:lnTo>
                      <a:pt x="2785533" y="1855731"/>
                    </a:lnTo>
                    <a:lnTo>
                      <a:pt x="2785533" y="1855732"/>
                    </a:lnTo>
                    <a:lnTo>
                      <a:pt x="2773789" y="1855732"/>
                    </a:lnTo>
                    <a:lnTo>
                      <a:pt x="2762045" y="1855732"/>
                    </a:lnTo>
                    <a:lnTo>
                      <a:pt x="2762045" y="1855731"/>
                    </a:lnTo>
                    <a:lnTo>
                      <a:pt x="0" y="1855637"/>
                    </a:lnTo>
                    <a:cubicBezTo>
                      <a:pt x="900181" y="1835368"/>
                      <a:pt x="1253448" y="1743387"/>
                      <a:pt x="1642209" y="1243613"/>
                    </a:cubicBezTo>
                    <a:cubicBezTo>
                      <a:pt x="2006673" y="775076"/>
                      <a:pt x="2321764" y="110275"/>
                      <a:pt x="2710913" y="11897"/>
                    </a:cubicBezTo>
                    <a:lnTo>
                      <a:pt x="2757815" y="4821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06994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991918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3" name="Picture 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18" y="3673688"/>
            <a:ext cx="6328114" cy="877764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4" idx="8"/>
            <a:endCxn id="36" idx="0"/>
          </p:cNvCxnSpPr>
          <p:nvPr/>
        </p:nvCxnSpPr>
        <p:spPr>
          <a:xfrm flipV="1">
            <a:off x="2112819" y="3420648"/>
            <a:ext cx="2696" cy="300009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6" y="6499469"/>
            <a:ext cx="426307" cy="307731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 rot="16200000">
            <a:off x="2376201" y="3346155"/>
            <a:ext cx="4699195" cy="1533838"/>
            <a:chOff x="1025905" y="4658035"/>
            <a:chExt cx="526763" cy="834301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25905" y="4658035"/>
              <a:ext cx="0" cy="834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 rot="5400000">
              <a:off x="875717" y="4815386"/>
              <a:ext cx="834301" cy="519600"/>
              <a:chOff x="6006994" y="4089967"/>
              <a:chExt cx="1969848" cy="1226814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6008090" y="4089967"/>
                <a:ext cx="1956043" cy="1226814"/>
              </a:xfrm>
              <a:custGeom>
                <a:avLst/>
                <a:gdLst>
                  <a:gd name="connsiteX0" fmla="*/ 2757812 w 5547578"/>
                  <a:gd name="connsiteY0" fmla="*/ 0 h 1855732"/>
                  <a:gd name="connsiteX1" fmla="*/ 2773789 w 5547578"/>
                  <a:gd name="connsiteY1" fmla="*/ 2411 h 1855732"/>
                  <a:gd name="connsiteX2" fmla="*/ 2789766 w 5547578"/>
                  <a:gd name="connsiteY2" fmla="*/ 0 h 1855732"/>
                  <a:gd name="connsiteX3" fmla="*/ 2789763 w 5547578"/>
                  <a:gd name="connsiteY3" fmla="*/ 4821 h 1855732"/>
                  <a:gd name="connsiteX4" fmla="*/ 2836666 w 5547578"/>
                  <a:gd name="connsiteY4" fmla="*/ 11897 h 1855732"/>
                  <a:gd name="connsiteX5" fmla="*/ 3905369 w 5547578"/>
                  <a:gd name="connsiteY5" fmla="*/ 1243613 h 1855732"/>
                  <a:gd name="connsiteX6" fmla="*/ 5547578 w 5547578"/>
                  <a:gd name="connsiteY6" fmla="*/ 1855637 h 1855732"/>
                  <a:gd name="connsiteX7" fmla="*/ 2785533 w 5547578"/>
                  <a:gd name="connsiteY7" fmla="*/ 1855731 h 1855732"/>
                  <a:gd name="connsiteX8" fmla="*/ 2785533 w 5547578"/>
                  <a:gd name="connsiteY8" fmla="*/ 1855732 h 1855732"/>
                  <a:gd name="connsiteX9" fmla="*/ 2773789 w 5547578"/>
                  <a:gd name="connsiteY9" fmla="*/ 1855732 h 1855732"/>
                  <a:gd name="connsiteX10" fmla="*/ 2762045 w 5547578"/>
                  <a:gd name="connsiteY10" fmla="*/ 1855732 h 1855732"/>
                  <a:gd name="connsiteX11" fmla="*/ 2762045 w 5547578"/>
                  <a:gd name="connsiteY11" fmla="*/ 1855731 h 1855732"/>
                  <a:gd name="connsiteX12" fmla="*/ 0 w 5547578"/>
                  <a:gd name="connsiteY12" fmla="*/ 1855637 h 1855732"/>
                  <a:gd name="connsiteX13" fmla="*/ 1642209 w 5547578"/>
                  <a:gd name="connsiteY13" fmla="*/ 1243613 h 1855732"/>
                  <a:gd name="connsiteX14" fmla="*/ 2710913 w 5547578"/>
                  <a:gd name="connsiteY14" fmla="*/ 11897 h 1855732"/>
                  <a:gd name="connsiteX15" fmla="*/ 2757815 w 5547578"/>
                  <a:gd name="connsiteY15" fmla="*/ 4821 h 185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47578" h="1855732">
                    <a:moveTo>
                      <a:pt x="2757812" y="0"/>
                    </a:moveTo>
                    <a:lnTo>
                      <a:pt x="2773789" y="2411"/>
                    </a:lnTo>
                    <a:lnTo>
                      <a:pt x="2789766" y="0"/>
                    </a:lnTo>
                    <a:lnTo>
                      <a:pt x="2789763" y="4821"/>
                    </a:lnTo>
                    <a:lnTo>
                      <a:pt x="2836666" y="11897"/>
                    </a:lnTo>
                    <a:cubicBezTo>
                      <a:pt x="3225814" y="110275"/>
                      <a:pt x="3540906" y="775076"/>
                      <a:pt x="3905369" y="1243613"/>
                    </a:cubicBezTo>
                    <a:cubicBezTo>
                      <a:pt x="4294130" y="1743387"/>
                      <a:pt x="4647397" y="1835368"/>
                      <a:pt x="5547578" y="1855637"/>
                    </a:cubicBezTo>
                    <a:lnTo>
                      <a:pt x="2785533" y="1855731"/>
                    </a:lnTo>
                    <a:lnTo>
                      <a:pt x="2785533" y="1855732"/>
                    </a:lnTo>
                    <a:lnTo>
                      <a:pt x="2773789" y="1855732"/>
                    </a:lnTo>
                    <a:lnTo>
                      <a:pt x="2762045" y="1855732"/>
                    </a:lnTo>
                    <a:lnTo>
                      <a:pt x="2762045" y="1855731"/>
                    </a:lnTo>
                    <a:lnTo>
                      <a:pt x="0" y="1855637"/>
                    </a:lnTo>
                    <a:cubicBezTo>
                      <a:pt x="900181" y="1835368"/>
                      <a:pt x="1253448" y="1743387"/>
                      <a:pt x="1642209" y="1243613"/>
                    </a:cubicBezTo>
                    <a:cubicBezTo>
                      <a:pt x="2006673" y="775076"/>
                      <a:pt x="2321764" y="110275"/>
                      <a:pt x="2710913" y="11897"/>
                    </a:cubicBezTo>
                    <a:lnTo>
                      <a:pt x="2757815" y="4821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6006994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eform 44"/>
              <p:cNvSpPr/>
              <p:nvPr/>
            </p:nvSpPr>
            <p:spPr>
              <a:xfrm flipH="1">
                <a:off x="6991918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 rot="16200000">
            <a:off x="8194289" y="2859287"/>
            <a:ext cx="1150931" cy="6055836"/>
            <a:chOff x="1025905" y="4658035"/>
            <a:chExt cx="526763" cy="834301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025905" y="4658035"/>
              <a:ext cx="0" cy="834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 rot="5400000">
              <a:off x="875717" y="4815386"/>
              <a:ext cx="834301" cy="519600"/>
              <a:chOff x="6006994" y="4089967"/>
              <a:chExt cx="1969848" cy="1226814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6008090" y="4089967"/>
                <a:ext cx="1956043" cy="1226814"/>
              </a:xfrm>
              <a:custGeom>
                <a:avLst/>
                <a:gdLst>
                  <a:gd name="connsiteX0" fmla="*/ 2757812 w 5547578"/>
                  <a:gd name="connsiteY0" fmla="*/ 0 h 1855732"/>
                  <a:gd name="connsiteX1" fmla="*/ 2773789 w 5547578"/>
                  <a:gd name="connsiteY1" fmla="*/ 2411 h 1855732"/>
                  <a:gd name="connsiteX2" fmla="*/ 2789766 w 5547578"/>
                  <a:gd name="connsiteY2" fmla="*/ 0 h 1855732"/>
                  <a:gd name="connsiteX3" fmla="*/ 2789763 w 5547578"/>
                  <a:gd name="connsiteY3" fmla="*/ 4821 h 1855732"/>
                  <a:gd name="connsiteX4" fmla="*/ 2836666 w 5547578"/>
                  <a:gd name="connsiteY4" fmla="*/ 11897 h 1855732"/>
                  <a:gd name="connsiteX5" fmla="*/ 3905369 w 5547578"/>
                  <a:gd name="connsiteY5" fmla="*/ 1243613 h 1855732"/>
                  <a:gd name="connsiteX6" fmla="*/ 5547578 w 5547578"/>
                  <a:gd name="connsiteY6" fmla="*/ 1855637 h 1855732"/>
                  <a:gd name="connsiteX7" fmla="*/ 2785533 w 5547578"/>
                  <a:gd name="connsiteY7" fmla="*/ 1855731 h 1855732"/>
                  <a:gd name="connsiteX8" fmla="*/ 2785533 w 5547578"/>
                  <a:gd name="connsiteY8" fmla="*/ 1855732 h 1855732"/>
                  <a:gd name="connsiteX9" fmla="*/ 2773789 w 5547578"/>
                  <a:gd name="connsiteY9" fmla="*/ 1855732 h 1855732"/>
                  <a:gd name="connsiteX10" fmla="*/ 2762045 w 5547578"/>
                  <a:gd name="connsiteY10" fmla="*/ 1855732 h 1855732"/>
                  <a:gd name="connsiteX11" fmla="*/ 2762045 w 5547578"/>
                  <a:gd name="connsiteY11" fmla="*/ 1855731 h 1855732"/>
                  <a:gd name="connsiteX12" fmla="*/ 0 w 5547578"/>
                  <a:gd name="connsiteY12" fmla="*/ 1855637 h 1855732"/>
                  <a:gd name="connsiteX13" fmla="*/ 1642209 w 5547578"/>
                  <a:gd name="connsiteY13" fmla="*/ 1243613 h 1855732"/>
                  <a:gd name="connsiteX14" fmla="*/ 2710913 w 5547578"/>
                  <a:gd name="connsiteY14" fmla="*/ 11897 h 1855732"/>
                  <a:gd name="connsiteX15" fmla="*/ 2757815 w 5547578"/>
                  <a:gd name="connsiteY15" fmla="*/ 4821 h 185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47578" h="1855732">
                    <a:moveTo>
                      <a:pt x="2757812" y="0"/>
                    </a:moveTo>
                    <a:lnTo>
                      <a:pt x="2773789" y="2411"/>
                    </a:lnTo>
                    <a:lnTo>
                      <a:pt x="2789766" y="0"/>
                    </a:lnTo>
                    <a:lnTo>
                      <a:pt x="2789763" y="4821"/>
                    </a:lnTo>
                    <a:lnTo>
                      <a:pt x="2836666" y="11897"/>
                    </a:lnTo>
                    <a:cubicBezTo>
                      <a:pt x="3225814" y="110275"/>
                      <a:pt x="3540906" y="775076"/>
                      <a:pt x="3905369" y="1243613"/>
                    </a:cubicBezTo>
                    <a:cubicBezTo>
                      <a:pt x="4294130" y="1743387"/>
                      <a:pt x="4647397" y="1835368"/>
                      <a:pt x="5547578" y="1855637"/>
                    </a:cubicBezTo>
                    <a:lnTo>
                      <a:pt x="2785533" y="1855731"/>
                    </a:lnTo>
                    <a:lnTo>
                      <a:pt x="2785533" y="1855732"/>
                    </a:lnTo>
                    <a:lnTo>
                      <a:pt x="2773789" y="1855732"/>
                    </a:lnTo>
                    <a:lnTo>
                      <a:pt x="2762045" y="1855732"/>
                    </a:lnTo>
                    <a:lnTo>
                      <a:pt x="2762045" y="1855731"/>
                    </a:lnTo>
                    <a:lnTo>
                      <a:pt x="0" y="1855637"/>
                    </a:lnTo>
                    <a:cubicBezTo>
                      <a:pt x="900181" y="1835368"/>
                      <a:pt x="1253448" y="1743387"/>
                      <a:pt x="1642209" y="1243613"/>
                    </a:cubicBezTo>
                    <a:cubicBezTo>
                      <a:pt x="2006673" y="775076"/>
                      <a:pt x="2321764" y="110275"/>
                      <a:pt x="2710913" y="11897"/>
                    </a:cubicBezTo>
                    <a:lnTo>
                      <a:pt x="2757815" y="4821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006994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>
                <a:off x="6991918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8" name="Straight Connector 57"/>
          <p:cNvCxnSpPr>
            <a:endCxn id="44" idx="0"/>
          </p:cNvCxnSpPr>
          <p:nvPr/>
        </p:nvCxnSpPr>
        <p:spPr>
          <a:xfrm flipV="1">
            <a:off x="4718526" y="1827376"/>
            <a:ext cx="7273" cy="455143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75" y="6499469"/>
            <a:ext cx="437600" cy="307731"/>
          </a:xfrm>
          <a:prstGeom prst="rect">
            <a:avLst/>
          </a:prstGeom>
        </p:spPr>
      </p:pic>
      <p:cxnSp>
        <p:nvCxnSpPr>
          <p:cNvPr id="61" name="Straight Connector 60"/>
          <p:cNvCxnSpPr>
            <a:endCxn id="56" idx="0"/>
          </p:cNvCxnSpPr>
          <p:nvPr/>
        </p:nvCxnSpPr>
        <p:spPr>
          <a:xfrm flipV="1">
            <a:off x="8769758" y="5327390"/>
            <a:ext cx="0" cy="105141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5" y="6499469"/>
            <a:ext cx="440423" cy="3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Specifying a Bernoulli/Rademacher distribution took two numbers,</a:t>
                </a:r>
              </a:p>
              <a:p>
                <a:r>
                  <a:rPr lang="en-IN" dirty="0" smtClean="0"/>
                  <a:t>Specifying a categorical distribution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elements takes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numbers</a:t>
                </a:r>
              </a:p>
              <a:p>
                <a:r>
                  <a:rPr lang="en-IN" dirty="0" smtClean="0"/>
                  <a:t>Specifying a Gaussian distribution over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requires two numbers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/>
                  <a:t>: must be a real number (may be negative or positive or even zero)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: must be a non-negative real number</a:t>
                </a:r>
              </a:p>
              <a:p>
                <a:r>
                  <a:rPr lang="en-IN" b="1" dirty="0" smtClean="0"/>
                  <a:t>Notation</a:t>
                </a:r>
                <a:r>
                  <a:rPr lang="en-IN" dirty="0" smtClean="0"/>
                  <a:t>: PDF for a Gaussian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is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or simply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Notice that even here we condition on constants (either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dirty="0" smtClean="0"/>
                  <a:t> symbol)</a:t>
                </a:r>
              </a:p>
              <a:p>
                <a:r>
                  <a:rPr lang="en-IN" dirty="0" smtClean="0"/>
                  <a:t>The notation is no accident – if the PDF of a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then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lit/>
                      </m:rP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/>
                  <a:t> = Mode = Median, as well as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Requires a bit of integration to prove these results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52" y="36733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2915071" y="105476"/>
                <a:ext cx="7238480" cy="3076122"/>
              </a:xfrm>
              <a:prstGeom prst="wedgeRectCallout">
                <a:avLst>
                  <a:gd name="adj1" fmla="val 60704"/>
                  <a:gd name="adj2" fmla="val 87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Indeed! Look at these two Gaussians. The one on the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left seems more “spread-out” and the one on the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right seems very “squeezed-in”.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happened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71" y="105476"/>
                <a:ext cx="7238480" cy="3076122"/>
              </a:xfrm>
              <a:prstGeom prst="wedgeRectCallout">
                <a:avLst>
                  <a:gd name="adj1" fmla="val 60704"/>
                  <a:gd name="adj2" fmla="val 878"/>
                </a:avLst>
              </a:prstGeom>
              <a:blipFill>
                <a:blip r:embed="rId4"/>
                <a:stretch>
                  <a:fillRect l="-908" t="-9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647" y="2176210"/>
            <a:ext cx="3785709" cy="934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843" y="105474"/>
            <a:ext cx="926020" cy="3006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844" y="898396"/>
            <a:ext cx="2070465" cy="22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with Gaussians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Since integration can be a pain, some handy results about Gaussians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be two </a:t>
                </a:r>
                <a:r>
                  <a:rPr lang="en-IN" b="1" dirty="0" smtClean="0"/>
                  <a:t>independent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whose PDF is Gaussian i.e.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. Then we have</a:t>
                </a:r>
              </a:p>
              <a:p>
                <a:r>
                  <a:rPr lang="en-IN" b="1" dirty="0" smtClean="0"/>
                  <a:t>Scaling Rule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/>
                  <a:t> is also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Sum Rule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is also Gaussian too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 ;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Shift Rule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const)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 smtClean="0"/>
                  <a:t> is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Tail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It gets exponentially less likely that a Gaussian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takes value far from mean</a:t>
                </a:r>
              </a:p>
              <a:p>
                <a:pPr lvl="2"/>
                <a:r>
                  <a:rPr lang="en-IN" dirty="0" smtClean="0"/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 smtClean="0"/>
                  <a:t>, we have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≥5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&lt;0.000004</m:t>
                    </m:r>
                  </m:oMath>
                </a14:m>
                <a:r>
                  <a:rPr lang="en-IN" dirty="0" smtClean="0"/>
                  <a:t> (5-sigma rule)</a:t>
                </a:r>
              </a:p>
              <a:p>
                <a:pPr lvl="2"/>
                <a:r>
                  <a:rPr lang="en-IN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IN" dirty="0" smtClean="0"/>
                  <a:t> the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gets more and more concentrated around its mean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7136" y="574044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791110" y="290412"/>
                <a:ext cx="10023212" cy="1468620"/>
              </a:xfrm>
              <a:prstGeom prst="wedgeRectCallout">
                <a:avLst>
                  <a:gd name="adj1" fmla="val 54221"/>
                  <a:gd name="adj2" fmla="val 5064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Note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we can derive results such as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using rules we studied earlier. However, those rules do not assure us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must be Gaussian (they just assure us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some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with such and such mean and variance. It takes special analysis to show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etc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are Gaussian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too!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0" y="290412"/>
                <a:ext cx="10023212" cy="1468620"/>
              </a:xfrm>
              <a:prstGeom prst="wedgeRectCallout">
                <a:avLst>
                  <a:gd name="adj1" fmla="val 54221"/>
                  <a:gd name="adj2" fmla="val 50649"/>
                </a:avLst>
              </a:prstGeom>
              <a:blipFill>
                <a:blip r:embed="rId4"/>
                <a:stretch>
                  <a:fillRect t="-4819" b="-100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Laplacian Distribution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3352" y="3811324"/>
            <a:ext cx="2921364" cy="2609415"/>
            <a:chOff x="2410846" y="2966137"/>
            <a:chExt cx="4664470" cy="3308280"/>
          </a:xfrm>
        </p:grpSpPr>
        <p:grpSp>
          <p:nvGrpSpPr>
            <p:cNvPr id="17" name="Group 16"/>
            <p:cNvGrpSpPr/>
            <p:nvPr/>
          </p:nvGrpSpPr>
          <p:grpSpPr>
            <a:xfrm>
              <a:off x="2410846" y="2966137"/>
              <a:ext cx="4664470" cy="3308280"/>
              <a:chOff x="6933685" y="1982911"/>
              <a:chExt cx="4664470" cy="3308280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6933686" y="1982912"/>
                <a:ext cx="2332235" cy="3308279"/>
              </a:xfrm>
              <a:custGeom>
                <a:avLst/>
                <a:gdLst>
                  <a:gd name="connsiteX0" fmla="*/ 2332235 w 2332235"/>
                  <a:gd name="connsiteY0" fmla="*/ 0 h 3308279"/>
                  <a:gd name="connsiteX1" fmla="*/ 2332235 w 2332235"/>
                  <a:gd name="connsiteY1" fmla="*/ 3308279 h 3308279"/>
                  <a:gd name="connsiteX2" fmla="*/ 0 w 2332235"/>
                  <a:gd name="connsiteY2" fmla="*/ 3308279 h 3308279"/>
                  <a:gd name="connsiteX3" fmla="*/ 1 w 2332235"/>
                  <a:gd name="connsiteY3" fmla="*/ 3308278 h 3308279"/>
                  <a:gd name="connsiteX4" fmla="*/ 293711 w 2332235"/>
                  <a:gd name="connsiteY4" fmla="*/ 3301100 h 3308279"/>
                  <a:gd name="connsiteX5" fmla="*/ 2304293 w 2332235"/>
                  <a:gd name="connsiteY5" fmla="*/ 318790 h 3308279"/>
                  <a:gd name="connsiteX6" fmla="*/ 2332233 w 2332235"/>
                  <a:gd name="connsiteY6" fmla="*/ 3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235" h="3308279">
                    <a:moveTo>
                      <a:pt x="2332235" y="0"/>
                    </a:moveTo>
                    <a:lnTo>
                      <a:pt x="2332235" y="3308279"/>
                    </a:lnTo>
                    <a:lnTo>
                      <a:pt x="0" y="3308279"/>
                    </a:lnTo>
                    <a:lnTo>
                      <a:pt x="1" y="3308278"/>
                    </a:lnTo>
                    <a:lnTo>
                      <a:pt x="293711" y="3301100"/>
                    </a:lnTo>
                    <a:cubicBezTo>
                      <a:pt x="1645323" y="3274534"/>
                      <a:pt x="2030688" y="3295835"/>
                      <a:pt x="2304293" y="318790"/>
                    </a:cubicBezTo>
                    <a:lnTo>
                      <a:pt x="2332233" y="3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933685" y="1982911"/>
                <a:ext cx="2332234" cy="3308279"/>
              </a:xfrm>
              <a:custGeom>
                <a:avLst/>
                <a:gdLst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9779"/>
                  <a:gd name="connsiteX1" fmla="*/ 0 w 2332234"/>
                  <a:gd name="connsiteY1" fmla="*/ 3308279 h 33097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2234" h="3308279">
                    <a:moveTo>
                      <a:pt x="2332234" y="0"/>
                    </a:moveTo>
                    <a:cubicBezTo>
                      <a:pt x="2037709" y="3517186"/>
                      <a:pt x="1642981" y="3255692"/>
                      <a:pt x="0" y="3308279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Freeform 14"/>
              <p:cNvSpPr/>
              <p:nvPr/>
            </p:nvSpPr>
            <p:spPr>
              <a:xfrm flipH="1">
                <a:off x="9265920" y="1982912"/>
                <a:ext cx="2332235" cy="3308279"/>
              </a:xfrm>
              <a:custGeom>
                <a:avLst/>
                <a:gdLst>
                  <a:gd name="connsiteX0" fmla="*/ 2332235 w 2332235"/>
                  <a:gd name="connsiteY0" fmla="*/ 0 h 3308279"/>
                  <a:gd name="connsiteX1" fmla="*/ 2332235 w 2332235"/>
                  <a:gd name="connsiteY1" fmla="*/ 3308279 h 3308279"/>
                  <a:gd name="connsiteX2" fmla="*/ 0 w 2332235"/>
                  <a:gd name="connsiteY2" fmla="*/ 3308279 h 3308279"/>
                  <a:gd name="connsiteX3" fmla="*/ 1 w 2332235"/>
                  <a:gd name="connsiteY3" fmla="*/ 3308278 h 3308279"/>
                  <a:gd name="connsiteX4" fmla="*/ 293711 w 2332235"/>
                  <a:gd name="connsiteY4" fmla="*/ 3301100 h 3308279"/>
                  <a:gd name="connsiteX5" fmla="*/ 2304293 w 2332235"/>
                  <a:gd name="connsiteY5" fmla="*/ 318790 h 3308279"/>
                  <a:gd name="connsiteX6" fmla="*/ 2332233 w 2332235"/>
                  <a:gd name="connsiteY6" fmla="*/ 3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235" h="3308279">
                    <a:moveTo>
                      <a:pt x="2332235" y="0"/>
                    </a:moveTo>
                    <a:lnTo>
                      <a:pt x="2332235" y="3308279"/>
                    </a:lnTo>
                    <a:lnTo>
                      <a:pt x="0" y="3308279"/>
                    </a:lnTo>
                    <a:lnTo>
                      <a:pt x="1" y="3308278"/>
                    </a:lnTo>
                    <a:lnTo>
                      <a:pt x="293711" y="3301100"/>
                    </a:lnTo>
                    <a:cubicBezTo>
                      <a:pt x="1645323" y="3274534"/>
                      <a:pt x="2030688" y="3295835"/>
                      <a:pt x="2304293" y="318790"/>
                    </a:cubicBezTo>
                    <a:lnTo>
                      <a:pt x="2332233" y="3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9265919" y="1982911"/>
                <a:ext cx="2332234" cy="3308279"/>
              </a:xfrm>
              <a:custGeom>
                <a:avLst/>
                <a:gdLst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9779"/>
                  <a:gd name="connsiteX1" fmla="*/ 0 w 2332234"/>
                  <a:gd name="connsiteY1" fmla="*/ 3308279 h 33097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2234" h="3308279">
                    <a:moveTo>
                      <a:pt x="2332234" y="0"/>
                    </a:moveTo>
                    <a:cubicBezTo>
                      <a:pt x="2037709" y="3517186"/>
                      <a:pt x="1642981" y="3255692"/>
                      <a:pt x="0" y="3308279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9" name="Straight Connector 18"/>
            <p:cNvCxnSpPr>
              <a:stCxn id="12" idx="1"/>
              <a:endCxn id="15" idx="2"/>
            </p:cNvCxnSpPr>
            <p:nvPr/>
          </p:nvCxnSpPr>
          <p:spPr>
            <a:xfrm>
              <a:off x="2410846" y="6274416"/>
              <a:ext cx="466447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279130" y="1859235"/>
            <a:ext cx="2448751" cy="4561506"/>
            <a:chOff x="2410846" y="2966137"/>
            <a:chExt cx="4664470" cy="3308280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846" y="2966137"/>
              <a:ext cx="4664470" cy="3308280"/>
              <a:chOff x="6933685" y="1982911"/>
              <a:chExt cx="4664470" cy="3308280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6933686" y="1982912"/>
                <a:ext cx="2332235" cy="3308279"/>
              </a:xfrm>
              <a:custGeom>
                <a:avLst/>
                <a:gdLst>
                  <a:gd name="connsiteX0" fmla="*/ 2332235 w 2332235"/>
                  <a:gd name="connsiteY0" fmla="*/ 0 h 3308279"/>
                  <a:gd name="connsiteX1" fmla="*/ 2332235 w 2332235"/>
                  <a:gd name="connsiteY1" fmla="*/ 3308279 h 3308279"/>
                  <a:gd name="connsiteX2" fmla="*/ 0 w 2332235"/>
                  <a:gd name="connsiteY2" fmla="*/ 3308279 h 3308279"/>
                  <a:gd name="connsiteX3" fmla="*/ 1 w 2332235"/>
                  <a:gd name="connsiteY3" fmla="*/ 3308278 h 3308279"/>
                  <a:gd name="connsiteX4" fmla="*/ 293711 w 2332235"/>
                  <a:gd name="connsiteY4" fmla="*/ 3301100 h 3308279"/>
                  <a:gd name="connsiteX5" fmla="*/ 2304293 w 2332235"/>
                  <a:gd name="connsiteY5" fmla="*/ 318790 h 3308279"/>
                  <a:gd name="connsiteX6" fmla="*/ 2332233 w 2332235"/>
                  <a:gd name="connsiteY6" fmla="*/ 3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235" h="3308279">
                    <a:moveTo>
                      <a:pt x="2332235" y="0"/>
                    </a:moveTo>
                    <a:lnTo>
                      <a:pt x="2332235" y="3308279"/>
                    </a:lnTo>
                    <a:lnTo>
                      <a:pt x="0" y="3308279"/>
                    </a:lnTo>
                    <a:lnTo>
                      <a:pt x="1" y="3308278"/>
                    </a:lnTo>
                    <a:lnTo>
                      <a:pt x="293711" y="3301100"/>
                    </a:lnTo>
                    <a:cubicBezTo>
                      <a:pt x="1645323" y="3274534"/>
                      <a:pt x="2030688" y="3295835"/>
                      <a:pt x="2304293" y="318790"/>
                    </a:cubicBezTo>
                    <a:lnTo>
                      <a:pt x="2332233" y="3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6933685" y="1982911"/>
                <a:ext cx="2332234" cy="3308279"/>
              </a:xfrm>
              <a:custGeom>
                <a:avLst/>
                <a:gdLst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9779"/>
                  <a:gd name="connsiteX1" fmla="*/ 0 w 2332234"/>
                  <a:gd name="connsiteY1" fmla="*/ 3308279 h 33097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2234" h="3308279">
                    <a:moveTo>
                      <a:pt x="2332234" y="0"/>
                    </a:moveTo>
                    <a:cubicBezTo>
                      <a:pt x="2037709" y="3517186"/>
                      <a:pt x="1642981" y="3255692"/>
                      <a:pt x="0" y="3308279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9265920" y="1982912"/>
                <a:ext cx="2332235" cy="3308279"/>
              </a:xfrm>
              <a:custGeom>
                <a:avLst/>
                <a:gdLst>
                  <a:gd name="connsiteX0" fmla="*/ 2332235 w 2332235"/>
                  <a:gd name="connsiteY0" fmla="*/ 0 h 3308279"/>
                  <a:gd name="connsiteX1" fmla="*/ 2332235 w 2332235"/>
                  <a:gd name="connsiteY1" fmla="*/ 3308279 h 3308279"/>
                  <a:gd name="connsiteX2" fmla="*/ 0 w 2332235"/>
                  <a:gd name="connsiteY2" fmla="*/ 3308279 h 3308279"/>
                  <a:gd name="connsiteX3" fmla="*/ 1 w 2332235"/>
                  <a:gd name="connsiteY3" fmla="*/ 3308278 h 3308279"/>
                  <a:gd name="connsiteX4" fmla="*/ 293711 w 2332235"/>
                  <a:gd name="connsiteY4" fmla="*/ 3301100 h 3308279"/>
                  <a:gd name="connsiteX5" fmla="*/ 2304293 w 2332235"/>
                  <a:gd name="connsiteY5" fmla="*/ 318790 h 3308279"/>
                  <a:gd name="connsiteX6" fmla="*/ 2332233 w 2332235"/>
                  <a:gd name="connsiteY6" fmla="*/ 3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235" h="3308279">
                    <a:moveTo>
                      <a:pt x="2332235" y="0"/>
                    </a:moveTo>
                    <a:lnTo>
                      <a:pt x="2332235" y="3308279"/>
                    </a:lnTo>
                    <a:lnTo>
                      <a:pt x="0" y="3308279"/>
                    </a:lnTo>
                    <a:lnTo>
                      <a:pt x="1" y="3308278"/>
                    </a:lnTo>
                    <a:lnTo>
                      <a:pt x="293711" y="3301100"/>
                    </a:lnTo>
                    <a:cubicBezTo>
                      <a:pt x="1645323" y="3274534"/>
                      <a:pt x="2030688" y="3295835"/>
                      <a:pt x="2304293" y="318790"/>
                    </a:cubicBezTo>
                    <a:lnTo>
                      <a:pt x="2332233" y="3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H="1">
                <a:off x="9265919" y="1982911"/>
                <a:ext cx="2332234" cy="3308279"/>
              </a:xfrm>
              <a:custGeom>
                <a:avLst/>
                <a:gdLst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9779"/>
                  <a:gd name="connsiteX1" fmla="*/ 0 w 2332234"/>
                  <a:gd name="connsiteY1" fmla="*/ 3308279 h 33097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2234" h="3308279">
                    <a:moveTo>
                      <a:pt x="2332234" y="0"/>
                    </a:moveTo>
                    <a:cubicBezTo>
                      <a:pt x="2037709" y="3517186"/>
                      <a:pt x="1642981" y="3255692"/>
                      <a:pt x="0" y="3308279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5" name="Straight Connector 24"/>
            <p:cNvCxnSpPr>
              <a:stCxn id="27" idx="1"/>
              <a:endCxn id="28" idx="2"/>
            </p:cNvCxnSpPr>
            <p:nvPr/>
          </p:nvCxnSpPr>
          <p:spPr>
            <a:xfrm>
              <a:off x="2410846" y="6274416"/>
              <a:ext cx="466447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04899" y="4962031"/>
            <a:ext cx="6256962" cy="1458709"/>
            <a:chOff x="2410846" y="2966137"/>
            <a:chExt cx="4664470" cy="3308280"/>
          </a:xfrm>
        </p:grpSpPr>
        <p:grpSp>
          <p:nvGrpSpPr>
            <p:cNvPr id="31" name="Group 30"/>
            <p:cNvGrpSpPr/>
            <p:nvPr/>
          </p:nvGrpSpPr>
          <p:grpSpPr>
            <a:xfrm>
              <a:off x="2410846" y="2966137"/>
              <a:ext cx="4664470" cy="3308280"/>
              <a:chOff x="6933685" y="1982911"/>
              <a:chExt cx="4664470" cy="3308280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6933686" y="1982912"/>
                <a:ext cx="2332235" cy="3308279"/>
              </a:xfrm>
              <a:custGeom>
                <a:avLst/>
                <a:gdLst>
                  <a:gd name="connsiteX0" fmla="*/ 2332235 w 2332235"/>
                  <a:gd name="connsiteY0" fmla="*/ 0 h 3308279"/>
                  <a:gd name="connsiteX1" fmla="*/ 2332235 w 2332235"/>
                  <a:gd name="connsiteY1" fmla="*/ 3308279 h 3308279"/>
                  <a:gd name="connsiteX2" fmla="*/ 0 w 2332235"/>
                  <a:gd name="connsiteY2" fmla="*/ 3308279 h 3308279"/>
                  <a:gd name="connsiteX3" fmla="*/ 1 w 2332235"/>
                  <a:gd name="connsiteY3" fmla="*/ 3308278 h 3308279"/>
                  <a:gd name="connsiteX4" fmla="*/ 293711 w 2332235"/>
                  <a:gd name="connsiteY4" fmla="*/ 3301100 h 3308279"/>
                  <a:gd name="connsiteX5" fmla="*/ 2304293 w 2332235"/>
                  <a:gd name="connsiteY5" fmla="*/ 318790 h 3308279"/>
                  <a:gd name="connsiteX6" fmla="*/ 2332233 w 2332235"/>
                  <a:gd name="connsiteY6" fmla="*/ 3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235" h="3308279">
                    <a:moveTo>
                      <a:pt x="2332235" y="0"/>
                    </a:moveTo>
                    <a:lnTo>
                      <a:pt x="2332235" y="3308279"/>
                    </a:lnTo>
                    <a:lnTo>
                      <a:pt x="0" y="3308279"/>
                    </a:lnTo>
                    <a:lnTo>
                      <a:pt x="1" y="3308278"/>
                    </a:lnTo>
                    <a:lnTo>
                      <a:pt x="293711" y="3301100"/>
                    </a:lnTo>
                    <a:cubicBezTo>
                      <a:pt x="1645323" y="3274534"/>
                      <a:pt x="2030688" y="3295835"/>
                      <a:pt x="2304293" y="318790"/>
                    </a:cubicBezTo>
                    <a:lnTo>
                      <a:pt x="2332233" y="3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933685" y="1982911"/>
                <a:ext cx="2332234" cy="3308279"/>
              </a:xfrm>
              <a:custGeom>
                <a:avLst/>
                <a:gdLst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9779"/>
                  <a:gd name="connsiteX1" fmla="*/ 0 w 2332234"/>
                  <a:gd name="connsiteY1" fmla="*/ 3308279 h 33097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2234" h="3308279">
                    <a:moveTo>
                      <a:pt x="2332234" y="0"/>
                    </a:moveTo>
                    <a:cubicBezTo>
                      <a:pt x="2037709" y="3517186"/>
                      <a:pt x="1642981" y="3255692"/>
                      <a:pt x="0" y="3308279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Freeform 34"/>
              <p:cNvSpPr/>
              <p:nvPr/>
            </p:nvSpPr>
            <p:spPr>
              <a:xfrm flipH="1">
                <a:off x="9265920" y="1982912"/>
                <a:ext cx="2332235" cy="3308279"/>
              </a:xfrm>
              <a:custGeom>
                <a:avLst/>
                <a:gdLst>
                  <a:gd name="connsiteX0" fmla="*/ 2332235 w 2332235"/>
                  <a:gd name="connsiteY0" fmla="*/ 0 h 3308279"/>
                  <a:gd name="connsiteX1" fmla="*/ 2332235 w 2332235"/>
                  <a:gd name="connsiteY1" fmla="*/ 3308279 h 3308279"/>
                  <a:gd name="connsiteX2" fmla="*/ 0 w 2332235"/>
                  <a:gd name="connsiteY2" fmla="*/ 3308279 h 3308279"/>
                  <a:gd name="connsiteX3" fmla="*/ 1 w 2332235"/>
                  <a:gd name="connsiteY3" fmla="*/ 3308278 h 3308279"/>
                  <a:gd name="connsiteX4" fmla="*/ 293711 w 2332235"/>
                  <a:gd name="connsiteY4" fmla="*/ 3301100 h 3308279"/>
                  <a:gd name="connsiteX5" fmla="*/ 2304293 w 2332235"/>
                  <a:gd name="connsiteY5" fmla="*/ 318790 h 3308279"/>
                  <a:gd name="connsiteX6" fmla="*/ 2332233 w 2332235"/>
                  <a:gd name="connsiteY6" fmla="*/ 3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235" h="3308279">
                    <a:moveTo>
                      <a:pt x="2332235" y="0"/>
                    </a:moveTo>
                    <a:lnTo>
                      <a:pt x="2332235" y="3308279"/>
                    </a:lnTo>
                    <a:lnTo>
                      <a:pt x="0" y="3308279"/>
                    </a:lnTo>
                    <a:lnTo>
                      <a:pt x="1" y="3308278"/>
                    </a:lnTo>
                    <a:lnTo>
                      <a:pt x="293711" y="3301100"/>
                    </a:lnTo>
                    <a:cubicBezTo>
                      <a:pt x="1645323" y="3274534"/>
                      <a:pt x="2030688" y="3295835"/>
                      <a:pt x="2304293" y="318790"/>
                    </a:cubicBezTo>
                    <a:lnTo>
                      <a:pt x="2332233" y="3"/>
                    </a:lnTo>
                    <a:close/>
                  </a:path>
                </a:pathLst>
              </a:cu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9265919" y="1982911"/>
                <a:ext cx="2332234" cy="3308279"/>
              </a:xfrm>
              <a:custGeom>
                <a:avLst/>
                <a:gdLst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9779"/>
                  <a:gd name="connsiteX1" fmla="*/ 0 w 2332234"/>
                  <a:gd name="connsiteY1" fmla="*/ 3308279 h 33097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  <a:gd name="connsiteX0" fmla="*/ 2332234 w 2332234"/>
                  <a:gd name="connsiteY0" fmla="*/ 0 h 3308279"/>
                  <a:gd name="connsiteX1" fmla="*/ 0 w 2332234"/>
                  <a:gd name="connsiteY1" fmla="*/ 3308279 h 330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2234" h="3308279">
                    <a:moveTo>
                      <a:pt x="2332234" y="0"/>
                    </a:moveTo>
                    <a:cubicBezTo>
                      <a:pt x="2037709" y="3517186"/>
                      <a:pt x="1642981" y="3255692"/>
                      <a:pt x="0" y="3308279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2" name="Straight Connector 31"/>
            <p:cNvCxnSpPr>
              <a:stCxn id="34" idx="1"/>
              <a:endCxn id="35" idx="2"/>
            </p:cNvCxnSpPr>
            <p:nvPr/>
          </p:nvCxnSpPr>
          <p:spPr>
            <a:xfrm>
              <a:off x="2410846" y="6274416"/>
              <a:ext cx="466447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>
            <a:endCxn id="16" idx="0"/>
          </p:cNvCxnSpPr>
          <p:nvPr/>
        </p:nvCxnSpPr>
        <p:spPr>
          <a:xfrm flipH="1" flipV="1">
            <a:off x="1714033" y="3811324"/>
            <a:ext cx="12319" cy="260941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9" y="6499469"/>
            <a:ext cx="426307" cy="307731"/>
          </a:xfrm>
          <a:prstGeom prst="rect">
            <a:avLst/>
          </a:prstGeom>
        </p:spPr>
      </p:pic>
      <p:cxnSp>
        <p:nvCxnSpPr>
          <p:cNvPr id="39" name="Straight Connector 38"/>
          <p:cNvCxnSpPr>
            <a:endCxn id="29" idx="0"/>
          </p:cNvCxnSpPr>
          <p:nvPr/>
        </p:nvCxnSpPr>
        <p:spPr>
          <a:xfrm flipV="1">
            <a:off x="4503503" y="1859235"/>
            <a:ext cx="2" cy="45195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52" y="6499469"/>
            <a:ext cx="437600" cy="307731"/>
          </a:xfrm>
          <a:prstGeom prst="rect">
            <a:avLst/>
          </a:prstGeom>
        </p:spPr>
      </p:pic>
      <p:cxnSp>
        <p:nvCxnSpPr>
          <p:cNvPr id="41" name="Straight Connector 40"/>
          <p:cNvCxnSpPr>
            <a:endCxn id="35" idx="0"/>
          </p:cNvCxnSpPr>
          <p:nvPr/>
        </p:nvCxnSpPr>
        <p:spPr>
          <a:xfrm flipH="1" flipV="1">
            <a:off x="8933380" y="4962031"/>
            <a:ext cx="3069" cy="141677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496" y="6499469"/>
            <a:ext cx="440423" cy="3077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Close cousins of Gaussian distributions except that a Laplacian </a:t>
                </a:r>
                <a:r>
                  <a:rPr lang="en-IN" dirty="0" err="1"/>
                  <a:t>r.v</a:t>
                </a:r>
                <a:r>
                  <a:rPr lang="en-IN" dirty="0"/>
                  <a:t>. concentrates much more strongly around its mean than a Gaussian </a:t>
                </a:r>
                <a:r>
                  <a:rPr lang="en-IN" dirty="0" err="1"/>
                  <a:t>r.v</a:t>
                </a:r>
                <a:r>
                  <a:rPr lang="en-IN" dirty="0"/>
                  <a:t>.</a:t>
                </a:r>
              </a:p>
              <a:p>
                <a:r>
                  <a:rPr lang="en-IN" dirty="0" smtClean="0"/>
                  <a:t>Also require two parameters to be specified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Mean = Mode = Median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b="1" dirty="0" smtClean="0"/>
                  <a:t>Variance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9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99" y="3350331"/>
            <a:ext cx="5640513" cy="92198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392292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ular Callout 48"/>
              <p:cNvSpPr/>
              <p:nvPr/>
            </p:nvSpPr>
            <p:spPr>
              <a:xfrm>
                <a:off x="1931983" y="530165"/>
                <a:ext cx="7807918" cy="1220672"/>
              </a:xfrm>
              <a:prstGeom prst="wedgeRectCallout">
                <a:avLst>
                  <a:gd name="adj1" fmla="val -56018"/>
                  <a:gd name="adj2" fmla="val 3056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with a Laplacian PDF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are constants) is also a Laplacian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but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9" name="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983" y="530165"/>
                <a:ext cx="7807918" cy="1220672"/>
              </a:xfrm>
              <a:prstGeom prst="wedgeRectCallout">
                <a:avLst>
                  <a:gd name="adj1" fmla="val -56018"/>
                  <a:gd name="adj2" fmla="val 30562"/>
                </a:avLst>
              </a:prstGeom>
              <a:blipFill>
                <a:blip r:embed="rId12"/>
                <a:stretch>
                  <a:fillRect t="-971" r="-1465" b="-873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3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In order to perform probabilistic regression I have to assign a label distribution over all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for every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Suppose I decide to do that using a Gaussian distribution – need to decide on a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IN" dirty="0" smtClean="0"/>
                  <a:t> and a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Popular choice</a:t>
                </a:r>
                <a:r>
                  <a:rPr lang="en-IN" dirty="0" smtClean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We can also choose a different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for every data point – more complicated</a:t>
                </a:r>
              </a:p>
              <a:p>
                <a:r>
                  <a:rPr lang="en-IN" dirty="0" smtClean="0"/>
                  <a:t>Likelihood function w.r.t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then becomes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IN" sz="2800" dirty="0" smtClean="0"/>
                  <a:t> </a:t>
                </a:r>
                <a:endParaRPr lang="en-IN" dirty="0" smtClean="0"/>
              </a:p>
              <a:p>
                <a:r>
                  <a:rPr lang="en-IN" dirty="0" smtClean="0"/>
                  <a:t>Negative log likelihood w.r.t a set of data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IN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814" y="14720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3688422" y="377899"/>
                <a:ext cx="6876137" cy="1156723"/>
              </a:xfrm>
              <a:prstGeom prst="wedgeRectCallout">
                <a:avLst>
                  <a:gd name="adj1" fmla="val 59164"/>
                  <a:gd name="adj2" fmla="val 3986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But apart from the first term and the scaling factor, both of which are constants and do not depend on the model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 rest is just the least squares loss term!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22" y="377899"/>
                <a:ext cx="6876137" cy="1156723"/>
              </a:xfrm>
              <a:prstGeom prst="wedgeRectCallout">
                <a:avLst>
                  <a:gd name="adj1" fmla="val 59164"/>
                  <a:gd name="adj2" fmla="val 39864"/>
                </a:avLst>
              </a:prstGeom>
              <a:blipFill>
                <a:blip r:embed="rId4"/>
                <a:stretch>
                  <a:fillRect l="-727" t="-4082" b="-112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564560" y="2315451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6431622" y="2121732"/>
            <a:ext cx="3994551" cy="1242053"/>
          </a:xfrm>
          <a:prstGeom prst="wedgeRectCallout">
            <a:avLst>
              <a:gd name="adj1" fmla="val 66482"/>
              <a:gd name="adj2" fmla="val 57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MLE with respect to the Gaussian likelihood indeed the minimizes least squares loss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5212" y="3739847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ular Callout 14"/>
              <p:cNvSpPr/>
              <p:nvPr/>
            </p:nvSpPr>
            <p:spPr>
              <a:xfrm>
                <a:off x="5845995" y="3576467"/>
                <a:ext cx="4694209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Also note that if we set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it does not matter which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we choose – will get the same model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95" y="3576467"/>
                <a:ext cx="4694209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blipFill>
                <a:blip r:embed="rId6"/>
                <a:stretch>
                  <a:fillRect t="-1923" b="-673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712379" y="5817852"/>
            <a:ext cx="2404152" cy="101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16530" y="5817852"/>
            <a:ext cx="729465" cy="101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99375" y="5936569"/>
                <a:ext cx="1095196" cy="7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2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75" y="5936569"/>
                <a:ext cx="1095196" cy="774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5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19831 -7.40741E-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31 -7.40741E-7 L 0.26329 -7.40741E-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5" grpId="0" animBg="1"/>
      <p:bldP spid="18" grpId="0" animBg="1"/>
      <p:bldP spid="19" grpId="0" animBg="1"/>
      <p:bldP spid="16" grpId="0"/>
      <p:bldP spid="16" grpId="1"/>
      <p:bldP spid="16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8791"/>
  <p:tag name="ORIGINALWIDTH" val="957.9734"/>
  <p:tag name="LATEXADDIN" val="\documentclass{article}&#10;\usepackage{amsmath,amssymb}&#10;\usepackage{olo}&#10;\pagestyle{empty}&#10;\begin{document}&#10;&#10;\[&#10;f_X[x\ |\ \mu,\sigma^2] = \frac{1}{\sqrt{2\pi\sigma^2}}\exp\br{-\frac{(x - \mu)^2}{2\sigma^2}}&#10;\]&#10;&#10;\end{document}"/>
  <p:tag name="IGUANATEXSIZE" val="32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3.2358"/>
  <p:tag name="LATEXADDIN" val="\documentclass{article}&#10;\usepackage{amsmath,amssymb}&#10;\usepackage{olo}&#10;\pagestyle{empty}&#10;\begin{document}&#10;&#10;\[&#10;\mu_1&#10;\]&#10;&#10;\end{document}"/>
  <p:tag name="IGUANATEXSIZE" val="3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6.2354"/>
  <p:tag name="LATEXADDIN" val="\documentclass{article}&#10;\usepackage{amsmath,amssymb}&#10;\usepackage{olo}&#10;\pagestyle{empty}&#10;\begin{document}&#10;&#10;\[&#10;\mu_2&#10;\]&#10;&#10;\end{document}"/>
  <p:tag name="IGUANATEXSIZE" val="3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6.9854"/>
  <p:tag name="LATEXADDIN" val="\documentclass{article}&#10;\usepackage{amsmath,amssymb}&#10;\usepackage{olo}&#10;\pagestyle{empty}&#10;\begin{document}&#10;&#10;\[&#10;\mu_3&#10;\]&#10;&#10;\end{document}"/>
  <p:tag name="IGUANATEXSIZE" val="3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3.2358"/>
  <p:tag name="LATEXADDIN" val="\documentclass{article}&#10;\usepackage{amsmath,amssymb}&#10;\usepackage{olo}&#10;\pagestyle{empty}&#10;\begin{document}&#10;&#10;\[&#10;\mu_1&#10;\]&#10;&#10;\end{document}"/>
  <p:tag name="IGUANATEXSIZE" val="3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6.2354"/>
  <p:tag name="LATEXADDIN" val="\documentclass{article}&#10;\usepackage{amsmath,amssymb}&#10;\usepackage{olo}&#10;\pagestyle{empty}&#10;\begin{document}&#10;&#10;\[&#10;\mu_2&#10;\]&#10;&#10;\end{document}"/>
  <p:tag name="IGUANATEXSIZE" val="3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6.9854"/>
  <p:tag name="LATEXADDIN" val="\documentclass{article}&#10;\usepackage{amsmath,amssymb}&#10;\usepackage{olo}&#10;\pagestyle{empty}&#10;\begin{document}&#10;&#10;\[&#10;\mu_3&#10;\]&#10;&#10;\end{document}"/>
  <p:tag name="IGUANATEXSIZE" val="3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830.521"/>
  <p:tag name="LATEXADDIN" val="\documentclass{article}&#10;\usepackage{amsmath,amssymb}&#10;\usepackage{olo}&#10;\pagestyle{empty}&#10;\begin{document}&#10;&#10;\[&#10;f_X[x\ |\ \mu,\sigma] = \frac{1}{2\sigma}\exp\br{-\frac{\abs{x - \mu}}\sigma}&#10;\]&#10;&#10;\end{document}"/>
  <p:tag name="IGUANATEXSIZE" val="32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1476</TotalTime>
  <Words>1025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Metropolitan</vt:lpstr>
      <vt:lpstr>Probabilistic ML III</vt:lpstr>
      <vt:lpstr>Scaling in SGD</vt:lpstr>
      <vt:lpstr>Recap of Last Lecture</vt:lpstr>
      <vt:lpstr>Uniform Distribution</vt:lpstr>
      <vt:lpstr>Gaussian (aka Normal) Distributions</vt:lpstr>
      <vt:lpstr>Gaussian Distributions</vt:lpstr>
      <vt:lpstr>Operations with Gaussians</vt:lpstr>
      <vt:lpstr>Laplacian Distribution</vt:lpstr>
      <vt:lpstr>Probabilistic Regression</vt:lpstr>
      <vt:lpstr>Probabilistic Regression</vt:lpstr>
      <vt:lpstr>Probabilistic Regularization??</vt:lpstr>
      <vt:lpstr>Can you Guess the Mean?</vt:lpstr>
      <vt:lpstr>Posterior</vt:lpstr>
      <vt:lpstr>Maximum a Posteriori (MAP) Estimate</vt:lpstr>
      <vt:lpstr>MAP vs Regularization</vt:lpstr>
      <vt:lpstr>MAP vs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125</cp:revision>
  <dcterms:created xsi:type="dcterms:W3CDTF">2018-07-30T05:08:11Z</dcterms:created>
  <dcterms:modified xsi:type="dcterms:W3CDTF">2019-09-04T15:11:24Z</dcterms:modified>
</cp:coreProperties>
</file>