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9/6/2019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Probabilistic ML 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Last Lecture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92617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Some nice continuous distributions</a:t>
                </a:r>
              </a:p>
              <a:p>
                <a:pPr lvl="2"/>
                <a:r>
                  <a:rPr lang="en-US" dirty="0" smtClean="0"/>
                  <a:t>Uniform distribution – support is within an internal – no partiality within that!</a:t>
                </a:r>
              </a:p>
              <a:p>
                <a:pPr lvl="2"/>
                <a:r>
                  <a:rPr lang="en-US" dirty="0" smtClean="0"/>
                  <a:t>Gaussian distribution – support is entire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– concentrates </a:t>
                </a:r>
                <a:r>
                  <a:rPr lang="en-US" dirty="0"/>
                  <a:t>around the </a:t>
                </a:r>
                <a:r>
                  <a:rPr lang="en-US" dirty="0" smtClean="0"/>
                  <a:t>mean.</a:t>
                </a:r>
              </a:p>
              <a:p>
                <a:pPr lvl="3"/>
                <a:r>
                  <a:rPr lang="en-US" dirty="0" smtClean="0"/>
                  <a:t>Concentrates strongly if variance small, weakly if variance large</a:t>
                </a:r>
              </a:p>
              <a:p>
                <a:pPr lvl="3"/>
                <a:r>
                  <a:rPr lang="en-US" dirty="0" smtClean="0"/>
                  <a:t>Sum of two independent Gaussians is Gaussian, scaled Gaussian is a Gaussian</a:t>
                </a:r>
              </a:p>
              <a:p>
                <a:pPr lvl="3"/>
                <a:r>
                  <a:rPr lang="en-US" dirty="0" smtClean="0"/>
                  <a:t>Tail Rule for Gaussians – deviation of more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&lt;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0.000004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Laplacian distribution – cousin of Gaussian – concentrates mode strongly</a:t>
                </a:r>
              </a:p>
              <a:p>
                <a:pPr lvl="2"/>
                <a:r>
                  <a:rPr lang="en-US" dirty="0" smtClean="0"/>
                  <a:t>Probabilist</a:t>
                </a:r>
                <a:r>
                  <a:rPr lang="en-US" dirty="0" smtClean="0"/>
                  <a:t>ic Regression</a:t>
                </a:r>
              </a:p>
              <a:p>
                <a:pPr lvl="3"/>
                <a:r>
                  <a:rPr lang="en-US" dirty="0" smtClean="0"/>
                  <a:t>MLE with Gaussian Likelihood gives us least squares loss function</a:t>
                </a:r>
              </a:p>
              <a:p>
                <a:pPr lvl="3"/>
                <a:r>
                  <a:rPr lang="en-US" dirty="0" smtClean="0"/>
                  <a:t>MLE with Laplacian Likelihood gives us absolute loss function</a:t>
                </a:r>
              </a:p>
              <a:p>
                <a:pPr lvl="2"/>
                <a:r>
                  <a:rPr lang="en-US" dirty="0" smtClean="0"/>
                  <a:t>Probabilistic Regularization via Priors</a:t>
                </a:r>
              </a:p>
              <a:p>
                <a:pPr lvl="3"/>
                <a:r>
                  <a:rPr lang="en-US" dirty="0" smtClean="0"/>
                  <a:t>Posterior, Maximum a Posteriori Estimator (MAP)</a:t>
                </a:r>
              </a:p>
              <a:p>
                <a:pPr lvl="3"/>
                <a:r>
                  <a:rPr lang="en-US" dirty="0" smtClean="0"/>
                  <a:t>MAP can give us regularized or even constrained optimization problems</a:t>
                </a:r>
              </a:p>
              <a:p>
                <a:pPr lvl="3"/>
                <a:r>
                  <a:rPr lang="en-US" dirty="0" smtClean="0"/>
                  <a:t>Be careful not to have strong priors (uninformed strong opinions are bad in life too </a:t>
                </a:r>
                <a:r>
                  <a:rPr lang="en-US" dirty="0" smtClean="0">
                    <a:sym typeface="Wingdings" panose="05000000000000000000" pitchFamily="2" charset="2"/>
                  </a:rPr>
                  <a:t>)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926174"/>
              </a:xfrm>
              <a:blipFill>
                <a:blip r:embed="rId2"/>
                <a:stretch>
                  <a:fillRect l="-562" t="-2469" b="-2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Vectors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Random vectors can be thought of as simply a collection of random variables arranged in an array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 restriction on the random variables being independent or uncorrelated</a:t>
                </a:r>
              </a:p>
              <a:p>
                <a:r>
                  <a:rPr lang="en-IN" dirty="0" smtClean="0"/>
                  <a:t>PMF/PDF of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 smtClean="0"/>
                  <a:t> is simply the joint PMF/PDF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Can talk about marginal/conditional </a:t>
                </a:r>
                <a:r>
                  <a:rPr lang="en-IN" dirty="0" err="1" smtClean="0"/>
                  <a:t>prob</a:t>
                </a:r>
                <a:r>
                  <a:rPr lang="en-IN" dirty="0" smtClean="0"/>
                  <a:t>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,..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</a:p>
              <a:p>
                <a:pPr lvl="2"/>
                <a:r>
                  <a:rPr lang="en-IN" dirty="0" smtClean="0"/>
                  <a:t>Think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/>
                  <a:t> as just a bunch of </a:t>
                </a:r>
                <a:r>
                  <a:rPr lang="en-IN" dirty="0" err="1" smtClean="0"/>
                  <a:t>r.v.s</a:t>
                </a:r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r>
                  <a:rPr lang="en-IN" dirty="0" smtClean="0"/>
                  <a:t>Since </a:t>
                </a:r>
                <a:r>
                  <a:rPr lang="en-IN" dirty="0"/>
                  <a:t>PMF/PDF of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/>
                  <a:t> is simply </a:t>
                </a:r>
                <a:r>
                  <a:rPr lang="en-IN" dirty="0" smtClean="0"/>
                  <a:t>a </a:t>
                </a:r>
                <a:r>
                  <a:rPr lang="en-IN" dirty="0"/>
                  <a:t>joint </a:t>
                </a:r>
                <a:r>
                  <a:rPr lang="en-IN" dirty="0" smtClean="0"/>
                  <a:t>PMF/PDF, all probability laws we learnt earlier continue to hold if we apply them correctly</a:t>
                </a:r>
              </a:p>
              <a:p>
                <a:pPr lvl="2"/>
                <a:r>
                  <a:rPr lang="en-IN" dirty="0" smtClean="0"/>
                  <a:t>Chain Rule, Sum Rule, Product Rule, Bayes Rule</a:t>
                </a:r>
              </a:p>
              <a:p>
                <a:pPr lvl="2"/>
                <a:r>
                  <a:rPr lang="en-IN" dirty="0" smtClean="0"/>
                  <a:t>Conditional/marginal variants of all these rules</a:t>
                </a:r>
              </a:p>
              <a:p>
                <a:pPr lvl="2"/>
                <a:endParaRPr lang="en-IN" i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 r="-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8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Vectors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Expectation </a:t>
                </a:r>
                <a:r>
                  <a:rPr lang="en-IN" dirty="0"/>
                  <a:t>of a random variable is simply another vector (of same </a:t>
                </a:r>
                <a:r>
                  <a:rPr lang="en-IN" dirty="0" smtClean="0"/>
                  <a:t>dim) </a:t>
                </a:r>
                <a:r>
                  <a:rPr lang="en-IN" dirty="0"/>
                  <a:t>of the expectations of the individual random </a:t>
                </a:r>
                <a:r>
                  <a:rPr lang="en-IN" dirty="0" smtClean="0"/>
                  <a:t>variables</a:t>
                </a:r>
                <a:r>
                  <a:rPr lang="en-IN" dirty="0"/>
                  <a:t/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sSub>
                              <m:sSubPr>
                                <m:ctrl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sSub>
                              <m:sSubPr>
                                <m:ctrl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sSub>
                              <m:sSubPr>
                                <m:ctrl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Linearity of expectation continues to hold: if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1" i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IN" b="1" i="0" dirty="0"/>
                  <a:t> </a:t>
                </a:r>
                <a:r>
                  <a:rPr lang="en-IN" i="0" dirty="0"/>
                  <a:t>any two vector </a:t>
                </a:r>
                <a:r>
                  <a:rPr lang="en-IN" i="0" dirty="0" err="1"/>
                  <a:t>r.v</a:t>
                </a:r>
                <a:r>
                  <a:rPr lang="en-IN" i="0" dirty="0"/>
                  <a:t>. (not necessarily independent, then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</m:oMath>
                </a14:m>
                <a:endParaRPr lang="en-IN" b="1" i="0" dirty="0" smtClean="0"/>
              </a:p>
              <a:p>
                <a:r>
                  <a:rPr lang="en-IN" b="1" dirty="0" smtClean="0"/>
                  <a:t>Scaling Rule</a:t>
                </a:r>
                <a:r>
                  <a:rPr lang="en-IN" dirty="0" smtClean="0"/>
                  <a:t>: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i="0" dirty="0" smtClean="0"/>
                  <a:t> is a constant then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I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</m:oMath>
                </a14:m>
                <a:endParaRPr lang="en-IN" i="0" dirty="0" smtClean="0"/>
              </a:p>
              <a:p>
                <a:r>
                  <a:rPr lang="en-IN" b="1" i="0" dirty="0" smtClean="0"/>
                  <a:t>Dot Product Rule</a:t>
                </a:r>
                <a:r>
                  <a:rPr lang="en-IN" i="0" dirty="0" smtClean="0"/>
                  <a:t>: If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i="0" dirty="0" smtClean="0"/>
                  <a:t> is a constant vector, then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</m:oMath>
                </a14:m>
                <a:endParaRPr lang="en-IN" i="0" dirty="0" smtClean="0"/>
              </a:p>
              <a:p>
                <a:pPr lvl="2"/>
                <a:r>
                  <a:rPr lang="en-IN" b="1" dirty="0" smtClean="0"/>
                  <a:t>Proof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</m:oMath>
                </a14:m>
                <a:endParaRPr lang="en-IN" i="0" dirty="0" smtClean="0"/>
              </a:p>
              <a:p>
                <a:r>
                  <a:rPr lang="en-IN" b="1" dirty="0" smtClean="0"/>
                  <a:t>Matrix Product Rule</a:t>
                </a:r>
                <a:r>
                  <a:rPr lang="en-IN" dirty="0" smtClean="0"/>
                  <a:t>: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i="0" dirty="0" smtClean="0"/>
                  <a:t> is a constant matrix then</a:t>
                </a:r>
                <a:br>
                  <a:rPr lang="en-IN" i="0" dirty="0" smtClean="0"/>
                </a:b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</m:oMath>
                </a14:m>
                <a:endParaRPr lang="en-IN" i="0" dirty="0" smtClean="0"/>
              </a:p>
              <a:p>
                <a:pPr lvl="2"/>
                <a:r>
                  <a:rPr lang="en-IN" b="1" dirty="0" smtClean="0"/>
                  <a:t>Proof</a:t>
                </a:r>
                <a:r>
                  <a:rPr lang="en-IN" dirty="0" smtClean="0"/>
                  <a:t>: Use Dot Product Rule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times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5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Vectors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Mode easy to define: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M</a:t>
                </a:r>
                <a:r>
                  <a:rPr lang="en-IN" dirty="0"/>
                  <a:t>edian </a:t>
                </a:r>
                <a:r>
                  <a:rPr lang="en-IN" dirty="0"/>
                  <a:t>not easy to define – no unique definition</a:t>
                </a:r>
              </a:p>
              <a:p>
                <a:pPr lvl="2"/>
                <a:r>
                  <a:rPr lang="en-IN" b="1" dirty="0"/>
                  <a:t>Definition 1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med</m:t>
                    </m:r>
                    <m:d>
                      <m:d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med</m:t>
                            </m:r>
                            <m:d>
                              <m:d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med</m:t>
                            </m:r>
                            <m:d>
                              <m:d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med</m:t>
                            </m:r>
                            <m:d>
                              <m:dPr>
                                <m:ctrlPr>
                                  <a:rPr lang="en-IN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Definition 2</a:t>
                </a:r>
                <a:r>
                  <a:rPr lang="en-IN" dirty="0"/>
                  <a:t>: minimizer of absolute distance (in this case L1 norm</a:t>
                </a:r>
                <a:r>
                  <a:rPr lang="en-IN" dirty="0"/>
                  <a:t>)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200" i="0">
                        <a:latin typeface="Cambria Math" panose="02040503050406030204" pitchFamily="18" charset="0"/>
                      </a:rPr>
                      <m:t>med</m:t>
                    </m:r>
                    <m:d>
                      <m:dPr>
                        <m:ctrlPr>
                          <a:rPr lang="en-IN" sz="32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1" i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IN" sz="32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sz="3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sz="3200" b="1" i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IN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3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sz="32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3200" b="1" i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lang="en-IN" sz="32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sz="3200" b="1" i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𝐯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Note</a:t>
                </a:r>
                <a:r>
                  <a:rPr lang="en-IN" dirty="0" smtClean="0"/>
                  <a:t>: even here we still have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𝐯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Proof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d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−2⋅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Taking derivative w.r.t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dirty="0" smtClean="0"/>
                  <a:t> and using first order optimality does the trick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8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Vectors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Since random vectors are a bunch of real valued </a:t>
                </a:r>
                <a:r>
                  <a:rPr lang="en-IN" dirty="0" err="1" smtClean="0"/>
                  <a:t>r.v.s</a:t>
                </a:r>
                <a:r>
                  <a:rPr lang="en-IN" dirty="0" smtClean="0"/>
                  <a:t>, to specify the variance of this collection, need to have all pairwise </a:t>
                </a:r>
                <a:r>
                  <a:rPr lang="en-IN" dirty="0" err="1" smtClean="0"/>
                  <a:t>covariances</a:t>
                </a:r>
                <a:endParaRPr lang="en-IN" dirty="0" smtClean="0"/>
              </a:p>
              <a:p>
                <a:r>
                  <a:rPr lang="en-IN" dirty="0" smtClean="0"/>
                  <a:t>Covariance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I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𝕍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</a:rPr>
                                    <m:t>Cov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 panose="02040503050406030204" pitchFamily="18" charset="0"/>
                                    </a:rPr>
                                    <m:t>Cov</m:t>
                                  </m:r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𝕍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</a:rPr>
                                    <m:t>Cov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latin typeface="Cambria Math" panose="02040503050406030204" pitchFamily="18" charset="0"/>
                                    </a:rPr>
                                    <m:t>Cov</m:t>
                                  </m:r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eqAr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𝕍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Another cute formula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</m:d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𝐗</m:t>
                        </m:r>
                        <m:sSup>
                          <m:sSupPr>
                            <m:ctrlPr>
                              <a:rPr lang="en-IN" b="1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IN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𝛍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</m:oMath>
                </a14:m>
                <a:endParaRPr lang="en-IN" b="1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576" y="452794"/>
            <a:ext cx="1836955" cy="18369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ular Callout 5"/>
              <p:cNvSpPr/>
              <p:nvPr/>
            </p:nvSpPr>
            <p:spPr>
              <a:xfrm>
                <a:off x="6446696" y="516133"/>
                <a:ext cx="4415790" cy="1022970"/>
              </a:xfrm>
              <a:prstGeom prst="wedgeRectCallout">
                <a:avLst>
                  <a:gd name="adj1" fmla="val 59168"/>
                  <a:gd name="adj2" fmla="val 5228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a vector, isn’t </a:t>
                </a:r>
                <a14:m>
                  <m:oMath xmlns:m="http://schemas.openxmlformats.org/officeDocument/2006/math"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a matrix? What does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even mean?</a:t>
                </a:r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696" y="516133"/>
                <a:ext cx="4415790" cy="1022970"/>
              </a:xfrm>
              <a:prstGeom prst="wedgeRectCallout">
                <a:avLst>
                  <a:gd name="adj1" fmla="val 59168"/>
                  <a:gd name="adj2" fmla="val 52284"/>
                </a:avLst>
              </a:prstGeom>
              <a:blipFill>
                <a:blip r:embed="rId4"/>
                <a:stretch>
                  <a:fillRect l="-125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0611107" y="2473843"/>
            <a:ext cx="1468606" cy="1238929"/>
            <a:chOff x="12383748" y="1219011"/>
            <a:chExt cx="1862104" cy="1570887"/>
          </a:xfrm>
        </p:grpSpPr>
        <p:sp>
          <p:nvSpPr>
            <p:cNvPr id="9" name="Freeform 8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ular Callout 13"/>
          <p:cNvSpPr/>
          <p:nvPr/>
        </p:nvSpPr>
        <p:spPr>
          <a:xfrm>
            <a:off x="4212404" y="2187057"/>
            <a:ext cx="6214527" cy="1242053"/>
          </a:xfrm>
          <a:prstGeom prst="wedgeRectCallout">
            <a:avLst>
              <a:gd name="adj1" fmla="val 59382"/>
              <a:gd name="adj2" fmla="val 58901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Just as a random vector is a collection of random variables arranged as a 1D array, a random matri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x is a collection of </a:t>
            </a:r>
            <a:r>
              <a:rPr lang="en-IN" sz="2400" dirty="0" err="1" smtClean="0">
                <a:solidFill>
                  <a:schemeClr val="tx1"/>
                </a:solidFill>
                <a:latin typeface="+mj-lt"/>
              </a:rPr>
              <a:t>r.v.s</a:t>
            </a:r>
            <a:r>
              <a:rPr lang="en-IN" sz="2400" dirty="0" smtClean="0">
                <a:solidFill>
                  <a:schemeClr val="tx1"/>
                </a:solidFill>
                <a:latin typeface="+mj-lt"/>
              </a:rPr>
              <a:t> arranged as a 2D array!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1759" y="3965658"/>
            <a:ext cx="1832396" cy="18323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ular Callout 15"/>
              <p:cNvSpPr/>
              <p:nvPr/>
            </p:nvSpPr>
            <p:spPr>
              <a:xfrm>
                <a:off x="2137025" y="3567358"/>
                <a:ext cx="8407118" cy="1625365"/>
              </a:xfrm>
              <a:prstGeom prst="wedgeRectCallout">
                <a:avLst>
                  <a:gd name="adj1" fmla="val 55456"/>
                  <a:gd name="adj2" fmla="val 4418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Note that the (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,j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)-</a:t>
                </a:r>
                <a:r>
                  <a:rPr lang="en-IN" sz="2400" dirty="0" err="1" smtClean="0">
                    <a:solidFill>
                      <a:schemeClr val="tx1"/>
                    </a:solidFill>
                    <a:latin typeface="+mj-lt"/>
                  </a:rPr>
                  <a:t>th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entry of the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d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is simply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. Thus,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i,j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)-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th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entry </a:t>
                </a:r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</m:d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</m:d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025" y="3567358"/>
                <a:ext cx="8407118" cy="1625365"/>
              </a:xfrm>
              <a:prstGeom prst="wedgeRectCallout">
                <a:avLst>
                  <a:gd name="adj1" fmla="val 55456"/>
                  <a:gd name="adj2" fmla="val 44185"/>
                </a:avLst>
              </a:prstGeom>
              <a:blipFill>
                <a:blip r:embed="rId6"/>
                <a:stretch>
                  <a:fillRect l="-89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4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Useful Operations on Vector R.V.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 smtClean="0"/>
                  <a:t> are two random vectors (not necessarily independent), then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b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  <m:sub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𝐗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IN" b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𝐘</m:t>
                        </m:r>
                      </m:sub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IN" b="1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/>
                  <a:t>Dot Product Rule</a:t>
                </a:r>
                <a:r>
                  <a:rPr lang="en-IN" dirty="0"/>
                  <a:t>: 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is a constant vector,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I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Proof</a:t>
                </a:r>
                <a:r>
                  <a:rPr lang="en-IN" dirty="0"/>
                  <a:t>: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𝕍</m:t>
                    </m:r>
                    <m:d>
                      <m:dPr>
                        <m:begChr m:val="["/>
                        <m:endChr m:val="]"/>
                        <m:ctrlP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𝐚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  <m:sub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  <m:sSup>
                          <m:sSupPr>
                            <m:ctrlP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  <m:sSubSup>
                      <m:sSub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endParaRPr lang="en-IN" i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  <m:sSup>
                          <m:sSupPr>
                            <m:ctrlP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IN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IN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  <m:sSubSup>
                      <m:sSubSupPr>
                        <m:ctrlPr>
                          <a:rPr lang="en-IN" b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  <m:sup>
                        <m:r>
                          <a:rPr lang="en-IN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b="1" i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  <m:sSup>
                              <m:sSupPr>
                                <m:ctrlP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IN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e>
                        </m:d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b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b>
                        </m:sSub>
                        <m:sSubSup>
                          <m:sSubSupPr>
                            <m:ctrlPr>
                              <a:rPr lang="en-IN" b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sub>
                          <m:sup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d>
                    <m:r>
                      <a:rPr lang="en-IN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  <m:r>
                      <a:rPr lang="en-IN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m:rPr>
                        <m:sty m:val="p"/>
                      </m:rPr>
                      <a:rPr lang="en-I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IN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</m:oMath>
                </a14:m>
                <a:endParaRPr lang="en-IN" i="0" dirty="0"/>
              </a:p>
              <a:p>
                <a:r>
                  <a:rPr lang="en-IN" b="1" dirty="0"/>
                  <a:t>Matrix Product Rule</a:t>
                </a:r>
                <a:r>
                  <a:rPr lang="en-IN" dirty="0"/>
                  <a:t>: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is a constant matrix then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</m:d>
                    <m:sSup>
                      <m:sSupPr>
                        <m:ctrlP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Proof</a:t>
                </a:r>
                <a:r>
                  <a:rPr lang="en-IN" dirty="0"/>
                  <a:t>: </a:t>
                </a:r>
                <a:r>
                  <a:rPr lang="en-IN" dirty="0" smtClean="0"/>
                  <a:t>Try arguing similarly as the dot product rule</a:t>
                </a:r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1759" y="534090"/>
            <a:ext cx="1832396" cy="1832396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187882" y="376393"/>
            <a:ext cx="4328278" cy="1227066"/>
          </a:xfrm>
          <a:prstGeom prst="wedgeRectCallout">
            <a:avLst>
              <a:gd name="adj1" fmla="val 62815"/>
              <a:gd name="adj2" fmla="val 5507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Can you prove that the covariance matrix of any random vector is always a PSD matrix? 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09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Gaussian Random Vector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As in the scalar case, the </a:t>
                </a:r>
                <a:r>
                  <a:rPr lang="en-IN" i="1" dirty="0" smtClean="0"/>
                  <a:t>multivariate </a:t>
                </a:r>
                <a:r>
                  <a:rPr lang="en-IN" dirty="0" smtClean="0"/>
                  <a:t>Gaussian requires just the mean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and the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 smtClean="0"/>
                  <a:t> to be specified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𝛍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e>
                        </m:rad>
                      </m:den>
                    </m:f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𝛍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dirty="0" smtClean="0"/>
                  <a:t>Special case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 smtClean="0"/>
                  <a:t> called </a:t>
                </a:r>
                <a:r>
                  <a:rPr lang="en-IN" i="1" dirty="0" smtClean="0"/>
                  <a:t>standard Gaussian/Normal </a:t>
                </a:r>
                <a:r>
                  <a:rPr lang="en-IN" i="1" dirty="0" err="1" smtClean="0"/>
                  <a:t>dist</a:t>
                </a:r>
                <a:endParaRPr lang="en-IN" i="1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rad>
                      </m:den>
                    </m:f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However,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is simply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dirty="0" smtClean="0"/>
                  <a:t> i.e. we indeed have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IN" dirty="0" smtClean="0"/>
                  <a:t>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 smtClean="0"/>
                  <a:t> coordinates of a standard Gaussian </a:t>
                </a:r>
                <a:r>
                  <a:rPr lang="en-IN" dirty="0" err="1" smtClean="0"/>
                  <a:t>r.vec</a:t>
                </a:r>
                <a:r>
                  <a:rPr lang="en-IN" dirty="0" smtClean="0"/>
                  <a:t>. are independent!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4686</TotalTime>
  <Words>338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Metropolitan</vt:lpstr>
      <vt:lpstr>Probabilistic ML IV</vt:lpstr>
      <vt:lpstr>Recap of Last Lecture</vt:lpstr>
      <vt:lpstr>Random Vectors</vt:lpstr>
      <vt:lpstr>Random Vectors</vt:lpstr>
      <vt:lpstr>Random Vectors</vt:lpstr>
      <vt:lpstr>Random Vectors</vt:lpstr>
      <vt:lpstr>Useful Operations on Vector R.V.</vt:lpstr>
      <vt:lpstr>Gaussian Random Vector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78</cp:revision>
  <dcterms:created xsi:type="dcterms:W3CDTF">2018-07-30T05:08:11Z</dcterms:created>
  <dcterms:modified xsi:type="dcterms:W3CDTF">2019-09-09T14:07:56Z</dcterms:modified>
</cp:coreProperties>
</file>