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9/15/2019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BML Trivia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is called the </a:t>
                </a:r>
                <a:r>
                  <a:rPr lang="en-IN" i="1" dirty="0" smtClean="0"/>
                  <a:t>predictive posterior</a:t>
                </a:r>
                <a:endParaRPr lang="en-IN" dirty="0"/>
              </a:p>
              <a:p>
                <a:pPr lvl="2"/>
                <a:r>
                  <a:rPr lang="en-IN" dirty="0" smtClean="0"/>
                  <a:t>Careful: predictive posterior is a distribution over labels (not models)</a:t>
                </a:r>
              </a:p>
              <a:p>
                <a:r>
                  <a:rPr lang="en-IN" dirty="0" smtClean="0"/>
                  <a:t>For some very well behaved cases, the posterior and the predictive posterior distributions have closed form expressions</a:t>
                </a:r>
              </a:p>
              <a:p>
                <a:pPr lvl="2"/>
                <a:r>
                  <a:rPr lang="en-IN" dirty="0" smtClean="0"/>
                  <a:t>The special cases where we have something called </a:t>
                </a:r>
                <a:r>
                  <a:rPr lang="en-IN" i="0" dirty="0" smtClean="0"/>
                  <a:t>conjugate priors</a:t>
                </a:r>
                <a:r>
                  <a:rPr lang="en-IN" dirty="0" smtClean="0"/>
                  <a:t> are one such example</a:t>
                </a:r>
              </a:p>
              <a:p>
                <a:r>
                  <a:rPr lang="en-IN" dirty="0" smtClean="0"/>
                  <a:t>In all the other cases, we must use other techniques to work </a:t>
                </a:r>
                <a:r>
                  <a:rPr lang="en-IN" dirty="0"/>
                  <a:t>with </a:t>
                </a:r>
                <a:r>
                  <a:rPr lang="en-IN" dirty="0" smtClean="0"/>
                  <a:t>the (predictive</a:t>
                </a:r>
                <a:r>
                  <a:rPr lang="en-IN" dirty="0"/>
                  <a:t>) </a:t>
                </a:r>
                <a:r>
                  <a:rPr lang="en-IN" dirty="0" smtClean="0"/>
                  <a:t>posteriors in an approximate manner</a:t>
                </a:r>
              </a:p>
              <a:p>
                <a:r>
                  <a:rPr lang="en-IN" dirty="0" smtClean="0"/>
                  <a:t>Powerful sampling algorithms e.g. MCMC, Gibbs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exist</a:t>
                </a:r>
              </a:p>
              <a:p>
                <a:r>
                  <a:rPr lang="en-IN" dirty="0"/>
                  <a:t>Discussion beyond the scope of CS771 – courses like CS772 discuss </a:t>
                </a:r>
                <a:r>
                  <a:rPr lang="en-IN" dirty="0" smtClean="0"/>
                  <a:t>this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1803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Suppose we have </a:t>
                </a:r>
                <a:r>
                  <a:rPr lang="en-IN" dirty="0">
                    <a:solidFill>
                      <a:schemeClr val="tx1"/>
                    </a:solidFill>
                  </a:rPr>
                  <a:t>Gaussian likelihood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and Gaussian prior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, then we have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</m:acc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that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en-IN" dirty="0" smtClean="0"/>
                  <a:t> is simply the MAP solution – makes sense since MAP is the mode of the posterior and for Gaussian, mean is mode</a:t>
                </a:r>
              </a:p>
              <a:p>
                <a:r>
                  <a:rPr lang="en-IN" b="1" dirty="0" smtClean="0"/>
                  <a:t>Predictive Posterior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</m:acc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Note:</a:t>
                </a:r>
                <a:r>
                  <a:rPr lang="en-IN" dirty="0" smtClean="0"/>
                  <a:t> in this case, variance of the predicted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depends on the point itself – can deduce if the prediction is confident or not!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803" r="-1532" b="-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Conjugate Priors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Bayesian Logistic Regression or </a:t>
            </a:r>
            <a:r>
              <a:rPr lang="en-IN" dirty="0" err="1" smtClean="0"/>
              <a:t>Softmax</a:t>
            </a:r>
            <a:r>
              <a:rPr lang="en-IN" dirty="0" smtClean="0"/>
              <a:t> Regression is not nearly as pretty – no closed form solutions for posterior or predictive posterior</a:t>
            </a:r>
          </a:p>
          <a:p>
            <a:r>
              <a:rPr lang="en-IN" dirty="0" smtClean="0"/>
              <a:t>However, some likelihood-prior pairs are special</a:t>
            </a:r>
          </a:p>
          <a:p>
            <a:pPr lvl="2"/>
            <a:r>
              <a:rPr lang="en-IN" dirty="0" smtClean="0"/>
              <a:t>Always yield a posterior that is of the same family as the prior</a:t>
            </a:r>
          </a:p>
          <a:p>
            <a:pPr lvl="2"/>
            <a:r>
              <a:rPr lang="en-IN" dirty="0" smtClean="0"/>
              <a:t>Such pairs of distributions are called </a:t>
            </a:r>
            <a:r>
              <a:rPr lang="en-IN" i="0" dirty="0" smtClean="0"/>
              <a:t>conjugate pairs</a:t>
            </a:r>
          </a:p>
          <a:p>
            <a:pPr lvl="2"/>
            <a:r>
              <a:rPr lang="en-IN" dirty="0" smtClean="0"/>
              <a:t>The prior in such cases is said to be </a:t>
            </a:r>
            <a:r>
              <a:rPr lang="en-IN" i="0" dirty="0" smtClean="0"/>
              <a:t>conjugate </a:t>
            </a:r>
            <a:r>
              <a:rPr lang="en-IN" dirty="0" smtClean="0"/>
              <a:t>to the likelihood</a:t>
            </a:r>
          </a:p>
          <a:p>
            <a:pPr lvl="2"/>
            <a:r>
              <a:rPr lang="en-IN" dirty="0" smtClean="0"/>
              <a:t>Gaussian-Gaussian is one example – warning: one Gaussian is a likelihood over reals, the other Gaussian is a prior over models (i.e. vectors)</a:t>
            </a:r>
          </a:p>
          <a:p>
            <a:pPr lvl="2"/>
            <a:r>
              <a:rPr lang="en-IN" dirty="0" smtClean="0"/>
              <a:t>Other conjugate pairs exist too</a:t>
            </a:r>
          </a:p>
          <a:p>
            <a:r>
              <a:rPr lang="en-IN" dirty="0" smtClean="0"/>
              <a:t>Discussion beyond the scope of CS771 – courses like CS772 discuss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Clustering??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281596" cy="5746376"/>
              </a:xfrm>
            </p:spPr>
            <p:txBody>
              <a:bodyPr/>
              <a:lstStyle/>
              <a:p>
                <a:r>
                  <a:rPr lang="en-IN" dirty="0" smtClean="0"/>
                  <a:t>Recall the k-means algorithm: we assign every data point to the closest cluster and update</a:t>
                </a:r>
              </a:p>
              <a:p>
                <a:r>
                  <a:rPr lang="en-IN" dirty="0" smtClean="0"/>
                  <a:t>Can we make this assignment “softer” by predicting a distribution over all </a:t>
                </a:r>
                <a:r>
                  <a:rPr lang="en-IN" dirty="0" err="1" smtClean="0"/>
                  <a:t>centers</a:t>
                </a:r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To do this properly, again need some notion of likelihood!</a:t>
                </a:r>
              </a:p>
              <a:p>
                <a:r>
                  <a:rPr lang="en-IN" dirty="0" smtClean="0"/>
                  <a:t>What is probability that blah centroid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dirty="0" smtClean="0"/>
                  <a:t> thinks blah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belongs to its cluster?</a:t>
                </a:r>
              </a:p>
              <a:p>
                <a:r>
                  <a:rPr lang="en-IN" b="1" dirty="0" smtClean="0"/>
                  <a:t>Popular choice</a:t>
                </a:r>
                <a:r>
                  <a:rPr lang="en-IN" dirty="0" smtClean="0"/>
                  <a:t>: Gaussian!!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281596" cy="5746376"/>
              </a:xfrm>
              <a:blipFill>
                <a:blip r:embed="rId2"/>
                <a:stretch>
                  <a:fillRect l="-1270" t="-2545" r="-4388" b="-3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4950" y="1111624"/>
                <a:ext cx="6318732" cy="42074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+mj-lt"/>
                  </a:rPr>
                  <a:t>K-MEANS/LLOYD’S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 smtClean="0">
                    <a:latin typeface="+mj-lt"/>
                  </a:rPr>
                  <a:t>, u</a:t>
                </a:r>
                <a:r>
                  <a:rPr lang="en-IN" sz="3200" dirty="0" smtClean="0">
                    <a:latin typeface="+mj-lt"/>
                  </a:rPr>
                  <a:t>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# points assigned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50" y="1111624"/>
                <a:ext cx="6318732" cy="4207498"/>
              </a:xfrm>
              <a:prstGeom prst="rect">
                <a:avLst/>
              </a:prstGeom>
              <a:blipFill>
                <a:blip r:embed="rId3"/>
                <a:stretch>
                  <a:fillRect l="-2301" t="-1722" b="-200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19719" y="5748224"/>
                <a:ext cx="4549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sz="36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600" b="1"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 lang="en-IN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IN" sz="3600" b="1"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en-IN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19" y="5748224"/>
                <a:ext cx="454919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 k-means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At every time step, instead of choosing one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output a distribution over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For sake of simplicity, assume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Akin to assuming that all clusters are </a:t>
                </a:r>
                <a:r>
                  <a:rPr lang="en-IN" dirty="0" err="1" smtClean="0"/>
                  <a:t>equi</a:t>
                </a:r>
                <a:r>
                  <a:rPr lang="en-IN" dirty="0" smtClean="0"/>
                  <a:t>-probable (may change this too)</a:t>
                </a:r>
              </a:p>
              <a:p>
                <a:pPr lvl="2"/>
                <a:r>
                  <a:rPr lang="en-IN" dirty="0" smtClean="0"/>
                  <a:t>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One these “partial” assignments are made, proceed as usual</a:t>
                </a:r>
              </a:p>
              <a:p>
                <a:pPr lvl="2"/>
                <a:r>
                  <a:rPr lang="en-IN" dirty="0" smtClean="0"/>
                  <a:t>Pretend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portion of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err="1" smtClean="0"/>
                  <a:t>-th</a:t>
                </a:r>
                <a:r>
                  <a:rPr lang="en-IN" dirty="0" smtClean="0"/>
                  <a:t> data point went to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cluster</a:t>
                </a:r>
              </a:p>
              <a:p>
                <a:pPr lvl="2"/>
                <a:r>
                  <a:rPr lang="en-IN" dirty="0" smtClean="0"/>
                  <a:t>“Number” of points assigned to cluster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Rest of the update modified accordingly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Much more principled derivation of this algorithm exists – later!</a:t>
                </a:r>
              </a:p>
              <a:p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3309" y="1111624"/>
                <a:ext cx="6318732" cy="52407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+mj-lt"/>
                  </a:rPr>
                  <a:t>SOFT K-MEANS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 smtClean="0">
                    <a:latin typeface="+mj-lt"/>
                  </a:rPr>
                  <a:t>, u</a:t>
                </a:r>
                <a:r>
                  <a:rPr lang="en-IN" sz="3200" dirty="0" smtClean="0">
                    <a:latin typeface="+mj-lt"/>
                  </a:rPr>
                  <a:t>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3200" dirty="0" smtClean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3200" dirty="0" smtClean="0">
                    <a:latin typeface="+mj-lt"/>
                  </a:rPr>
                  <a:t> (normalize)</a:t>
                </a:r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09" y="1111624"/>
                <a:ext cx="6318732" cy="5240794"/>
              </a:xfrm>
              <a:prstGeom prst="rect">
                <a:avLst/>
              </a:prstGeom>
              <a:blipFill>
                <a:blip r:embed="rId3"/>
                <a:stretch>
                  <a:fillRect l="-2303" t="-1386" b="-265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So far, we looked at probability theory as a tool to express the belief of an ML algorithm that the true label is such and such</a:t>
                </a:r>
              </a:p>
              <a:p>
                <a:pPr lvl="2"/>
                <a:r>
                  <a:rPr lang="en-IN" dirty="0" smtClean="0"/>
                  <a:t>Likelihood: given model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it tells us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We also looked at how to use probability theory to express our beliefs about which models are preferred by us and which are not</a:t>
                </a:r>
              </a:p>
              <a:p>
                <a:pPr lvl="2"/>
                <a:r>
                  <a:rPr lang="en-IN" dirty="0" smtClean="0"/>
                  <a:t>Prior: this just tells us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 smtClean="0"/>
                  <a:t>Notice that in all of this, the data features were always considered constant and never questions as being random or flexible</a:t>
                </a:r>
              </a:p>
              <a:p>
                <a:pPr lvl="2"/>
                <a:r>
                  <a:rPr lang="en-IN" dirty="0" smtClean="0"/>
                  <a:t>Can we also talk about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IN" dirty="0" smtClean="0"/>
                  <a:t>Very beneficial: given label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, this would allow us to generate a new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from the distribution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IN" dirty="0" smtClean="0"/>
                  <a:t>Can generate new cat images, new laptop designs (GANs do this very thing!)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 smtClean="0"/>
              <a:t>Some groups submitted code using homepages of non-group members</a:t>
            </a:r>
          </a:p>
          <a:p>
            <a:pPr lvl="2"/>
            <a:r>
              <a:rPr lang="en-US" dirty="0" smtClean="0"/>
              <a:t>These submissions will be examined “more closely”</a:t>
            </a:r>
          </a:p>
          <a:p>
            <a:pPr lvl="2"/>
            <a:r>
              <a:rPr lang="en-US" dirty="0" smtClean="0"/>
              <a:t>From next time onwards – please use homepage of a group member only</a:t>
            </a:r>
          </a:p>
          <a:p>
            <a:pPr lvl="2"/>
            <a:r>
              <a:rPr lang="en-US" dirty="0" smtClean="0"/>
              <a:t>From next time, will also introduce use of password-protected archives</a:t>
            </a:r>
          </a:p>
          <a:p>
            <a:r>
              <a:rPr lang="en-US" dirty="0" smtClean="0"/>
              <a:t>Code submissions were downloaded from the links ~11:10PM, Sep 07</a:t>
            </a:r>
          </a:p>
          <a:p>
            <a:pPr lvl="2"/>
            <a:r>
              <a:rPr lang="en-US" dirty="0" smtClean="0"/>
              <a:t>Any changes you made after that wont be graded since we won’t have it!</a:t>
            </a:r>
          </a:p>
          <a:p>
            <a:r>
              <a:rPr lang="en-US" dirty="0" smtClean="0"/>
              <a:t>Second assignment coming up in a day or two</a:t>
            </a:r>
          </a:p>
          <a:p>
            <a:pPr lvl="2"/>
            <a:r>
              <a:rPr lang="en-US" dirty="0" smtClean="0"/>
              <a:t>Will have no restrictions on library/external code usage so long as you cite/acknowledge the usage</a:t>
            </a:r>
          </a:p>
          <a:p>
            <a:pPr lvl="2"/>
            <a:r>
              <a:rPr lang="en-US" dirty="0" smtClean="0"/>
              <a:t>Will essentially ask you to create a recommendation system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Notion of random vectors</a:t>
            </a:r>
          </a:p>
          <a:p>
            <a:pPr lvl="2"/>
            <a:r>
              <a:rPr lang="en-IN" dirty="0" smtClean="0"/>
              <a:t>Defined simply as an ordered array of random variables</a:t>
            </a:r>
          </a:p>
          <a:p>
            <a:pPr lvl="2"/>
            <a:r>
              <a:rPr lang="en-IN" dirty="0" smtClean="0"/>
              <a:t>However, beautiful and powerful results emerge from this ordering</a:t>
            </a:r>
          </a:p>
          <a:p>
            <a:r>
              <a:rPr lang="en-IN" dirty="0" smtClean="0"/>
              <a:t>Notions of mean, mode, median</a:t>
            </a:r>
          </a:p>
          <a:p>
            <a:pPr lvl="2"/>
            <a:r>
              <a:rPr lang="en-IN" dirty="0" smtClean="0"/>
              <a:t>No unique notion of median for random vectors</a:t>
            </a:r>
          </a:p>
          <a:p>
            <a:r>
              <a:rPr lang="en-IN" dirty="0" smtClean="0"/>
              <a:t>Notion of random matrices</a:t>
            </a:r>
          </a:p>
          <a:p>
            <a:pPr lvl="2"/>
            <a:r>
              <a:rPr lang="en-IN" dirty="0" smtClean="0"/>
              <a:t>Defined simply as a bunch of random variables ordered as a matrix</a:t>
            </a:r>
          </a:p>
          <a:p>
            <a:pPr lvl="2"/>
            <a:r>
              <a:rPr lang="en-IN" dirty="0" smtClean="0"/>
              <a:t>Covariance matrix of a random vector </a:t>
            </a:r>
          </a:p>
          <a:p>
            <a:pPr lvl="2"/>
            <a:r>
              <a:rPr lang="en-IN" dirty="0" smtClean="0"/>
              <a:t>Covariance matrix between two random vectors</a:t>
            </a:r>
          </a:p>
          <a:p>
            <a:r>
              <a:rPr lang="en-IN" dirty="0" smtClean="0"/>
              <a:t>Useful operations involving random vectors/covariance matrices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Random Vector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As in the scalar case, the </a:t>
                </a:r>
                <a:r>
                  <a:rPr lang="en-IN" i="1" dirty="0" smtClean="0"/>
                  <a:t>multivariate </a:t>
                </a:r>
                <a:r>
                  <a:rPr lang="en-IN" dirty="0" smtClean="0"/>
                  <a:t>Gaussian requires just the mean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the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to be specified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rad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Special case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standard Gaussian/Normal </a:t>
                </a:r>
                <a:r>
                  <a:rPr lang="en-IN" i="1" dirty="0" err="1" smtClean="0"/>
                  <a:t>dist</a:t>
                </a:r>
                <a:endParaRPr lang="en-IN" i="1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simply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 i.e. we indeed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coordinates of a standard Gaussian </a:t>
                </a:r>
                <a:r>
                  <a:rPr lang="en-IN" dirty="0" err="1" smtClean="0"/>
                  <a:t>r.vec</a:t>
                </a:r>
                <a:r>
                  <a:rPr lang="en-IN" dirty="0" smtClean="0"/>
                  <a:t>. are independent!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Random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Given a (possibly non-standard) Gaussian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Every coordinate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(real valued) Gaussian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– warning: coordinates need not be independent if the Gaussian is non-standard</a:t>
                </a:r>
              </a:p>
              <a:p>
                <a:pPr lvl="2"/>
                <a:r>
                  <a:rPr lang="en-IN" dirty="0" smtClean="0"/>
                  <a:t>The above holds true even if conditioned on all other coordinates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Consider any coordinate of the vector,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is distributed as the Gaussian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Given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 for all other coordinates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is still Gaussian</a:t>
                </a:r>
              </a:p>
              <a:p>
                <a:pPr lvl="2"/>
                <a:r>
                  <a:rPr lang="en-IN" dirty="0" smtClean="0"/>
                  <a:t>Expression a bit complicated – refer to DFO Sec 6.5.1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</a:t>
                </a:r>
                <a:r>
                  <a:rPr lang="en-IN" dirty="0" smtClean="0"/>
                  <a:t>vector,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matrix </a:t>
                </a:r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7136" y="574044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428108" y="148861"/>
                <a:ext cx="8964974" cy="2257579"/>
              </a:xfrm>
              <a:prstGeom prst="wedgeRectCallout">
                <a:avLst>
                  <a:gd name="adj1" fmla="val 59149"/>
                  <a:gd name="adj2" fmla="val 2470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Note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Just as before, we can derive results such as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using rules we studied earlier. However, those rules do not assure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must be Gaussian (they just assure us that these are some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./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r.vec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with such and such mean and (co)-variance. It takes special analysis to show that these are actually Gaussian.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08" y="148861"/>
                <a:ext cx="8964974" cy="2257579"/>
              </a:xfrm>
              <a:prstGeom prst="wedgeRectCallout">
                <a:avLst>
                  <a:gd name="adj1" fmla="val 59149"/>
                  <a:gd name="adj2" fmla="val 24709"/>
                </a:avLst>
              </a:prstGeom>
              <a:blipFill>
                <a:blip r:embed="rId4"/>
                <a:stretch>
                  <a:fillRect l="-74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2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Regression Revisited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2055086" cy="613165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To perform probabilistic regression, need to assign </a:t>
                </a:r>
                <a:r>
                  <a:rPr lang="en-IN" dirty="0"/>
                  <a:t>a label distribution over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for every data point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Had it been binary classification, we would have assigned a </a:t>
                </a:r>
                <a:r>
                  <a:rPr lang="en-IN" dirty="0" err="1" smtClean="0"/>
                  <a:t>dist</a:t>
                </a:r>
                <a:r>
                  <a:rPr lang="en-IN" dirty="0" smtClean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assume a observation model (likelihood function)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Properties of (univariate) Gaussian tells us that this is same as saying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Also, let us assume that we like model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with small L2 norm better than those with larger L2 norm i.e. have a prior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2055086" cy="6131657"/>
              </a:xfrm>
              <a:blipFill>
                <a:blip r:embed="rId2"/>
                <a:stretch>
                  <a:fillRect l="-556" t="-2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Probabilistic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Recall that the prior encodes our beliefs before we have seen data</a:t>
                </a:r>
              </a:p>
              <a:p>
                <a:r>
                  <a:rPr lang="en-IN" dirty="0" smtClean="0"/>
                  <a:t>Posterior encodes our beliefs after we have seen data – Bayes Rule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 sz="4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I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Using independence gives us </a:t>
                </a:r>
                <a14:m>
                  <m:oMath xmlns:m="http://schemas.openxmlformats.org/officeDocument/2006/math"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m:rPr>
                            <m:brk m:alnAt="25"/>
                          </m:rP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IN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IN" sz="4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Ignoring terms that don’t involve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, taking logs gives us MAP estimate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MAP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 </m:t>
                                        </m:r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Note: Likelihood is a distribution over labels i.e. over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but the prior and posterior are distributions over models i.e.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9603" y="-14526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372302" y="36190"/>
                <a:ext cx="10399412" cy="1730965"/>
              </a:xfrm>
              <a:prstGeom prst="wedgeRectCallout">
                <a:avLst>
                  <a:gd name="adj1" fmla="val 56543"/>
                  <a:gd name="adj2" fmla="val 174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we do these steps for Gaussian likelihood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Gaussian prior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we get (careful, there are two variance terms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IN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MAP</m:t>
                          </m:r>
                        </m:sub>
                      </m:sSub>
                      <m:r>
                        <a:rPr lang="en-I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func>
                          <m:sSubSup>
                            <m:sSub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2" y="36190"/>
                <a:ext cx="10399412" cy="1730965"/>
              </a:xfrm>
              <a:prstGeom prst="wedgeRectCallout">
                <a:avLst>
                  <a:gd name="adj1" fmla="val 56543"/>
                  <a:gd name="adj2" fmla="val 17475"/>
                </a:avLst>
              </a:prstGeom>
              <a:blipFill>
                <a:blip r:embed="rId4"/>
                <a:stretch>
                  <a:fillRect l="-65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5" y="1796539"/>
            <a:ext cx="1836955" cy="1836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372302" y="1837080"/>
                <a:ext cx="10399412" cy="1242053"/>
              </a:xfrm>
              <a:prstGeom prst="wedgeRectCallout">
                <a:avLst>
                  <a:gd name="adj1" fmla="val 55611"/>
                  <a:gd name="adj2" fmla="val 4070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is the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</m:func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together decide the regularization constant!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2" y="1837080"/>
                <a:ext cx="10399412" cy="1242053"/>
              </a:xfrm>
              <a:prstGeom prst="wedgeRectCallout">
                <a:avLst>
                  <a:gd name="adj1" fmla="val 55611"/>
                  <a:gd name="adj2" fmla="val 40703"/>
                </a:avLst>
              </a:prstGeom>
              <a:blipFill>
                <a:blip r:embed="rId6"/>
                <a:stretch>
                  <a:fillRect b="-71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3662878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2324934" y="3149058"/>
                <a:ext cx="8388110" cy="1906179"/>
              </a:xfrm>
              <a:prstGeom prst="wedgeRectCallout">
                <a:avLst>
                  <a:gd name="adj1" fmla="val 57382"/>
                  <a:gd name="adj2" fmla="val 3421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There is a multivariate version of the Laplace distribution as well!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Using it as a prior with 𝛍=𝟎 will give us L1 regularization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! (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Warning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: expression for the Laplace PDF for general covariance is a bit tricky)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𝛍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  <m:r>
                                            <a:rPr lang="en-I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2400" b="1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𝛍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34" y="3149058"/>
                <a:ext cx="8388110" cy="1906179"/>
              </a:xfrm>
              <a:prstGeom prst="wedgeRectCallout">
                <a:avLst>
                  <a:gd name="adj1" fmla="val 57382"/>
                  <a:gd name="adj2" fmla="val 34216"/>
                </a:avLst>
              </a:prstGeom>
              <a:blipFill>
                <a:blip r:embed="rId8"/>
                <a:stretch>
                  <a:fillRect l="-741" t="-44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0723392" y="5500823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372302" y="5160152"/>
                <a:ext cx="10305337" cy="1579600"/>
              </a:xfrm>
              <a:prstGeom prst="wedgeRectCallout">
                <a:avLst>
                  <a:gd name="adj1" fmla="val 56439"/>
                  <a:gd name="adj2" fmla="val 4241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Just so that we are clear, nothing special about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If we believe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close to a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should use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instead. MAP will become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IN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MAP</m:t>
                          </m:r>
                        </m:sub>
                      </m:sSub>
                      <m:r>
                        <a:rPr lang="en-I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func>
                          <m:sSubSup>
                            <m:sSub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I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2" y="5160152"/>
                <a:ext cx="10305337" cy="1579600"/>
              </a:xfrm>
              <a:prstGeom prst="wedgeRectCallout">
                <a:avLst>
                  <a:gd name="adj1" fmla="val 56439"/>
                  <a:gd name="adj2" fmla="val 42414"/>
                </a:avLst>
              </a:prstGeom>
              <a:blipFill>
                <a:blip r:embed="rId9"/>
                <a:stretch>
                  <a:fillRect l="-554" t="-4511" b="-75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Before we started doing probabilistic ML, we output a single label. With PML we started giving a distribution over labels instead</a:t>
            </a:r>
          </a:p>
          <a:p>
            <a:r>
              <a:rPr lang="en-IN" dirty="0" smtClean="0"/>
              <a:t>However, we still do so using a single model</a:t>
            </a:r>
          </a:p>
          <a:p>
            <a:pPr lvl="2"/>
            <a:r>
              <a:rPr lang="en-IN" dirty="0" smtClean="0"/>
              <a:t>In MLE we use the model with highest likelihood function value to do so</a:t>
            </a:r>
          </a:p>
          <a:p>
            <a:pPr lvl="2"/>
            <a:r>
              <a:rPr lang="en-IN" dirty="0" smtClean="0"/>
              <a:t>In MAP we use the mode of the posterior distribution to do so</a:t>
            </a:r>
          </a:p>
          <a:p>
            <a:r>
              <a:rPr lang="en-IN" dirty="0" smtClean="0"/>
              <a:t>In Bayesian learning, we take this philosophy further – instead of trusting a single model, place partial trust, possibly over all models</a:t>
            </a:r>
          </a:p>
          <a:p>
            <a:pPr lvl="2"/>
            <a:r>
              <a:rPr lang="en-IN" dirty="0" smtClean="0"/>
              <a:t>Models with high posterior probability (density) value get high trust</a:t>
            </a:r>
          </a:p>
          <a:p>
            <a:pPr lvl="2"/>
            <a:r>
              <a:rPr lang="en-IN" dirty="0" smtClean="0"/>
              <a:t>Models with low posterior probability (density) value get low trust</a:t>
            </a:r>
          </a:p>
          <a:p>
            <a:r>
              <a:rPr lang="en-IN" dirty="0" smtClean="0"/>
              <a:t>We use Bayes rule yet again to perform these calculations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PML to BML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I have with me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and a prior over models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For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  <a:r>
                  <a:rPr lang="en-IN" dirty="0"/>
                  <a:t>I wish to output a distribution over set of all </a:t>
                </a:r>
                <a:r>
                  <a:rPr lang="en-IN" dirty="0" smtClean="0"/>
                  <a:t>labels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– we condition on available data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as we know these</a:t>
                </a:r>
              </a:p>
              <a:p>
                <a:pPr lvl="2"/>
                <a:r>
                  <a:rPr lang="en-IN" dirty="0" smtClean="0"/>
                  <a:t>Since we cannot predict labels in absence of models, let us introduce them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endParaRPr lang="en-IN" b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Step 1 (law of total probability) Step 2(chain rule of probability), Step 3(get </a:t>
                </a:r>
                <a:r>
                  <a:rPr lang="en-IN" dirty="0"/>
                  <a:t>rid of conditionings that did not </a:t>
                </a:r>
                <a:r>
                  <a:rPr lang="en-IN" dirty="0" smtClean="0"/>
                  <a:t>matter)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is the distribution we would have given had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indeed been the true model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is our faith in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being the </a:t>
                </a:r>
                <a:r>
                  <a:rPr lang="en-IN" dirty="0"/>
                  <a:t>true </a:t>
                </a:r>
                <a:r>
                  <a:rPr lang="en-IN" dirty="0" smtClean="0"/>
                  <a:t>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803" r="-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888</TotalTime>
  <Words>758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Metropolitan</vt:lpstr>
      <vt:lpstr>Bayesian ML</vt:lpstr>
      <vt:lpstr>Announcement</vt:lpstr>
      <vt:lpstr>Recap of Last Lecture</vt:lpstr>
      <vt:lpstr>Gaussian Random Vector</vt:lpstr>
      <vt:lpstr>Gaussian Random Vector</vt:lpstr>
      <vt:lpstr>Probabilistic Regression Revisited</vt:lpstr>
      <vt:lpstr>Probabilistic Regression Revisited</vt:lpstr>
      <vt:lpstr>Bayesian Learning</vt:lpstr>
      <vt:lpstr>From PML to BML</vt:lpstr>
      <vt:lpstr>BML Trivia</vt:lpstr>
      <vt:lpstr>Bayesian Regression</vt:lpstr>
      <vt:lpstr>Conjugate Priors</vt:lpstr>
      <vt:lpstr>Probabilistic Clustering??</vt:lpstr>
      <vt:lpstr>Soft k-means</vt:lpstr>
      <vt:lpstr>Generative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98</cp:revision>
  <dcterms:created xsi:type="dcterms:W3CDTF">2018-07-30T05:08:11Z</dcterms:created>
  <dcterms:modified xsi:type="dcterms:W3CDTF">2019-09-14T20:50:19Z</dcterms:modified>
</cp:coreProperties>
</file>