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9/11/2019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tags" Target="../tags/tag3.xml"/><Relationship Id="rId21" Type="http://schemas.openxmlformats.org/officeDocument/2006/relationships/image" Target="../media/image39.png"/><Relationship Id="rId7" Type="http://schemas.openxmlformats.org/officeDocument/2006/relationships/tags" Target="../tags/tag7.xml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tags" Target="../tags/tag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10" Type="http://schemas.openxmlformats.org/officeDocument/2006/relationships/tags" Target="../tags/tag10.xml"/><Relationship Id="rId19" Type="http://schemas.openxmlformats.org/officeDocument/2006/relationships/image" Target="../media/image3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2.png"/><Relationship Id="rId22" Type="http://schemas.openxmlformats.org/officeDocument/2006/relationships/image" Target="../media/image3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Generative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Still more powerful generative model?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7" cy="5300823"/>
          </a:xfrm>
        </p:spPr>
        <p:txBody>
          <a:bodyPr/>
          <a:lstStyle/>
          <a:p>
            <a:r>
              <a:rPr lang="en-IN" dirty="0" smtClean="0"/>
              <a:t>Suppose we are concerned that a single Gaussian cannot capture all the variations in our data</a:t>
            </a:r>
          </a:p>
          <a:p>
            <a:pPr lvl="2"/>
            <a:r>
              <a:rPr lang="en-IN" dirty="0" smtClean="0"/>
              <a:t>Just as in </a:t>
            </a:r>
            <a:r>
              <a:rPr lang="en-IN" dirty="0" err="1" smtClean="0"/>
              <a:t>LwP</a:t>
            </a:r>
            <a:r>
              <a:rPr lang="en-IN" dirty="0" smtClean="0"/>
              <a:t> when we realized sometimes, a single prototype not enough</a:t>
            </a:r>
          </a:p>
          <a:p>
            <a:pPr lvl="2"/>
            <a:r>
              <a:rPr lang="en-IN" dirty="0" smtClean="0"/>
              <a:t>Can we learn 2 (or more) Gaussians to represent our data instead?</a:t>
            </a:r>
          </a:p>
          <a:p>
            <a:pPr lvl="2"/>
            <a:r>
              <a:rPr lang="en-IN" dirty="0" smtClean="0"/>
              <a:t>Such a generative model is often called a </a:t>
            </a:r>
            <a:r>
              <a:rPr lang="en-IN" i="0" dirty="0" smtClean="0"/>
              <a:t>mixture </a:t>
            </a:r>
            <a:r>
              <a:rPr lang="en-IN" dirty="0" smtClean="0"/>
              <a:t>of Gaussians</a:t>
            </a:r>
          </a:p>
          <a:p>
            <a:r>
              <a:rPr lang="en-IN" dirty="0" smtClean="0"/>
              <a:t>The Expectation Maximization (EM) algorithm is a very powerful technique for performing this and several other tasks</a:t>
            </a:r>
          </a:p>
          <a:p>
            <a:pPr lvl="2"/>
            <a:r>
              <a:rPr lang="en-IN" dirty="0" smtClean="0"/>
              <a:t>Soft clustering, learning Gaussian mixture models (GMM)</a:t>
            </a:r>
          </a:p>
          <a:p>
            <a:pPr lvl="2"/>
            <a:r>
              <a:rPr lang="en-IN" dirty="0" smtClean="0"/>
              <a:t>Robust learning, Mixed Regression</a:t>
            </a:r>
          </a:p>
          <a:p>
            <a:pPr lvl="2"/>
            <a:r>
              <a:rPr lang="en-IN" dirty="0" smtClean="0"/>
              <a:t>Also underlies more powerful </a:t>
            </a:r>
            <a:r>
              <a:rPr lang="en-IN" i="0" dirty="0" err="1" smtClean="0"/>
              <a:t>variational</a:t>
            </a:r>
            <a:r>
              <a:rPr lang="en-IN" i="0" dirty="0" smtClean="0"/>
              <a:t> </a:t>
            </a:r>
            <a:r>
              <a:rPr lang="en-IN" dirty="0" smtClean="0"/>
              <a:t>algorithms such as VAE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a Mixture of Two Gaussians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We suspect that instead of one Gaussian, two Gaussians are involved in generating our feature vectors</a:t>
                </a:r>
              </a:p>
              <a:p>
                <a:pPr lvl="2"/>
                <a:r>
                  <a:rPr lang="en-IN" dirty="0" smtClean="0"/>
                  <a:t>For sake of simplicity, let them be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Each of these is called a </a:t>
                </a:r>
                <a:r>
                  <a:rPr lang="en-IN" i="0" dirty="0" smtClean="0"/>
                  <a:t>component</a:t>
                </a:r>
                <a:r>
                  <a:rPr lang="en-IN" dirty="0" smtClean="0"/>
                  <a:t> of this GMM</a:t>
                </a:r>
              </a:p>
              <a:p>
                <a:pPr lvl="2"/>
                <a:r>
                  <a:rPr lang="en-IN" dirty="0" smtClean="0"/>
                  <a:t>Covariance matrices, more than two components can also be incorporated</a:t>
                </a:r>
              </a:p>
              <a:p>
                <a:r>
                  <a:rPr lang="en-IN" dirty="0" smtClean="0"/>
                  <a:t>Since we are unsure which data point came from which component, we introduce a </a:t>
                </a:r>
                <a:r>
                  <a:rPr lang="en-IN" i="1" dirty="0" smtClean="0"/>
                  <a:t>latent variable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IN" dirty="0" smtClean="0"/>
                  <a:t> per data point to denote this</a:t>
                </a:r>
              </a:p>
              <a:p>
                <a:pPr lvl="2"/>
                <a:r>
                  <a:rPr lang="en-IN" dirty="0" smtClean="0"/>
                  <a:t>The English word “latent” means hidden or dormant or concealed</a:t>
                </a:r>
              </a:p>
              <a:p>
                <a:pPr lvl="2"/>
                <a:r>
                  <a:rPr lang="en-IN" dirty="0" smtClean="0"/>
                  <a:t>Nice name since this variable describes something that was hidden from us</a:t>
                </a:r>
              </a:p>
              <a:p>
                <a:pPr lvl="2"/>
                <a:r>
                  <a:rPr lang="en-IN" dirty="0" smtClean="0"/>
                  <a:t>These latent variables may seem similar to the one we used in (soft) k-means</a:t>
                </a:r>
              </a:p>
              <a:p>
                <a:pPr lvl="2"/>
                <a:r>
                  <a:rPr lang="en-IN" dirty="0" smtClean="0"/>
                  <a:t>Not an accident – the connections will be clear soon!</a:t>
                </a:r>
              </a:p>
              <a:p>
                <a:pPr lvl="2"/>
                <a:r>
                  <a:rPr lang="en-IN" dirty="0" smtClean="0"/>
                  <a:t>Latent variables can be discrete or continuous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2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550010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027416" y="36190"/>
                <a:ext cx="9685628" cy="2039190"/>
              </a:xfrm>
              <a:prstGeom prst="wedgeRectCallout">
                <a:avLst>
                  <a:gd name="adj1" fmla="val 57207"/>
                  <a:gd name="adj2" fmla="val 334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means that if someone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this means that the first Gaussian is responsible for that data point and consequently, the likelihood expression is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Similarly, </a:t>
                </a:r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if someone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 this means that the </a:t>
                </a:r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second </a:t>
                </a:r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Gaussian is responsible for that data point and </a:t>
                </a:r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the </a:t>
                </a:r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likelihood expression is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.</a:t>
                </a:r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16" y="36190"/>
                <a:ext cx="9685628" cy="2039190"/>
              </a:xfrm>
              <a:prstGeom prst="wedgeRectCallout">
                <a:avLst>
                  <a:gd name="adj1" fmla="val 57207"/>
                  <a:gd name="adj2" fmla="val 33419"/>
                </a:avLst>
              </a:prstGeom>
              <a:blipFill>
                <a:blip r:embed="rId4"/>
                <a:stretch>
                  <a:fillRect l="-761" t="-1765" b="-50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2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MLE with Latent Variables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We wish to obtain the maximum (log) likelihood models i.e.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Since we do not know the values of latent variables, use brute force way to introduce them using law of total probability</a:t>
                </a:r>
              </a:p>
              <a:p>
                <a:pPr lvl="2"/>
                <a:r>
                  <a:rPr lang="en-IN" dirty="0" smtClean="0"/>
                  <a:t>Recall we did the same thing while deriving predictive posterior expression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Very difficult optimization problem – NP-hard in general</a:t>
                </a:r>
              </a:p>
              <a:p>
                <a:pPr lvl="2"/>
                <a:r>
                  <a:rPr lang="en-IN" dirty="0" smtClean="0"/>
                  <a:t>However, two heuristics exist which work reasonably well in practice</a:t>
                </a:r>
              </a:p>
              <a:p>
                <a:pPr lvl="2"/>
                <a:r>
                  <a:rPr lang="en-IN" dirty="0" smtClean="0"/>
                  <a:t>Also theoretically sound if data is “nice” (details in a learning theory course)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Heuristic 1: Alternating Optimization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Convert the original optimization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to a double opt. (assume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const. for </a:t>
                </a:r>
                <a:r>
                  <a:rPr lang="en-IN" dirty="0"/>
                  <a:t>sake of </a:t>
                </a:r>
                <a:r>
                  <a:rPr lang="en-IN" dirty="0" smtClean="0"/>
                  <a:t>simplicity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In several ML problems with latent </a:t>
                </a:r>
                <a:r>
                  <a:rPr lang="en-IN" dirty="0" err="1" smtClean="0"/>
                  <a:t>vars</a:t>
                </a:r>
                <a:r>
                  <a:rPr lang="en-IN" dirty="0" smtClean="0"/>
                  <a:t>, although the above optimization problem (still) difficult, following two problems are easy</a:t>
                </a:r>
              </a:p>
              <a:p>
                <a:pPr lvl="2"/>
                <a:r>
                  <a:rPr lang="en-IN" b="1" dirty="0" smtClean="0"/>
                  <a:t>Step 1</a:t>
                </a:r>
                <a:r>
                  <a:rPr lang="en-IN" dirty="0" smtClean="0"/>
                  <a:t>: Fix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update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to their optimal values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Step 2</a:t>
                </a:r>
                <a:r>
                  <a:rPr lang="en-IN" dirty="0" smtClean="0"/>
                  <a:t>: Fix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and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to their optimal </a:t>
                </a:r>
                <a:r>
                  <a:rPr lang="en-IN" dirty="0" smtClean="0"/>
                  <a:t>values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3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7136" y="574044"/>
            <a:ext cx="1832396" cy="183239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805135" y="579923"/>
            <a:ext cx="5923824" cy="1063490"/>
          </a:xfrm>
          <a:prstGeom prst="wedgeRectCallout">
            <a:avLst>
              <a:gd name="adj1" fmla="val 57588"/>
              <a:gd name="adj2" fmla="val 5658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Keep alternating between step 1 and step 2 till you are tired or till the process has converged!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85076" y="4041645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1510301" y="3820220"/>
            <a:ext cx="8874773" cy="1624000"/>
          </a:xfrm>
          <a:prstGeom prst="wedgeRectCallout">
            <a:avLst>
              <a:gd name="adj1" fmla="val 56396"/>
              <a:gd name="adj2" fmla="val 3833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most important difference between the original and the new problem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is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that original has a </a:t>
            </a:r>
            <a:r>
              <a:rPr lang="en-IN" sz="2400" b="1" dirty="0" smtClean="0">
                <a:solidFill>
                  <a:schemeClr val="tx1"/>
                </a:solidFill>
              </a:rPr>
              <a:t>sum of log of sum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which is very difficult to optimize whereas the new problem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gets rid of this and looks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simply like a </a:t>
            </a:r>
            <a:r>
              <a:rPr lang="en-IN" sz="2400" b="1" dirty="0" smtClean="0">
                <a:solidFill>
                  <a:schemeClr val="tx1"/>
                </a:solidFill>
              </a:rPr>
              <a:t>MLE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problem. We know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to solve MLE problems very easily!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4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Heuristic 1 at Work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As discussed before, we assume a mixture of two Gaussians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Step 1 becomes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r>
                  <a:rPr lang="en-IN" dirty="0" smtClean="0"/>
                  <a:t>Step 2 becomes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1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is the number of data points for which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Repeat!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5" y="36190"/>
            <a:ext cx="1836955" cy="183695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604444" y="263680"/>
            <a:ext cx="3322950" cy="847943"/>
          </a:xfrm>
          <a:prstGeom prst="wedgeRectCallout">
            <a:avLst>
              <a:gd name="adj1" fmla="val 63032"/>
              <a:gd name="adj2" fmla="val 6251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Isn’t this like the k-means algorithm?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23392" y="2094570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3276824" y="1873145"/>
            <a:ext cx="7204974" cy="1295938"/>
          </a:xfrm>
          <a:prstGeom prst="wedgeRectCallout">
            <a:avLst>
              <a:gd name="adj1" fmla="val 62286"/>
              <a:gd name="adj2" fmla="val 5668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Not just “like” – this </a:t>
            </a:r>
            <a:r>
              <a:rPr lang="en-IN" sz="2400" b="1" dirty="0" smtClean="0">
                <a:solidFill>
                  <a:schemeClr val="tx1"/>
                </a:solidFill>
              </a:rPr>
              <a:t>is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the k-means algorithm! This means that the k-means algorithm is one heuristic way to compute an MLE which is difficult to compute directly!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4634149"/>
            <a:ext cx="1722822" cy="1722822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928188" y="4808306"/>
            <a:ext cx="4784855" cy="1218202"/>
          </a:xfrm>
          <a:prstGeom prst="wedgeRectCallout">
            <a:avLst>
              <a:gd name="adj1" fmla="val 63824"/>
              <a:gd name="adj2" fmla="val 325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 have a feeling that the second heuristic will also give us something we have already studied!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3276825" y="3259641"/>
                <a:ext cx="7204974" cy="1218202"/>
              </a:xfrm>
              <a:prstGeom prst="wedgeRectCallout">
                <a:avLst>
                  <a:gd name="adj1" fmla="val 64537"/>
                  <a:gd name="adj2" fmla="val -4843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Indeed! Notice that even here, instead of choosing just one value of the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at each time step, we can instead use a distribution over their support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825" y="3259641"/>
                <a:ext cx="7204974" cy="1218202"/>
              </a:xfrm>
              <a:prstGeom prst="wedgeRectCallout">
                <a:avLst>
                  <a:gd name="adj1" fmla="val 64537"/>
                  <a:gd name="adj2" fmla="val -48436"/>
                </a:avLst>
              </a:prstGeom>
              <a:blipFill>
                <a:blip r:embed="rId5"/>
                <a:stretch>
                  <a:fillRect l="-221" t="-1456" b="-825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Heuristic 2: Expectation Maximization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Original </a:t>
                </a:r>
                <a:r>
                  <a:rPr lang="en-IN" dirty="0" err="1" smtClean="0"/>
                  <a:t>Prob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1"/>
                <a:r>
                  <a:rPr lang="en-IN" b="1" dirty="0" smtClean="0"/>
                  <a:t>Step 1 </a:t>
                </a:r>
                <a:r>
                  <a:rPr lang="en-IN" dirty="0" smtClean="0"/>
                  <a:t>(</a:t>
                </a:r>
                <a:r>
                  <a:rPr lang="en-IN" b="1" dirty="0" smtClean="0"/>
                  <a:t>E Step</a:t>
                </a:r>
                <a:r>
                  <a:rPr lang="en-IN" dirty="0" smtClean="0"/>
                  <a:t>) Consists of two sub-steps</a:t>
                </a:r>
              </a:p>
              <a:p>
                <a:pPr lvl="2"/>
                <a:r>
                  <a:rPr lang="en-IN" b="1" dirty="0" smtClean="0"/>
                  <a:t>Step 1.1 </a:t>
                </a:r>
                <a:r>
                  <a:rPr lang="en-IN" dirty="0" smtClean="0"/>
                  <a:t>Assume </a:t>
                </a:r>
                <a:r>
                  <a:rPr lang="en-IN" dirty="0"/>
                  <a:t>our current model estimates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Use </a:t>
                </a:r>
                <a:r>
                  <a:rPr lang="en-IN" dirty="0"/>
                  <a:t>the current </a:t>
                </a:r>
                <a:r>
                  <a:rPr lang="en-IN" dirty="0" smtClean="0"/>
                  <a:t>models to ascertain how likely are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for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data point i.e.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IN" dirty="0" smtClean="0"/>
                  <a:t> for both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Step </a:t>
                </a:r>
                <a:r>
                  <a:rPr lang="en-IN" b="1" dirty="0" smtClean="0"/>
                  <a:t>1.2 </a:t>
                </a:r>
                <a:r>
                  <a:rPr lang="en-IN" dirty="0" smtClean="0"/>
                  <a:t>Use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dirty="0" smtClean="0"/>
                  <a:t> to set up a new objective function</a:t>
                </a:r>
              </a:p>
              <a:p>
                <a:pPr lvl="3"/>
                <a:r>
                  <a:rPr lang="en-IN" dirty="0" smtClean="0"/>
                  <a:t>As before, assume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constant for sake of simplicity</a:t>
                </a:r>
                <a:endParaRPr lang="en-IN" dirty="0" smtClean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|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pPr lvl="1"/>
                <a:r>
                  <a:rPr lang="en-IN" b="1" dirty="0" smtClean="0"/>
                  <a:t>Step 2 (M Step)</a:t>
                </a:r>
                <a:r>
                  <a:rPr lang="en-IN" dirty="0" smtClean="0"/>
                  <a:t> Maximize the new obj. fn. to get new models</a:t>
                </a:r>
              </a:p>
              <a:p>
                <a:pPr lvl="1"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 |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𝛍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𝛍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</a:t>
                </a:r>
              </a:p>
              <a:p>
                <a:pPr lvl="1"/>
                <a:r>
                  <a:rPr lang="en-IN" dirty="0" smtClean="0"/>
                  <a:t>Repeat!</a:t>
                </a:r>
                <a:endParaRPr lang="en-IN" dirty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1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89828" y="2839102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2319693" y="2617677"/>
                <a:ext cx="8144577" cy="1624000"/>
              </a:xfrm>
              <a:prstGeom prst="wedgeRectCallout">
                <a:avLst>
                  <a:gd name="adj1" fmla="val 59550"/>
                  <a:gd name="adj2" fmla="val 3580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Yet again, the new problem gets rid of the </a:t>
                </a:r>
                <a:r>
                  <a:rPr lang="en-IN" sz="2400" smtClean="0">
                    <a:solidFill>
                      <a:schemeClr val="tx1"/>
                    </a:solidFill>
                    <a:latin typeface="+mj-lt"/>
                  </a:rPr>
                  <a:t>treacherous “sum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of log </a:t>
                </a:r>
                <a:r>
                  <a:rPr lang="en-IN" sz="2400" smtClean="0">
                    <a:solidFill>
                      <a:schemeClr val="tx1"/>
                    </a:solidFill>
                    <a:latin typeface="+mj-lt"/>
                  </a:rPr>
                  <a:t>of </a:t>
                </a:r>
                <a:r>
                  <a:rPr lang="en-IN" sz="2400" smtClean="0">
                    <a:solidFill>
                      <a:schemeClr val="tx1"/>
                    </a:solidFill>
                    <a:latin typeface="+mj-lt"/>
                  </a:rPr>
                  <a:t>sum”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terms</a:t>
                </a:r>
                <a:r>
                  <a:rPr lang="en-IN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which are difficult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to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optimize. The new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problem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instead looks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simply like a </a:t>
                </a:r>
                <a:r>
                  <a:rPr lang="en-IN" sz="2400" b="1" i="1" dirty="0" smtClean="0">
                    <a:solidFill>
                      <a:schemeClr val="tx1"/>
                    </a:solidFill>
                  </a:rPr>
                  <a:t>weighted </a:t>
                </a:r>
                <a:r>
                  <a:rPr lang="en-IN" sz="2400" b="1" dirty="0" smtClean="0">
                    <a:solidFill>
                      <a:schemeClr val="tx1"/>
                    </a:solidFill>
                  </a:rPr>
                  <a:t>MLE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problem with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we know how to solve MLE problems very easily!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93" y="2617677"/>
                <a:ext cx="8144577" cy="1624000"/>
              </a:xfrm>
              <a:prstGeom prst="wedgeRectCallout">
                <a:avLst>
                  <a:gd name="adj1" fmla="val 59550"/>
                  <a:gd name="adj2" fmla="val 35806"/>
                </a:avLst>
              </a:prstGeom>
              <a:blipFill>
                <a:blip r:embed="rId3"/>
                <a:stretch>
                  <a:fillRect l="-408" b="-549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342562" y="678094"/>
            <a:ext cx="6715872" cy="141783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791762" y="4665870"/>
            <a:ext cx="7242683" cy="148321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Derivation of the E Step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IN" dirty="0" smtClean="0"/>
                  <a:t> denote the models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to avoid clutter. Also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 denote our current estimate of the model</a:t>
                </a:r>
              </a:p>
              <a:p>
                <a:r>
                  <a:rPr lang="en-IN" dirty="0" smtClean="0"/>
                  <a:t>Just need to see derivation for a single point, say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point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I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 b="0" i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b="1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1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b="0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IN" b="1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IN" b="1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8118252" y="1820141"/>
            <a:ext cx="3336061" cy="733831"/>
          </a:xfrm>
          <a:prstGeom prst="wedgeRectCallout">
            <a:avLst>
              <a:gd name="adj1" fmla="val -66420"/>
              <a:gd name="adj2" fmla="val 5465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Law of total probability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8686779" y="2744815"/>
            <a:ext cx="3336061" cy="733831"/>
          </a:xfrm>
          <a:prstGeom prst="wedgeRectCallout">
            <a:avLst>
              <a:gd name="adj1" fmla="val -66420"/>
              <a:gd name="adj2" fmla="val 5465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Simply multiply and divide by the same term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686779" y="3820248"/>
            <a:ext cx="3336061" cy="733831"/>
          </a:xfrm>
          <a:prstGeom prst="wedgeRectCallout">
            <a:avLst>
              <a:gd name="adj1" fmla="val -66420"/>
              <a:gd name="adj2" fmla="val 5465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Jensen’s inequality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6392563" y="5183754"/>
                <a:ext cx="4898736" cy="733831"/>
              </a:xfrm>
              <a:prstGeom prst="wedgeRectCallout">
                <a:avLst>
                  <a:gd name="adj1" fmla="val -65804"/>
                  <a:gd name="adj2" fmla="val 378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Just renaming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63" y="5183754"/>
                <a:ext cx="4898736" cy="733831"/>
              </a:xfrm>
              <a:prstGeom prst="wedgeRectCallout">
                <a:avLst>
                  <a:gd name="adj1" fmla="val -65804"/>
                  <a:gd name="adj2" fmla="val 37856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/>
              <p:cNvSpPr/>
              <p:nvPr/>
            </p:nvSpPr>
            <p:spPr>
              <a:xfrm>
                <a:off x="7597889" y="6020877"/>
                <a:ext cx="2994768" cy="733831"/>
              </a:xfrm>
              <a:prstGeom prst="wedgeRectCallout">
                <a:avLst>
                  <a:gd name="adj1" fmla="val -68135"/>
                  <a:gd name="adj2" fmla="val 1265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constant that does not depend on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89" y="6020877"/>
                <a:ext cx="2994768" cy="733831"/>
              </a:xfrm>
              <a:prstGeom prst="wedgeRectCallout">
                <a:avLst>
                  <a:gd name="adj1" fmla="val -68135"/>
                  <a:gd name="adj2" fmla="val 12655"/>
                </a:avLst>
              </a:prstGeom>
              <a:blipFill>
                <a:blip r:embed="rId4"/>
                <a:stretch>
                  <a:fillRect t="-10317" b="-2142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0385076" y="299625"/>
            <a:ext cx="1468606" cy="1238929"/>
            <a:chOff x="12383748" y="1219011"/>
            <a:chExt cx="1862104" cy="1570887"/>
          </a:xfrm>
        </p:grpSpPr>
        <p:sp>
          <p:nvSpPr>
            <p:cNvPr id="11" name="Freeform 1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267860" y="247760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Jensen’s inequality tells us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any convex function. We used the fact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concave function and so the inequality reverses since every concave function is the negative of a convex function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0" y="247760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blipFill>
                <a:blip r:embed="rId5"/>
                <a:stretch>
                  <a:fillRect l="-224" b="-55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EM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If we instantiate the EM algorithm with the GMM likelihoods, we will recover the soft k-means algorithm</a:t>
                </a:r>
              </a:p>
              <a:p>
                <a:pPr lvl="2"/>
                <a:r>
                  <a:rPr lang="en-IN" dirty="0" smtClean="0"/>
                  <a:t>Thus, the soft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k-means algorithm is yet another heuristic way (the k-means </a:t>
                </a:r>
                <a:r>
                  <a:rPr lang="en-IN" dirty="0" err="1" smtClean="0">
                    <a:solidFill>
                      <a:schemeClr val="tx1"/>
                    </a:solidFill>
                  </a:rPr>
                  <a:t>algo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is the other) to compute an MLE which is difficult to compute directly! </a:t>
                </a:r>
                <a:endParaRPr lang="en-IN" dirty="0" smtClean="0"/>
              </a:p>
              <a:p>
                <a:r>
                  <a:rPr lang="en-IN" dirty="0" smtClean="0"/>
                  <a:t>The EM algorithm has pros and cons over alternating optimization</a:t>
                </a:r>
              </a:p>
              <a:p>
                <a:pPr lvl="2"/>
                <a:r>
                  <a:rPr lang="en-IN" b="1" dirty="0" smtClean="0">
                    <a:solidFill>
                      <a:srgbClr val="FF0000"/>
                    </a:solidFill>
                  </a:rPr>
                  <a:t>Con</a:t>
                </a:r>
                <a:r>
                  <a:rPr lang="en-IN" dirty="0" smtClean="0"/>
                  <a:t>: EM is usually more expensive to execute than alternating optimization</a:t>
                </a:r>
              </a:p>
              <a:p>
                <a:pPr lvl="2"/>
                <a:r>
                  <a:rPr lang="en-IN" b="1" dirty="0" smtClean="0">
                    <a:solidFill>
                      <a:srgbClr val="00B050"/>
                    </a:solidFill>
                  </a:rPr>
                  <a:t>Pro</a:t>
                </a:r>
                <a:r>
                  <a:rPr lang="en-IN" dirty="0" smtClean="0"/>
                  <a:t>: EM will ensures that objective value of the original problem i.e.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… always keeps going up at every iteration – monotonic progress!!</a:t>
                </a:r>
              </a:p>
              <a:p>
                <a:pPr lvl="2"/>
                <a:r>
                  <a:rPr lang="en-IN" dirty="0" smtClean="0"/>
                  <a:t>May include details in the course notes (not very difficult)</a:t>
                </a:r>
              </a:p>
              <a:p>
                <a:pPr lvl="2"/>
                <a:r>
                  <a:rPr lang="en-IN" dirty="0" smtClean="0"/>
                  <a:t>However</a:t>
                </a:r>
                <a:r>
                  <a:rPr lang="en-IN" dirty="0"/>
                  <a:t>, no guarantee that we will ever reach the global maximum</a:t>
                </a:r>
              </a:p>
              <a:p>
                <a:pPr lvl="2"/>
                <a:r>
                  <a:rPr lang="en-IN" dirty="0"/>
                  <a:t>May converge to, and get stuck at, a local maximum instead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893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562" y="4274049"/>
            <a:ext cx="1869896" cy="67809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4151" y="1472095"/>
                <a:ext cx="6318732" cy="52407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IN" sz="36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EM for GMM</a:t>
                </a:r>
                <a:endParaRPr lang="en-IN" sz="36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Initialize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,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Calibri Light" panose="020F0302020204030204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 b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 b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I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prstClr val="black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Calibri Light" panose="020F0302020204030204"/>
                  </a:rPr>
                  <a:t> (normalize)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IN" sz="3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Repeat until convergence</a:t>
                </a:r>
                <a:endParaRPr lang="en-US" sz="3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51" y="1472095"/>
                <a:ext cx="6318732" cy="5240794"/>
              </a:xfrm>
              <a:prstGeom prst="rect">
                <a:avLst/>
              </a:prstGeom>
              <a:blipFill>
                <a:blip r:embed="rId3"/>
                <a:stretch>
                  <a:fillRect l="-2303" t="-1386" b="-265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0554235" y="148049"/>
            <a:ext cx="1468606" cy="1238929"/>
            <a:chOff x="12383748" y="1219011"/>
            <a:chExt cx="1862104" cy="1570887"/>
          </a:xfrm>
        </p:grpSpPr>
        <p:sp>
          <p:nvSpPr>
            <p:cNvPr id="17" name="Freeform 1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267861" y="36191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Note: assumptions such as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IN" sz="24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are made for sake of simplicity only. Can execute EM perfectly well without making these assumptions a well. However, updates get more involved – be careful not to make mistakes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1" y="36191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blipFill>
                <a:blip r:embed="rId4"/>
                <a:stretch>
                  <a:fillRect l="-56" b="-504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Q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5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> be the new objective function constructed at time step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EM algorithm constructs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function at each time during the E-step and maximizes it during the M-step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We have already seen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dirty="0" smtClean="0"/>
                  <a:t>Can also show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dirty="0" smtClean="0"/>
                  <a:t> (see course notes)</a:t>
                </a:r>
              </a:p>
              <a:p>
                <a:pPr lvl="2"/>
                <a:r>
                  <a:rPr lang="en-IN" dirty="0" smtClean="0"/>
                  <a:t>Some indication as to why EM increases likelihood at each iteration</a:t>
                </a:r>
              </a:p>
              <a:p>
                <a:r>
                  <a:rPr lang="en-IN" dirty="0" smtClean="0"/>
                  <a:t>Alt. Opt. instead can be thought of as using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 smtClean="0"/>
                  <a:t> function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sz="280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sz="2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5" y="1111624"/>
                <a:ext cx="11600328" cy="5746376"/>
              </a:xfrm>
              <a:blipFill>
                <a:blip r:embed="rId2"/>
                <a:stretch>
                  <a:fillRect l="-578" t="-1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57153" y="1111623"/>
                <a:ext cx="8551260" cy="5124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IN" sz="36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The Generic EM Algorithm</a:t>
                </a:r>
                <a:endParaRPr lang="en-IN" sz="36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Initialize </a:t>
                </a:r>
                <a:r>
                  <a:rPr lang="en-IN" sz="32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32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For every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32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and every possible value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IN" sz="32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it could take, compute</a:t>
                </a:r>
                <a:br>
                  <a:rPr lang="en-IN" sz="3200" dirty="0" smtClean="0">
                    <a:solidFill>
                      <a:prstClr val="black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sz="3200" dirty="0" smtClean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Compute the Q-function</a:t>
                </a:r>
                <a:br>
                  <a:rPr lang="en-IN" sz="3200" dirty="0" smtClean="0">
                    <a:solidFill>
                      <a:prstClr val="black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𝒵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IN" sz="3200" b="1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3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b="1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b="1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Repeat until convergence</a:t>
                </a:r>
                <a:endParaRPr lang="en-US" sz="3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153" y="1111623"/>
                <a:ext cx="8551260" cy="5124352"/>
              </a:xfrm>
              <a:prstGeom prst="rect">
                <a:avLst/>
              </a:prstGeom>
              <a:blipFill>
                <a:blip r:embed="rId3"/>
                <a:stretch>
                  <a:fillRect l="-1632" t="-1417" b="-3424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6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pictorial depiction of the 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1446" y="301681"/>
            <a:ext cx="2601966" cy="354196"/>
            <a:chOff x="9231446" y="301681"/>
            <a:chExt cx="2601966" cy="354196"/>
          </a:xfrm>
        </p:grpSpPr>
        <p:pic>
          <p:nvPicPr>
            <p:cNvPr id="6" name="Picture 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301681"/>
              <a:ext cx="1790182" cy="354196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9231446" y="478779"/>
              <a:ext cx="7132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47" idx="3"/>
          </p:cNvCxnSpPr>
          <p:nvPr/>
        </p:nvCxnSpPr>
        <p:spPr>
          <a:xfrm>
            <a:off x="5320043" y="1191635"/>
            <a:ext cx="17203" cy="400569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95" y="5354461"/>
            <a:ext cx="906826" cy="2987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231446" y="780459"/>
            <a:ext cx="1752750" cy="354196"/>
            <a:chOff x="9231446" y="780459"/>
            <a:chExt cx="1752750" cy="354196"/>
          </a:xfrm>
        </p:grpSpPr>
        <p:pic>
          <p:nvPicPr>
            <p:cNvPr id="11" name="Picture 1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780459"/>
              <a:ext cx="940966" cy="354196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9231446" y="957557"/>
              <a:ext cx="713232" cy="0"/>
            </a:xfrm>
            <a:prstGeom prst="line">
              <a:avLst/>
            </a:prstGeom>
            <a:ln w="38100">
              <a:solidFill>
                <a:srgbClr val="2ECC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231446" y="1259237"/>
            <a:ext cx="1752750" cy="354196"/>
            <a:chOff x="9231446" y="1259237"/>
            <a:chExt cx="1752750" cy="35419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231446" y="1436335"/>
              <a:ext cx="71323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1259237"/>
              <a:ext cx="940966" cy="3541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231446" y="1734315"/>
            <a:ext cx="1752750" cy="354196"/>
            <a:chOff x="9231446" y="1734315"/>
            <a:chExt cx="1752750" cy="35419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231446" y="1910379"/>
              <a:ext cx="7132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1734315"/>
              <a:ext cx="940966" cy="35419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 flipV="1">
            <a:off x="3383371" y="1758126"/>
            <a:ext cx="1146846" cy="2521760"/>
            <a:chOff x="1500604" y="2495740"/>
            <a:chExt cx="1836832" cy="1287668"/>
          </a:xfrm>
        </p:grpSpPr>
        <p:sp>
          <p:nvSpPr>
            <p:cNvPr id="20" name="Freeform 19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231446" y="2217995"/>
            <a:ext cx="1752750" cy="354196"/>
            <a:chOff x="9231446" y="2217995"/>
            <a:chExt cx="1752750" cy="35419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231446" y="2394059"/>
              <a:ext cx="7132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2217995"/>
              <a:ext cx="940966" cy="354196"/>
            </a:xfrm>
            <a:prstGeom prst="rect">
              <a:avLst/>
            </a:prstGeom>
          </p:spPr>
        </p:pic>
      </p:grpSp>
      <p:cxnSp>
        <p:nvCxnSpPr>
          <p:cNvPr id="25" name="Straight Connector 24"/>
          <p:cNvCxnSpPr/>
          <p:nvPr/>
        </p:nvCxnSpPr>
        <p:spPr>
          <a:xfrm>
            <a:off x="3956794" y="1191635"/>
            <a:ext cx="17203" cy="400569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flipV="1">
            <a:off x="2694192" y="2044373"/>
            <a:ext cx="2569348" cy="2521760"/>
            <a:chOff x="1500604" y="2495740"/>
            <a:chExt cx="1836832" cy="1287668"/>
          </a:xfrm>
        </p:grpSpPr>
        <p:sp>
          <p:nvSpPr>
            <p:cNvPr id="27" name="Freeform 26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70339" y="1191635"/>
            <a:ext cx="17203" cy="400569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flipV="1">
            <a:off x="1545106" y="3402400"/>
            <a:ext cx="3450465" cy="2521760"/>
            <a:chOff x="1500604" y="2495740"/>
            <a:chExt cx="1836832" cy="1287668"/>
          </a:xfrm>
        </p:grpSpPr>
        <p:sp>
          <p:nvSpPr>
            <p:cNvPr id="31" name="Freeform 30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2657339" y="1191635"/>
            <a:ext cx="17203" cy="400569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flipV="1">
            <a:off x="417279" y="3837960"/>
            <a:ext cx="4563255" cy="2521760"/>
            <a:chOff x="1500604" y="2495740"/>
            <a:chExt cx="1836832" cy="1287668"/>
          </a:xfrm>
        </p:grpSpPr>
        <p:sp>
          <p:nvSpPr>
            <p:cNvPr id="35" name="Freeform 34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2ECC7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2ECC7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2171041" y="1191635"/>
            <a:ext cx="17203" cy="400569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10" y="5330990"/>
            <a:ext cx="413939" cy="3221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50" y="5328856"/>
            <a:ext cx="420340" cy="3243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20" y="5328856"/>
            <a:ext cx="424608" cy="3243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34" y="5326722"/>
            <a:ext cx="426742" cy="326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59"/>
              <p:cNvSpPr>
                <a:spLocks noGrp="1"/>
              </p:cNvSpPr>
              <p:nvPr>
                <p:ph idx="1"/>
              </p:nvPr>
            </p:nvSpPr>
            <p:spPr>
              <a:xfrm>
                <a:off x="7781153" y="2827691"/>
                <a:ext cx="4410847" cy="3532029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-curves always lie below the red curve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</m:oMath>
                </a14:m>
                <a:endParaRPr lang="en-US" b="1" dirty="0" smtClean="0"/>
              </a:p>
              <a:p>
                <a:r>
                  <a:rPr lang="en-IN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curves always touch the red curve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because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𝚯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IN" dirty="0" smtClean="0"/>
                  <a:t>M-step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3" name="Content Placeholder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81153" y="2827691"/>
                <a:ext cx="4410847" cy="3532029"/>
              </a:xfrm>
              <a:blipFill>
                <a:blip r:embed="rId22"/>
                <a:stretch>
                  <a:fillRect l="-1105" t="-3972" b="-55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114" y="1134655"/>
            <a:ext cx="7926324" cy="4580524"/>
            <a:chOff x="902535" y="1061324"/>
            <a:chExt cx="7926324" cy="4580524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902535" y="5124001"/>
              <a:ext cx="79263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426973" y="1061324"/>
              <a:ext cx="0" cy="45805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 46"/>
          <p:cNvSpPr/>
          <p:nvPr/>
        </p:nvSpPr>
        <p:spPr>
          <a:xfrm rot="10800000" flipH="1">
            <a:off x="828094" y="1190187"/>
            <a:ext cx="7135004" cy="3810160"/>
          </a:xfrm>
          <a:custGeom>
            <a:avLst/>
            <a:gdLst>
              <a:gd name="connsiteX0" fmla="*/ 0 w 5015060"/>
              <a:gd name="connsiteY0" fmla="*/ 593888 h 3531443"/>
              <a:gd name="connsiteX1" fmla="*/ 688157 w 5015060"/>
              <a:gd name="connsiteY1" fmla="*/ 2667785 h 3531443"/>
              <a:gd name="connsiteX2" fmla="*/ 1951348 w 5015060"/>
              <a:gd name="connsiteY2" fmla="*/ 1828800 h 3531443"/>
              <a:gd name="connsiteX3" fmla="*/ 3553905 w 5015060"/>
              <a:gd name="connsiteY3" fmla="*/ 3497344 h 3531443"/>
              <a:gd name="connsiteX4" fmla="*/ 5015060 w 5015060"/>
              <a:gd name="connsiteY4" fmla="*/ 0 h 3531443"/>
              <a:gd name="connsiteX0" fmla="*/ 0 w 5015060"/>
              <a:gd name="connsiteY0" fmla="*/ 593888 h 3534633"/>
              <a:gd name="connsiteX1" fmla="*/ 1238490 w 5015060"/>
              <a:gd name="connsiteY1" fmla="*/ 1584052 h 3534633"/>
              <a:gd name="connsiteX2" fmla="*/ 1951348 w 5015060"/>
              <a:gd name="connsiteY2" fmla="*/ 1828800 h 3534633"/>
              <a:gd name="connsiteX3" fmla="*/ 3553905 w 5015060"/>
              <a:gd name="connsiteY3" fmla="*/ 3497344 h 3534633"/>
              <a:gd name="connsiteX4" fmla="*/ 5015060 w 5015060"/>
              <a:gd name="connsiteY4" fmla="*/ 0 h 3534633"/>
              <a:gd name="connsiteX0" fmla="*/ 0 w 5015060"/>
              <a:gd name="connsiteY0" fmla="*/ 593888 h 3525111"/>
              <a:gd name="connsiteX1" fmla="*/ 1238490 w 5015060"/>
              <a:gd name="connsiteY1" fmla="*/ 1584052 h 3525111"/>
              <a:gd name="connsiteX2" fmla="*/ 3553905 w 5015060"/>
              <a:gd name="connsiteY2" fmla="*/ 3497344 h 3525111"/>
              <a:gd name="connsiteX3" fmla="*/ 5015060 w 5015060"/>
              <a:gd name="connsiteY3" fmla="*/ 0 h 3525111"/>
              <a:gd name="connsiteX0" fmla="*/ 0 w 5015060"/>
              <a:gd name="connsiteY0" fmla="*/ 593888 h 3522155"/>
              <a:gd name="connsiteX1" fmla="*/ 1822690 w 5015060"/>
              <a:gd name="connsiteY1" fmla="*/ 1516318 h 3522155"/>
              <a:gd name="connsiteX2" fmla="*/ 3553905 w 5015060"/>
              <a:gd name="connsiteY2" fmla="*/ 3497344 h 3522155"/>
              <a:gd name="connsiteX3" fmla="*/ 5015060 w 5015060"/>
              <a:gd name="connsiteY3" fmla="*/ 0 h 3522155"/>
              <a:gd name="connsiteX0" fmla="*/ 0 w 5015060"/>
              <a:gd name="connsiteY0" fmla="*/ 593888 h 3532734"/>
              <a:gd name="connsiteX1" fmla="*/ 2195224 w 5015060"/>
              <a:gd name="connsiteY1" fmla="*/ 1736451 h 3532734"/>
              <a:gd name="connsiteX2" fmla="*/ 3553905 w 5015060"/>
              <a:gd name="connsiteY2" fmla="*/ 3497344 h 3532734"/>
              <a:gd name="connsiteX3" fmla="*/ 5015060 w 5015060"/>
              <a:gd name="connsiteY3" fmla="*/ 0 h 3532734"/>
              <a:gd name="connsiteX0" fmla="*/ 0 w 5015060"/>
              <a:gd name="connsiteY0" fmla="*/ 593888 h 3501453"/>
              <a:gd name="connsiteX1" fmla="*/ 1500958 w 5015060"/>
              <a:gd name="connsiteY1" fmla="*/ 703518 h 3501453"/>
              <a:gd name="connsiteX2" fmla="*/ 3553905 w 5015060"/>
              <a:gd name="connsiteY2" fmla="*/ 3497344 h 3501453"/>
              <a:gd name="connsiteX3" fmla="*/ 5015060 w 5015060"/>
              <a:gd name="connsiteY3" fmla="*/ 0 h 3501453"/>
              <a:gd name="connsiteX0" fmla="*/ 0 w 5015060"/>
              <a:gd name="connsiteY0" fmla="*/ 593888 h 3514933"/>
              <a:gd name="connsiteX1" fmla="*/ 1831158 w 5015060"/>
              <a:gd name="connsiteY1" fmla="*/ 1321585 h 3514933"/>
              <a:gd name="connsiteX2" fmla="*/ 3553905 w 5015060"/>
              <a:gd name="connsiteY2" fmla="*/ 3497344 h 3514933"/>
              <a:gd name="connsiteX3" fmla="*/ 5015060 w 5015060"/>
              <a:gd name="connsiteY3" fmla="*/ 0 h 3514933"/>
              <a:gd name="connsiteX0" fmla="*/ 0 w 5015060"/>
              <a:gd name="connsiteY0" fmla="*/ 593888 h 3531815"/>
              <a:gd name="connsiteX1" fmla="*/ 1822692 w 5015060"/>
              <a:gd name="connsiteY1" fmla="*/ 1719518 h 3531815"/>
              <a:gd name="connsiteX2" fmla="*/ 3553905 w 5015060"/>
              <a:gd name="connsiteY2" fmla="*/ 3497344 h 3531815"/>
              <a:gd name="connsiteX3" fmla="*/ 5015060 w 5015060"/>
              <a:gd name="connsiteY3" fmla="*/ 0 h 3531815"/>
              <a:gd name="connsiteX0" fmla="*/ 0 w 5015060"/>
              <a:gd name="connsiteY0" fmla="*/ 593888 h 3521454"/>
              <a:gd name="connsiteX1" fmla="*/ 2000492 w 5015060"/>
              <a:gd name="connsiteY1" fmla="*/ 1499385 h 3521454"/>
              <a:gd name="connsiteX2" fmla="*/ 3553905 w 5015060"/>
              <a:gd name="connsiteY2" fmla="*/ 3497344 h 3521454"/>
              <a:gd name="connsiteX3" fmla="*/ 5015060 w 5015060"/>
              <a:gd name="connsiteY3" fmla="*/ 0 h 3521454"/>
              <a:gd name="connsiteX0" fmla="*/ 0 w 5015060"/>
              <a:gd name="connsiteY0" fmla="*/ 593888 h 3966912"/>
              <a:gd name="connsiteX1" fmla="*/ 2000492 w 5015060"/>
              <a:gd name="connsiteY1" fmla="*/ 1499385 h 3966912"/>
              <a:gd name="connsiteX2" fmla="*/ 3553905 w 5015060"/>
              <a:gd name="connsiteY2" fmla="*/ 3497344 h 3966912"/>
              <a:gd name="connsiteX3" fmla="*/ 4344893 w 5015060"/>
              <a:gd name="connsiteY3" fmla="*/ 3723796 h 3966912"/>
              <a:gd name="connsiteX4" fmla="*/ 5015060 w 5015060"/>
              <a:gd name="connsiteY4" fmla="*/ 0 h 3966912"/>
              <a:gd name="connsiteX0" fmla="*/ 0 w 5015060"/>
              <a:gd name="connsiteY0" fmla="*/ 593888 h 3519908"/>
              <a:gd name="connsiteX1" fmla="*/ 2000492 w 5015060"/>
              <a:gd name="connsiteY1" fmla="*/ 1499385 h 3519908"/>
              <a:gd name="connsiteX2" fmla="*/ 3553905 w 5015060"/>
              <a:gd name="connsiteY2" fmla="*/ 3497344 h 3519908"/>
              <a:gd name="connsiteX3" fmla="*/ 4337205 w 5015060"/>
              <a:gd name="connsiteY3" fmla="*/ 2105308 h 3519908"/>
              <a:gd name="connsiteX4" fmla="*/ 5015060 w 5015060"/>
              <a:gd name="connsiteY4" fmla="*/ 0 h 3519908"/>
              <a:gd name="connsiteX0" fmla="*/ 0 w 5015060"/>
              <a:gd name="connsiteY0" fmla="*/ 593888 h 3519908"/>
              <a:gd name="connsiteX1" fmla="*/ 2000492 w 5015060"/>
              <a:gd name="connsiteY1" fmla="*/ 1499385 h 3519908"/>
              <a:gd name="connsiteX2" fmla="*/ 3553905 w 5015060"/>
              <a:gd name="connsiteY2" fmla="*/ 3497344 h 3519908"/>
              <a:gd name="connsiteX3" fmla="*/ 4337205 w 5015060"/>
              <a:gd name="connsiteY3" fmla="*/ 2105308 h 3519908"/>
              <a:gd name="connsiteX4" fmla="*/ 5015060 w 5015060"/>
              <a:gd name="connsiteY4" fmla="*/ 0 h 3519908"/>
              <a:gd name="connsiteX0" fmla="*/ 0 w 5015060"/>
              <a:gd name="connsiteY0" fmla="*/ 593888 h 3515084"/>
              <a:gd name="connsiteX1" fmla="*/ 2000492 w 5015060"/>
              <a:gd name="connsiteY1" fmla="*/ 1499385 h 3515084"/>
              <a:gd name="connsiteX2" fmla="*/ 3553905 w 5015060"/>
              <a:gd name="connsiteY2" fmla="*/ 3497344 h 3515084"/>
              <a:gd name="connsiteX3" fmla="*/ 4337205 w 5015060"/>
              <a:gd name="connsiteY3" fmla="*/ 2105308 h 3515084"/>
              <a:gd name="connsiteX4" fmla="*/ 5015060 w 5015060"/>
              <a:gd name="connsiteY4" fmla="*/ 0 h 3515084"/>
              <a:gd name="connsiteX0" fmla="*/ 0 w 5015060"/>
              <a:gd name="connsiteY0" fmla="*/ 593888 h 3513934"/>
              <a:gd name="connsiteX1" fmla="*/ 2000492 w 5015060"/>
              <a:gd name="connsiteY1" fmla="*/ 1499385 h 3513934"/>
              <a:gd name="connsiteX2" fmla="*/ 3553905 w 5015060"/>
              <a:gd name="connsiteY2" fmla="*/ 3497344 h 3513934"/>
              <a:gd name="connsiteX3" fmla="*/ 4583233 w 5015060"/>
              <a:gd name="connsiteY3" fmla="*/ 2004724 h 3513934"/>
              <a:gd name="connsiteX4" fmla="*/ 5015060 w 5015060"/>
              <a:gd name="connsiteY4" fmla="*/ 0 h 3513934"/>
              <a:gd name="connsiteX0" fmla="*/ 0 w 5099632"/>
              <a:gd name="connsiteY0" fmla="*/ 603032 h 3527266"/>
              <a:gd name="connsiteX1" fmla="*/ 2000492 w 5099632"/>
              <a:gd name="connsiteY1" fmla="*/ 1508529 h 3527266"/>
              <a:gd name="connsiteX2" fmla="*/ 3553905 w 5099632"/>
              <a:gd name="connsiteY2" fmla="*/ 3506488 h 3527266"/>
              <a:gd name="connsiteX3" fmla="*/ 4583233 w 5099632"/>
              <a:gd name="connsiteY3" fmla="*/ 2013868 h 3527266"/>
              <a:gd name="connsiteX4" fmla="*/ 5099632 w 5099632"/>
              <a:gd name="connsiteY4" fmla="*/ 0 h 3527266"/>
              <a:gd name="connsiteX0" fmla="*/ 0 w 5099632"/>
              <a:gd name="connsiteY0" fmla="*/ 603032 h 3522015"/>
              <a:gd name="connsiteX1" fmla="*/ 2000492 w 5099632"/>
              <a:gd name="connsiteY1" fmla="*/ 1508529 h 3522015"/>
              <a:gd name="connsiteX2" fmla="*/ 3553905 w 5099632"/>
              <a:gd name="connsiteY2" fmla="*/ 3506488 h 3522015"/>
              <a:gd name="connsiteX3" fmla="*/ 4583233 w 5099632"/>
              <a:gd name="connsiteY3" fmla="*/ 2013868 h 3522015"/>
              <a:gd name="connsiteX4" fmla="*/ 5099632 w 5099632"/>
              <a:gd name="connsiteY4" fmla="*/ 0 h 3522015"/>
              <a:gd name="connsiteX0" fmla="*/ 0 w 5099632"/>
              <a:gd name="connsiteY0" fmla="*/ 603032 h 3671714"/>
              <a:gd name="connsiteX1" fmla="*/ 2000492 w 5099632"/>
              <a:gd name="connsiteY1" fmla="*/ 1508529 h 3671714"/>
              <a:gd name="connsiteX2" fmla="*/ 3215618 w 5099632"/>
              <a:gd name="connsiteY2" fmla="*/ 3652792 h 3671714"/>
              <a:gd name="connsiteX3" fmla="*/ 4583233 w 5099632"/>
              <a:gd name="connsiteY3" fmla="*/ 2013868 h 3671714"/>
              <a:gd name="connsiteX4" fmla="*/ 5099632 w 5099632"/>
              <a:gd name="connsiteY4" fmla="*/ 0 h 3671714"/>
              <a:gd name="connsiteX0" fmla="*/ 0 w 5099632"/>
              <a:gd name="connsiteY0" fmla="*/ 603032 h 3667858"/>
              <a:gd name="connsiteX1" fmla="*/ 2000492 w 5099632"/>
              <a:gd name="connsiteY1" fmla="*/ 1508529 h 3667858"/>
              <a:gd name="connsiteX2" fmla="*/ 3215618 w 5099632"/>
              <a:gd name="connsiteY2" fmla="*/ 3652792 h 3667858"/>
              <a:gd name="connsiteX3" fmla="*/ 4583233 w 5099632"/>
              <a:gd name="connsiteY3" fmla="*/ 2013868 h 3667858"/>
              <a:gd name="connsiteX4" fmla="*/ 5099632 w 5099632"/>
              <a:gd name="connsiteY4" fmla="*/ 0 h 3667858"/>
              <a:gd name="connsiteX0" fmla="*/ 0 w 5099632"/>
              <a:gd name="connsiteY0" fmla="*/ 603032 h 3667858"/>
              <a:gd name="connsiteX1" fmla="*/ 2000492 w 5099632"/>
              <a:gd name="connsiteY1" fmla="*/ 1508529 h 3667858"/>
              <a:gd name="connsiteX2" fmla="*/ 3215618 w 5099632"/>
              <a:gd name="connsiteY2" fmla="*/ 3652792 h 3667858"/>
              <a:gd name="connsiteX3" fmla="*/ 4583233 w 5099632"/>
              <a:gd name="connsiteY3" fmla="*/ 2013868 h 3667858"/>
              <a:gd name="connsiteX4" fmla="*/ 5099632 w 5099632"/>
              <a:gd name="connsiteY4" fmla="*/ 0 h 3667858"/>
              <a:gd name="connsiteX0" fmla="*/ 0 w 5099632"/>
              <a:gd name="connsiteY0" fmla="*/ 603032 h 3670188"/>
              <a:gd name="connsiteX1" fmla="*/ 2000492 w 5099632"/>
              <a:gd name="connsiteY1" fmla="*/ 1508529 h 3670188"/>
              <a:gd name="connsiteX2" fmla="*/ 3215618 w 5099632"/>
              <a:gd name="connsiteY2" fmla="*/ 3652792 h 3670188"/>
              <a:gd name="connsiteX3" fmla="*/ 4268010 w 5099632"/>
              <a:gd name="connsiteY3" fmla="*/ 2242468 h 3670188"/>
              <a:gd name="connsiteX4" fmla="*/ 5099632 w 5099632"/>
              <a:gd name="connsiteY4" fmla="*/ 0 h 3670188"/>
              <a:gd name="connsiteX0" fmla="*/ 0 w 5860779"/>
              <a:gd name="connsiteY0" fmla="*/ 657896 h 3730531"/>
              <a:gd name="connsiteX1" fmla="*/ 2000492 w 5860779"/>
              <a:gd name="connsiteY1" fmla="*/ 1563393 h 3730531"/>
              <a:gd name="connsiteX2" fmla="*/ 3215618 w 5860779"/>
              <a:gd name="connsiteY2" fmla="*/ 3707656 h 3730531"/>
              <a:gd name="connsiteX3" fmla="*/ 4268010 w 5860779"/>
              <a:gd name="connsiteY3" fmla="*/ 2297332 h 3730531"/>
              <a:gd name="connsiteX4" fmla="*/ 5860779 w 5860779"/>
              <a:gd name="connsiteY4" fmla="*/ 0 h 3730531"/>
              <a:gd name="connsiteX0" fmla="*/ 0 w 5860779"/>
              <a:gd name="connsiteY0" fmla="*/ 657896 h 3722922"/>
              <a:gd name="connsiteX1" fmla="*/ 2000492 w 5860779"/>
              <a:gd name="connsiteY1" fmla="*/ 1563393 h 3722922"/>
              <a:gd name="connsiteX2" fmla="*/ 3215618 w 5860779"/>
              <a:gd name="connsiteY2" fmla="*/ 3707656 h 3722922"/>
              <a:gd name="connsiteX3" fmla="*/ 4268010 w 5860779"/>
              <a:gd name="connsiteY3" fmla="*/ 2297332 h 3722922"/>
              <a:gd name="connsiteX4" fmla="*/ 5860779 w 5860779"/>
              <a:gd name="connsiteY4" fmla="*/ 0 h 3722922"/>
              <a:gd name="connsiteX0" fmla="*/ 0 w 5860779"/>
              <a:gd name="connsiteY0" fmla="*/ 657896 h 3722839"/>
              <a:gd name="connsiteX1" fmla="*/ 2000492 w 5860779"/>
              <a:gd name="connsiteY1" fmla="*/ 1563393 h 3722839"/>
              <a:gd name="connsiteX2" fmla="*/ 3215618 w 5860779"/>
              <a:gd name="connsiteY2" fmla="*/ 3707656 h 3722839"/>
              <a:gd name="connsiteX3" fmla="*/ 4529414 w 5860779"/>
              <a:gd name="connsiteY3" fmla="*/ 2288188 h 3722839"/>
              <a:gd name="connsiteX4" fmla="*/ 5860779 w 5860779"/>
              <a:gd name="connsiteY4" fmla="*/ 0 h 3722839"/>
              <a:gd name="connsiteX0" fmla="*/ 0 w 6052988"/>
              <a:gd name="connsiteY0" fmla="*/ 520736 h 3722839"/>
              <a:gd name="connsiteX1" fmla="*/ 2192701 w 6052988"/>
              <a:gd name="connsiteY1" fmla="*/ 1563393 h 3722839"/>
              <a:gd name="connsiteX2" fmla="*/ 3407827 w 6052988"/>
              <a:gd name="connsiteY2" fmla="*/ 3707656 h 3722839"/>
              <a:gd name="connsiteX3" fmla="*/ 4721623 w 6052988"/>
              <a:gd name="connsiteY3" fmla="*/ 2288188 h 3722839"/>
              <a:gd name="connsiteX4" fmla="*/ 6052988 w 6052988"/>
              <a:gd name="connsiteY4" fmla="*/ 0 h 3722839"/>
              <a:gd name="connsiteX0" fmla="*/ 0 w 6052988"/>
              <a:gd name="connsiteY0" fmla="*/ 520736 h 3722839"/>
              <a:gd name="connsiteX1" fmla="*/ 1577633 w 6052988"/>
              <a:gd name="connsiteY1" fmla="*/ 1343937 h 3722839"/>
              <a:gd name="connsiteX2" fmla="*/ 3407827 w 6052988"/>
              <a:gd name="connsiteY2" fmla="*/ 3707656 h 3722839"/>
              <a:gd name="connsiteX3" fmla="*/ 4721623 w 6052988"/>
              <a:gd name="connsiteY3" fmla="*/ 2288188 h 3722839"/>
              <a:gd name="connsiteX4" fmla="*/ 6052988 w 6052988"/>
              <a:gd name="connsiteY4" fmla="*/ 0 h 3722839"/>
              <a:gd name="connsiteX0" fmla="*/ 0 w 6052988"/>
              <a:gd name="connsiteY0" fmla="*/ 520736 h 3709800"/>
              <a:gd name="connsiteX1" fmla="*/ 1577633 w 6052988"/>
              <a:gd name="connsiteY1" fmla="*/ 1343937 h 3709800"/>
              <a:gd name="connsiteX2" fmla="*/ 2684210 w 6052988"/>
              <a:gd name="connsiteY2" fmla="*/ 2516788 h 3709800"/>
              <a:gd name="connsiteX3" fmla="*/ 3407827 w 6052988"/>
              <a:gd name="connsiteY3" fmla="*/ 3707656 h 3709800"/>
              <a:gd name="connsiteX4" fmla="*/ 4721623 w 6052988"/>
              <a:gd name="connsiteY4" fmla="*/ 2288188 h 3709800"/>
              <a:gd name="connsiteX5" fmla="*/ 6052988 w 6052988"/>
              <a:gd name="connsiteY5" fmla="*/ 0 h 3709800"/>
              <a:gd name="connsiteX0" fmla="*/ 0 w 6052988"/>
              <a:gd name="connsiteY0" fmla="*/ 520736 h 3709155"/>
              <a:gd name="connsiteX1" fmla="*/ 1577633 w 6052988"/>
              <a:gd name="connsiteY1" fmla="*/ 1343937 h 3709155"/>
              <a:gd name="connsiteX2" fmla="*/ 2684210 w 6052988"/>
              <a:gd name="connsiteY2" fmla="*/ 2516788 h 3709155"/>
              <a:gd name="connsiteX3" fmla="*/ 3407827 w 6052988"/>
              <a:gd name="connsiteY3" fmla="*/ 3707656 h 3709155"/>
              <a:gd name="connsiteX4" fmla="*/ 4721623 w 6052988"/>
              <a:gd name="connsiteY4" fmla="*/ 2288188 h 3709155"/>
              <a:gd name="connsiteX5" fmla="*/ 6052988 w 6052988"/>
              <a:gd name="connsiteY5" fmla="*/ 0 h 3709155"/>
              <a:gd name="connsiteX0" fmla="*/ 0 w 6052988"/>
              <a:gd name="connsiteY0" fmla="*/ 520736 h 3709155"/>
              <a:gd name="connsiteX1" fmla="*/ 1577633 w 6052988"/>
              <a:gd name="connsiteY1" fmla="*/ 1343937 h 3709155"/>
              <a:gd name="connsiteX2" fmla="*/ 2684210 w 6052988"/>
              <a:gd name="connsiteY2" fmla="*/ 2516788 h 3709155"/>
              <a:gd name="connsiteX3" fmla="*/ 3407827 w 6052988"/>
              <a:gd name="connsiteY3" fmla="*/ 3707656 h 3709155"/>
              <a:gd name="connsiteX4" fmla="*/ 4721623 w 6052988"/>
              <a:gd name="connsiteY4" fmla="*/ 2288188 h 3709155"/>
              <a:gd name="connsiteX5" fmla="*/ 6052988 w 6052988"/>
              <a:gd name="connsiteY5" fmla="*/ 0 h 3709155"/>
              <a:gd name="connsiteX0" fmla="*/ 0 w 6052988"/>
              <a:gd name="connsiteY0" fmla="*/ 520736 h 3709309"/>
              <a:gd name="connsiteX1" fmla="*/ 1577633 w 6052988"/>
              <a:gd name="connsiteY1" fmla="*/ 1343937 h 3709309"/>
              <a:gd name="connsiteX2" fmla="*/ 2684210 w 6052988"/>
              <a:gd name="connsiteY2" fmla="*/ 2516788 h 3709309"/>
              <a:gd name="connsiteX3" fmla="*/ 3407827 w 6052988"/>
              <a:gd name="connsiteY3" fmla="*/ 3707656 h 3709309"/>
              <a:gd name="connsiteX4" fmla="*/ 4721623 w 6052988"/>
              <a:gd name="connsiteY4" fmla="*/ 2288188 h 3709309"/>
              <a:gd name="connsiteX5" fmla="*/ 6052988 w 6052988"/>
              <a:gd name="connsiteY5" fmla="*/ 0 h 3709309"/>
              <a:gd name="connsiteX0" fmla="*/ 0 w 6052988"/>
              <a:gd name="connsiteY0" fmla="*/ 520736 h 3755431"/>
              <a:gd name="connsiteX1" fmla="*/ 1577633 w 6052988"/>
              <a:gd name="connsiteY1" fmla="*/ 1343937 h 3755431"/>
              <a:gd name="connsiteX2" fmla="*/ 2684210 w 6052988"/>
              <a:gd name="connsiteY2" fmla="*/ 2516788 h 3755431"/>
              <a:gd name="connsiteX3" fmla="*/ 3646166 w 6052988"/>
              <a:gd name="connsiteY3" fmla="*/ 3753376 h 3755431"/>
              <a:gd name="connsiteX4" fmla="*/ 4721623 w 6052988"/>
              <a:gd name="connsiteY4" fmla="*/ 2288188 h 3755431"/>
              <a:gd name="connsiteX5" fmla="*/ 6052988 w 6052988"/>
              <a:gd name="connsiteY5" fmla="*/ 0 h 3755431"/>
              <a:gd name="connsiteX0" fmla="*/ 0 w 6052988"/>
              <a:gd name="connsiteY0" fmla="*/ 520736 h 3754929"/>
              <a:gd name="connsiteX1" fmla="*/ 1577633 w 6052988"/>
              <a:gd name="connsiteY1" fmla="*/ 1343937 h 3754929"/>
              <a:gd name="connsiteX2" fmla="*/ 2684210 w 6052988"/>
              <a:gd name="connsiteY2" fmla="*/ 2516788 h 3754929"/>
              <a:gd name="connsiteX3" fmla="*/ 3646166 w 6052988"/>
              <a:gd name="connsiteY3" fmla="*/ 3753376 h 3754929"/>
              <a:gd name="connsiteX4" fmla="*/ 4721623 w 6052988"/>
              <a:gd name="connsiteY4" fmla="*/ 2288188 h 3754929"/>
              <a:gd name="connsiteX5" fmla="*/ 6052988 w 6052988"/>
              <a:gd name="connsiteY5" fmla="*/ 0 h 3754929"/>
              <a:gd name="connsiteX0" fmla="*/ 0 w 6052988"/>
              <a:gd name="connsiteY0" fmla="*/ 520736 h 3754929"/>
              <a:gd name="connsiteX1" fmla="*/ 1577633 w 6052988"/>
              <a:gd name="connsiteY1" fmla="*/ 1343937 h 3754929"/>
              <a:gd name="connsiteX2" fmla="*/ 2684210 w 6052988"/>
              <a:gd name="connsiteY2" fmla="*/ 2516788 h 3754929"/>
              <a:gd name="connsiteX3" fmla="*/ 3646166 w 6052988"/>
              <a:gd name="connsiteY3" fmla="*/ 3753376 h 3754929"/>
              <a:gd name="connsiteX4" fmla="*/ 4721623 w 6052988"/>
              <a:gd name="connsiteY4" fmla="*/ 2288188 h 3754929"/>
              <a:gd name="connsiteX5" fmla="*/ 6052988 w 6052988"/>
              <a:gd name="connsiteY5" fmla="*/ 0 h 3754929"/>
              <a:gd name="connsiteX0" fmla="*/ 0 w 6052988"/>
              <a:gd name="connsiteY0" fmla="*/ 520736 h 3754929"/>
              <a:gd name="connsiteX1" fmla="*/ 1577633 w 6052988"/>
              <a:gd name="connsiteY1" fmla="*/ 1343937 h 3754929"/>
              <a:gd name="connsiteX2" fmla="*/ 2684210 w 6052988"/>
              <a:gd name="connsiteY2" fmla="*/ 2516788 h 3754929"/>
              <a:gd name="connsiteX3" fmla="*/ 3646166 w 6052988"/>
              <a:gd name="connsiteY3" fmla="*/ 3753376 h 3754929"/>
              <a:gd name="connsiteX4" fmla="*/ 4721623 w 6052988"/>
              <a:gd name="connsiteY4" fmla="*/ 2288188 h 3754929"/>
              <a:gd name="connsiteX5" fmla="*/ 6052988 w 6052988"/>
              <a:gd name="connsiteY5" fmla="*/ 0 h 3754929"/>
              <a:gd name="connsiteX0" fmla="*/ 0 w 6052988"/>
              <a:gd name="connsiteY0" fmla="*/ 520736 h 3754254"/>
              <a:gd name="connsiteX1" fmla="*/ 1577633 w 6052988"/>
              <a:gd name="connsiteY1" fmla="*/ 1343937 h 3754254"/>
              <a:gd name="connsiteX2" fmla="*/ 2684210 w 6052988"/>
              <a:gd name="connsiteY2" fmla="*/ 2516788 h 3754254"/>
              <a:gd name="connsiteX3" fmla="*/ 3646166 w 6052988"/>
              <a:gd name="connsiteY3" fmla="*/ 3753376 h 3754254"/>
              <a:gd name="connsiteX4" fmla="*/ 4721623 w 6052988"/>
              <a:gd name="connsiteY4" fmla="*/ 2288188 h 3754254"/>
              <a:gd name="connsiteX5" fmla="*/ 6052988 w 6052988"/>
              <a:gd name="connsiteY5" fmla="*/ 0 h 3754254"/>
              <a:gd name="connsiteX0" fmla="*/ 0 w 6052988"/>
              <a:gd name="connsiteY0" fmla="*/ 520736 h 3801070"/>
              <a:gd name="connsiteX1" fmla="*/ 1577633 w 6052988"/>
              <a:gd name="connsiteY1" fmla="*/ 1343937 h 3801070"/>
              <a:gd name="connsiteX2" fmla="*/ 2684210 w 6052988"/>
              <a:gd name="connsiteY2" fmla="*/ 2516788 h 3801070"/>
              <a:gd name="connsiteX3" fmla="*/ 3830686 w 6052988"/>
              <a:gd name="connsiteY3" fmla="*/ 3799096 h 3801070"/>
              <a:gd name="connsiteX4" fmla="*/ 4721623 w 6052988"/>
              <a:gd name="connsiteY4" fmla="*/ 2288188 h 3801070"/>
              <a:gd name="connsiteX5" fmla="*/ 6052988 w 6052988"/>
              <a:gd name="connsiteY5" fmla="*/ 0 h 3801070"/>
              <a:gd name="connsiteX0" fmla="*/ 0 w 6052988"/>
              <a:gd name="connsiteY0" fmla="*/ 520736 h 3800050"/>
              <a:gd name="connsiteX1" fmla="*/ 1577633 w 6052988"/>
              <a:gd name="connsiteY1" fmla="*/ 1343937 h 3800050"/>
              <a:gd name="connsiteX2" fmla="*/ 2684210 w 6052988"/>
              <a:gd name="connsiteY2" fmla="*/ 2516788 h 3800050"/>
              <a:gd name="connsiteX3" fmla="*/ 3830686 w 6052988"/>
              <a:gd name="connsiteY3" fmla="*/ 3799096 h 3800050"/>
              <a:gd name="connsiteX4" fmla="*/ 4721623 w 6052988"/>
              <a:gd name="connsiteY4" fmla="*/ 2288188 h 3800050"/>
              <a:gd name="connsiteX5" fmla="*/ 6052988 w 6052988"/>
              <a:gd name="connsiteY5" fmla="*/ 0 h 3800050"/>
              <a:gd name="connsiteX0" fmla="*/ 0 w 6052988"/>
              <a:gd name="connsiteY0" fmla="*/ 520736 h 3800050"/>
              <a:gd name="connsiteX1" fmla="*/ 1577633 w 6052988"/>
              <a:gd name="connsiteY1" fmla="*/ 1343937 h 3800050"/>
              <a:gd name="connsiteX2" fmla="*/ 2684210 w 6052988"/>
              <a:gd name="connsiteY2" fmla="*/ 2516788 h 3800050"/>
              <a:gd name="connsiteX3" fmla="*/ 3830686 w 6052988"/>
              <a:gd name="connsiteY3" fmla="*/ 3799096 h 3800050"/>
              <a:gd name="connsiteX4" fmla="*/ 4721623 w 6052988"/>
              <a:gd name="connsiteY4" fmla="*/ 2288188 h 3800050"/>
              <a:gd name="connsiteX5" fmla="*/ 6052988 w 6052988"/>
              <a:gd name="connsiteY5" fmla="*/ 0 h 3800050"/>
              <a:gd name="connsiteX0" fmla="*/ 0 w 6052988"/>
              <a:gd name="connsiteY0" fmla="*/ 520736 h 3800544"/>
              <a:gd name="connsiteX1" fmla="*/ 1577633 w 6052988"/>
              <a:gd name="connsiteY1" fmla="*/ 1343937 h 3800544"/>
              <a:gd name="connsiteX2" fmla="*/ 2814912 w 6052988"/>
              <a:gd name="connsiteY2" fmla="*/ 3193444 h 3800544"/>
              <a:gd name="connsiteX3" fmla="*/ 3830686 w 6052988"/>
              <a:gd name="connsiteY3" fmla="*/ 3799096 h 3800544"/>
              <a:gd name="connsiteX4" fmla="*/ 4721623 w 6052988"/>
              <a:gd name="connsiteY4" fmla="*/ 2288188 h 3800544"/>
              <a:gd name="connsiteX5" fmla="*/ 6052988 w 6052988"/>
              <a:gd name="connsiteY5" fmla="*/ 0 h 3800544"/>
              <a:gd name="connsiteX0" fmla="*/ 0 w 6052988"/>
              <a:gd name="connsiteY0" fmla="*/ 520736 h 3800544"/>
              <a:gd name="connsiteX1" fmla="*/ 1577633 w 6052988"/>
              <a:gd name="connsiteY1" fmla="*/ 1343937 h 3800544"/>
              <a:gd name="connsiteX2" fmla="*/ 2814912 w 6052988"/>
              <a:gd name="connsiteY2" fmla="*/ 3193444 h 3800544"/>
              <a:gd name="connsiteX3" fmla="*/ 3830686 w 6052988"/>
              <a:gd name="connsiteY3" fmla="*/ 3799096 h 3800544"/>
              <a:gd name="connsiteX4" fmla="*/ 4721623 w 6052988"/>
              <a:gd name="connsiteY4" fmla="*/ 2288188 h 3800544"/>
              <a:gd name="connsiteX5" fmla="*/ 6052988 w 6052988"/>
              <a:gd name="connsiteY5" fmla="*/ 0 h 3800544"/>
              <a:gd name="connsiteX0" fmla="*/ 0 w 5999170"/>
              <a:gd name="connsiteY0" fmla="*/ 0 h 3810160"/>
              <a:gd name="connsiteX1" fmla="*/ 1523815 w 5999170"/>
              <a:gd name="connsiteY1" fmla="*/ 1353553 h 3810160"/>
              <a:gd name="connsiteX2" fmla="*/ 2761094 w 5999170"/>
              <a:gd name="connsiteY2" fmla="*/ 3203060 h 3810160"/>
              <a:gd name="connsiteX3" fmla="*/ 3776868 w 5999170"/>
              <a:gd name="connsiteY3" fmla="*/ 3808712 h 3810160"/>
              <a:gd name="connsiteX4" fmla="*/ 4667805 w 5999170"/>
              <a:gd name="connsiteY4" fmla="*/ 2297804 h 3810160"/>
              <a:gd name="connsiteX5" fmla="*/ 5999170 w 5999170"/>
              <a:gd name="connsiteY5" fmla="*/ 9616 h 3810160"/>
              <a:gd name="connsiteX0" fmla="*/ 0 w 5999170"/>
              <a:gd name="connsiteY0" fmla="*/ 0 h 3810160"/>
              <a:gd name="connsiteX1" fmla="*/ 1523815 w 5999170"/>
              <a:gd name="connsiteY1" fmla="*/ 1353553 h 3810160"/>
              <a:gd name="connsiteX2" fmla="*/ 2761094 w 5999170"/>
              <a:gd name="connsiteY2" fmla="*/ 3203060 h 3810160"/>
              <a:gd name="connsiteX3" fmla="*/ 3776868 w 5999170"/>
              <a:gd name="connsiteY3" fmla="*/ 3808712 h 3810160"/>
              <a:gd name="connsiteX4" fmla="*/ 4667805 w 5999170"/>
              <a:gd name="connsiteY4" fmla="*/ 2297804 h 3810160"/>
              <a:gd name="connsiteX5" fmla="*/ 5999170 w 5999170"/>
              <a:gd name="connsiteY5" fmla="*/ 9616 h 381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99170" h="3810160">
                <a:moveTo>
                  <a:pt x="0" y="0"/>
                </a:moveTo>
                <a:cubicBezTo>
                  <a:pt x="481311" y="1107775"/>
                  <a:pt x="1063633" y="819710"/>
                  <a:pt x="1523815" y="1353553"/>
                </a:cubicBezTo>
                <a:cubicBezTo>
                  <a:pt x="1983997" y="1887396"/>
                  <a:pt x="2353203" y="3579982"/>
                  <a:pt x="2761094" y="3203060"/>
                </a:cubicBezTo>
                <a:cubicBezTo>
                  <a:pt x="3436449" y="2578981"/>
                  <a:pt x="3410390" y="3859004"/>
                  <a:pt x="3776868" y="3808712"/>
                </a:cubicBezTo>
                <a:cubicBezTo>
                  <a:pt x="4143346" y="3758420"/>
                  <a:pt x="4182096" y="1906859"/>
                  <a:pt x="4667805" y="2297804"/>
                </a:cubicBezTo>
                <a:cubicBezTo>
                  <a:pt x="5153514" y="2688749"/>
                  <a:pt x="5403109" y="1175841"/>
                  <a:pt x="5999170" y="961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9846418">
            <a:off x="5822319" y="3854704"/>
            <a:ext cx="1503164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+mj-lt"/>
                <a:ea typeface="Microsoft YaHei UI" panose="020B0503020204020204" pitchFamily="34" charset="-122"/>
              </a:rPr>
              <a:t>Stuck!!</a:t>
            </a:r>
            <a:endParaRPr lang="en-US" sz="3200" dirty="0">
              <a:latin typeface="+mj-lt"/>
              <a:ea typeface="Microsoft YaHei UI" panose="020B0503020204020204" pitchFamily="34" charset="-122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75337" y="5099745"/>
            <a:ext cx="207760" cy="2077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ular Callout 37"/>
              <p:cNvSpPr/>
              <p:nvPr/>
            </p:nvSpPr>
            <p:spPr>
              <a:xfrm>
                <a:off x="4995572" y="301681"/>
                <a:ext cx="3213192" cy="1182468"/>
              </a:xfrm>
              <a:prstGeom prst="wedgeRectCallout">
                <a:avLst>
                  <a:gd name="adj1" fmla="val -69048"/>
                  <a:gd name="adj2" fmla="val 10879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is not necessarily an inverted quadratic fn. Just an illustration 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Rectangular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72" y="301681"/>
                <a:ext cx="3213192" cy="1182468"/>
              </a:xfrm>
              <a:prstGeom prst="wedgeRectCallout">
                <a:avLst>
                  <a:gd name="adj1" fmla="val -69048"/>
                  <a:gd name="adj2" fmla="val 108796"/>
                </a:avLst>
              </a:prstGeom>
              <a:blipFill>
                <a:blip r:embed="rId23"/>
                <a:stretch>
                  <a:fillRect t="-1587" r="-31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7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04075 -4.81481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75 -4.81481E-6 L 0.09153 -0.00254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54 -0.00255 L 0.14726 -4.81481E-6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7" grpId="0" animBg="1"/>
      <p:bldP spid="48" grpId="0" animBg="1"/>
      <p:bldP spid="49" grpId="0" animBg="1"/>
      <p:bldP spid="49" grpId="1" animBg="1"/>
      <p:bldP spid="49" grpId="2" animBg="1"/>
      <p:bldP spid="49" grpId="3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Multivariate Gaussian/Laplacian distributions, their use as priors</a:t>
                </a:r>
              </a:p>
              <a:p>
                <a:r>
                  <a:rPr lang="en-US" dirty="0" smtClean="0"/>
                  <a:t>MAP estimation turns out to be regularized optimization problems</a:t>
                </a:r>
              </a:p>
              <a:p>
                <a:r>
                  <a:rPr lang="en-US" b="1" dirty="0" smtClean="0"/>
                  <a:t>Bayesian Learning</a:t>
                </a:r>
                <a:r>
                  <a:rPr lang="en-US" dirty="0" smtClean="0"/>
                  <a:t>: learning not one model but an entire distribution over models (the posterior probability distribution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Predictive Posterior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IN" sz="2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800" dirty="0" smtClean="0"/>
              </a:p>
              <a:p>
                <a:pPr lvl="2"/>
                <a:r>
                  <a:rPr lang="en-US" dirty="0" smtClean="0"/>
                  <a:t>Mostly inaccessible in closed form – need approximate methods</a:t>
                </a:r>
              </a:p>
              <a:p>
                <a:r>
                  <a:rPr lang="en-US" b="1" dirty="0" smtClean="0"/>
                  <a:t>Conjugacy</a:t>
                </a:r>
                <a:r>
                  <a:rPr lang="en-US" dirty="0" smtClean="0"/>
                  <a:t>: nicely behaved likelihood-prior pairs where the posterior is available in closed form and is of the same family as the prior</a:t>
                </a:r>
              </a:p>
              <a:p>
                <a:pPr lvl="2"/>
                <a:r>
                  <a:rPr lang="en-US" b="1" dirty="0" smtClean="0"/>
                  <a:t>Warning</a:t>
                </a:r>
                <a:r>
                  <a:rPr lang="en-US" dirty="0" smtClean="0"/>
                  <a:t>: predictive posterior may still not be available in nice closed form</a:t>
                </a:r>
              </a:p>
              <a:p>
                <a:r>
                  <a:rPr lang="en-US" b="1" dirty="0" smtClean="0"/>
                  <a:t>Probabilistic Clustering</a:t>
                </a:r>
                <a:r>
                  <a:rPr lang="en-US" dirty="0" smtClean="0"/>
                  <a:t>: soft k-means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51" b="-1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Generative Algorithms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46722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that can learn dist. of the form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 slightly funny bit of terminology used in machine learning</a:t>
                </a:r>
              </a:p>
              <a:p>
                <a:pPr lvl="2"/>
                <a:r>
                  <a:rPr lang="en-IN" b="1" dirty="0" smtClean="0"/>
                  <a:t>Discriminative Algorithms</a:t>
                </a:r>
                <a:r>
                  <a:rPr lang="en-IN" dirty="0" smtClean="0"/>
                  <a:t>: that only use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to do their stuff</a:t>
                </a:r>
              </a:p>
              <a:p>
                <a:pPr lvl="2"/>
                <a:r>
                  <a:rPr lang="en-IN" b="1" dirty="0" smtClean="0"/>
                  <a:t>Generative Algorithms</a:t>
                </a:r>
                <a:r>
                  <a:rPr lang="en-IN" dirty="0" smtClean="0"/>
                  <a:t>: that use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:r>
                  <a:rPr lang="en-IN" dirty="0" smtClean="0"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to do their stuff</a:t>
                </a:r>
              </a:p>
              <a:p>
                <a:r>
                  <a:rPr lang="en-IN" dirty="0" smtClean="0"/>
                  <a:t>Generative Algorithms have their advantages and disadvantages</a:t>
                </a:r>
              </a:p>
              <a:p>
                <a:pPr lvl="2"/>
                <a:r>
                  <a:rPr lang="en-IN" dirty="0" smtClean="0">
                    <a:solidFill>
                      <a:srgbClr val="FF0000"/>
                    </a:solidFill>
                  </a:rPr>
                  <a:t>More expensive</a:t>
                </a:r>
                <a:r>
                  <a:rPr lang="en-IN" dirty="0" smtClean="0"/>
                  <a:t>: slower train times, slower test times, larger models</a:t>
                </a:r>
              </a:p>
              <a:p>
                <a:pPr lvl="2"/>
                <a:r>
                  <a:rPr lang="en-IN" dirty="0" smtClean="0">
                    <a:solidFill>
                      <a:srgbClr val="FF0000"/>
                    </a:solidFill>
                  </a:rPr>
                  <a:t>An overkill</a:t>
                </a:r>
                <a:r>
                  <a:rPr lang="en-IN" dirty="0" smtClean="0"/>
                  <a:t>: often, need only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to make predictions – disc.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enough!</a:t>
                </a:r>
              </a:p>
              <a:p>
                <a:pPr lvl="2"/>
                <a:r>
                  <a:rPr lang="en-IN" dirty="0" smtClean="0">
                    <a:solidFill>
                      <a:srgbClr val="00B050"/>
                    </a:solidFill>
                  </a:rPr>
                  <a:t>More frugal</a:t>
                </a:r>
                <a:r>
                  <a:rPr lang="en-IN" dirty="0" smtClean="0"/>
                  <a:t>: can work even if we have very less training data (e.g. </a:t>
                </a:r>
                <a:r>
                  <a:rPr lang="en-IN" dirty="0" err="1" smtClean="0"/>
                  <a:t>RecSys</a:t>
                </a:r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 smtClean="0">
                    <a:solidFill>
                      <a:srgbClr val="00B050"/>
                    </a:solidFill>
                  </a:rPr>
                  <a:t>More robust</a:t>
                </a:r>
                <a:r>
                  <a:rPr lang="en-IN" dirty="0" smtClean="0"/>
                  <a:t>: can work even if features corrupted e.g. some features missing</a:t>
                </a:r>
              </a:p>
              <a:p>
                <a:r>
                  <a:rPr lang="en-IN" dirty="0" smtClean="0"/>
                  <a:t>A recent application of generative techniques (GANs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) allows us to</a:t>
                </a:r>
              </a:p>
              <a:p>
                <a:pPr lvl="2"/>
                <a:r>
                  <a:rPr lang="en-IN" dirty="0" smtClean="0"/>
                  <a:t>Generate novel examples of a certain class of data points</a:t>
                </a:r>
              </a:p>
              <a:p>
                <a:pPr lvl="2"/>
                <a:r>
                  <a:rPr lang="en-IN" dirty="0" smtClean="0"/>
                  <a:t>Generate more training examples for those classes as well!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46722"/>
              </a:xfrm>
              <a:blipFill>
                <a:blip r:embed="rId2"/>
                <a:stretch>
                  <a:fillRect l="-562" t="-2459" r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very simple generative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Given a few feature vectors (never mind labels for now)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We wish to learn a probability distribution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 smtClean="0"/>
                  <a:t> with support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distribution should capture interesting properties about the data in a way that allows us to do things like generate similar-looking feature vectors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r>
                  <a:rPr lang="en-IN" dirty="0" smtClean="0"/>
                  <a:t>Let us try to learn a standard Gaussian as this distribution i.e. wish to learn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so that the distribution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explains this data well</a:t>
                </a:r>
              </a:p>
              <a:p>
                <a:pPr lvl="2"/>
                <a:r>
                  <a:rPr lang="en-IN" dirty="0" smtClean="0"/>
                  <a:t>One way is to look for a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IN" dirty="0" smtClean="0"/>
                  <a:t> that achieves maximum likelihood i.e. MLE!!</a:t>
                </a:r>
              </a:p>
              <a:p>
                <a:pPr lvl="2"/>
                <a:r>
                  <a:rPr lang="en-IN" dirty="0" smtClean="0"/>
                  <a:t>As before, assume that our feature vectors were independently generated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which, upon applying first order optimality,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We just learnt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MLE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as our generating dist. for data features!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3075" r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more powerful generative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203453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 we are not satisfied with the above simple model</a:t>
                </a:r>
              </a:p>
              <a:p>
                <a:r>
                  <a:rPr lang="en-IN" dirty="0" smtClean="0"/>
                  <a:t>Suppose we wish to instead learn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as well as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so </a:t>
                </a:r>
                <a:r>
                  <a:rPr lang="en-IN" dirty="0"/>
                  <a:t>that the distribution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explains the data well</a:t>
                </a:r>
              </a:p>
              <a:p>
                <a:r>
                  <a:rPr lang="en-IN" dirty="0" smtClean="0"/>
                  <a:t>Log likelihood function (be careful – cannot ignore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terms now)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𝛍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F.O. optimality w.r.t.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F.O. optimality w.r.t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gives 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IN" dirty="0">
                                        <a:latin typeface="Cambria Math" panose="02040503050406030204" pitchFamily="18" charset="0"/>
                                      </a:rPr>
                                      <m:t>MLE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  <m:sup>
                        <m:r>
                          <a:rPr lang="en-IN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this must be global opt. too!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2034538" cy="5746376"/>
              </a:xfrm>
              <a:blipFill>
                <a:blip r:embed="rId2"/>
                <a:stretch>
                  <a:fillRect l="-557" t="-2545" r="-12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still more powerful generative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2034538" cy="588507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 we wish to instead learn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as well as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IN" dirty="0" smtClean="0"/>
                  <a:t> so </a:t>
                </a:r>
                <a:r>
                  <a:rPr lang="en-IN" dirty="0"/>
                  <a:t>that the distribution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IN" dirty="0" smtClean="0"/>
                  <a:t> explains the data well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IN" dirty="0" smtClean="0"/>
                  <a:t> notation for PSD)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≽0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𝛍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≽0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F.O.O. </a:t>
                </a:r>
                <a:r>
                  <a:rPr lang="en-IN" dirty="0"/>
                  <a:t>w.r.t.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IN" dirty="0"/>
                  <a:t>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Definitely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d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i.e.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We may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in some other funny cases even when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which basically means there may be multiple optima for this problem</a:t>
                </a:r>
              </a:p>
              <a:p>
                <a:r>
                  <a:rPr lang="en-IN" dirty="0"/>
                  <a:t>F.O. optimality w.r.t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requires more work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2034538" cy="5885077"/>
              </a:xfrm>
              <a:blipFill>
                <a:blip r:embed="rId2"/>
                <a:stretch>
                  <a:fillRect l="-557" t="-2381" r="-912" b="-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still more powerful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2353037" cy="604946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For </a:t>
                </a:r>
                <a:r>
                  <a:rPr lang="en-IN" dirty="0"/>
                  <a:t>a square matrix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its trace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≜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defined as the sum </a:t>
                </a:r>
                <a:r>
                  <a:rPr lang="en-IN" dirty="0"/>
                  <a:t>of </a:t>
                </a:r>
                <a:r>
                  <a:rPr lang="en-IN" dirty="0" smtClean="0"/>
                  <a:t>its diagonal </a:t>
                </a:r>
                <a:r>
                  <a:rPr lang="en-IN" dirty="0"/>
                  <a:t>elements</a:t>
                </a:r>
              </a:p>
              <a:p>
                <a:pPr lvl="2"/>
                <a:r>
                  <a:rPr lang="en-IN" b="1" dirty="0"/>
                  <a:t>Easy result</a:t>
                </a:r>
                <a:r>
                  <a:rPr lang="en-IN" dirty="0"/>
                  <a:t>: if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𝐚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Not so easy result</a:t>
                </a:r>
                <a:r>
                  <a:rPr lang="en-IN" dirty="0"/>
                  <a:t>: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a constant matrix,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Recall</a:t>
                </a:r>
                <a:r>
                  <a:rPr lang="en-IN" dirty="0"/>
                  <a:t>: dims of </a:t>
                </a:r>
                <a:r>
                  <a:rPr lang="en-IN" dirty="0" err="1"/>
                  <a:t>derivs</a:t>
                </a:r>
                <a:r>
                  <a:rPr lang="en-IN" dirty="0"/>
                  <a:t> always equal those of quantity w.r.t which </a:t>
                </a:r>
                <a:r>
                  <a:rPr lang="en-IN" dirty="0" err="1"/>
                  <a:t>deriv</a:t>
                </a:r>
                <a:r>
                  <a:rPr lang="en-IN" dirty="0"/>
                  <a:t> is </a:t>
                </a:r>
                <a:r>
                  <a:rPr lang="en-IN" dirty="0" smtClean="0"/>
                  <a:t>taken</a:t>
                </a:r>
              </a:p>
              <a:p>
                <a:r>
                  <a:rPr lang="en-IN" dirty="0" smtClean="0"/>
                  <a:t>Let us 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 for convenience</a:t>
                </a:r>
              </a:p>
              <a:p>
                <a:r>
                  <a:rPr lang="en-IN" b="1" dirty="0" smtClean="0"/>
                  <a:t>New expression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d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d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2353037" cy="6049464"/>
              </a:xfrm>
              <a:blipFill>
                <a:blip r:embed="rId2"/>
                <a:stretch>
                  <a:fillRect l="-543" t="-1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still more powerful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2353037" cy="604946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For any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we have the following</a:t>
                </a:r>
              </a:p>
              <a:p>
                <a:pPr lvl="2"/>
                <a:r>
                  <a:rPr lang="en-IN" b="1" dirty="0"/>
                  <a:t>Symmetry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Linearity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r>
                  <a:rPr lang="en-IN" b="1" dirty="0"/>
                  <a:t>New </a:t>
                </a:r>
                <a:r>
                  <a:rPr lang="en-IN" b="1" dirty="0" smtClean="0"/>
                  <a:t>expression: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 (assume </a:t>
                </a:r>
                <a:r>
                  <a:rPr lang="en-IN" dirty="0" err="1" smtClean="0"/>
                  <a:t>symm</a:t>
                </a:r>
                <a:r>
                  <a:rPr lang="en-IN" dirty="0" smtClean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F.O.O. w.r.t.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gives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which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d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d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IN" dirty="0" smtClean="0"/>
                  <a:t> as well as symmetric, this must be the global optimum!</a:t>
                </a:r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2353037" cy="6049464"/>
              </a:xfrm>
              <a:blipFill>
                <a:blip r:embed="rId2"/>
                <a:stretch>
                  <a:fillRect l="-543" t="-2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723392" y="1111623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7001356" y="1076947"/>
            <a:ext cx="3722035" cy="1295938"/>
          </a:xfrm>
          <a:prstGeom prst="wedgeRectCallout">
            <a:avLst>
              <a:gd name="adj1" fmla="val 68033"/>
              <a:gd name="adj2" fmla="val 4320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See “The Matrix Cookbook” (reference section on course webpage) for these results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7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MAP, Bayesian Generative Models?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previous techniques allow us to learn the parameters of a Gaussian distribution (either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) that offer the highest likelihood of observed data features by computing the MLE</a:t>
                </a:r>
              </a:p>
              <a:p>
                <a:r>
                  <a:rPr lang="en-IN" dirty="0" smtClean="0"/>
                  <a:t>We can incorporate priors over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IN" dirty="0" smtClean="0"/>
                  <a:t> (e.g. Gaussian, Laplacian), priors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(e.g. inverse Gamma dist. which has support only over non-negative numbers)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(e.g. inverse </a:t>
                </a:r>
                <a:r>
                  <a:rPr lang="en-IN" dirty="0" err="1" smtClean="0"/>
                  <a:t>Wishart</a:t>
                </a:r>
                <a:r>
                  <a:rPr lang="en-IN" dirty="0" smtClean="0"/>
                  <a:t> dist. which has support only over PSD matrices) and computer the MAP</a:t>
                </a:r>
              </a:p>
              <a:p>
                <a:r>
                  <a:rPr lang="en-IN" dirty="0" smtClean="0"/>
                  <a:t>We can also perform full-blown Bayesian inference by computing posterior distributions over quantities such as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– calculations involving predictive posterior get messy – beyond scope of CS771</a:t>
                </a:r>
              </a:p>
              <a:p>
                <a:r>
                  <a:rPr lang="en-IN" dirty="0" smtClean="0"/>
                  <a:t>However, can make generative models more powerful in other ways too that are much less expensive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104" b="-3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.00362"/>
  <p:tag name="ORIGINALWIDTH" val="212.5109"/>
  <p:tag name="LATEXADDIN" val="\documentclass{article}&#10;\usepackage{amsmath,amssymb}&#10;\usepackage{olo}&#10;\usepackage[dvipsnames]{xcolor}&#10;\pagestyle{empty}&#10;\begin{document}&#10;&#10;\[&#10;\vTheta_\text{MLE}&#10;\]&#10;&#10;\end{document}"/>
  <p:tag name="IGUANATEXSIZE" val="28"/>
  <p:tag name="IGUANATEXCURSOR" val="1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419.5216"/>
  <p:tag name="LATEXADDIN" val="\documentclass{article}&#10;\usepackage{amsmath,amssymb}&#10;\usepackage{olo}&#10;\usepackage[dvipsnames]{xcolor}&#10;\pagestyle{empty}&#10;\begin{document}&#10;&#10;\[&#10;\log \P{X\cond\vTheta}&#10;\]&#10;&#10;\end{document}"/>
  <p:tag name="IGUANATEXSIZE" val="28"/>
  <p:tag name="IGUANATEXCURSOR" val="1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50386"/>
  <p:tag name="ORIGINALWIDTH" val="97.00496"/>
  <p:tag name="LATEXADDIN" val="\documentclass{article}&#10;\usepackage{amsmath,amssymb}&#10;\usepackage{olo}&#10;\usepackage[dvipsnames]{xcolor}&#10;\pagestyle{empty}&#10;\begin{document}&#10;&#10;\[&#10;\vTheta^1&#10;\]&#10;&#10;\end{document}"/>
  <p:tag name="IGUANATEXSIZE" val="28"/>
  <p:tag name="IGUANATEXCURSOR" val="1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00394"/>
  <p:tag name="ORIGINALWIDTH" val="98.50504"/>
  <p:tag name="LATEXADDIN" val="\documentclass{article}&#10;\usepackage{amsmath,amssymb}&#10;\usepackage{olo}&#10;\usepackage[dvipsnames]{xcolor}&#10;\pagestyle{empty}&#10;\begin{document}&#10;&#10;\[&#10;\vTheta^2&#10;\]&#10;&#10;\end{document}"/>
  <p:tag name="IGUANATEXSIZE" val="28"/>
  <p:tag name="IGUANATEXCURSOR" val="1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00394"/>
  <p:tag name="ORIGINALWIDTH" val="99.50512"/>
  <p:tag name="LATEXADDIN" val="\documentclass{article}&#10;\usepackage{amsmath,amssymb}&#10;\usepackage{olo}&#10;\usepackage[dvipsnames]{xcolor}&#10;\pagestyle{empty}&#10;\begin{document}&#10;&#10;\[&#10;\vTheta^3&#10;\]&#10;&#10;\end{document}"/>
  <p:tag name="IGUANATEXSIZE" val="28"/>
  <p:tag name="IGUANATEXCURSOR" val="1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0394"/>
  <p:tag name="ORIGINALWIDTH" val="100.0051"/>
  <p:tag name="LATEXADDIN" val="\documentclass{article}&#10;\usepackage{amsmath,amssymb}&#10;\usepackage{olo}&#10;\usepackage[dvipsnames]{xcolor}&#10;\pagestyle{empty}&#10;\begin{document}&#10;&#10;\[&#10;\vTheta^4&#10;\]&#10;&#10;\end{document}"/>
  <p:tag name="IGUANATEXSIZE" val="28"/>
  <p:tag name="IGUANATEXCURSOR" val="1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4(\Theta)&#10;\]&#10;&#10;\end{document}"/>
  <p:tag name="IGUANATEXSIZE" val="28"/>
  <p:tag name="IGUANATEXCURSOR" val="1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3(\Theta)&#10;\]&#10;&#10;\end{document}"/>
  <p:tag name="IGUANATEXSIZE" val="28"/>
  <p:tag name="IGUANATEXCURSOR" val="1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2(\Theta)&#10;\]&#10;&#10;\end{document}"/>
  <p:tag name="IGUANATEXSIZE" val="28"/>
  <p:tag name="IGUANATEXCURSOR" val="1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1(\Theta)&#10;\]&#10;&#10;\end{document}"/>
  <p:tag name="IGUANATEXSIZE" val="28"/>
  <p:tag name="IGUANATEXCURSOR" val="15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853</TotalTime>
  <Words>735</Words>
  <Application>Microsoft Office PowerPoint</Application>
  <PresentationFormat>Widescreen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YaHei UI</vt:lpstr>
      <vt:lpstr>Arial</vt:lpstr>
      <vt:lpstr>Calibri</vt:lpstr>
      <vt:lpstr>Calibri Light</vt:lpstr>
      <vt:lpstr>Cambria Math</vt:lpstr>
      <vt:lpstr>Wingdings</vt:lpstr>
      <vt:lpstr>Metropolitan</vt:lpstr>
      <vt:lpstr>Generative ML</vt:lpstr>
      <vt:lpstr>Recap of Last Lecture</vt:lpstr>
      <vt:lpstr>Generative Algorithms</vt:lpstr>
      <vt:lpstr>A very simple generative model</vt:lpstr>
      <vt:lpstr>A more powerful generative model</vt:lpstr>
      <vt:lpstr>A still more powerful generative model</vt:lpstr>
      <vt:lpstr>A still more powerful generative model</vt:lpstr>
      <vt:lpstr>A still more powerful generative model</vt:lpstr>
      <vt:lpstr>MAP, Bayesian Generative Models?</vt:lpstr>
      <vt:lpstr>Still more powerful generative model?</vt:lpstr>
      <vt:lpstr>Learning a Mixture of Two Gaussians</vt:lpstr>
      <vt:lpstr>MLE with Latent Variables</vt:lpstr>
      <vt:lpstr>Heuristic 1: Alternating Optimization</vt:lpstr>
      <vt:lpstr>Heuristic 1 at Work</vt:lpstr>
      <vt:lpstr>Heuristic 2: Expectation Maximization</vt:lpstr>
      <vt:lpstr>Derivation of the E Step</vt:lpstr>
      <vt:lpstr>The EM Algorithm</vt:lpstr>
      <vt:lpstr>The Q Function</vt:lpstr>
      <vt:lpstr>A pictorial depiction of the 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142</cp:revision>
  <dcterms:created xsi:type="dcterms:W3CDTF">2018-07-30T05:08:11Z</dcterms:created>
  <dcterms:modified xsi:type="dcterms:W3CDTF">2019-09-11T14:24:14Z</dcterms:modified>
</cp:coreProperties>
</file>