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9/12/2019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9/12/2019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9/12/2019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9/12/2019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slideLayout" Target="../slideLayouts/slideLayout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Generative ML II</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simple generative model</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IN" dirty="0" smtClean="0"/>
                  <a:t>For sake of simplicity, assume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=2</m:t>
                    </m:r>
                  </m:oMath>
                </a14:m>
                <a:r>
                  <a:rPr lang="en-IN" dirty="0" smtClean="0"/>
                  <a:t> (binary classification)</a:t>
                </a:r>
              </a:p>
              <a:p>
                <a:r>
                  <a:rPr lang="en-IN" dirty="0" smtClean="0"/>
                  <a:t>Choose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oMath>
                </a14:m>
                <a:r>
                  <a:rPr lang="en-IN" dirty="0" smtClean="0"/>
                  <a:t> and consequently,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𝑝</m:t>
                    </m:r>
                  </m:oMath>
                </a14:m>
                <a:endParaRPr lang="en-IN" dirty="0" smtClean="0"/>
              </a:p>
              <a:p>
                <a:pPr lvl="2"/>
                <a:r>
                  <a:rPr lang="en-IN" dirty="0" smtClean="0"/>
                  <a:t>The quantity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oMath>
                </a14:m>
                <a:r>
                  <a:rPr lang="en-IN" dirty="0" smtClean="0"/>
                  <a:t> tells us the </a:t>
                </a:r>
                <a:r>
                  <a:rPr lang="en-IN" i="0" dirty="0" smtClean="0"/>
                  <a:t>prior</a:t>
                </a:r>
                <a:r>
                  <a:rPr lang="en-IN" dirty="0" smtClean="0"/>
                  <a:t> class probability (aka class marginal </a:t>
                </a:r>
                <a:r>
                  <a:rPr lang="en-IN" dirty="0" err="1" smtClean="0"/>
                  <a:t>prob</a:t>
                </a:r>
                <a:r>
                  <a:rPr lang="en-IN" dirty="0" smtClean="0"/>
                  <a:t>) i.e. how frequently do we see elements of the class 1 overall</a:t>
                </a:r>
              </a:p>
              <a:p>
                <a:pPr lvl="2"/>
                <a:r>
                  <a:rPr lang="en-IN" dirty="0" smtClean="0"/>
                  <a:t>In contrast,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smtClean="0"/>
                  <a:t> tells us the </a:t>
                </a:r>
                <a:r>
                  <a:rPr lang="en-IN" i="0" dirty="0" smtClean="0"/>
                  <a:t>posterior</a:t>
                </a:r>
                <a:r>
                  <a:rPr lang="en-IN" dirty="0" smtClean="0"/>
                  <a:t> class probability i.e. how likely is the class 1 the correct class for this particular data point</a:t>
                </a:r>
              </a:p>
              <a:p>
                <a:pPr lvl="2"/>
                <a:r>
                  <a:rPr lang="en-IN" b="1" dirty="0" smtClean="0"/>
                  <a:t>Example</a:t>
                </a:r>
                <a:r>
                  <a:rPr lang="en-IN" dirty="0" smtClean="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oMath>
                </a14:m>
                <a:r>
                  <a:rPr lang="en-IN" dirty="0" smtClean="0"/>
                  <a:t> is similar to the general probability of Nadal winning if playing against Federer (approx. 60%)</a:t>
                </a:r>
              </a:p>
              <a:p>
                <a:pPr lvl="2"/>
                <a:r>
                  <a:rPr lang="en-IN" b="1" dirty="0" smtClean="0"/>
                  <a:t>Example</a:t>
                </a:r>
                <a:r>
                  <a:rPr lang="en-IN" dirty="0" smtClean="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smtClean="0"/>
                  <a:t> is similar to the probability of Nadal winning if playing against Federer on a </a:t>
                </a:r>
                <a14:m>
                  <m:oMath xmlns:m="http://schemas.openxmlformats.org/officeDocument/2006/math">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oMath>
                </a14:m>
                <a:r>
                  <a:rPr lang="en-IN" dirty="0" smtClean="0"/>
                  <a:t>= grass court (approx. 25%)</a:t>
                </a:r>
              </a:p>
              <a:p>
                <a:r>
                  <a:rPr lang="en-IN" dirty="0" smtClean="0"/>
                  <a:t>Thus, we are modelling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oMath>
                </a14:m>
                <a:r>
                  <a:rPr lang="en-IN" dirty="0" smtClean="0"/>
                  <a:t> as </a:t>
                </a:r>
                <a:r>
                  <a:rPr lang="en-IN" smtClean="0"/>
                  <a:t>a Rademacher </a:t>
                </a:r>
                <a:r>
                  <a:rPr lang="en-IN" dirty="0" smtClean="0"/>
                  <a:t>distribution</a:t>
                </a:r>
              </a:p>
              <a:p>
                <a:pPr lvl="2"/>
                <a:r>
                  <a:rPr lang="en-IN" dirty="0" smtClean="0"/>
                  <a:t>Had it been a multiclass problem, we would have used a multinoulli (aka categorical distribution) to model this!</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021" b="-180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289928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generative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987819"/>
              </a:xfrm>
            </p:spPr>
            <p:txBody>
              <a:bodyPr>
                <a:normAutofit/>
              </a:bodyPr>
              <a:lstStyle/>
              <a:p>
                <a:r>
                  <a:rPr lang="en-IN" dirty="0" smtClean="0">
                    <a:ea typeface="Cambria Math" panose="02040503050406030204" pitchFamily="18" charset="0"/>
                  </a:rPr>
                  <a:t>We now take care of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smtClean="0"/>
                  <a:t> – this is nothing but a generative model for feature vectors of class </a:t>
                </a:r>
                <a14:m>
                  <m:oMath xmlns:m="http://schemas.openxmlformats.org/officeDocument/2006/math">
                    <m:r>
                      <a:rPr lang="en-IN" b="0" i="1" smtClean="0">
                        <a:latin typeface="Cambria Math" panose="02040503050406030204" pitchFamily="18" charset="0"/>
                      </a:rPr>
                      <m:t>𝑐</m:t>
                    </m:r>
                  </m:oMath>
                </a14:m>
                <a:r>
                  <a:rPr lang="en-IN" dirty="0" smtClean="0"/>
                  <a:t> – aka class conditional dist.</a:t>
                </a:r>
              </a:p>
              <a:p>
                <a:r>
                  <a:rPr lang="en-IN" dirty="0" smtClean="0"/>
                  <a:t>We have already seen ways to model generative distributions (as a single or a mixture or Gaussians)</a:t>
                </a:r>
              </a:p>
              <a:p>
                <a:pPr lvl="2"/>
                <a:r>
                  <a:rPr lang="en-IN" dirty="0" smtClean="0"/>
                  <a:t>Let us choose to model each class using a single Gaussian for simplicity</a:t>
                </a:r>
              </a:p>
              <a:p>
                <a:pPr lvl="2"/>
                <a:r>
                  <a:rPr lang="en-IN" dirty="0" smtClean="0"/>
                  <a:t>Could have used a mixture too – more powerful modelling</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oMath>
                </a14:m>
                <a:r>
                  <a:rPr lang="en-IN" dirty="0" smtClean="0"/>
                  <a:t> and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oMath>
                </a14:m>
                <a:endParaRPr lang="en-IN" dirty="0"/>
              </a:p>
              <a:p>
                <a:r>
                  <a:rPr lang="en-IN" dirty="0" smtClean="0"/>
                  <a:t>Thus</a:t>
                </a:r>
                <a:r>
                  <a:rPr lang="en-IN" dirty="0"/>
                  <a:t>, our model should be </a:t>
                </a:r>
                <a14:m>
                  <m:oMath xmlns:m="http://schemas.openxmlformats.org/officeDocument/2006/math">
                    <m:r>
                      <a:rPr lang="en-IN" b="1">
                        <a:latin typeface="Cambria Math" panose="02040503050406030204" pitchFamily="18" charset="0"/>
                      </a:rPr>
                      <m:t>𝛉</m:t>
                    </m:r>
                    <m:r>
                      <a:rPr lang="en-IN" i="1">
                        <a:latin typeface="Cambria Math" panose="02040503050406030204" pitchFamily="18" charset="0"/>
                      </a:rPr>
                      <m:t>=</m:t>
                    </m:r>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r>
                          <a:rPr lang="en-IN" i="1">
                            <a:latin typeface="Cambria Math" panose="02040503050406030204" pitchFamily="18" charset="0"/>
                          </a:rPr>
                          <m:t>𝑝</m:t>
                        </m:r>
                      </m:e>
                    </m:d>
                  </m:oMath>
                </a14:m>
                <a:endParaRPr lang="en-IN" dirty="0" smtClean="0"/>
              </a:p>
              <a:p>
                <a:r>
                  <a:rPr lang="en-IN" dirty="0" smtClean="0"/>
                  <a:t>All that is left is to estimate these parameters </a:t>
                </a:r>
                <a:r>
                  <a:rPr lang="en-IN" dirty="0" smtClean="0">
                    <a:sym typeface="Wingdings" panose="05000000000000000000" pitchFamily="2" charset="2"/>
                  </a:rPr>
                  <a:t></a:t>
                </a:r>
              </a:p>
              <a:p>
                <a:pPr lvl="2"/>
                <a:r>
                  <a:rPr lang="en-IN" dirty="0" smtClean="0">
                    <a:sym typeface="Wingdings" panose="05000000000000000000" pitchFamily="2" charset="2"/>
                  </a:rPr>
                  <a:t>Will use the MLE route to do so – however, can have priors over all/some of these parameters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𝑝</m:t>
                    </m:r>
                  </m:oMath>
                </a14:m>
                <a:r>
                  <a:rPr lang="en-IN" dirty="0" smtClean="0"/>
                  <a:t> and do MAP/Bayesian inference too – generative Bayesian learning!</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987819"/>
              </a:xfrm>
              <a:blipFill>
                <a:blip r:embed="rId2"/>
                <a:stretch>
                  <a:fillRect l="-562" t="-2442" r="-183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37971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MLE for generative classification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lstStyle/>
              <a:p>
                <a:r>
                  <a:rPr lang="en-IN" dirty="0" smtClean="0"/>
                  <a:t>Since both </a:t>
                </a:r>
                <a14:m>
                  <m:oMath xmlns:m="http://schemas.openxmlformats.org/officeDocument/2006/math">
                    <m:r>
                      <a:rPr lang="en-IN" b="1" i="0" smtClean="0">
                        <a:latin typeface="Cambria Math" panose="02040503050406030204" pitchFamily="18" charset="0"/>
                      </a:rPr>
                      <m:t>𝐱</m:t>
                    </m:r>
                  </m:oMath>
                </a14:m>
                <a:r>
                  <a:rPr lang="en-IN" dirty="0" smtClean="0"/>
                  <a:t> and </a:t>
                </a:r>
                <a14:m>
                  <m:oMath xmlns:m="http://schemas.openxmlformats.org/officeDocument/2006/math">
                    <m:r>
                      <a:rPr lang="en-IN" b="0" i="1" smtClean="0">
                        <a:latin typeface="Cambria Math" panose="02040503050406030204" pitchFamily="18" charset="0"/>
                      </a:rPr>
                      <m:t>𝑦</m:t>
                    </m:r>
                  </m:oMath>
                </a14:m>
                <a:r>
                  <a:rPr lang="en-IN" dirty="0" smtClean="0"/>
                  <a:t> are getting modelled here, the likelihood function now looks at the joint probability of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𝛉</m:t>
                        </m:r>
                      </m:e>
                    </m:d>
                  </m:oMath>
                </a14:m>
                <a:endParaRPr lang="en-IN" dirty="0" smtClean="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𝛉</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𝛉</m:t>
                                </m:r>
                              </m:lim>
                            </m:limLow>
                          </m:fName>
                          <m:e>
                            <m:r>
                              <a:rPr lang="en-IN" b="0" i="1" dirty="0" smtClean="0">
                                <a:latin typeface="Cambria Math" panose="02040503050406030204" pitchFamily="18" charset="0"/>
                                <a:ea typeface="Cambria Math" panose="02040503050406030204" pitchFamily="18" charset="0"/>
                              </a:rPr>
                              <m:t>ℙ</m:t>
                            </m:r>
                            <m:d>
                              <m:dPr>
                                <m:begChr m:val="["/>
                                <m:endChr m:val="]"/>
                                <m:ctrlPr>
                                  <a:rPr lang="en-IN" b="0" i="1" dirty="0" smtClean="0">
                                    <a:latin typeface="Cambria Math" panose="02040503050406030204" pitchFamily="18" charset="0"/>
                                    <a:ea typeface="Cambria Math" panose="02040503050406030204" pitchFamily="18" charset="0"/>
                                  </a:rPr>
                                </m:ctrlPr>
                              </m:dPr>
                              <m:e>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 | </m:t>
                                </m:r>
                                <m:r>
                                  <a:rPr lang="en-IN" b="1" i="0" dirty="0" smtClean="0">
                                    <a:latin typeface="Cambria Math" panose="02040503050406030204" pitchFamily="18" charset="0"/>
                                    <a:ea typeface="Cambria Math" panose="02040503050406030204" pitchFamily="18" charset="0"/>
                                  </a:rPr>
                                  <m:t>𝛉</m:t>
                                </m:r>
                              </m:e>
                            </m:d>
                          </m:e>
                        </m:func>
                      </m:e>
                    </m:func>
                  </m:oMath>
                </a14:m>
                <a:endParaRPr lang="en-IN" b="0" dirty="0" smtClean="0"/>
              </a:p>
              <a:p>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1" smtClean="0">
                                    <a:latin typeface="Cambria Math" panose="02040503050406030204" pitchFamily="18" charset="0"/>
                                  </a:rPr>
                                  <m:t>𝛉</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 </m:t>
                                    </m:r>
                                    <m:r>
                                      <a:rPr lang="en-IN" b="1" dirty="0">
                                        <a:latin typeface="Cambria Math" panose="02040503050406030204" pitchFamily="18" charset="0"/>
                                        <a:ea typeface="Cambria Math" panose="02040503050406030204" pitchFamily="18" charset="0"/>
                                      </a:rPr>
                                      <m:t>𝛉</m:t>
                                    </m:r>
                                  </m:e>
                                </m:d>
                                <m:r>
                                  <a:rPr lang="en-IN" b="1"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0" i="1" dirty="0" smtClean="0">
                                        <a:latin typeface="Cambria Math" panose="02040503050406030204" pitchFamily="18" charset="0"/>
                                        <a:ea typeface="Cambria Math" panose="02040503050406030204" pitchFamily="18" charset="0"/>
                                      </a:rPr>
                                      <m:t>𝑝</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smtClean="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41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
        <p:nvSpPr>
          <p:cNvPr id="5" name="Rectangular Callout 4"/>
          <p:cNvSpPr/>
          <p:nvPr/>
        </p:nvSpPr>
        <p:spPr>
          <a:xfrm>
            <a:off x="6133672" y="1753096"/>
            <a:ext cx="2404153" cy="717177"/>
          </a:xfrm>
          <a:prstGeom prst="wedgeRectCallout">
            <a:avLst>
              <a:gd name="adj1" fmla="val -80494"/>
              <a:gd name="adj2" fmla="val 7508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Independence</a:t>
            </a:r>
            <a:endParaRPr lang="en-IN" sz="2400" dirty="0">
              <a:solidFill>
                <a:schemeClr val="tx1"/>
              </a:solidFill>
              <a:latin typeface="+mj-lt"/>
            </a:endParaRPr>
          </a:p>
        </p:txBody>
      </p:sp>
      <p:sp>
        <p:nvSpPr>
          <p:cNvPr id="6" name="Rectangular Callout 5"/>
          <p:cNvSpPr/>
          <p:nvPr/>
        </p:nvSpPr>
        <p:spPr>
          <a:xfrm>
            <a:off x="6287784" y="2588310"/>
            <a:ext cx="2404153" cy="717177"/>
          </a:xfrm>
          <a:prstGeom prst="wedgeRectCallout">
            <a:avLst>
              <a:gd name="adj1" fmla="val -81349"/>
              <a:gd name="adj2" fmla="val 5789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Chain Rule</a:t>
            </a:r>
            <a:endParaRPr lang="en-IN" sz="2400" dirty="0">
              <a:solidFill>
                <a:schemeClr val="tx1"/>
              </a:solidFill>
              <a:latin typeface="+mj-lt"/>
            </a:endParaRPr>
          </a:p>
        </p:txBody>
      </p:sp>
      <p:sp>
        <p:nvSpPr>
          <p:cNvPr id="7" name="Rectangular Callout 6"/>
          <p:cNvSpPr/>
          <p:nvPr/>
        </p:nvSpPr>
        <p:spPr>
          <a:xfrm>
            <a:off x="8783742" y="2755995"/>
            <a:ext cx="2978135" cy="1098983"/>
          </a:xfrm>
          <a:prstGeom prst="wedgeRectCallout">
            <a:avLst>
              <a:gd name="adj1" fmla="val -88093"/>
              <a:gd name="adj2" fmla="val 7011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Get rid of conditioning that does not matter</a:t>
            </a:r>
            <a:endParaRPr lang="en-IN" sz="2400" dirty="0">
              <a:solidFill>
                <a:schemeClr val="tx1"/>
              </a:solidFill>
              <a:latin typeface="+mj-lt"/>
            </a:endParaRPr>
          </a:p>
        </p:txBody>
      </p:sp>
      <p:sp>
        <p:nvSpPr>
          <p:cNvPr id="10" name="Rectangular Callout 9"/>
          <p:cNvSpPr/>
          <p:nvPr/>
        </p:nvSpPr>
        <p:spPr>
          <a:xfrm>
            <a:off x="9174823" y="4161035"/>
            <a:ext cx="3017178" cy="911608"/>
          </a:xfrm>
          <a:prstGeom prst="wedgeRectCallout">
            <a:avLst>
              <a:gd name="adj1" fmla="val -78965"/>
              <a:gd name="adj2" fmla="val 6127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dirty="0">
                <a:solidFill>
                  <a:prstClr val="black"/>
                </a:solidFill>
                <a:latin typeface="Calibri Light" panose="020F0302020204030204"/>
              </a:rPr>
              <a:t>Get rid of conditioning that does not matter</a:t>
            </a:r>
            <a:endParaRPr lang="en-IN" sz="2400" dirty="0">
              <a:solidFill>
                <a:prstClr val="black"/>
              </a:solidFill>
              <a:latin typeface="Calibri Light" panose="020F0302020204030204"/>
            </a:endParaRPr>
          </a:p>
        </p:txBody>
      </p:sp>
      <p:sp>
        <p:nvSpPr>
          <p:cNvPr id="11" name="Rectangular Callout 10"/>
          <p:cNvSpPr/>
          <p:nvPr/>
        </p:nvSpPr>
        <p:spPr>
          <a:xfrm>
            <a:off x="9882369" y="5248143"/>
            <a:ext cx="1787704" cy="717177"/>
          </a:xfrm>
          <a:prstGeom prst="wedgeRectCallout">
            <a:avLst>
              <a:gd name="adj1" fmla="val -89970"/>
              <a:gd name="adj2" fmla="val 4356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Take logs</a:t>
            </a:r>
            <a:endParaRPr lang="en-IN" sz="2400" dirty="0">
              <a:solidFill>
                <a:schemeClr val="tx1"/>
              </a:solidFill>
              <a:latin typeface="+mj-lt"/>
            </a:endParaRPr>
          </a:p>
        </p:txBody>
      </p:sp>
    </p:spTree>
    <p:extLst>
      <p:ext uri="{BB962C8B-B14F-4D97-AF65-F5344CB8AC3E}">
        <p14:creationId xmlns:p14="http://schemas.microsoft.com/office/powerpoint/2010/main" val="41436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Thus, we have</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𝛉</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smtClean="0"/>
              </a:p>
              <a:p>
                <a:r>
                  <a:rPr lang="en-IN" dirty="0" smtClean="0"/>
                  <a:t>This neatly breaks up into three optimization problems</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𝑝</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0" i="1" smtClean="0">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smtClean="0"/>
              </a:p>
              <a:p>
                <a14:m>
                  <m:oMath xmlns:m="http://schemas.openxmlformats.org/officeDocument/2006/math">
                    <m:d>
                      <m:dPr>
                        <m:begChr m:val="{"/>
                        <m:endChr m:val="}"/>
                        <m:ctrlPr>
                          <a:rPr lang="en-IN" i="1">
                            <a:latin typeface="Cambria Math" panose="02040503050406030204" pitchFamily="18" charset="0"/>
                          </a:rPr>
                        </m:ctrlPr>
                      </m:dPr>
                      <m:e>
                        <m:sSubSup>
                          <m:sSubSupPr>
                            <m:ctrlPr>
                              <a:rPr lang="en-IN" b="0" i="1" smtClean="0">
                                <a:latin typeface="Cambria Math" panose="02040503050406030204" pitchFamily="18" charset="0"/>
                              </a:rPr>
                            </m:ctrlPr>
                          </m:sSubSupPr>
                          <m:e>
                            <m:acc>
                              <m:accPr>
                                <m:chr m:val="̂"/>
                                <m:ctrlPr>
                                  <a:rPr lang="en-IN" b="1" i="1" dirty="0" smtClean="0">
                                    <a:latin typeface="Cambria Math" panose="02040503050406030204" pitchFamily="18" charset="0"/>
                                  </a:rPr>
                                </m:ctrlPr>
                              </m:accPr>
                              <m:e>
                                <m:r>
                                  <a:rPr lang="en-IN" b="1">
                                    <a:latin typeface="Cambria Math" panose="02040503050406030204" pitchFamily="18" charset="0"/>
                                  </a:rPr>
                                  <m:t>𝛍</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sSubSup>
                          <m:sSubSupPr>
                            <m:ctrlPr>
                              <a:rPr lang="en-IN" b="0" i="1" smtClean="0">
                                <a:latin typeface="Cambria Math" panose="02040503050406030204" pitchFamily="18" charset="0"/>
                              </a:rPr>
                            </m:ctrlPr>
                          </m:sSubSupPr>
                          <m:e>
                            <m:acc>
                              <m:accPr>
                                <m:chr m:val="̂"/>
                                <m:ctrlPr>
                                  <a:rPr lang="en-IN" b="0" i="1" dirty="0" smtClean="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e>
                    </m:d>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brk m:alnAt="25"/>
                                      </m:rPr>
                                      <a:rPr lang="en-IN" b="0" i="1" smtClean="0">
                                        <a:latin typeface="Cambria Math" panose="02040503050406030204" pitchFamily="18" charset="0"/>
                                      </a:rPr>
                                      <m:t>𝑦</m:t>
                                    </m:r>
                                  </m:e>
                                  <m:sup>
                                    <m:r>
                                      <m:rPr>
                                        <m:brk m:alnAt="25"/>
                                      </m:rPr>
                                      <a:rPr lang="en-IN" b="0" i="1" smtClean="0">
                                        <a:latin typeface="Cambria Math" panose="02040503050406030204" pitchFamily="18" charset="0"/>
                                      </a:rPr>
                                      <m:t>𝑖</m:t>
                                    </m:r>
                                  </m:sup>
                                </m:sSup>
                                <m:r>
                                  <m:rPr>
                                    <m:brk m:alnAt="25"/>
                                  </m:rPr>
                                  <a:rPr lang="en-IN" b="0" i="1" smtClean="0">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m:t>
                                        </m:r>
                                        <m:r>
                                          <a:rPr lang="en-IN" i="1" dirty="0" smtClean="0">
                                            <a:latin typeface="Cambria Math" panose="02040503050406030204" pitchFamily="18" charset="0"/>
                                            <a:ea typeface="Cambria Math" panose="02040503050406030204" pitchFamily="18" charset="0"/>
                                          </a:rPr>
                                          <m:t>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smtClean="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smtClean="0">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smtClean="0">
                                                <a:latin typeface="Cambria Math" panose="02040503050406030204" pitchFamily="18" charset="0"/>
                                              </a:rPr>
                                            </m:ctrlPr>
                                          </m:sSupPr>
                                          <m:e>
                                            <m:r>
                                              <m:rPr>
                                                <m:sty m:val="p"/>
                                              </m:rPr>
                                              <a:rPr lang="en-IN" smtClean="0">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smtClean="0"/>
              </a:p>
              <a:p>
                <a14:m>
                  <m:oMath xmlns:m="http://schemas.openxmlformats.org/officeDocument/2006/math">
                    <m:d>
                      <m:dPr>
                        <m:begChr m:val="{"/>
                        <m:endChr m:val="}"/>
                        <m:ctrlPr>
                          <a:rPr lang="en-IN" i="1">
                            <a:latin typeface="Cambria Math" panose="02040503050406030204" pitchFamily="18" charset="0"/>
                          </a:rPr>
                        </m:ctrlPr>
                      </m:dPr>
                      <m:e>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smtClean="0"/>
              </a:p>
              <a:p>
                <a:r>
                  <a:rPr lang="en-IN" dirty="0" smtClean="0"/>
                  <a:t>We have seen how to solve each one of these problems!!</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153773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normAutofit/>
              </a:bodyPr>
              <a:lstStyle/>
              <a:p>
                <a14:m>
                  <m:oMath xmlns:m="http://schemas.openxmlformats.org/officeDocument/2006/math">
                    <m:sSub>
                      <m:sSubPr>
                        <m:ctrlPr>
                          <a:rPr lang="en-IN" i="1" dirty="0" smtClean="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smtClean="0"/>
              </a:p>
              <a:p>
                <a:pPr lvl="2"/>
                <a:r>
                  <a:rPr lang="en-IN" dirty="0" smtClean="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oMath>
                </a14:m>
                <a:r>
                  <a:rPr lang="en-IN" dirty="0" smtClean="0"/>
                  <a:t> (resp. </a:t>
                </a:r>
                <a14:m>
                  <m:oMath xmlns:m="http://schemas.openxmlformats.org/officeDocument/2006/math">
                    <m:sSub>
                      <m:sSubPr>
                        <m:ctrlPr>
                          <a:rPr lang="en-IN">
                            <a:latin typeface="Cambria Math" panose="02040503050406030204" pitchFamily="18" charset="0"/>
                          </a:rPr>
                        </m:ctrlPr>
                      </m:sSubPr>
                      <m:e>
                        <m:r>
                          <a:rPr lang="en-IN">
                            <a:latin typeface="Cambria Math" panose="02040503050406030204" pitchFamily="18" charset="0"/>
                          </a:rPr>
                          <m:t>𝑛</m:t>
                        </m:r>
                      </m:e>
                      <m:sub>
                        <m:r>
                          <a:rPr lang="en-IN">
                            <a:latin typeface="Cambria Math" panose="02040503050406030204" pitchFamily="18" charset="0"/>
                          </a:rPr>
                          <m:t>−</m:t>
                        </m:r>
                      </m:sub>
                    </m:sSub>
                  </m:oMath>
                </a14:m>
                <a:r>
                  <a:rPr lang="en-IN" dirty="0" smtClean="0"/>
                  <a:t>) be number of training data points with label </a:t>
                </a:r>
                <a14:m>
                  <m:oMath xmlns:m="http://schemas.openxmlformats.org/officeDocument/2006/math">
                    <m:r>
                      <a:rPr lang="en-IN" b="0" i="1" smtClean="0">
                        <a:latin typeface="Cambria Math" panose="02040503050406030204" pitchFamily="18" charset="0"/>
                      </a:rPr>
                      <m:t>1</m:t>
                    </m:r>
                  </m:oMath>
                </a14:m>
                <a:r>
                  <a:rPr lang="en-IN" dirty="0" smtClean="0"/>
                  <a:t> (resp. </a:t>
                </a:r>
                <a14:m>
                  <m:oMath xmlns:m="http://schemas.openxmlformats.org/officeDocument/2006/math">
                    <m:r>
                      <a:rPr lang="en-IN" b="0" i="1" smtClean="0">
                        <a:latin typeface="Cambria Math" panose="02040503050406030204" pitchFamily="18" charset="0"/>
                      </a:rPr>
                      <m:t>−1)</m:t>
                    </m:r>
                  </m:oMath>
                </a14:m>
                <a:endParaRPr lang="en-IN" dirty="0" smtClean="0"/>
              </a:p>
              <a:p>
                <a14:m>
                  <m:oMath xmlns:m="http://schemas.openxmlformats.org/officeDocument/2006/math">
                    <m:r>
                      <a:rPr lang="en-IN" b="1" i="1" dirty="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rPr>
                                  <m:t>𝑝</m:t>
                                </m:r>
                              </m:e>
                            </m:func>
                            <m:r>
                              <a:rPr lang="en-IN" b="1" i="1">
                                <a:latin typeface="Cambria Math" panose="02040503050406030204" pitchFamily="18" charset="0"/>
                              </a:rPr>
                              <m:t>+</m:t>
                            </m:r>
                            <m:sSub>
                              <m:sSubPr>
                                <m:ctrlPr>
                                  <a:rPr lang="en-IN" b="1" i="1">
                                    <a:latin typeface="Cambria Math" panose="02040503050406030204" pitchFamily="18" charset="0"/>
                                  </a:rPr>
                                </m:ctrlPr>
                              </m:sSubPr>
                              <m:e>
                                <m:r>
                                  <a:rPr lang="en-IN" i="1">
                                    <a:latin typeface="Cambria Math" panose="02040503050406030204" pitchFamily="18" charset="0"/>
                                  </a:rPr>
                                  <m:t>𝑛</m:t>
                                </m:r>
                              </m:e>
                              <m:sub>
                                <m:r>
                                  <a:rPr lang="en-IN" b="1"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𝑝</m:t>
                                    </m:r>
                                  </m:e>
                                </m:d>
                              </m:e>
                            </m:func>
                          </m:e>
                        </m:func>
                      </m:e>
                    </m:func>
                  </m:oMath>
                </a14:m>
                <a:endParaRPr lang="en-IN" dirty="0" smtClean="0"/>
              </a:p>
              <a:p>
                <a:r>
                  <a:rPr lang="en-IN" dirty="0" smtClean="0"/>
                  <a:t>Applying first order optimality gives us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r>
                          <a:rPr lang="en-IN" b="0" i="1" dirty="0" smtClean="0">
                            <a:latin typeface="Cambria Math" panose="02040503050406030204" pitchFamily="18" charset="0"/>
                          </a:rPr>
                          <m:t>𝑛</m:t>
                        </m:r>
                      </m:den>
                    </m:f>
                  </m:oMath>
                </a14:m>
                <a:endParaRPr lang="en-IN" dirty="0" smtClean="0"/>
              </a:p>
              <a:p>
                <a:r>
                  <a:rPr lang="en-IN" dirty="0" smtClean="0"/>
                  <a:t>The other two problems we solved in the last class</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smtClean="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smtClean="0"/>
              </a:p>
              <a:p>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d>
                          <m:dPr>
                            <m:ctrlPr>
                              <a:rPr lang="en-IN" b="0" i="1" dirty="0" smtClean="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sSup>
                          <m:sSupPr>
                            <m:ctrlPr>
                              <a:rPr lang="en-IN" b="1" i="1" dirty="0" smtClean="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e>
                          <m:sup>
                            <m:r>
                              <a:rPr lang="en-IN" b="1" i="1" smtClean="0">
                                <a:latin typeface="Cambria Math" panose="02040503050406030204" pitchFamily="18" charset="0"/>
                              </a:rPr>
                              <m:t>⊤</m:t>
                            </m:r>
                          </m:sup>
                        </m:sSup>
                      </m:e>
                    </m:nary>
                  </m:oMath>
                </a14:m>
                <a:r>
                  <a:rPr lang="en-IN" dirty="0" smtClean="0"/>
                  <a:t> and </a:t>
                </a:r>
                <a:br>
                  <a:rPr lang="en-IN" dirty="0" smtClean="0"/>
                </a:br>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sSup>
                          <m:sSupPr>
                            <m:ctrlPr>
                              <a:rPr lang="en-IN" b="1" i="1" dirty="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e>
                          <m:sup>
                            <m:r>
                              <a:rPr lang="en-IN" b="1" i="1">
                                <a:latin typeface="Cambria Math" panose="02040503050406030204" pitchFamily="18" charset="0"/>
                              </a:rPr>
                              <m:t>⊤</m:t>
                            </m:r>
                          </m:sup>
                        </m:sSup>
                      </m:e>
                    </m:nary>
                  </m:oMath>
                </a14:m>
                <a:r>
                  <a:rPr lang="en-IN" dirty="0" smtClean="0"/>
                  <a:t> </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71423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Cases – I </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2096183" cy="5746376"/>
              </a:xfrm>
            </p:spPr>
            <p:txBody>
              <a:bodyPr/>
              <a:lstStyle/>
              <a:p>
                <a:r>
                  <a:rPr lang="en-IN" dirty="0" smtClean="0"/>
                  <a:t>Recall that in generative algorithms, we make predictions using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endParaRPr lang="en-IN" dirty="0" smtClean="0"/>
              </a:p>
              <a:p>
                <a:r>
                  <a:rPr lang="en-IN" dirty="0" smtClean="0"/>
                  <a:t>Let us look at the special case when we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smtClean="0"/>
              </a:p>
              <a:p>
                <a:r>
                  <a:rPr lang="en-IN" dirty="0" smtClean="0"/>
                  <a:t>In this case, we will predict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=1</m:t>
                    </m:r>
                  </m:oMath>
                </a14:m>
                <a:r>
                  <a:rPr lang="en-IN" dirty="0" smtClean="0"/>
                  <a:t> only if</a:t>
                </a:r>
              </a:p>
              <a:p>
                <a14:m>
                  <m:oMath xmlns:m="http://schemas.openxmlformats.org/officeDocument/2006/math">
                    <m:func>
                      <m:funcPr>
                        <m:ctrlPr>
                          <a:rPr lang="en-IN" b="0" i="1" smtClean="0">
                            <a:latin typeface="Cambria Math" panose="02040503050406030204" pitchFamily="18" charset="0"/>
                            <a:ea typeface="Cambria Math" panose="02040503050406030204" pitchFamily="18" charset="0"/>
                          </a:rPr>
                        </m:ctrlPr>
                      </m:funcPr>
                      <m:fName>
                        <m:r>
                          <m:rPr>
                            <m:sty m:val="p"/>
                          </m:rPr>
                          <a:rPr lang="en-IN"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b="0" i="1" smtClean="0">
                            <a:latin typeface="Cambria Math" panose="02040503050406030204" pitchFamily="18" charset="0"/>
                            <a:ea typeface="Cambria Math" panose="02040503050406030204" pitchFamily="18" charset="0"/>
                          </a:rPr>
                          <m:t>𝑛</m:t>
                        </m:r>
                      </m:den>
                    </m:f>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i="1">
                            <a:latin typeface="Cambria Math" panose="02040503050406030204" pitchFamily="18" charset="0"/>
                            <a:ea typeface="Cambria Math" panose="02040503050406030204" pitchFamily="18" charset="0"/>
                          </a:rPr>
                          <m:t>𝑛</m:t>
                        </m:r>
                      </m:den>
                    </m:f>
                  </m:oMath>
                </a14:m>
                <a:r>
                  <a:rPr lang="en-IN" dirty="0" smtClean="0"/>
                  <a:t> which happens exactly when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≥0</m:t>
                    </m:r>
                  </m:oMath>
                </a14:m>
                <a:r>
                  <a:rPr lang="en-IN" dirty="0" smtClean="0"/>
                  <a:t> (i.e. linear classifier!!) where</a:t>
                </a:r>
                <a:br>
                  <a:rPr lang="en-IN" dirty="0" smtClean="0"/>
                </a:br>
                <a14:m>
                  <m:oMath xmlns:m="http://schemas.openxmlformats.org/officeDocument/2006/math">
                    <m:r>
                      <a:rPr lang="en-IN" b="1" i="0" smtClean="0">
                        <a:latin typeface="Cambria Math" panose="02040503050406030204" pitchFamily="18" charset="0"/>
                      </a:rPr>
                      <m:t>𝐰</m:t>
                    </m:r>
                    <m:r>
                      <a:rPr lang="en-IN" b="0" i="1" smtClean="0">
                        <a:latin typeface="Cambria Math" panose="02040503050406030204" pitchFamily="18" charset="0"/>
                      </a:rPr>
                      <m:t>=2</m:t>
                    </m:r>
                    <m:d>
                      <m:dPr>
                        <m:ctrlPr>
                          <a:rPr lang="en-IN" b="0"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oMath>
                </a14:m>
                <a:r>
                  <a:rPr lang="en-IN" dirty="0" smtClean="0"/>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den>
                            </m:f>
                          </m:e>
                        </m:d>
                      </m:e>
                    </m:func>
                  </m:oMath>
                </a14:m>
                <a:endParaRPr lang="en-IN" dirty="0" smtClean="0"/>
              </a:p>
              <a:p>
                <a:r>
                  <a:rPr lang="en-IN" dirty="0" smtClean="0"/>
                  <a:t>Note that since a standard Gaussian has independent coordinates, here we implicitly assumed that the different coordinates of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smtClean="0"/>
                  <a:t> were independent – this is called the </a:t>
                </a:r>
                <a:r>
                  <a:rPr lang="en-IN" b="1" dirty="0" smtClean="0"/>
                  <a:t>Naïve Bayes model</a:t>
                </a: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96183" cy="5746376"/>
              </a:xfrm>
              <a:blipFill>
                <a:blip r:embed="rId2"/>
                <a:stretch>
                  <a:fillRect l="-554" t="-2545" r="-15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27614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Cases – II</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300823"/>
              </a:xfrm>
            </p:spPr>
            <p:txBody>
              <a:bodyPr>
                <a:normAutofit/>
              </a:bodyPr>
              <a:lstStyle/>
              <a:p>
                <a:r>
                  <a:rPr lang="en-IN" dirty="0" smtClean="0"/>
                  <a:t>Next case: let us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smtClean="0"/>
                  <a:t> but not necessarily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smtClean="0"/>
              </a:p>
              <a:p>
                <a:r>
                  <a:rPr lang="en-IN" dirty="0" smtClean="0"/>
                  <a:t>In this case we have (similar calculations as before)</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d>
                          <m:dPr>
                            <m:ctrlPr>
                              <a:rPr lang="en-IN" b="0" i="1" dirty="0" smtClean="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bSup>
                          </m:e>
                        </m:d>
                        <m:sSup>
                          <m:sSupPr>
                            <m:ctrlPr>
                              <a:rPr lang="en-IN" b="0" i="1" dirty="0" smtClean="0">
                                <a:latin typeface="Cambria Math" panose="02040503050406030204" pitchFamily="18" charset="0"/>
                              </a:rPr>
                            </m:ctrlPr>
                          </m:sSupPr>
                          <m:e>
                            <m:d>
                              <m:dPr>
                                <m:ctrlPr>
                                  <a:rPr lang="en-IN" i="1" dirty="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bSup>
                              </m:e>
                            </m:d>
                          </m:e>
                          <m:sup>
                            <m:r>
                              <a:rPr lang="en-IN" b="0" i="1" smtClean="0">
                                <a:latin typeface="Cambria Math" panose="02040503050406030204" pitchFamily="18" charset="0"/>
                              </a:rPr>
                              <m:t>⊤</m:t>
                            </m:r>
                          </m:sup>
                        </m:sSup>
                      </m:e>
                    </m:nary>
                  </m:oMath>
                </a14:m>
                <a:endParaRPr lang="en-IN" dirty="0" smtClean="0"/>
              </a:p>
              <a:p>
                <a:r>
                  <a:rPr lang="en-IN" dirty="0" smtClean="0"/>
                  <a:t>However, even in this case, decision boundary remains linear with</a:t>
                </a:r>
                <a:br>
                  <a:rPr lang="en-IN" dirty="0" smtClean="0"/>
                </a:br>
                <a14:m>
                  <m:oMath xmlns:m="http://schemas.openxmlformats.org/officeDocument/2006/math">
                    <m:r>
                      <a:rPr lang="en-IN" b="1">
                        <a:latin typeface="Cambria Math" panose="02040503050406030204" pitchFamily="18" charset="0"/>
                      </a:rPr>
                      <m:t>𝐰</m:t>
                    </m:r>
                    <m:r>
                      <a:rPr lang="en-IN" i="1">
                        <a:latin typeface="Cambria Math" panose="02040503050406030204" pitchFamily="18" charset="0"/>
                      </a:rPr>
                      <m:t>=2</m:t>
                    </m:r>
                    <m:sSup>
                      <m:sSupPr>
                        <m:ctrlPr>
                          <a:rPr lang="en-IN" b="0" i="1" dirty="0" smtClean="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b="0" i="0" dirty="0" smtClean="0">
                                <a:latin typeface="Cambria Math" panose="02040503050406030204" pitchFamily="18" charset="0"/>
                              </a:rPr>
                              <m:t>Σ</m:t>
                            </m:r>
                          </m:e>
                        </m:acc>
                      </m:e>
                      <m:sup>
                        <m:r>
                          <a:rPr lang="en-IN" b="0" i="1" dirty="0" smtClean="0">
                            <a:latin typeface="Cambria Math" panose="02040503050406030204" pitchFamily="18" charset="0"/>
                          </a:rPr>
                          <m:t>−1</m:t>
                        </m:r>
                      </m:sup>
                    </m:sSup>
                    <m:d>
                      <m:dPr>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oMath>
                </a14:m>
                <a:r>
                  <a:rPr lang="en-IN" dirty="0"/>
                  <a:t> and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oMath>
                </a14:m>
                <a:endParaRPr lang="en-IN" dirty="0" smtClean="0"/>
              </a:p>
              <a:p>
                <a:r>
                  <a:rPr lang="en-IN" dirty="0" smtClean="0"/>
                  <a:t>This special case is often called </a:t>
                </a:r>
                <a:r>
                  <a:rPr lang="en-IN" b="1" dirty="0" smtClean="0"/>
                  <a:t>Linear Discriminant Analysis </a:t>
                </a:r>
                <a:r>
                  <a:rPr lang="en-IN" dirty="0" smtClean="0"/>
                  <a:t>or else </a:t>
                </a:r>
                <a:r>
                  <a:rPr lang="en-IN" b="1" dirty="0" smtClean="0"/>
                  <a:t>Fisher's </a:t>
                </a:r>
                <a:r>
                  <a:rPr lang="en-IN" b="1" dirty="0"/>
                  <a:t>linear </a:t>
                </a:r>
                <a:r>
                  <a:rPr lang="en-IN" b="1" dirty="0" smtClean="0"/>
                  <a:t>discriminant </a:t>
                </a:r>
                <a:r>
                  <a:rPr lang="en-IN" dirty="0" smtClean="0"/>
                  <a:t>(named </a:t>
                </a:r>
                <a:r>
                  <a:rPr lang="en-IN" dirty="0"/>
                  <a:t>after </a:t>
                </a:r>
                <a:r>
                  <a:rPr lang="en-IN" dirty="0" smtClean="0"/>
                  <a:t>Sir </a:t>
                </a:r>
                <a:r>
                  <a:rPr lang="en-IN" dirty="0"/>
                  <a:t>Ronald </a:t>
                </a:r>
                <a:r>
                  <a:rPr lang="en-IN" dirty="0" smtClean="0"/>
                  <a:t>Fisher)</a:t>
                </a:r>
              </a:p>
              <a:p>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34823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Cases – III</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Let us fix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=0.5</m:t>
                    </m:r>
                  </m:oMath>
                </a14:m>
                <a:r>
                  <a:rPr lang="en-IN" dirty="0" smtClean="0"/>
                  <a:t> as well as </a:t>
                </a:r>
                <a:r>
                  <a:rPr lang="en-IN" dirty="0"/>
                  <a:t>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endParaRPr lang="en-IN" dirty="0" smtClean="0"/>
              </a:p>
              <a:p>
                <a:r>
                  <a:rPr lang="en-IN" dirty="0" smtClean="0"/>
                  <a:t>In that case we </a:t>
                </a:r>
                <a:r>
                  <a:rPr lang="en-IN" dirty="0"/>
                  <a:t>predict </a:t>
                </a:r>
                <a14:m>
                  <m:oMath xmlns:m="http://schemas.openxmlformats.org/officeDocument/2006/math">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dirty="0">
                            <a:latin typeface="Cambria Math" panose="02040503050406030204" pitchFamily="18" charset="0"/>
                          </a:rPr>
                          <m:t>𝑡</m:t>
                        </m:r>
                      </m:sup>
                    </m:sSup>
                    <m:r>
                      <a:rPr lang="en-IN" i="1" dirty="0">
                        <a:latin typeface="Cambria Math" panose="02040503050406030204" pitchFamily="18" charset="0"/>
                      </a:rPr>
                      <m:t>=1</m:t>
                    </m:r>
                  </m:oMath>
                </a14:m>
                <a:r>
                  <a:rPr lang="en-IN" dirty="0"/>
                  <a:t> only </a:t>
                </a:r>
                <a:r>
                  <a:rPr lang="en-IN" dirty="0" smtClean="0"/>
                  <a:t>if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rPr>
                          <m:t>2</m:t>
                        </m:r>
                      </m:sub>
                      <m:sup>
                        <m:r>
                          <a:rPr lang="en-IN" i="1">
                            <a:latin typeface="Cambria Math" panose="02040503050406030204" pitchFamily="18" charset="0"/>
                          </a:rPr>
                          <m:t>2</m:t>
                        </m:r>
                      </m:sup>
                    </m:sSubSup>
                  </m:oMath>
                </a14:m>
                <a:endParaRPr lang="en-IN" dirty="0" smtClean="0"/>
              </a:p>
              <a:p>
                <a:r>
                  <a:rPr lang="en-IN" dirty="0" smtClean="0"/>
                  <a:t>Note that this is exactly </a:t>
                </a:r>
                <a:r>
                  <a:rPr lang="en-IN" dirty="0" err="1" smtClean="0"/>
                  <a:t>LwP</a:t>
                </a:r>
                <a:r>
                  <a:rPr lang="en-IN" dirty="0" smtClean="0">
                    <a:sym typeface="Wingdings" panose="05000000000000000000" pitchFamily="2" charset="2"/>
                  </a:rPr>
                  <a:t> since even </a:t>
                </a:r>
                <a:r>
                  <a:rPr lang="en-IN" dirty="0" err="1" smtClean="0">
                    <a:sym typeface="Wingdings" panose="05000000000000000000" pitchFamily="2" charset="2"/>
                  </a:rPr>
                  <a:t>LwP</a:t>
                </a:r>
                <a:r>
                  <a:rPr lang="en-IN" dirty="0" smtClean="0">
                    <a:sym typeface="Wingdings" panose="05000000000000000000" pitchFamily="2" charset="2"/>
                  </a:rPr>
                  <a:t> learnt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oMath>
                </a14:m>
                <a:r>
                  <a:rPr lang="en-IN" dirty="0" smtClean="0">
                    <a:sym typeface="Wingdings" panose="05000000000000000000" pitchFamily="2" charset="2"/>
                  </a:rPr>
                  <a:t> using averages of the data points with those labels </a:t>
                </a:r>
              </a:p>
              <a:p>
                <a:r>
                  <a:rPr lang="en-IN" dirty="0" smtClean="0">
                    <a:sym typeface="Wingdings" panose="05000000000000000000" pitchFamily="2" charset="2"/>
                  </a:rPr>
                  <a:t>If we fix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rPr>
                      <m:t>=0.5</m:t>
                    </m:r>
                  </m:oMath>
                </a14:m>
                <a:r>
                  <a:rPr lang="en-IN" dirty="0" smtClean="0">
                    <a:sym typeface="Wingdings" panose="05000000000000000000" pitchFamily="2" charset="2"/>
                  </a:rPr>
                  <a:t> as well as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a:t> but not necessarily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r>
                  <a:rPr lang="en-IN" dirty="0" smtClean="0"/>
                  <a:t>, then also we get </a:t>
                </a:r>
                <a:r>
                  <a:rPr lang="en-IN" dirty="0" err="1" smtClean="0"/>
                  <a:t>LwP</a:t>
                </a:r>
                <a:r>
                  <a:rPr lang="en-IN" dirty="0" smtClean="0"/>
                  <a:t> but with a </a:t>
                </a:r>
                <a:r>
                  <a:rPr lang="en-IN" dirty="0" err="1" smtClean="0"/>
                  <a:t>Mahalanobis</a:t>
                </a:r>
                <a:r>
                  <a:rPr lang="en-IN" dirty="0" smtClean="0"/>
                  <a:t> distance instead!</a:t>
                </a:r>
              </a:p>
              <a:p>
                <a:r>
                  <a:rPr lang="en-IN" dirty="0" smtClean="0"/>
                  <a:t>If we had modelled class conditional distributions using a mixture of Gaussians, we would have obtained a classifier that looks similar to what we got </a:t>
                </a:r>
                <a:r>
                  <a:rPr lang="en-IN" dirty="0" err="1" smtClean="0"/>
                  <a:t>LwP</a:t>
                </a:r>
                <a:r>
                  <a:rPr lang="en-IN" dirty="0" smtClean="0"/>
                  <a:t> with multiple prototypes per class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8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122046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Case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In the most general case where each class gets its own separate Gaussian (not necessarily standard or spherical), the decision boundary is a quadratic function</a:t>
                </a:r>
              </a:p>
              <a:p>
                <a:r>
                  <a:rPr lang="en-IN" dirty="0" smtClean="0"/>
                  <a:t>Let </a:t>
                </a:r>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Λ</m:t>
                            </m:r>
                          </m:e>
                        </m:acc>
                      </m:e>
                      <m:sup>
                        <m:r>
                          <a:rPr lang="en-IN" b="0" i="1" smtClean="0">
                            <a:latin typeface="Cambria Math" panose="02040503050406030204" pitchFamily="18" charset="0"/>
                          </a:rPr>
                          <m:t>+</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p>
                                <m:r>
                                  <a:rPr lang="en-IN" b="0" i="1" smtClean="0">
                                    <a:latin typeface="Cambria Math" panose="02040503050406030204" pitchFamily="18" charset="0"/>
                                  </a:rPr>
                                  <m:t>+</m:t>
                                </m:r>
                              </m:sup>
                            </m:sSup>
                          </m:e>
                        </m:d>
                      </m:e>
                      <m:sup>
                        <m:r>
                          <a:rPr lang="en-IN" b="0" i="1" smtClean="0">
                            <a:latin typeface="Cambria Math" panose="02040503050406030204" pitchFamily="18" charset="0"/>
                          </a:rPr>
                          <m:t>−1</m:t>
                        </m:r>
                      </m:sup>
                    </m:sSup>
                  </m:oMath>
                </a14:m>
                <a:r>
                  <a:rPr lang="en-IN" dirty="0" smtClean="0"/>
                  <a:t> and </a:t>
                </a:r>
                <a14:m>
                  <m:oMath xmlns:m="http://schemas.openxmlformats.org/officeDocument/2006/math">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Σ</m:t>
                                    </m:r>
                                  </m:e>
                                </m:acc>
                              </m:e>
                              <m:sup>
                                <m:r>
                                  <a:rPr lang="en-IN" b="0" i="1" smtClean="0">
                                    <a:latin typeface="Cambria Math" panose="02040503050406030204" pitchFamily="18" charset="0"/>
                                  </a:rPr>
                                  <m:t>−</m:t>
                                </m:r>
                              </m:sup>
                            </m:sSup>
                          </m:e>
                        </m:d>
                      </m:e>
                      <m:sup>
                        <m:r>
                          <a:rPr lang="en-IN" i="1">
                            <a:latin typeface="Cambria Math" panose="02040503050406030204" pitchFamily="18" charset="0"/>
                          </a:rPr>
                          <m:t>−1</m:t>
                        </m:r>
                      </m:sup>
                    </m:sSup>
                  </m:oMath>
                </a14:m>
                <a:r>
                  <a:rPr lang="en-IN" dirty="0" smtClean="0"/>
                  <a:t> for notational simplicity</a:t>
                </a:r>
              </a:p>
              <a:p>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0" i="1" smtClean="0">
                        <a:latin typeface="Cambria Math" panose="02040503050406030204" pitchFamily="18" charset="0"/>
                      </a:rPr>
                      <m:t>𝐴</m:t>
                    </m:r>
                    <m:r>
                      <a:rPr lang="en-IN" b="1" i="0" smtClean="0">
                        <a:latin typeface="Cambria Math" panose="02040503050406030204" pitchFamily="18" charset="0"/>
                      </a:rPr>
                      <m:t>𝐱</m:t>
                    </m:r>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1" i="0" smtClean="0">
                        <a:latin typeface="Cambria Math" panose="02040503050406030204" pitchFamily="18" charset="0"/>
                      </a:rPr>
                      <m:t>𝐛</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≥0</m:t>
                    </m:r>
                  </m:oMath>
                </a14:m>
                <a:r>
                  <a:rPr lang="en-IN" dirty="0" smtClean="0"/>
                  <a:t> where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b="1" i="0" smtClean="0">
                        <a:latin typeface="Cambria Math" panose="02040503050406030204" pitchFamily="18" charset="0"/>
                      </a:rPr>
                      <m:t>𝐛</m:t>
                    </m:r>
                    <m:r>
                      <a:rPr lang="en-IN" b="0" i="1" smtClean="0">
                        <a:latin typeface="Cambria Math" panose="02040503050406030204" pitchFamily="18" charset="0"/>
                      </a:rPr>
                      <m:t>=</m:t>
                    </m:r>
                    <m:r>
                      <a:rPr lang="en-IN" i="1">
                        <a:latin typeface="Cambria Math" panose="02040503050406030204" pitchFamily="18" charset="0"/>
                      </a:rPr>
                      <m:t>2</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e>
                    </m:d>
                  </m:oMath>
                </a14:m>
                <a:r>
                  <a:rPr lang="en-IN" dirty="0" smtClean="0"/>
                  <a:t> and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0"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f>
                          <m:fPr>
                            <m:ctrlPr>
                              <a:rPr lang="en-IN" b="0" i="1" smtClean="0">
                                <a:latin typeface="Cambria Math" panose="02040503050406030204" pitchFamily="18" charset="0"/>
                                <a:ea typeface="Cambria Math" panose="02040503050406030204" pitchFamily="18" charset="0"/>
                              </a:rPr>
                            </m:ctrlPr>
                          </m:fPr>
                          <m:num>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e>
                            </m:d>
                          </m:num>
                          <m:den>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e>
                            </m:d>
                          </m:den>
                        </m:f>
                      </m:e>
                    </m:func>
                    <m:r>
                      <a:rPr lang="en-IN" b="0" i="1" smtClean="0">
                        <a:latin typeface="Cambria Math" panose="02040503050406030204" pitchFamily="18" charset="0"/>
                        <a:ea typeface="Cambria Math" panose="02040503050406030204" pitchFamily="18" charset="0"/>
                      </a:rPr>
                      <m:t>≥0</m:t>
                    </m:r>
                  </m:oMath>
                </a14:m>
                <a:endParaRPr lang="en-IN" dirty="0" smtClean="0"/>
              </a:p>
              <a:p>
                <a:r>
                  <a:rPr lang="en-IN" b="1" dirty="0" smtClean="0"/>
                  <a:t>Historical note</a:t>
                </a:r>
                <a:r>
                  <a:rPr lang="en-IN" dirty="0" smtClean="0"/>
                  <a:t>: although Fisher’s linear discriminant is the name given to a special case (that assumes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smtClean="0"/>
                  <a:t>), Fisher’s original article (1936) did consider the general case (ref. Wikipedia) </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6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18379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Generative Learning with Missing Data</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2106458" cy="5746376"/>
              </a:xfrm>
            </p:spPr>
            <p:txBody>
              <a:bodyPr>
                <a:normAutofit/>
              </a:bodyPr>
              <a:lstStyle/>
              <a:p>
                <a:r>
                  <a:rPr lang="en-IN" dirty="0" smtClean="0"/>
                  <a:t>Suppose a test data point comes that has certain features missing</a:t>
                </a:r>
              </a:p>
              <a:p>
                <a:pPr lvl="2"/>
                <a:r>
                  <a:rPr lang="en-IN" dirty="0" smtClean="0"/>
                  <a:t>Assume for sake of simplicity that only the last </a:t>
                </a:r>
                <a14:m>
                  <m:oMath xmlns:m="http://schemas.openxmlformats.org/officeDocument/2006/math">
                    <m:r>
                      <a:rPr lang="en-IN" b="0" i="1" smtClean="0">
                        <a:latin typeface="Cambria Math" panose="02040503050406030204" pitchFamily="18" charset="0"/>
                      </a:rPr>
                      <m:t>𝑘</m:t>
                    </m:r>
                  </m:oMath>
                </a14:m>
                <a:r>
                  <a:rPr lang="en-IN" dirty="0" smtClean="0"/>
                  <a:t> coordinates go missing i.e.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𝑜</m:t>
                            </m:r>
                          </m:sub>
                          <m:sup>
                            <m:r>
                              <a:rPr lang="en-IN" b="0" i="1" smtClean="0">
                                <a:latin typeface="Cambria Math" panose="02040503050406030204" pitchFamily="18" charset="0"/>
                              </a:rPr>
                              <m:t>𝑡</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𝑚</m:t>
                            </m:r>
                          </m:sub>
                          <m:sup>
                            <m:r>
                              <a:rPr lang="en-IN" b="0" i="1" smtClean="0">
                                <a:latin typeface="Cambria Math" panose="02040503050406030204" pitchFamily="18" charset="0"/>
                              </a:rPr>
                              <m:t>𝑡</m:t>
                            </m:r>
                          </m:sup>
                        </m:sSubSup>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sSubSup>
                      <m:sSubSupPr>
                        <m:ctrlPr>
                          <a:rPr lang="en-IN">
                            <a:latin typeface="Cambria Math" panose="02040503050406030204" pitchFamily="18" charset="0"/>
                          </a:rPr>
                        </m:ctrlPr>
                      </m:sSubSupPr>
                      <m:e>
                        <m:r>
                          <a:rPr lang="en-IN" b="1" i="0">
                            <a:latin typeface="Cambria Math" panose="02040503050406030204" pitchFamily="18" charset="0"/>
                          </a:rPr>
                          <m:t>𝐱</m:t>
                        </m:r>
                      </m:e>
                      <m:sub>
                        <m:r>
                          <a:rPr lang="en-IN" b="0" i="1" smtClean="0">
                            <a:latin typeface="Cambria Math" panose="02040503050406030204" pitchFamily="18" charset="0"/>
                          </a:rPr>
                          <m:t>𝑜</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sup>
                    </m:sSup>
                    <m:r>
                      <a:rPr lang="en-IN" b="0" i="1" smtClean="0">
                        <a:latin typeface="Cambria Math" panose="02040503050406030204" pitchFamily="18" charset="0"/>
                        <a:ea typeface="Cambria Math" panose="02040503050406030204" pitchFamily="18" charset="0"/>
                      </a:rPr>
                      <m:t>,</m:t>
                    </m:r>
                    <m:sSubSup>
                      <m:sSubSupPr>
                        <m:ctrlPr>
                          <a:rPr lang="en-IN">
                            <a:latin typeface="Cambria Math" panose="02040503050406030204" pitchFamily="18" charset="0"/>
                          </a:rPr>
                        </m:ctrlPr>
                      </m:sSubSupPr>
                      <m:e>
                        <m:r>
                          <a:rPr lang="en-IN" b="1" i="0">
                            <a:latin typeface="Cambria Math" panose="02040503050406030204" pitchFamily="18" charset="0"/>
                          </a:rPr>
                          <m:t>𝐱</m:t>
                        </m:r>
                      </m:e>
                      <m:sub>
                        <m:r>
                          <a:rPr lang="en-IN">
                            <a:latin typeface="Cambria Math" panose="02040503050406030204" pitchFamily="18" charset="0"/>
                          </a:rPr>
                          <m:t>𝑚</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smtClean="0"/>
                  <a:t> (o = observed, m = missing)</a:t>
                </a:r>
              </a:p>
              <a:p>
                <a:r>
                  <a:rPr lang="en-IN" dirty="0" smtClean="0"/>
                  <a:t>In such cases, generative models can help reconstruct the data point as well as classify it correctly – just use marginal probability!!</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bSup>
                          <m:sSubSupPr>
                            <m:ctrlPr>
                              <a:rPr lang="en-IN">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a:latin typeface="Cambria Math" panose="02040503050406030204" pitchFamily="18" charset="0"/>
                        <a:ea typeface="Cambria Math" panose="02040503050406030204" pitchFamily="18" charset="0"/>
                      </a:rPr>
                      <m:t>=</m:t>
                    </m:r>
                    <m:nary>
                      <m:naryPr>
                        <m:supHide m:val="on"/>
                        <m:ctrlPr>
                          <a:rPr lang="en-IN" b="1">
                            <a:latin typeface="Cambria Math" panose="02040503050406030204" pitchFamily="18" charset="0"/>
                            <a:ea typeface="Cambria Math" panose="02040503050406030204" pitchFamily="18" charset="0"/>
                          </a:rPr>
                        </m:ctrlPr>
                      </m:naryPr>
                      <m:sub>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𝑘</m:t>
                            </m:r>
                          </m:sup>
                        </m:sSup>
                      </m:sub>
                      <m:sup/>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bSup>
                              <m:sSubSupPr>
                                <m:ctrlPr>
                                  <a:rPr lang="en-IN">
                                    <a:latin typeface="Cambria Math" panose="02040503050406030204" pitchFamily="18" charset="0"/>
                                    <a:ea typeface="Cambria Math" panose="02040503050406030204" pitchFamily="18" charset="0"/>
                                  </a:rPr>
                                </m:ctrlPr>
                              </m:sSubSupPr>
                              <m:e>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m:t>
                            </m:r>
                            <m:r>
                              <a:rPr lang="en-IN" b="1" i="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nary>
                    <m:r>
                      <a:rPr lang="en-IN">
                        <a:latin typeface="Cambria Math" panose="02040503050406030204" pitchFamily="18" charset="0"/>
                        <a:ea typeface="Cambria Math" panose="02040503050406030204" pitchFamily="18" charset="0"/>
                      </a:rPr>
                      <m:t>𝑑</m:t>
                    </m:r>
                    <m:r>
                      <a:rPr lang="en-IN" b="1" i="0">
                        <a:latin typeface="Cambria Math" panose="02040503050406030204" pitchFamily="18" charset="0"/>
                        <a:ea typeface="Cambria Math" panose="02040503050406030204" pitchFamily="18" charset="0"/>
                      </a:rPr>
                      <m:t>𝐯</m:t>
                    </m:r>
                  </m:oMath>
                </a14:m>
                <a:r>
                  <a:rPr lang="en-IN" dirty="0" smtClean="0"/>
                  <a:t> (law of total probability)</a:t>
                </a:r>
              </a:p>
              <a:p>
                <a:pPr lvl="2"/>
                <a:r>
                  <a:rPr lang="en-IN" dirty="0" smtClean="0"/>
                  <a:t>All </a:t>
                </a:r>
                <a:r>
                  <a:rPr lang="en-IN" dirty="0" err="1" smtClean="0"/>
                  <a:t>marginals</a:t>
                </a:r>
                <a:r>
                  <a:rPr lang="en-IN" dirty="0" smtClean="0"/>
                  <a:t> of Gaussians are Gaussian. If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oMath>
                </a14:m>
                <a:r>
                  <a:rPr lang="en-IN" dirty="0" smtClean="0"/>
                  <a:t> then </a:t>
                </a:r>
                <a14:m>
                  <m:oMath xmlns:m="http://schemas.openxmlformats.org/officeDocument/2006/math">
                    <m:sSub>
                      <m:sSubPr>
                        <m:ctrlPr>
                          <a:rPr lang="en-IN" b="1" i="0" smtClean="0">
                            <a:latin typeface="Cambria Math" panose="02040503050406030204" pitchFamily="18" charset="0"/>
                          </a:rPr>
                        </m:ctrlPr>
                      </m:sSubPr>
                      <m:e>
                        <m:r>
                          <a:rPr lang="en-IN" b="1" i="0">
                            <a:latin typeface="Cambria Math" panose="02040503050406030204" pitchFamily="18" charset="0"/>
                          </a:rPr>
                          <m:t>𝐱</m:t>
                        </m:r>
                      </m:e>
                      <m:sub>
                        <m:r>
                          <a:rPr lang="en-IN" b="0" i="1" smtClean="0">
                            <a:latin typeface="Cambria Math" panose="02040503050406030204" pitchFamily="18" charset="0"/>
                          </a:rPr>
                          <m:t>𝑜</m:t>
                        </m:r>
                      </m:sub>
                    </m:sSub>
                    <m:r>
                      <a:rPr lang="en-IN">
                        <a:latin typeface="Cambria Math" panose="02040503050406030204" pitchFamily="18" charset="0"/>
                      </a:rPr>
                      <m:t>∼</m:t>
                    </m:r>
                    <m:r>
                      <a:rPr lang="en-IN">
                        <a:latin typeface="Cambria Math" panose="02040503050406030204" pitchFamily="18" charset="0"/>
                        <a:ea typeface="Cambria Math" panose="02040503050406030204" pitchFamily="18" charset="0"/>
                      </a:rPr>
                      <m:t>𝒩</m:t>
                    </m:r>
                    <m:d>
                      <m:dPr>
                        <m:ctrlPr>
                          <a:rPr lang="en-IN">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1" i="0">
                                <a:latin typeface="Cambria Math" panose="02040503050406030204" pitchFamily="18" charset="0"/>
                                <a:ea typeface="Cambria Math" panose="02040503050406030204" pitchFamily="18" charset="0"/>
                              </a:rPr>
                              <m:t>𝛍</m:t>
                            </m:r>
                          </m:e>
                          <m:sub>
                            <m:r>
                              <a:rPr lang="en-IN" b="0" i="1" smtClean="0">
                                <a:latin typeface="Cambria Math" panose="02040503050406030204" pitchFamily="18" charset="0"/>
                                <a:ea typeface="Cambria Math" panose="02040503050406030204" pitchFamily="18" charset="0"/>
                              </a:rPr>
                              <m:t>𝑜</m:t>
                            </m:r>
                          </m:sub>
                        </m:sSub>
                        <m:r>
                          <a:rPr lang="en-IN">
                            <a:latin typeface="Cambria Math" panose="02040503050406030204" pitchFamily="18" charset="0"/>
                            <a:ea typeface="Cambria Math" panose="02040503050406030204" pitchFamily="18" charset="0"/>
                          </a:rPr>
                          <m:t>,</m:t>
                        </m:r>
                        <m:sSub>
                          <m:sSubPr>
                            <m:ctrlPr>
                              <a:rPr lang="en-IN" b="0" i="0" smtClean="0">
                                <a:latin typeface="Cambria Math" panose="02040503050406030204" pitchFamily="18" charset="0"/>
                                <a:ea typeface="Cambria Math" panose="02040503050406030204" pitchFamily="18" charset="0"/>
                              </a:rPr>
                            </m:ctrlPr>
                          </m:sSubPr>
                          <m:e>
                            <m:r>
                              <m:rPr>
                                <m:sty m:val="p"/>
                              </m:rPr>
                              <a:rPr lang="en-IN" i="0">
                                <a:latin typeface="Cambria Math" panose="02040503050406030204" pitchFamily="18" charset="0"/>
                                <a:ea typeface="Cambria Math" panose="02040503050406030204" pitchFamily="18" charset="0"/>
                              </a:rPr>
                              <m:t>Σ</m:t>
                            </m:r>
                          </m:e>
                          <m:sub>
                            <m:r>
                              <a:rPr lang="en-IN" b="0" i="1" smtClean="0">
                                <a:latin typeface="Cambria Math" panose="02040503050406030204" pitchFamily="18" charset="0"/>
                                <a:ea typeface="Cambria Math" panose="02040503050406030204" pitchFamily="18" charset="0"/>
                              </a:rPr>
                              <m:t>𝑜𝑜</m:t>
                            </m:r>
                          </m:sub>
                        </m:sSub>
                      </m:e>
                    </m:d>
                  </m:oMath>
                </a14:m>
                <a:endParaRPr lang="en-IN" dirty="0" smtClean="0"/>
              </a:p>
              <a:p>
                <a:pPr lvl="2"/>
                <a:r>
                  <a:rPr lang="en-IN" dirty="0" smtClean="0"/>
                  <a:t>Can use this to classify </a:t>
                </a:r>
                <a14:m>
                  <m:oMath xmlns:m="http://schemas.openxmlformats.org/officeDocument/2006/math">
                    <m:sSubSup>
                      <m:sSubSupPr>
                        <m:ctrlPr>
                          <a:rPr lang="en-IN">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oMath>
                </a14:m>
                <a:r>
                  <a:rPr lang="en-IN" dirty="0" smtClean="0"/>
                  <a:t> into some class, say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endParaRPr lang="en-IN" dirty="0" smtClean="0"/>
              </a:p>
              <a:p>
                <a:pPr lvl="2"/>
                <a:r>
                  <a:rPr lang="en-IN" dirty="0" smtClean="0"/>
                  <a:t>Afterward, using the predicted class </a:t>
                </a:r>
                <a14:m>
                  <m:oMath xmlns:m="http://schemas.openxmlformats.org/officeDocument/2006/math">
                    <m:sSup>
                      <m:sSupPr>
                        <m:ctrlPr>
                          <a:rPr lang="en-IN" dirty="0">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dirty="0">
                            <a:latin typeface="Cambria Math" panose="02040503050406030204" pitchFamily="18" charset="0"/>
                          </a:rPr>
                          <m:t>𝑡</m:t>
                        </m:r>
                      </m:sup>
                    </m:sSup>
                  </m:oMath>
                </a14:m>
                <a:r>
                  <a:rPr lang="en-IN" dirty="0" smtClean="0"/>
                  <a:t>, we can even fill in missing features</a:t>
                </a:r>
              </a:p>
              <a:p>
                <a:pPr lvl="2"/>
                <a:r>
                  <a:rPr lang="en-IN" dirty="0" smtClean="0"/>
                  <a:t>This step is called </a:t>
                </a:r>
                <a:r>
                  <a:rPr lang="en-IN" b="1" i="0" dirty="0" smtClean="0"/>
                  <a:t>feature imputation</a:t>
                </a:r>
                <a:r>
                  <a:rPr lang="en-IN" dirty="0" smtClean="0"/>
                  <a:t> in machine learning</a:t>
                </a:r>
              </a:p>
              <a:p>
                <a:pPr lvl="2"/>
                <a14:m>
                  <m:oMath xmlns:m="http://schemas.openxmlformats.org/officeDocument/2006/math">
                    <m:sSubSup>
                      <m:sSubSupPr>
                        <m:ctrlPr>
                          <a:rPr lang="en-IN" b="0" i="1" dirty="0" smtClean="0">
                            <a:latin typeface="Cambria Math" panose="02040503050406030204" pitchFamily="18" charset="0"/>
                          </a:rPr>
                        </m:ctrlPr>
                      </m:sSubSup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𝐱</m:t>
                            </m:r>
                          </m:e>
                        </m:acc>
                      </m:e>
                      <m:sub>
                        <m:r>
                          <a:rPr lang="en-IN" b="0" i="1" dirty="0" smtClean="0">
                            <a:latin typeface="Cambria Math" panose="02040503050406030204" pitchFamily="18" charset="0"/>
                          </a:rPr>
                          <m:t>𝑚</m:t>
                        </m:r>
                      </m:sub>
                      <m:sup>
                        <m:r>
                          <a:rPr lang="en-IN" b="0" i="1" dirty="0" smtClean="0">
                            <a:latin typeface="Cambria Math" panose="02040503050406030204" pitchFamily="18" charset="0"/>
                          </a:rPr>
                          <m:t>𝑡</m:t>
                        </m:r>
                      </m:sup>
                    </m:sSubSup>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𝐯</m:t>
                                </m:r>
                              </m:lim>
                            </m:limLow>
                          </m:fName>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bSup>
                                  <m:sSubSupPr>
                                    <m:ctrlPr>
                                      <a:rPr lang="en-IN">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acc>
                                      <m:accPr>
                                        <m:chr m:val="̂"/>
                                        <m:ctrlPr>
                                          <a:rPr lang="en-IN" b="0" i="1" smtClean="0">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𝑦</m:t>
                                        </m:r>
                                      </m:e>
                                    </m:acc>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a:rPr lang="en-IN" b="1" i="0" dirty="0" smtClean="0">
                            <a:latin typeface="Cambria Math" panose="02040503050406030204" pitchFamily="18" charset="0"/>
                          </a:rPr>
                          <m:t>𝛍</m:t>
                        </m:r>
                      </m:e>
                      <m:sub>
                        <m:r>
                          <a:rPr lang="en-IN" b="0" i="1" dirty="0" smtClean="0">
                            <a:latin typeface="Cambria Math" panose="02040503050406030204" pitchFamily="18" charset="0"/>
                          </a:rPr>
                          <m:t>𝑚</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𝑚𝑜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𝑜𝑜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e>
                        </m:d>
                      </m:e>
                      <m:sup>
                        <m:r>
                          <a:rPr lang="en-IN" b="0" i="1" dirty="0" smtClean="0">
                            <a:latin typeface="Cambria Math" panose="02040503050406030204" pitchFamily="18" charset="0"/>
                          </a:rPr>
                          <m:t>−1</m:t>
                        </m:r>
                      </m:sup>
                    </m:sSup>
                    <m:d>
                      <m:dPr>
                        <m:ctrlPr>
                          <a:rPr lang="en-IN" b="0" i="1" dirty="0" smtClean="0">
                            <a:latin typeface="Cambria Math" panose="02040503050406030204" pitchFamily="18" charset="0"/>
                          </a:rPr>
                        </m:ctrlPr>
                      </m:dPr>
                      <m:e>
                        <m:sSubSup>
                          <m:sSubSupPr>
                            <m:ctrlPr>
                              <a:rPr lang="en-IN">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bSup>
                          <m:sSubSupPr>
                            <m:ctrlPr>
                              <a:rPr lang="en-IN" dirty="0">
                                <a:latin typeface="Cambria Math" panose="02040503050406030204" pitchFamily="18" charset="0"/>
                              </a:rPr>
                            </m:ctrlPr>
                          </m:sSubSupPr>
                          <m:e>
                            <m:r>
                              <a:rPr lang="en-IN" b="1" i="0" dirty="0">
                                <a:latin typeface="Cambria Math" panose="02040503050406030204" pitchFamily="18" charset="0"/>
                              </a:rPr>
                              <m:t>𝛍</m:t>
                            </m:r>
                          </m:e>
                          <m:sub>
                            <m:r>
                              <a:rPr lang="en-IN" b="0" i="1" dirty="0" smtClean="0">
                                <a:latin typeface="Cambria Math" panose="02040503050406030204" pitchFamily="18" charset="0"/>
                              </a:rPr>
                              <m:t>𝑜</m:t>
                            </m:r>
                          </m:sub>
                          <m:sup>
                            <m:sSup>
                              <m:sSupPr>
                                <m:ctrlPr>
                                  <a:rPr lang="en-IN" dirty="0">
                                    <a:latin typeface="Cambria Math" panose="02040503050406030204" pitchFamily="18" charset="0"/>
                                  </a:rPr>
                                </m:ctrlPr>
                              </m:sSupPr>
                              <m:e>
                                <m:acc>
                                  <m:accPr>
                                    <m:chr m:val="̂"/>
                                    <m:ctrlPr>
                                      <a:rPr lang="en-IN" dirty="0">
                                        <a:latin typeface="Cambria Math" panose="02040503050406030204" pitchFamily="18" charset="0"/>
                                      </a:rPr>
                                    </m:ctrlPr>
                                  </m:accPr>
                                  <m:e>
                                    <m:r>
                                      <a:rPr lang="en-IN" dirty="0">
                                        <a:latin typeface="Cambria Math" panose="02040503050406030204" pitchFamily="18" charset="0"/>
                                      </a:rPr>
                                      <m:t>𝑦</m:t>
                                    </m:r>
                                  </m:e>
                                </m:acc>
                              </m:e>
                              <m:sup>
                                <m:r>
                                  <a:rPr lang="en-IN" dirty="0">
                                    <a:latin typeface="Cambria Math" panose="02040503050406030204" pitchFamily="18" charset="0"/>
                                  </a:rPr>
                                  <m:t>𝑡</m:t>
                                </m:r>
                              </m:sup>
                            </m:sSup>
                          </m:sup>
                        </m:sSubSup>
                      </m:e>
                    </m:d>
                  </m:oMath>
                </a14:m>
                <a:endParaRPr lang="en-IN" dirty="0" smtClean="0"/>
              </a:p>
              <a:p>
                <a:pPr lvl="2"/>
                <a:r>
                  <a:rPr lang="en-IN" dirty="0" smtClean="0"/>
                  <a:t>Turns out, conditionals of Gaussian are Gaussian too </a:t>
                </a:r>
                <a:r>
                  <a:rPr lang="en-IN" i="0" dirty="0" smtClean="0">
                    <a:sym typeface="Wingdings" panose="05000000000000000000" pitchFamily="2" charset="2"/>
                  </a:rPr>
                  <a:t></a:t>
                </a:r>
                <a:endParaRPr lang="en-IN" i="0" dirty="0" smtClean="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2106458" cy="5746376"/>
              </a:xfrm>
              <a:blipFill>
                <a:blip r:embed="rId2"/>
                <a:stretch>
                  <a:fillRect l="-554" t="-2545" r="-101"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6" name="Rectangular Callout 5"/>
          <p:cNvSpPr/>
          <p:nvPr/>
        </p:nvSpPr>
        <p:spPr>
          <a:xfrm>
            <a:off x="1129560" y="1056327"/>
            <a:ext cx="9467923" cy="1230460"/>
          </a:xfrm>
          <a:prstGeom prst="wedgeRectCallout">
            <a:avLst>
              <a:gd name="adj1" fmla="val 56079"/>
              <a:gd name="adj2" fmla="val 5242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if I don’t know which coordinates are missing (e.g. a pixel in an image is white – is it because it was supposed to be white or is it because the </a:t>
            </a:r>
            <a:r>
              <a:rPr lang="en-IN" sz="2400" dirty="0" err="1" smtClean="0">
                <a:solidFill>
                  <a:schemeClr val="tx1"/>
                </a:solidFill>
                <a:latin typeface="+mj-lt"/>
              </a:rPr>
              <a:t>color</a:t>
            </a:r>
            <a:r>
              <a:rPr lang="en-IN" sz="2400" dirty="0" smtClean="0">
                <a:solidFill>
                  <a:schemeClr val="tx1"/>
                </a:solidFill>
                <a:latin typeface="+mj-lt"/>
              </a:rPr>
              <a:t> information for tha</a:t>
            </a:r>
            <a:r>
              <a:rPr lang="en-IN" sz="2400" dirty="0" smtClean="0">
                <a:solidFill>
                  <a:schemeClr val="tx1"/>
                </a:solidFill>
                <a:latin typeface="+mj-lt"/>
              </a:rPr>
              <a:t>t pixel is missing). What can we do then?</a:t>
            </a:r>
            <a:endParaRPr lang="en-IN" sz="2400" dirty="0">
              <a:solidFill>
                <a:schemeClr val="tx1"/>
              </a:solidFill>
              <a:latin typeface="+mj-lt"/>
            </a:endParaRPr>
          </a:p>
        </p:txBody>
      </p:sp>
      <p:grpSp>
        <p:nvGrpSpPr>
          <p:cNvPr id="7" name="Group 6"/>
          <p:cNvGrpSpPr/>
          <p:nvPr/>
        </p:nvGrpSpPr>
        <p:grpSpPr>
          <a:xfrm>
            <a:off x="10471926" y="3130192"/>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2722652" y="3130192"/>
            <a:ext cx="7703521" cy="1242053"/>
          </a:xfrm>
          <a:prstGeom prst="wedgeRectCallout">
            <a:avLst>
              <a:gd name="adj1" fmla="val 59167"/>
              <a:gd name="adj2" fmla="val 4401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All these questions can be dealt with (to some extent) but require more sophisticated methods. Entire sub-areas of ML e.g. adversarial learning, robust learning are devoted to these</a:t>
            </a:r>
            <a:endParaRPr lang="en-IN" sz="2400" dirty="0">
              <a:solidFill>
                <a:schemeClr val="tx1"/>
              </a:solidFill>
              <a:latin typeface="+mj-lt"/>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2759" y="4690092"/>
            <a:ext cx="1846937" cy="1846937"/>
          </a:xfrm>
          <a:prstGeom prst="rect">
            <a:avLst/>
          </a:prstGeom>
        </p:spPr>
      </p:pic>
      <p:sp>
        <p:nvSpPr>
          <p:cNvPr id="15" name="Rectangular Callout 14"/>
          <p:cNvSpPr/>
          <p:nvPr/>
        </p:nvSpPr>
        <p:spPr>
          <a:xfrm>
            <a:off x="1129559" y="4600420"/>
            <a:ext cx="9467923" cy="1230460"/>
          </a:xfrm>
          <a:prstGeom prst="wedgeRectCallout">
            <a:avLst>
              <a:gd name="adj1" fmla="val 56079"/>
              <a:gd name="adj2" fmla="val 5242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What if my training data is itself incomplete, e.g. has missing features or even completely wrong labels. What if these corruptions are adversarial i.e. the result of mischief designed to make the ML </a:t>
            </a:r>
            <a:r>
              <a:rPr lang="en-IN" sz="2400" dirty="0" err="1" smtClean="0">
                <a:solidFill>
                  <a:schemeClr val="tx1"/>
                </a:solidFill>
                <a:latin typeface="+mj-lt"/>
              </a:rPr>
              <a:t>algo</a:t>
            </a:r>
            <a:r>
              <a:rPr lang="en-IN" sz="2400" dirty="0" smtClean="0">
                <a:solidFill>
                  <a:schemeClr val="tx1"/>
                </a:solidFill>
                <a:latin typeface="+mj-lt"/>
              </a:rPr>
              <a:t> fail?</a:t>
            </a:r>
            <a:endParaRPr lang="en-IN" sz="2400" dirty="0">
              <a:solidFill>
                <a:schemeClr val="tx1"/>
              </a:solidFill>
              <a:latin typeface="+mj-lt"/>
            </a:endParaRPr>
          </a:p>
        </p:txBody>
      </p:sp>
    </p:spTree>
    <p:extLst>
      <p:ext uri="{BB962C8B-B14F-4D97-AF65-F5344CB8AC3E}">
        <p14:creationId xmlns:p14="http://schemas.microsoft.com/office/powerpoint/2010/main" val="297098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3"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b="1" dirty="0"/>
              <a:t>Doubt clearing session</a:t>
            </a:r>
            <a:r>
              <a:rPr lang="en-US" dirty="0"/>
              <a:t>: </a:t>
            </a:r>
            <a:r>
              <a:rPr lang="en-US" dirty="0" smtClean="0"/>
              <a:t>Sep 14 (Sat), </a:t>
            </a:r>
            <a:r>
              <a:rPr lang="en-US" b="1" dirty="0" smtClean="0">
                <a:solidFill>
                  <a:srgbClr val="FF0000"/>
                </a:solidFill>
              </a:rPr>
              <a:t>6:30PM</a:t>
            </a:r>
            <a:r>
              <a:rPr lang="en-US" dirty="0" smtClean="0"/>
              <a:t> </a:t>
            </a:r>
            <a:r>
              <a:rPr lang="en-US" dirty="0">
                <a:solidFill>
                  <a:schemeClr val="tx1"/>
                </a:solidFill>
              </a:rPr>
              <a:t>KD101</a:t>
            </a:r>
            <a:r>
              <a:rPr lang="en-US" dirty="0"/>
              <a:t> </a:t>
            </a:r>
            <a:r>
              <a:rPr lang="en-US" dirty="0" smtClean="0"/>
              <a:t>(time </a:t>
            </a:r>
            <a:r>
              <a:rPr lang="en-US" dirty="0"/>
              <a:t>changed!)</a:t>
            </a:r>
          </a:p>
          <a:p>
            <a:r>
              <a:rPr lang="en-IN" b="1" dirty="0" smtClean="0"/>
              <a:t>Mid-</a:t>
            </a:r>
            <a:r>
              <a:rPr lang="en-IN" b="1" dirty="0" err="1" smtClean="0"/>
              <a:t>sem</a:t>
            </a:r>
            <a:r>
              <a:rPr lang="en-IN" b="1" dirty="0" smtClean="0"/>
              <a:t> Exam</a:t>
            </a:r>
            <a:r>
              <a:rPr lang="en-IN" dirty="0" smtClean="0"/>
              <a:t>: September 15 (Sunday), 6-8PM, L19, L20</a:t>
            </a:r>
          </a:p>
          <a:p>
            <a:pPr lvl="2"/>
            <a:r>
              <a:rPr lang="en-IN" dirty="0" smtClean="0"/>
              <a:t>Syllabus </a:t>
            </a:r>
            <a:r>
              <a:rPr lang="en-IN" dirty="0"/>
              <a:t>is till whatever we cover today i.e. </a:t>
            </a:r>
            <a:r>
              <a:rPr lang="en-IN" dirty="0" smtClean="0"/>
              <a:t>Sep 13 (Fri)</a:t>
            </a:r>
            <a:endParaRPr lang="en-IN" dirty="0"/>
          </a:p>
          <a:p>
            <a:pPr lvl="2"/>
            <a:r>
              <a:rPr lang="en-IN" dirty="0"/>
              <a:t>Bring your </a:t>
            </a:r>
            <a:r>
              <a:rPr lang="en-IN" b="1" dirty="0">
                <a:solidFill>
                  <a:srgbClr val="FF0000"/>
                </a:solidFill>
              </a:rPr>
              <a:t>institute ID card</a:t>
            </a:r>
            <a:r>
              <a:rPr lang="en-IN" dirty="0"/>
              <a:t> with you – will lose time if you forget</a:t>
            </a:r>
          </a:p>
          <a:p>
            <a:pPr lvl="2"/>
            <a:r>
              <a:rPr lang="en-IN" dirty="0"/>
              <a:t>Bring a </a:t>
            </a:r>
            <a:r>
              <a:rPr lang="en-IN" b="1" dirty="0">
                <a:solidFill>
                  <a:srgbClr val="FF0000"/>
                </a:solidFill>
              </a:rPr>
              <a:t>pencil, pen, eraser, sharpener</a:t>
            </a:r>
            <a:r>
              <a:rPr lang="en-IN" dirty="0"/>
              <a:t> with you – we wont provide!</a:t>
            </a:r>
          </a:p>
          <a:p>
            <a:pPr lvl="2"/>
            <a:r>
              <a:rPr lang="en-IN" dirty="0"/>
              <a:t>Answers to be written on question paper itself. If you write with pen and make a mistake, no extra paper. Final answer </a:t>
            </a:r>
            <a:r>
              <a:rPr lang="en-IN" b="1" dirty="0">
                <a:solidFill>
                  <a:srgbClr val="FF0000"/>
                </a:solidFill>
              </a:rPr>
              <a:t>must be in pen</a:t>
            </a:r>
          </a:p>
          <a:p>
            <a:pPr lvl="2"/>
            <a:r>
              <a:rPr lang="en-IN" b="1" dirty="0">
                <a:solidFill>
                  <a:srgbClr val="FF0000"/>
                </a:solidFill>
              </a:rPr>
              <a:t>Auditors cannot appear </a:t>
            </a:r>
            <a:r>
              <a:rPr lang="en-IN" dirty="0"/>
              <a:t>for </a:t>
            </a:r>
            <a:r>
              <a:rPr lang="en-IN" dirty="0" smtClean="0"/>
              <a:t>the mid-</a:t>
            </a:r>
            <a:r>
              <a:rPr lang="en-IN" dirty="0" err="1" smtClean="0"/>
              <a:t>sem</a:t>
            </a:r>
            <a:r>
              <a:rPr lang="en-IN" dirty="0" smtClean="0"/>
              <a:t> exam</a:t>
            </a:r>
          </a:p>
          <a:p>
            <a:r>
              <a:rPr lang="en-IN" b="1" dirty="0" smtClean="0"/>
              <a:t>Seating for mid-</a:t>
            </a:r>
            <a:r>
              <a:rPr lang="en-IN" b="1" dirty="0" err="1" smtClean="0"/>
              <a:t>sem</a:t>
            </a:r>
            <a:r>
              <a:rPr lang="en-IN" b="1" dirty="0" smtClean="0"/>
              <a:t> exam</a:t>
            </a:r>
            <a:r>
              <a:rPr lang="en-IN" dirty="0" smtClean="0"/>
              <a:t>: assigned </a:t>
            </a:r>
            <a:r>
              <a:rPr lang="en-IN" dirty="0"/>
              <a:t>seating (announced on Piazza</a:t>
            </a:r>
            <a:r>
              <a:rPr lang="en-IN" dirty="0" smtClean="0"/>
              <a:t>)</a:t>
            </a:r>
          </a:p>
          <a:p>
            <a:pPr lvl="2"/>
            <a:r>
              <a:rPr lang="en-IN" dirty="0" smtClean="0"/>
              <a:t>Everyone has been assigned a lecture hall, and a seat number in that hall</a:t>
            </a:r>
          </a:p>
          <a:p>
            <a:pPr lvl="2"/>
            <a:r>
              <a:rPr lang="en-IN" dirty="0" smtClean="0"/>
              <a:t>All must go to their assigned hall – no extra space if you go to wrong hall</a:t>
            </a:r>
            <a:endParaRPr lang="en-IN" dirty="0"/>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4058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Last Lecture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3"/>
                <a:ext cx="11938645" cy="5928273"/>
              </a:xfrm>
            </p:spPr>
            <p:txBody>
              <a:bodyPr>
                <a:normAutofit/>
              </a:bodyPr>
              <a:lstStyle/>
              <a:p>
                <a:r>
                  <a:rPr lang="en-US" dirty="0" smtClean="0"/>
                  <a:t>Simple generative models to capture variations in data using a single Gaussian – </a:t>
                </a:r>
                <a:r>
                  <a:rPr lang="en-US" dirty="0" smtClean="0"/>
                  <a:t>either standard </a:t>
                </a:r>
                <a14:m>
                  <m:oMath xmlns:m="http://schemas.openxmlformats.org/officeDocument/2006/math">
                    <m:r>
                      <a:rPr lang="en-US"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r>
                  <a:rPr lang="en-US" dirty="0" smtClean="0"/>
                  <a:t>, or spherical </a:t>
                </a:r>
                <a14:m>
                  <m:oMath xmlns:m="http://schemas.openxmlformats.org/officeDocument/2006/math">
                    <m:r>
                      <a:rPr lang="en-US"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i="0">
                            <a:latin typeface="Cambria Math" panose="02040503050406030204" pitchFamily="18" charset="0"/>
                            <a:ea typeface="Cambria Math" panose="02040503050406030204" pitchFamily="18" charset="0"/>
                          </a:rPr>
                          <m:t>𝛍</m:t>
                        </m:r>
                        <m:r>
                          <a:rPr lang="en-IN" i="1">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𝐼</m:t>
                            </m:r>
                          </m:e>
                          <m:sub>
                            <m:r>
                              <a:rPr lang="en-IN" i="1">
                                <a:latin typeface="Cambria Math" panose="02040503050406030204" pitchFamily="18" charset="0"/>
                                <a:ea typeface="Cambria Math" panose="02040503050406030204" pitchFamily="18" charset="0"/>
                              </a:rPr>
                              <m:t>𝑑</m:t>
                            </m:r>
                          </m:sub>
                        </m:sSub>
                      </m:e>
                    </m:d>
                  </m:oMath>
                </a14:m>
                <a:r>
                  <a:rPr lang="en-US" dirty="0" smtClean="0"/>
                  <a:t>, or general </a:t>
                </a:r>
                <a14:m>
                  <m:oMath xmlns:m="http://schemas.openxmlformats.org/officeDocument/2006/math">
                    <m:r>
                      <a:rPr lang="en-US"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oMath>
                </a14:m>
                <a:endParaRPr lang="en-US" dirty="0" smtClean="0"/>
              </a:p>
              <a:p>
                <a:r>
                  <a:rPr lang="en-US" dirty="0" smtClean="0"/>
                  <a:t>A more powerful generative model that can fit multiple Gaussians to capture even more intricate and diverse variations in the data</a:t>
                </a:r>
              </a:p>
              <a:p>
                <a:r>
                  <a:rPr lang="en-US" dirty="0" smtClean="0"/>
                  <a:t>Notion of </a:t>
                </a:r>
                <a:r>
                  <a:rPr lang="en-US" i="1" dirty="0" smtClean="0"/>
                  <a:t>latent variables</a:t>
                </a:r>
                <a:r>
                  <a:rPr lang="en-US" dirty="0" smtClean="0"/>
                  <a:t> – used to reason about quantities about which we admit that training data does not directly tell us anything</a:t>
                </a:r>
              </a:p>
              <a:p>
                <a:r>
                  <a:rPr lang="en-US" dirty="0" smtClean="0"/>
                  <a:t>MLE with latent variables – NP-hard in general. Two heuristics</a:t>
                </a:r>
              </a:p>
              <a:p>
                <a:pPr lvl="2"/>
                <a:r>
                  <a:rPr lang="en-US" dirty="0" smtClean="0"/>
                  <a:t>Alternating Optimization</a:t>
                </a:r>
              </a:p>
              <a:p>
                <a:pPr lvl="2"/>
                <a:r>
                  <a:rPr lang="en-US" dirty="0" smtClean="0"/>
                  <a:t>Expectation Maximization</a:t>
                </a:r>
              </a:p>
              <a:p>
                <a:r>
                  <a:rPr lang="en-US" dirty="0" smtClean="0"/>
                  <a:t>In the lecture </a:t>
                </a:r>
                <a:r>
                  <a:rPr lang="en-US" dirty="0" err="1" smtClean="0"/>
                  <a:t>Jupyter</a:t>
                </a:r>
                <a:r>
                  <a:rPr lang="en-US" dirty="0" smtClean="0"/>
                  <a:t> notebook, we saw that these powerful methods do indeed capture details about data better and give superior samples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928273"/>
              </a:xfrm>
              <a:blipFill>
                <a:blip r:embed="rId2"/>
                <a:stretch>
                  <a:fillRect l="-562" t="-2467" b="-82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A Detour – Mixed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5366611" cy="5746376"/>
              </a:xfrm>
            </p:spPr>
            <p:txBody>
              <a:bodyPr>
                <a:normAutofit/>
              </a:bodyPr>
              <a:lstStyle/>
              <a:p>
                <a:r>
                  <a:rPr lang="en-IN" dirty="0" smtClean="0"/>
                  <a:t>An example of latent variables in a supervised learning task</a:t>
                </a:r>
              </a:p>
              <a:p>
                <a:r>
                  <a:rPr lang="en-IN" dirty="0" smtClean="0"/>
                  <a:t>We have regression train data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0" smtClean="0">
                                <a:latin typeface="Cambria Math" panose="02040503050406030204" pitchFamily="18" charset="0"/>
                              </a:rPr>
                            </m:ctrlPr>
                          </m:d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smtClean="0"/>
                  <a: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endParaRPr lang="en-IN" dirty="0" smtClean="0"/>
              </a:p>
              <a:p>
                <a:r>
                  <a:rPr lang="en-IN" dirty="0" smtClean="0"/>
                  <a:t>Example: </a:t>
                </a:r>
                <a14:m>
                  <m:oMath xmlns:m="http://schemas.openxmlformats.org/officeDocument/2006/math">
                    <m:r>
                      <a:rPr lang="en-IN" b="1" i="0" smtClean="0">
                        <a:latin typeface="Cambria Math" panose="02040503050406030204" pitchFamily="18" charset="0"/>
                      </a:rPr>
                      <m:t>𝐱</m:t>
                    </m:r>
                  </m:oMath>
                </a14:m>
                <a:r>
                  <a:rPr lang="en-IN" dirty="0" smtClean="0"/>
                  <a:t> denotes age and </a:t>
                </a:r>
                <a14:m>
                  <m:oMath xmlns:m="http://schemas.openxmlformats.org/officeDocument/2006/math">
                    <m:r>
                      <a:rPr lang="en-IN" b="0" i="1" smtClean="0">
                        <a:latin typeface="Cambria Math" panose="02040503050406030204" pitchFamily="18" charset="0"/>
                      </a:rPr>
                      <m:t>𝑦</m:t>
                    </m:r>
                  </m:oMath>
                </a14:m>
                <a:r>
                  <a:rPr lang="en-IN" dirty="0" smtClean="0"/>
                  <a:t> denotes time spent on website</a:t>
                </a:r>
              </a:p>
              <a:p>
                <a:r>
                  <a:rPr lang="en-IN" dirty="0" smtClean="0"/>
                  <a:t>There are two subpopulations in data (gender) which behave differently even if age is same</a:t>
                </a:r>
              </a:p>
              <a:p>
                <a:r>
                  <a:rPr lang="en-IN" dirty="0" smtClean="0"/>
                  <a:t>An indication that our features may be incomplete/</a:t>
                </a:r>
                <a:r>
                  <a:rPr lang="en-IN" i="1" dirty="0" smtClean="0"/>
                  <a:t>latent</a:t>
                </a:r>
                <a:endParaRPr lang="en-IN" dirty="0" smtClean="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5366611" cy="5746376"/>
              </a:xfrm>
              <a:blipFill>
                <a:blip r:embed="rId5"/>
                <a:stretch>
                  <a:fillRect l="-1250" t="-2545" r="-250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cxnSp>
        <p:nvCxnSpPr>
          <p:cNvPr id="73" name="Straight Connector 72"/>
          <p:cNvCxnSpPr/>
          <p:nvPr/>
        </p:nvCxnSpPr>
        <p:spPr>
          <a:xfrm flipV="1">
            <a:off x="5868408" y="2553688"/>
            <a:ext cx="5767083" cy="2182369"/>
          </a:xfrm>
          <a:prstGeom prst="line">
            <a:avLst/>
          </a:prstGeom>
          <a:noFill/>
          <a:ln w="38100" cap="flat" cmpd="sng" algn="ctr">
            <a:solidFill>
              <a:srgbClr val="2ECC71"/>
            </a:solidFill>
            <a:prstDash val="solid"/>
            <a:miter lim="800000"/>
          </a:ln>
          <a:effectLst/>
        </p:spPr>
      </p:cxnSp>
      <p:cxnSp>
        <p:nvCxnSpPr>
          <p:cNvPr id="74" name="Straight Connector 73"/>
          <p:cNvCxnSpPr/>
          <p:nvPr/>
        </p:nvCxnSpPr>
        <p:spPr>
          <a:xfrm flipV="1">
            <a:off x="5974031" y="351834"/>
            <a:ext cx="3396406" cy="4573150"/>
          </a:xfrm>
          <a:prstGeom prst="line">
            <a:avLst/>
          </a:prstGeom>
          <a:noFill/>
          <a:ln w="38100" cap="flat" cmpd="sng" algn="ctr">
            <a:solidFill>
              <a:srgbClr val="0000FF"/>
            </a:solidFill>
            <a:prstDash val="solid"/>
            <a:miter lim="800000"/>
          </a:ln>
          <a:effectLst/>
        </p:spPr>
      </p:cxnSp>
      <p:grpSp>
        <p:nvGrpSpPr>
          <p:cNvPr id="75" name="Group 74" descr=" 53"/>
          <p:cNvGrpSpPr/>
          <p:nvPr/>
        </p:nvGrpSpPr>
        <p:grpSpPr>
          <a:xfrm>
            <a:off x="5762786" y="529320"/>
            <a:ext cx="6090896" cy="4495800"/>
            <a:chOff x="309904" y="1524000"/>
            <a:chExt cx="6090896" cy="4495800"/>
          </a:xfrm>
        </p:grpSpPr>
        <p:cxnSp>
          <p:nvCxnSpPr>
            <p:cNvPr id="76" name="Straight Arrow Connector 75"/>
            <p:cNvCxnSpPr/>
            <p:nvPr/>
          </p:nvCxnSpPr>
          <p:spPr>
            <a:xfrm flipV="1">
              <a:off x="755860" y="1524000"/>
              <a:ext cx="0" cy="4495800"/>
            </a:xfrm>
            <a:prstGeom prst="straightConnector1">
              <a:avLst/>
            </a:prstGeom>
            <a:noFill/>
            <a:ln w="38100" cap="flat" cmpd="sng" algn="ctr">
              <a:solidFill>
                <a:sysClr val="windowText" lastClr="000000"/>
              </a:solidFill>
              <a:prstDash val="solid"/>
              <a:miter lim="800000"/>
              <a:headEnd type="none" w="med" len="med"/>
              <a:tailEnd type="arrow" w="med" len="med"/>
            </a:ln>
            <a:effectLst/>
          </p:spPr>
        </p:cxnSp>
        <p:cxnSp>
          <p:nvCxnSpPr>
            <p:cNvPr id="77" name="Straight Arrow Connector 76"/>
            <p:cNvCxnSpPr/>
            <p:nvPr/>
          </p:nvCxnSpPr>
          <p:spPr>
            <a:xfrm>
              <a:off x="313900" y="5593080"/>
              <a:ext cx="6086900" cy="0"/>
            </a:xfrm>
            <a:prstGeom prst="straightConnector1">
              <a:avLst/>
            </a:prstGeom>
            <a:noFill/>
            <a:ln w="38100" cap="flat" cmpd="sng" algn="ctr">
              <a:solidFill>
                <a:sysClr val="windowText" lastClr="000000"/>
              </a:solidFill>
              <a:prstDash val="solid"/>
              <a:miter lim="800000"/>
              <a:headEnd type="none" w="med" len="med"/>
              <a:tailEnd type="arrow" w="med" len="med"/>
            </a:ln>
            <a:effectLst/>
          </p:spPr>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921982" y="5819529"/>
              <a:ext cx="260627" cy="200271"/>
            </a:xfrm>
            <a:prstGeom prst="rect">
              <a:avLst/>
            </a:prstGeom>
          </p:spPr>
        </p:pic>
        <p:pic>
          <p:nvPicPr>
            <p:cNvPr id="79" name="Picture 7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09904" y="1680036"/>
              <a:ext cx="211245" cy="293548"/>
            </a:xfrm>
            <a:prstGeom prst="rect">
              <a:avLst/>
            </a:prstGeom>
          </p:spPr>
        </p:pic>
      </p:grpSp>
      <p:sp>
        <p:nvSpPr>
          <p:cNvPr id="80" name="Oval 79" descr=" 26"/>
          <p:cNvSpPr/>
          <p:nvPr/>
        </p:nvSpPr>
        <p:spPr>
          <a:xfrm>
            <a:off x="6292049" y="405929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1" name="Oval 80" descr=" 28"/>
          <p:cNvSpPr/>
          <p:nvPr/>
        </p:nvSpPr>
        <p:spPr>
          <a:xfrm>
            <a:off x="6620552" y="372823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2" name="Oval 81" descr=" 29"/>
          <p:cNvSpPr/>
          <p:nvPr/>
        </p:nvSpPr>
        <p:spPr>
          <a:xfrm>
            <a:off x="7176350" y="3423208"/>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3" name="Oval 82" descr=" 30"/>
          <p:cNvSpPr/>
          <p:nvPr/>
        </p:nvSpPr>
        <p:spPr>
          <a:xfrm>
            <a:off x="6790235" y="333431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4" name="Oval 83" descr=" 31"/>
          <p:cNvSpPr/>
          <p:nvPr/>
        </p:nvSpPr>
        <p:spPr>
          <a:xfrm>
            <a:off x="7913496" y="249198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5" name="Oval 84" descr=" 32"/>
          <p:cNvSpPr/>
          <p:nvPr/>
        </p:nvSpPr>
        <p:spPr>
          <a:xfrm>
            <a:off x="7036674" y="2782049"/>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6" name="Oval 85" descr=" 33"/>
          <p:cNvSpPr/>
          <p:nvPr/>
        </p:nvSpPr>
        <p:spPr>
          <a:xfrm>
            <a:off x="8180256" y="1905181"/>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7" name="Oval 86" descr=" 34"/>
          <p:cNvSpPr/>
          <p:nvPr/>
        </p:nvSpPr>
        <p:spPr>
          <a:xfrm>
            <a:off x="7595695" y="2025608"/>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8" name="Oval 87" descr=" 35"/>
          <p:cNvSpPr/>
          <p:nvPr/>
        </p:nvSpPr>
        <p:spPr>
          <a:xfrm>
            <a:off x="8449139" y="166430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9" name="Oval 88" descr=" 36"/>
          <p:cNvSpPr/>
          <p:nvPr/>
        </p:nvSpPr>
        <p:spPr>
          <a:xfrm>
            <a:off x="8337588" y="910956"/>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0" name="Oval 89" descr=" 37"/>
          <p:cNvSpPr/>
          <p:nvPr/>
        </p:nvSpPr>
        <p:spPr>
          <a:xfrm>
            <a:off x="9010605" y="928068"/>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1" name="Oval 90" descr=" 38"/>
          <p:cNvSpPr/>
          <p:nvPr/>
        </p:nvSpPr>
        <p:spPr>
          <a:xfrm>
            <a:off x="8859200" y="216383"/>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14" name="Picture 1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889118" y="5143105"/>
            <a:ext cx="5986507" cy="1287486"/>
          </a:xfrm>
          <a:prstGeom prst="rect">
            <a:avLst/>
          </a:prstGeom>
        </p:spPr>
      </p:pic>
      <p:pic>
        <p:nvPicPr>
          <p:cNvPr id="93" name="Picture 9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8737" y="858201"/>
            <a:ext cx="922100" cy="929721"/>
          </a:xfrm>
          <a:prstGeom prst="rect">
            <a:avLst/>
          </a:prstGeom>
        </p:spPr>
      </p:pic>
      <p:sp>
        <p:nvSpPr>
          <p:cNvPr id="94" name="Oval 93" descr=" 26"/>
          <p:cNvSpPr/>
          <p:nvPr/>
        </p:nvSpPr>
        <p:spPr>
          <a:xfrm>
            <a:off x="6913190" y="4190801"/>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5" name="Oval 94" descr=" 26"/>
          <p:cNvSpPr/>
          <p:nvPr/>
        </p:nvSpPr>
        <p:spPr>
          <a:xfrm>
            <a:off x="7290297" y="385078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 name="Oval 95" descr=" 26"/>
          <p:cNvSpPr/>
          <p:nvPr/>
        </p:nvSpPr>
        <p:spPr>
          <a:xfrm>
            <a:off x="8019436" y="3996454"/>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7" name="Oval 96" descr=" 26"/>
          <p:cNvSpPr/>
          <p:nvPr/>
        </p:nvSpPr>
        <p:spPr>
          <a:xfrm>
            <a:off x="8180256" y="358119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8" name="Oval 97" descr=" 26"/>
          <p:cNvSpPr/>
          <p:nvPr/>
        </p:nvSpPr>
        <p:spPr>
          <a:xfrm>
            <a:off x="8677112" y="3669871"/>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9" name="Oval 98" descr=" 26"/>
          <p:cNvSpPr/>
          <p:nvPr/>
        </p:nvSpPr>
        <p:spPr>
          <a:xfrm>
            <a:off x="8859200" y="335083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0" name="Oval 99" descr=" 26"/>
          <p:cNvSpPr/>
          <p:nvPr/>
        </p:nvSpPr>
        <p:spPr>
          <a:xfrm>
            <a:off x="9176643" y="314463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1" name="Oval 100" descr=" 26"/>
          <p:cNvSpPr/>
          <p:nvPr/>
        </p:nvSpPr>
        <p:spPr>
          <a:xfrm>
            <a:off x="9548839" y="333431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2" name="Oval 101" descr=" 26"/>
          <p:cNvSpPr/>
          <p:nvPr/>
        </p:nvSpPr>
        <p:spPr>
          <a:xfrm>
            <a:off x="10004574" y="284182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3" name="Oval 102" descr=" 26"/>
          <p:cNvSpPr/>
          <p:nvPr/>
        </p:nvSpPr>
        <p:spPr>
          <a:xfrm>
            <a:off x="10400172" y="284182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4" name="Oval 103" descr=" 26"/>
          <p:cNvSpPr/>
          <p:nvPr/>
        </p:nvSpPr>
        <p:spPr>
          <a:xfrm>
            <a:off x="11055990" y="242404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5" name="Oval 104" descr=" 26"/>
          <p:cNvSpPr/>
          <p:nvPr/>
        </p:nvSpPr>
        <p:spPr>
          <a:xfrm>
            <a:off x="11575033" y="2763423"/>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06" name="Picture 10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6063" y="865047"/>
            <a:ext cx="922100" cy="914603"/>
          </a:xfrm>
          <a:prstGeom prst="rect">
            <a:avLst/>
          </a:prstGeom>
        </p:spPr>
      </p:pic>
      <p:sp>
        <p:nvSpPr>
          <p:cNvPr id="107" name="TextBox 106"/>
          <p:cNvSpPr txBox="1"/>
          <p:nvPr/>
        </p:nvSpPr>
        <p:spPr>
          <a:xfrm>
            <a:off x="7898505" y="4797758"/>
            <a:ext cx="2444417" cy="2215991"/>
          </a:xfrm>
          <a:prstGeom prst="rect">
            <a:avLst/>
          </a:prstGeom>
          <a:noFill/>
        </p:spPr>
        <p:txBody>
          <a:bodyPr wrap="square" rtlCol="0">
            <a:spAutoFit/>
          </a:bodyPr>
          <a:lstStyle/>
          <a:p>
            <a:pPr algn="ctr"/>
            <a:r>
              <a:rPr lang="en-IN" sz="13800" dirty="0" smtClean="0">
                <a:solidFill>
                  <a:schemeClr val="bg2"/>
                </a:solidFill>
                <a:latin typeface="Nexa Bold" panose="02000000000000000000" pitchFamily="2" charset="0"/>
              </a:rPr>
              <a:t>?</a:t>
            </a:r>
            <a:endParaRPr lang="en-IN" sz="13800" dirty="0">
              <a:solidFill>
                <a:schemeClr val="bg2"/>
              </a:solidFill>
              <a:latin typeface="Nexa Bold" panose="02000000000000000000" pitchFamily="2" charset="0"/>
            </a:endParaRPr>
          </a:p>
        </p:txBody>
      </p:sp>
      <p:cxnSp>
        <p:nvCxnSpPr>
          <p:cNvPr id="110" name="Straight Connector 109"/>
          <p:cNvCxnSpPr/>
          <p:nvPr/>
        </p:nvCxnSpPr>
        <p:spPr>
          <a:xfrm flipV="1">
            <a:off x="5889119" y="921230"/>
            <a:ext cx="5240278" cy="3913894"/>
          </a:xfrm>
          <a:prstGeom prst="line">
            <a:avLst/>
          </a:prstGeom>
          <a:noFill/>
          <a:ln w="38100" cap="flat" cmpd="sng" algn="ctr">
            <a:solidFill>
              <a:schemeClr val="accent1"/>
            </a:solidFill>
            <a:prstDash val="dash"/>
            <a:miter lim="800000"/>
          </a:ln>
          <a:effectLst/>
        </p:spPr>
      </p:cxnSp>
      <p:grpSp>
        <p:nvGrpSpPr>
          <p:cNvPr id="115" name="Group 114"/>
          <p:cNvGrpSpPr/>
          <p:nvPr/>
        </p:nvGrpSpPr>
        <p:grpSpPr>
          <a:xfrm>
            <a:off x="10464246" y="2655158"/>
            <a:ext cx="1468606" cy="1238929"/>
            <a:chOff x="12383748" y="1219011"/>
            <a:chExt cx="1862104" cy="1570887"/>
          </a:xfrm>
        </p:grpSpPr>
        <p:sp>
          <p:nvSpPr>
            <p:cNvPr id="116" name="Freeform 11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reeform 11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11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1" name="Rectangular Callout 120"/>
          <p:cNvSpPr/>
          <p:nvPr/>
        </p:nvSpPr>
        <p:spPr>
          <a:xfrm>
            <a:off x="648929" y="1547611"/>
            <a:ext cx="9627021" cy="2276751"/>
          </a:xfrm>
          <a:prstGeom prst="wedgeRectCallout">
            <a:avLst>
              <a:gd name="adj1" fmla="val 57372"/>
              <a:gd name="adj2" fmla="val 4659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Sure, we could try clustering this data first and then apply regression models separately on both clusters. However, using latent variables may be beneficial since 1) clustering e.g. k-means may not necessarily work well since the points here are really not close to two centroids (instead, they lie close to two lines which k-means is really not meant to handle) and 2) using latent variables, we can elegantly cluster and learn regression models jointly!! </a:t>
            </a:r>
            <a:endParaRPr lang="en-IN" sz="2400" dirty="0">
              <a:solidFill>
                <a:schemeClr val="tx1"/>
              </a:solidFill>
              <a:latin typeface="+mj-lt"/>
            </a:endParaRPr>
          </a:p>
        </p:txBody>
      </p:sp>
    </p:spTree>
    <p:extLst>
      <p:ext uri="{BB962C8B-B14F-4D97-AF65-F5344CB8AC3E}">
        <p14:creationId xmlns:p14="http://schemas.microsoft.com/office/powerpoint/2010/main" val="1951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left)">
                                      <p:cBhvr>
                                        <p:cTn id="20" dur="500"/>
                                        <p:tgtEl>
                                          <p:spTgt spid="7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500"/>
                                        <p:tgtEl>
                                          <p:spTgt spid="83"/>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500"/>
                                        <p:tgtEl>
                                          <p:spTgt spid="86"/>
                                        </p:tgtEl>
                                      </p:cBhvr>
                                    </p:animEffect>
                                  </p:childTnLst>
                                </p:cTn>
                              </p:par>
                            </p:childTnLst>
                          </p:cTn>
                        </p:par>
                        <p:par>
                          <p:cTn id="53" fill="hold">
                            <p:stCondLst>
                              <p:cond delay="4500"/>
                            </p:stCondLst>
                            <p:childTnLst>
                              <p:par>
                                <p:cTn id="54" presetID="10" presetClass="entr" presetSubtype="0" fill="hold" grpId="0" nodeType="after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500"/>
                                        <p:tgtEl>
                                          <p:spTgt spid="90"/>
                                        </p:tgtEl>
                                      </p:cBhvr>
                                    </p:animEffect>
                                  </p:childTnLst>
                                </p:cTn>
                              </p:par>
                            </p:childTnLst>
                          </p:cTn>
                        </p:par>
                        <p:par>
                          <p:cTn id="65" fill="hold">
                            <p:stCondLst>
                              <p:cond delay="6000"/>
                            </p:stCondLst>
                            <p:childTnLst>
                              <p:par>
                                <p:cTn id="66" presetID="10" presetClass="entr" presetSubtype="0" fill="hold" grpId="0" nodeType="after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74"/>
                                        </p:tgtEl>
                                      </p:cBhvr>
                                    </p:animEffect>
                                    <p:set>
                                      <p:cBhvr>
                                        <p:cTn id="73" dur="1" fill="hold">
                                          <p:stCondLst>
                                            <p:cond delay="499"/>
                                          </p:stCondLst>
                                        </p:cTn>
                                        <p:tgtEl>
                                          <p:spTgt spid="7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14"/>
                                        </p:tgtEl>
                                        <p:attrNameLst>
                                          <p:attrName>style.visibility</p:attrName>
                                        </p:attrNameLst>
                                      </p:cBhvr>
                                      <p:to>
                                        <p:strVal val="visible"/>
                                      </p:to>
                                    </p:set>
                                    <p:animEffect transition="in" filter="wipe(left)">
                                      <p:cBhvr>
                                        <p:cTn id="78" dur="500"/>
                                        <p:tgtEl>
                                          <p:spTgt spid="11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down)">
                                      <p:cBhvr>
                                        <p:cTn id="83" dur="500"/>
                                        <p:tgtEl>
                                          <p:spTgt spid="74"/>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500"/>
                                        <p:tgtEl>
                                          <p:spTgt spid="73"/>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94"/>
                                        </p:tgtEl>
                                        <p:attrNameLst>
                                          <p:attrName>style.visibility</p:attrName>
                                        </p:attrNameLst>
                                      </p:cBhvr>
                                      <p:to>
                                        <p:strVal val="visible"/>
                                      </p:to>
                                    </p:set>
                                    <p:animEffect transition="in" filter="fade">
                                      <p:cBhvr>
                                        <p:cTn id="96" dur="500"/>
                                        <p:tgtEl>
                                          <p:spTgt spid="94"/>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fade">
                                      <p:cBhvr>
                                        <p:cTn id="100" dur="500"/>
                                        <p:tgtEl>
                                          <p:spTgt spid="95"/>
                                        </p:tgtEl>
                                      </p:cBhvr>
                                    </p:animEffect>
                                  </p:childTnLst>
                                </p:cTn>
                              </p:par>
                            </p:childTnLst>
                          </p:cTn>
                        </p:par>
                        <p:par>
                          <p:cTn id="101" fill="hold">
                            <p:stCondLst>
                              <p:cond delay="1500"/>
                            </p:stCondLst>
                            <p:childTnLst>
                              <p:par>
                                <p:cTn id="102" presetID="10" presetClass="entr" presetSubtype="0" fill="hold" grpId="0" nodeType="after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fade">
                                      <p:cBhvr>
                                        <p:cTn id="104" dur="500"/>
                                        <p:tgtEl>
                                          <p:spTgt spid="96"/>
                                        </p:tgtEl>
                                      </p:cBhvr>
                                    </p:animEffect>
                                  </p:childTnLst>
                                </p:cTn>
                              </p:par>
                            </p:childTnLst>
                          </p:cTn>
                        </p:par>
                        <p:par>
                          <p:cTn id="105" fill="hold">
                            <p:stCondLst>
                              <p:cond delay="2000"/>
                            </p:stCondLst>
                            <p:childTnLst>
                              <p:par>
                                <p:cTn id="106" presetID="10" presetClass="entr" presetSubtype="0" fill="hold" grpId="0" nodeType="after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childTnLst>
                          </p:cTn>
                        </p:par>
                        <p:par>
                          <p:cTn id="109" fill="hold">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98"/>
                                        </p:tgtEl>
                                        <p:attrNameLst>
                                          <p:attrName>style.visibility</p:attrName>
                                        </p:attrNameLst>
                                      </p:cBhvr>
                                      <p:to>
                                        <p:strVal val="visible"/>
                                      </p:to>
                                    </p:set>
                                    <p:animEffect transition="in" filter="fade">
                                      <p:cBhvr>
                                        <p:cTn id="112" dur="500"/>
                                        <p:tgtEl>
                                          <p:spTgt spid="98"/>
                                        </p:tgtEl>
                                      </p:cBhvr>
                                    </p:animEffect>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99"/>
                                        </p:tgtEl>
                                        <p:attrNameLst>
                                          <p:attrName>style.visibility</p:attrName>
                                        </p:attrNameLst>
                                      </p:cBhvr>
                                      <p:to>
                                        <p:strVal val="visible"/>
                                      </p:to>
                                    </p:set>
                                    <p:animEffect transition="in" filter="fade">
                                      <p:cBhvr>
                                        <p:cTn id="116" dur="500"/>
                                        <p:tgtEl>
                                          <p:spTgt spid="99"/>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100"/>
                                        </p:tgtEl>
                                        <p:attrNameLst>
                                          <p:attrName>style.visibility</p:attrName>
                                        </p:attrNameLst>
                                      </p:cBhvr>
                                      <p:to>
                                        <p:strVal val="visible"/>
                                      </p:to>
                                    </p:set>
                                    <p:animEffect transition="in" filter="fade">
                                      <p:cBhvr>
                                        <p:cTn id="120" dur="500"/>
                                        <p:tgtEl>
                                          <p:spTgt spid="100"/>
                                        </p:tgtEl>
                                      </p:cBhvr>
                                    </p:animEffect>
                                  </p:childTnLst>
                                </p:cTn>
                              </p:par>
                            </p:childTnLst>
                          </p:cTn>
                        </p:par>
                        <p:par>
                          <p:cTn id="121" fill="hold">
                            <p:stCondLst>
                              <p:cond delay="4000"/>
                            </p:stCondLst>
                            <p:childTnLst>
                              <p:par>
                                <p:cTn id="122" presetID="10" presetClass="entr" presetSubtype="0" fill="hold" grpId="0" nodeType="afterEffect">
                                  <p:stCondLst>
                                    <p:cond delay="0"/>
                                  </p:stCondLst>
                                  <p:childTnLst>
                                    <p:set>
                                      <p:cBhvr>
                                        <p:cTn id="123" dur="1" fill="hold">
                                          <p:stCondLst>
                                            <p:cond delay="0"/>
                                          </p:stCondLst>
                                        </p:cTn>
                                        <p:tgtEl>
                                          <p:spTgt spid="101"/>
                                        </p:tgtEl>
                                        <p:attrNameLst>
                                          <p:attrName>style.visibility</p:attrName>
                                        </p:attrNameLst>
                                      </p:cBhvr>
                                      <p:to>
                                        <p:strVal val="visible"/>
                                      </p:to>
                                    </p:set>
                                    <p:animEffect transition="in" filter="fade">
                                      <p:cBhvr>
                                        <p:cTn id="124" dur="500"/>
                                        <p:tgtEl>
                                          <p:spTgt spid="101"/>
                                        </p:tgtEl>
                                      </p:cBhvr>
                                    </p:animEffect>
                                  </p:childTnLst>
                                </p:cTn>
                              </p:par>
                            </p:childTnLst>
                          </p:cTn>
                        </p:par>
                        <p:par>
                          <p:cTn id="125" fill="hold">
                            <p:stCondLst>
                              <p:cond delay="4500"/>
                            </p:stCondLst>
                            <p:childTnLst>
                              <p:par>
                                <p:cTn id="126" presetID="10" presetClass="entr" presetSubtype="0" fill="hold" grpId="0" nodeType="afterEffect">
                                  <p:stCondLst>
                                    <p:cond delay="0"/>
                                  </p:stCondLst>
                                  <p:childTnLst>
                                    <p:set>
                                      <p:cBhvr>
                                        <p:cTn id="127" dur="1" fill="hold">
                                          <p:stCondLst>
                                            <p:cond delay="0"/>
                                          </p:stCondLst>
                                        </p:cTn>
                                        <p:tgtEl>
                                          <p:spTgt spid="102"/>
                                        </p:tgtEl>
                                        <p:attrNameLst>
                                          <p:attrName>style.visibility</p:attrName>
                                        </p:attrNameLst>
                                      </p:cBhvr>
                                      <p:to>
                                        <p:strVal val="visible"/>
                                      </p:to>
                                    </p:set>
                                    <p:animEffect transition="in" filter="fade">
                                      <p:cBhvr>
                                        <p:cTn id="128" dur="500"/>
                                        <p:tgtEl>
                                          <p:spTgt spid="102"/>
                                        </p:tgtEl>
                                      </p:cBhvr>
                                    </p:animEffect>
                                  </p:childTnLst>
                                </p:cTn>
                              </p:par>
                            </p:childTnLst>
                          </p:cTn>
                        </p:par>
                        <p:par>
                          <p:cTn id="129" fill="hold">
                            <p:stCondLst>
                              <p:cond delay="5000"/>
                            </p:stCondLst>
                            <p:childTnLst>
                              <p:par>
                                <p:cTn id="130" presetID="10" presetClass="entr" presetSubtype="0" fill="hold" grpId="0" nodeType="afterEffect">
                                  <p:stCondLst>
                                    <p:cond delay="0"/>
                                  </p:stCondLst>
                                  <p:childTnLst>
                                    <p:set>
                                      <p:cBhvr>
                                        <p:cTn id="131" dur="1" fill="hold">
                                          <p:stCondLst>
                                            <p:cond delay="0"/>
                                          </p:stCondLst>
                                        </p:cTn>
                                        <p:tgtEl>
                                          <p:spTgt spid="103"/>
                                        </p:tgtEl>
                                        <p:attrNameLst>
                                          <p:attrName>style.visibility</p:attrName>
                                        </p:attrNameLst>
                                      </p:cBhvr>
                                      <p:to>
                                        <p:strVal val="visible"/>
                                      </p:to>
                                    </p:set>
                                    <p:animEffect transition="in" filter="fade">
                                      <p:cBhvr>
                                        <p:cTn id="132" dur="500"/>
                                        <p:tgtEl>
                                          <p:spTgt spid="103"/>
                                        </p:tgtEl>
                                      </p:cBhvr>
                                    </p:animEffect>
                                  </p:childTnLst>
                                </p:cTn>
                              </p:par>
                            </p:childTnLst>
                          </p:cTn>
                        </p:par>
                        <p:par>
                          <p:cTn id="133" fill="hold">
                            <p:stCondLst>
                              <p:cond delay="5500"/>
                            </p:stCondLst>
                            <p:childTnLst>
                              <p:par>
                                <p:cTn id="134" presetID="10" presetClass="entr" presetSubtype="0" fill="hold" grpId="0" nodeType="afterEffect">
                                  <p:stCondLst>
                                    <p:cond delay="0"/>
                                  </p:stCondLst>
                                  <p:childTnLst>
                                    <p:set>
                                      <p:cBhvr>
                                        <p:cTn id="135" dur="1" fill="hold">
                                          <p:stCondLst>
                                            <p:cond delay="0"/>
                                          </p:stCondLst>
                                        </p:cTn>
                                        <p:tgtEl>
                                          <p:spTgt spid="104"/>
                                        </p:tgtEl>
                                        <p:attrNameLst>
                                          <p:attrName>style.visibility</p:attrName>
                                        </p:attrNameLst>
                                      </p:cBhvr>
                                      <p:to>
                                        <p:strVal val="visible"/>
                                      </p:to>
                                    </p:set>
                                    <p:animEffect transition="in" filter="fade">
                                      <p:cBhvr>
                                        <p:cTn id="136" dur="500"/>
                                        <p:tgtEl>
                                          <p:spTgt spid="104"/>
                                        </p:tgtEl>
                                      </p:cBhvr>
                                    </p:animEffect>
                                  </p:childTnLst>
                                </p:cTn>
                              </p:par>
                            </p:childTnLst>
                          </p:cTn>
                        </p:par>
                        <p:par>
                          <p:cTn id="137" fill="hold">
                            <p:stCondLst>
                              <p:cond delay="6000"/>
                            </p:stCondLst>
                            <p:childTnLst>
                              <p:par>
                                <p:cTn id="138" presetID="10" presetClass="entr" presetSubtype="0" fill="hold" grpId="0" nodeType="afterEffect">
                                  <p:stCondLst>
                                    <p:cond delay="0"/>
                                  </p:stCondLst>
                                  <p:childTnLst>
                                    <p:set>
                                      <p:cBhvr>
                                        <p:cTn id="139" dur="1" fill="hold">
                                          <p:stCondLst>
                                            <p:cond delay="0"/>
                                          </p:stCondLst>
                                        </p:cTn>
                                        <p:tgtEl>
                                          <p:spTgt spid="105"/>
                                        </p:tgtEl>
                                        <p:attrNameLst>
                                          <p:attrName>style.visibility</p:attrName>
                                        </p:attrNameLst>
                                      </p:cBhvr>
                                      <p:to>
                                        <p:strVal val="visible"/>
                                      </p:to>
                                    </p:set>
                                    <p:animEffect transition="in" filter="fade">
                                      <p:cBhvr>
                                        <p:cTn id="140" dur="500"/>
                                        <p:tgtEl>
                                          <p:spTgt spid="105"/>
                                        </p:tgtEl>
                                      </p:cBhvr>
                                    </p:animEffect>
                                  </p:childTnLst>
                                </p:cTn>
                              </p:par>
                            </p:childTnLst>
                          </p:cTn>
                        </p:par>
                        <p:par>
                          <p:cTn id="141" fill="hold">
                            <p:stCondLst>
                              <p:cond delay="6500"/>
                            </p:stCondLst>
                            <p:childTnLst>
                              <p:par>
                                <p:cTn id="142" presetID="22" presetClass="exit" presetSubtype="4" fill="hold" nodeType="afterEffect">
                                  <p:stCondLst>
                                    <p:cond delay="0"/>
                                  </p:stCondLst>
                                  <p:childTnLst>
                                    <p:animEffect transition="out" filter="wipe(down)">
                                      <p:cBhvr>
                                        <p:cTn id="143" dur="500"/>
                                        <p:tgtEl>
                                          <p:spTgt spid="74"/>
                                        </p:tgtEl>
                                      </p:cBhvr>
                                    </p:animEffect>
                                    <p:set>
                                      <p:cBhvr>
                                        <p:cTn id="144" dur="1" fill="hold">
                                          <p:stCondLst>
                                            <p:cond delay="499"/>
                                          </p:stCondLst>
                                        </p:cTn>
                                        <p:tgtEl>
                                          <p:spTgt spid="74"/>
                                        </p:tgtEl>
                                        <p:attrNameLst>
                                          <p:attrName>style.visibility</p:attrName>
                                        </p:attrNameLst>
                                      </p:cBhvr>
                                      <p:to>
                                        <p:strVal val="hidden"/>
                                      </p:to>
                                    </p:set>
                                  </p:childTnLst>
                                </p:cTn>
                              </p:par>
                              <p:par>
                                <p:cTn id="145" presetID="22" presetClass="exit" presetSubtype="4" fill="hold" nodeType="withEffect">
                                  <p:stCondLst>
                                    <p:cond delay="0"/>
                                  </p:stCondLst>
                                  <p:childTnLst>
                                    <p:animEffect transition="out" filter="wipe(down)">
                                      <p:cBhvr>
                                        <p:cTn id="146" dur="500"/>
                                        <p:tgtEl>
                                          <p:spTgt spid="73"/>
                                        </p:tgtEl>
                                      </p:cBhvr>
                                    </p:animEffect>
                                    <p:set>
                                      <p:cBhvr>
                                        <p:cTn id="147" dur="1" fill="hold">
                                          <p:stCondLst>
                                            <p:cond delay="499"/>
                                          </p:stCondLst>
                                        </p:cTn>
                                        <p:tgtEl>
                                          <p:spTgt spid="73"/>
                                        </p:tgtEl>
                                        <p:attrNameLst>
                                          <p:attrName>style.visibility</p:attrName>
                                        </p:attrNameLst>
                                      </p:cBhvr>
                                      <p:to>
                                        <p:strVal val="hidden"/>
                                      </p:to>
                                    </p:set>
                                  </p:childTnLst>
                                </p:cTn>
                              </p:par>
                            </p:childTnLst>
                          </p:cTn>
                        </p:par>
                        <p:par>
                          <p:cTn id="148" fill="hold">
                            <p:stCondLst>
                              <p:cond delay="7000"/>
                            </p:stCondLst>
                            <p:childTnLst>
                              <p:par>
                                <p:cTn id="149" presetID="10" presetClass="exit" presetSubtype="0" fill="hold" nodeType="afterEffect">
                                  <p:stCondLst>
                                    <p:cond delay="0"/>
                                  </p:stCondLst>
                                  <p:childTnLst>
                                    <p:animEffect transition="out" filter="fade">
                                      <p:cBhvr>
                                        <p:cTn id="150" dur="500"/>
                                        <p:tgtEl>
                                          <p:spTgt spid="93"/>
                                        </p:tgtEl>
                                      </p:cBhvr>
                                    </p:animEffect>
                                    <p:set>
                                      <p:cBhvr>
                                        <p:cTn id="151" dur="1" fill="hold">
                                          <p:stCondLst>
                                            <p:cond delay="499"/>
                                          </p:stCondLst>
                                        </p:cTn>
                                        <p:tgtEl>
                                          <p:spTgt spid="93"/>
                                        </p:tgtEl>
                                        <p:attrNameLst>
                                          <p:attrName>style.visibility</p:attrName>
                                        </p:attrNameLst>
                                      </p:cBhvr>
                                      <p:to>
                                        <p:strVal val="hidden"/>
                                      </p:to>
                                    </p:set>
                                  </p:childTnLst>
                                </p:cTn>
                              </p:par>
                              <p:par>
                                <p:cTn id="152" presetID="10" presetClass="entr" presetSubtype="0" fill="hold" nodeType="withEffect">
                                  <p:stCondLst>
                                    <p:cond delay="0"/>
                                  </p:stCondLst>
                                  <p:childTnLst>
                                    <p:set>
                                      <p:cBhvr>
                                        <p:cTn id="153" dur="1" fill="hold">
                                          <p:stCondLst>
                                            <p:cond delay="0"/>
                                          </p:stCondLst>
                                        </p:cTn>
                                        <p:tgtEl>
                                          <p:spTgt spid="106"/>
                                        </p:tgtEl>
                                        <p:attrNameLst>
                                          <p:attrName>style.visibility</p:attrName>
                                        </p:attrNameLst>
                                      </p:cBhvr>
                                      <p:to>
                                        <p:strVal val="visible"/>
                                      </p:to>
                                    </p:set>
                                    <p:animEffect transition="in" filter="fade">
                                      <p:cBhvr>
                                        <p:cTn id="154" dur="500"/>
                                        <p:tgtEl>
                                          <p:spTgt spid="106"/>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110"/>
                                        </p:tgtEl>
                                        <p:attrNameLst>
                                          <p:attrName>style.visibility</p:attrName>
                                        </p:attrNameLst>
                                      </p:cBhvr>
                                      <p:to>
                                        <p:strVal val="visible"/>
                                      </p:to>
                                    </p:set>
                                    <p:animEffect transition="in" filter="wipe(left)">
                                      <p:cBhvr>
                                        <p:cTn id="159" dur="500"/>
                                        <p:tgtEl>
                                          <p:spTgt spid="110"/>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07"/>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115"/>
                                        </p:tgtEl>
                                        <p:attrNameLst>
                                          <p:attrName>style.visibility</p:attrName>
                                        </p:attrNameLst>
                                      </p:cBhvr>
                                      <p:to>
                                        <p:strVal val="visible"/>
                                      </p:to>
                                    </p:set>
                                  </p:childTnLst>
                                </p:cTn>
                              </p:par>
                            </p:childTnLst>
                          </p:cTn>
                        </p:par>
                        <p:par>
                          <p:cTn id="180" fill="hold">
                            <p:stCondLst>
                              <p:cond delay="0"/>
                            </p:stCondLst>
                            <p:childTnLst>
                              <p:par>
                                <p:cTn id="181" presetID="22" presetClass="entr" presetSubtype="2" fill="hold" grpId="0" nodeType="afterEffect">
                                  <p:stCondLst>
                                    <p:cond delay="0"/>
                                  </p:stCondLst>
                                  <p:childTnLst>
                                    <p:set>
                                      <p:cBhvr>
                                        <p:cTn id="182" dur="1" fill="hold">
                                          <p:stCondLst>
                                            <p:cond delay="0"/>
                                          </p:stCondLst>
                                        </p:cTn>
                                        <p:tgtEl>
                                          <p:spTgt spid="121"/>
                                        </p:tgtEl>
                                        <p:attrNameLst>
                                          <p:attrName>style.visibility</p:attrName>
                                        </p:attrNameLst>
                                      </p:cBhvr>
                                      <p:to>
                                        <p:strVal val="visible"/>
                                      </p:to>
                                    </p:set>
                                    <p:animEffect transition="in" filter="wipe(right)">
                                      <p:cBhvr>
                                        <p:cTn id="18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0" grpId="0" uiExpand="1" animBg="1"/>
      <p:bldP spid="81" grpId="0" uiExpand="1" animBg="1"/>
      <p:bldP spid="82" grpId="0" uiExpand="1" animBg="1"/>
      <p:bldP spid="83" grpId="0" uiExpand="1" animBg="1"/>
      <p:bldP spid="84" grpId="0" uiExpand="1" animBg="1"/>
      <p:bldP spid="85" grpId="0" uiExpand="1" animBg="1"/>
      <p:bldP spid="86" grpId="0" uiExpand="1" animBg="1"/>
      <p:bldP spid="87" grpId="0" uiExpand="1" animBg="1"/>
      <p:bldP spid="88" grpId="0" uiExpand="1" animBg="1"/>
      <p:bldP spid="89" grpId="0" uiExpand="1" animBg="1"/>
      <p:bldP spid="90" grpId="0" uiExpand="1" animBg="1"/>
      <p:bldP spid="91" grpId="0" uiExpand="1" animBg="1"/>
      <p:bldP spid="94" grpId="0" uiExpand="1" animBg="1"/>
      <p:bldP spid="95" grpId="0" uiExpand="1" animBg="1"/>
      <p:bldP spid="96" grpId="0" uiExpand="1" animBg="1"/>
      <p:bldP spid="97" grpId="0" uiExpand="1" animBg="1"/>
      <p:bldP spid="98" grpId="0" uiExpand="1" animBg="1"/>
      <p:bldP spid="99" grpId="0" uiExpand="1" animBg="1"/>
      <p:bldP spid="100" grpId="0" uiExpand="1" animBg="1"/>
      <p:bldP spid="101" grpId="0" uiExpand="1" animBg="1"/>
      <p:bldP spid="102" grpId="0" uiExpand="1" animBg="1"/>
      <p:bldP spid="103" grpId="0" uiExpand="1" animBg="1"/>
      <p:bldP spid="104" grpId="0" uiExpand="1" animBg="1"/>
      <p:bldP spid="105" grpId="0" uiExpand="1" animBg="1"/>
      <p:bldP spid="107" grpId="0" uiExpand="1"/>
      <p:bldP spid="1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Latent Variables to the Rescue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746376"/>
              </a:xfrm>
            </p:spPr>
            <p:txBody>
              <a:bodyPr/>
              <a:lstStyle/>
              <a:p>
                <a:r>
                  <a:rPr lang="en-IN" dirty="0" smtClean="0"/>
                  <a:t>As before, if we believe that our data is best explained using two linear regression models instead of one, we should work with a </a:t>
                </a:r>
                <a:r>
                  <a:rPr lang="en-IN" i="1" dirty="0" smtClean="0"/>
                  <a:t>mixed model</a:t>
                </a:r>
                <a:r>
                  <a:rPr lang="en-IN" dirty="0" smtClean="0"/>
                  <a:t> (aka mixture of experts)</a:t>
                </a:r>
              </a:p>
              <a:p>
                <a:r>
                  <a:rPr lang="en-IN" dirty="0" smtClean="0"/>
                  <a:t>Will fit two regression models to the data and use a latent variable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2</m:t>
                        </m:r>
                      </m:e>
                    </m:d>
                  </m:oMath>
                </a14:m>
                <a:r>
                  <a:rPr lang="en-IN" dirty="0" smtClean="0"/>
                  <a:t> to keep track of which data point belongs to which model</a:t>
                </a:r>
              </a:p>
              <a:p>
                <a:r>
                  <a:rPr lang="en-IN" dirty="0" smtClean="0"/>
                  <a:t>Let us use Gaussian likelihoods since we are comfortable with it</a:t>
                </a:r>
              </a:p>
              <a:p>
                <a:pPr lvl="2"/>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ℙ</m:t>
                    </m:r>
                    <m:d>
                      <m:dPr>
                        <m:begChr m:val="["/>
                        <m:endChr m:val="]"/>
                        <m:ctrlPr>
                          <a:rPr lang="en-IN" i="1">
                            <a:solidFill>
                              <a:schemeClr val="tx1"/>
                            </a:solidFill>
                            <a:latin typeface="Cambria Math" panose="02040503050406030204" pitchFamily="18" charset="0"/>
                            <a:ea typeface="Cambria Math" panose="02040503050406030204" pitchFamily="18" charset="0"/>
                          </a:rPr>
                        </m:ctrlPr>
                      </m:dPr>
                      <m:e>
                        <m:sSup>
                          <m:sSupPr>
                            <m:ctrlPr>
                              <a:rPr lang="en-IN" b="0" i="1" smtClean="0">
                                <a:solidFill>
                                  <a:schemeClr val="tx1"/>
                                </a:solidFill>
                                <a:latin typeface="Cambria Math" panose="02040503050406030204" pitchFamily="18" charset="0"/>
                                <a:ea typeface="Cambria Math" panose="02040503050406030204" pitchFamily="18" charset="0"/>
                              </a:rPr>
                            </m:ctrlPr>
                          </m:sSupPr>
                          <m:e>
                            <m:r>
                              <a:rPr lang="en-IN" b="0" i="1" smtClean="0">
                                <a:solidFill>
                                  <a:schemeClr val="tx1"/>
                                </a:solidFill>
                                <a:latin typeface="Cambria Math" panose="02040503050406030204" pitchFamily="18" charset="0"/>
                                <a:ea typeface="Cambria Math" panose="02040503050406030204" pitchFamily="18" charset="0"/>
                              </a:rPr>
                              <m:t>𝑦</m:t>
                            </m:r>
                          </m:e>
                          <m:sup>
                            <m:r>
                              <a:rPr lang="en-IN" b="0" i="1" smtClean="0">
                                <a:solidFill>
                                  <a:schemeClr val="tx1"/>
                                </a:solidFill>
                                <a:latin typeface="Cambria Math" panose="02040503050406030204" pitchFamily="18" charset="0"/>
                                <a:ea typeface="Cambria Math" panose="02040503050406030204" pitchFamily="18" charset="0"/>
                              </a:rPr>
                              <m:t>𝑖</m:t>
                            </m:r>
                          </m:sup>
                        </m:sSup>
                        <m:r>
                          <a:rPr lang="en-IN" b="0" i="1" smtClean="0">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 </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𝐱</m:t>
                            </m:r>
                          </m:e>
                          <m:sup>
                            <m:r>
                              <a:rPr lang="en-IN" i="1">
                                <a:solidFill>
                                  <a:schemeClr val="tx1"/>
                                </a:solidFill>
                                <a:latin typeface="Cambria Math" panose="02040503050406030204" pitchFamily="18" charset="0"/>
                                <a:ea typeface="Cambria Math" panose="02040503050406030204" pitchFamily="18" charset="0"/>
                              </a:rPr>
                              <m:t>𝑖</m:t>
                            </m:r>
                          </m:sup>
                        </m:sSup>
                        <m:r>
                          <a:rPr lang="en-IN" b="0" i="1" smtClean="0">
                            <a:solidFill>
                              <a:schemeClr val="tx1"/>
                            </a:solidFill>
                            <a:latin typeface="Cambria Math" panose="02040503050406030204" pitchFamily="18" charset="0"/>
                            <a:ea typeface="Cambria Math" panose="02040503050406030204" pitchFamily="18" charset="0"/>
                          </a:rPr>
                          <m:t>,</m:t>
                        </m:r>
                        <m:sSub>
                          <m:sSubPr>
                            <m:ctrlPr>
                              <a:rPr lang="en-IN" i="1">
                                <a:solidFill>
                                  <a:schemeClr val="tx1"/>
                                </a:solidFill>
                                <a:latin typeface="Cambria Math" panose="02040503050406030204" pitchFamily="18" charset="0"/>
                                <a:ea typeface="Cambria Math" panose="02040503050406030204" pitchFamily="18" charset="0"/>
                              </a:rPr>
                            </m:ctrlPr>
                          </m:sSubPr>
                          <m:e>
                            <m:r>
                              <a:rPr lang="en-IN" i="1">
                                <a:solidFill>
                                  <a:schemeClr val="tx1"/>
                                </a:solidFill>
                                <a:latin typeface="Cambria Math" panose="02040503050406030204" pitchFamily="18" charset="0"/>
                                <a:ea typeface="Cambria Math" panose="02040503050406030204" pitchFamily="18" charset="0"/>
                              </a:rPr>
                              <m:t>𝑧</m:t>
                            </m:r>
                          </m:e>
                          <m:sub>
                            <m:r>
                              <a:rPr lang="en-IN" i="1">
                                <a:solidFill>
                                  <a:schemeClr val="tx1"/>
                                </a:solidFill>
                                <a:latin typeface="Cambria Math" panose="02040503050406030204" pitchFamily="18" charset="0"/>
                                <a:ea typeface="Cambria Math" panose="02040503050406030204" pitchFamily="18" charset="0"/>
                              </a:rPr>
                              <m:t>𝑖</m:t>
                            </m:r>
                          </m:sub>
                        </m:sSub>
                        <m:r>
                          <a:rPr lang="en-IN" i="1">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i="0" smtClean="0">
                                <a:solidFill>
                                  <a:schemeClr val="tx1"/>
                                </a:solidFill>
                                <a:latin typeface="Cambria Math" panose="02040503050406030204" pitchFamily="18" charset="0"/>
                                <a:ea typeface="Cambria Math" panose="02040503050406030204" pitchFamily="18" charset="0"/>
                              </a:rPr>
                              <m:t>𝐰</m:t>
                            </m:r>
                          </m:e>
                          <m:sup>
                            <m:r>
                              <a:rPr lang="en-IN" i="1">
                                <a:solidFill>
                                  <a:schemeClr val="tx1"/>
                                </a:solidFill>
                                <a:latin typeface="Cambria Math" panose="02040503050406030204" pitchFamily="18" charset="0"/>
                                <a:ea typeface="Cambria Math" panose="02040503050406030204" pitchFamily="18" charset="0"/>
                              </a:rPr>
                              <m:t>1</m:t>
                            </m:r>
                          </m:sup>
                        </m:sSup>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1" i="0" smtClean="0">
                                <a:solidFill>
                                  <a:schemeClr val="tx1"/>
                                </a:solidFill>
                                <a:latin typeface="Cambria Math" panose="02040503050406030204" pitchFamily="18" charset="0"/>
                                <a:ea typeface="Cambria Math" panose="02040503050406030204" pitchFamily="18" charset="0"/>
                              </a:rPr>
                              <m:t>𝐰</m:t>
                            </m:r>
                          </m:e>
                          <m:sup>
                            <m:r>
                              <a:rPr lang="en-IN" i="1">
                                <a:solidFill>
                                  <a:schemeClr val="tx1"/>
                                </a:solidFill>
                                <a:latin typeface="Cambria Math" panose="02040503050406030204" pitchFamily="18" charset="0"/>
                                <a:ea typeface="Cambria Math" panose="02040503050406030204" pitchFamily="18" charset="0"/>
                              </a:rPr>
                              <m:t>2</m:t>
                            </m:r>
                          </m:sup>
                        </m:sSup>
                      </m:e>
                    </m:d>
                    <m:r>
                      <a:rPr lang="en-IN" i="1">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𝒩</m:t>
                    </m:r>
                    <m:d>
                      <m:dPr>
                        <m:ctrlPr>
                          <a:rPr lang="en-IN" i="1">
                            <a:solidFill>
                              <a:schemeClr val="tx1"/>
                            </a:solidFill>
                            <a:latin typeface="Cambria Math" panose="02040503050406030204" pitchFamily="18" charset="0"/>
                            <a:ea typeface="Cambria Math" panose="02040503050406030204" pitchFamily="18" charset="0"/>
                          </a:rPr>
                        </m:ctrlPr>
                      </m:dPr>
                      <m:e>
                        <m:sSup>
                          <m:sSupPr>
                            <m:ctrlPr>
                              <a:rPr lang="en-IN" i="1">
                                <a:solidFill>
                                  <a:schemeClr val="tx1"/>
                                </a:solidFill>
                                <a:latin typeface="Cambria Math" panose="02040503050406030204" pitchFamily="18" charset="0"/>
                                <a:ea typeface="Cambria Math" panose="02040503050406030204" pitchFamily="18" charset="0"/>
                              </a:rPr>
                            </m:ctrlPr>
                          </m:sSupPr>
                          <m:e>
                            <m:r>
                              <a:rPr lang="en-IN" b="0" i="1" smtClean="0">
                                <a:solidFill>
                                  <a:schemeClr val="tx1"/>
                                </a:solidFill>
                                <a:latin typeface="Cambria Math" panose="02040503050406030204" pitchFamily="18" charset="0"/>
                                <a:ea typeface="Cambria Math" panose="02040503050406030204" pitchFamily="18" charset="0"/>
                              </a:rPr>
                              <m:t>𝑦</m:t>
                            </m:r>
                          </m:e>
                          <m:sup>
                            <m:r>
                              <a:rPr lang="en-IN" i="1">
                                <a:solidFill>
                                  <a:schemeClr val="tx1"/>
                                </a:solidFill>
                                <a:latin typeface="Cambria Math" panose="02040503050406030204" pitchFamily="18" charset="0"/>
                                <a:ea typeface="Cambria Math" panose="02040503050406030204" pitchFamily="18" charset="0"/>
                              </a:rPr>
                              <m:t>𝑖</m:t>
                            </m:r>
                          </m:sup>
                        </m:sSup>
                        <m:r>
                          <a:rPr lang="en-IN" i="1">
                            <a:solidFill>
                              <a:schemeClr val="tx1"/>
                            </a:solidFill>
                            <a:latin typeface="Cambria Math" panose="02040503050406030204" pitchFamily="18" charset="0"/>
                            <a:ea typeface="Cambria Math" panose="02040503050406030204" pitchFamily="18" charset="0"/>
                          </a:rPr>
                          <m:t>;</m:t>
                        </m:r>
                        <m:d>
                          <m:dPr>
                            <m:begChr m:val="⟨"/>
                            <m:endChr m:val="⟩"/>
                            <m:ctrlPr>
                              <a:rPr lang="en-IN" i="1" smtClean="0">
                                <a:solidFill>
                                  <a:schemeClr val="tx1"/>
                                </a:solidFill>
                                <a:latin typeface="Cambria Math" panose="02040503050406030204" pitchFamily="18" charset="0"/>
                                <a:ea typeface="Cambria Math" panose="02040503050406030204" pitchFamily="18" charset="0"/>
                              </a:rPr>
                            </m:ctrlPr>
                          </m:dPr>
                          <m:e>
                            <m:sSup>
                              <m:sSupPr>
                                <m:ctrlPr>
                                  <a:rPr lang="en-IN" i="1">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b="0" i="1" smtClean="0">
                                    <a:solidFill>
                                      <a:schemeClr val="tx1"/>
                                    </a:solidFill>
                                    <a:latin typeface="Cambria Math" panose="02040503050406030204" pitchFamily="18" charset="0"/>
                                    <a:ea typeface="Cambria Math" panose="02040503050406030204" pitchFamily="18" charset="0"/>
                                  </a:rPr>
                                  <m:t>1</m:t>
                                </m:r>
                              </m:sup>
                            </m:sSup>
                            <m:r>
                              <a:rPr lang="en-IN" b="0" i="1" smtClean="0">
                                <a:solidFill>
                                  <a:schemeClr val="tx1"/>
                                </a:solidFill>
                                <a:latin typeface="Cambria Math" panose="02040503050406030204" pitchFamily="18" charset="0"/>
                                <a:ea typeface="Cambria Math" panose="02040503050406030204" pitchFamily="18" charset="0"/>
                              </a:rPr>
                              <m:t>,</m:t>
                            </m:r>
                            <m:sSup>
                              <m:sSupPr>
                                <m:ctrlPr>
                                  <a:rPr lang="en-IN" b="0" i="1" smtClean="0">
                                    <a:solidFill>
                                      <a:schemeClr val="tx1"/>
                                    </a:solidFill>
                                    <a:latin typeface="Cambria Math" panose="02040503050406030204" pitchFamily="18" charset="0"/>
                                    <a:ea typeface="Cambria Math" panose="02040503050406030204" pitchFamily="18" charset="0"/>
                                  </a:rPr>
                                </m:ctrlPr>
                              </m:sSupPr>
                              <m:e>
                                <m:r>
                                  <a:rPr lang="en-IN" b="1" i="0" smtClean="0">
                                    <a:solidFill>
                                      <a:schemeClr val="tx1"/>
                                    </a:solidFill>
                                    <a:latin typeface="Cambria Math" panose="02040503050406030204" pitchFamily="18" charset="0"/>
                                    <a:ea typeface="Cambria Math" panose="02040503050406030204" pitchFamily="18" charset="0"/>
                                  </a:rPr>
                                  <m:t>𝐱</m:t>
                                </m:r>
                              </m:e>
                              <m:sup>
                                <m:r>
                                  <a:rPr lang="en-IN" b="0" i="1" smtClean="0">
                                    <a:solidFill>
                                      <a:schemeClr val="tx1"/>
                                    </a:solidFill>
                                    <a:latin typeface="Cambria Math" panose="02040503050406030204" pitchFamily="18" charset="0"/>
                                    <a:ea typeface="Cambria Math" panose="02040503050406030204" pitchFamily="18" charset="0"/>
                                  </a:rPr>
                                  <m:t>𝑖</m:t>
                                </m:r>
                              </m:sup>
                            </m:sSup>
                          </m:e>
                        </m:d>
                        <m:r>
                          <a:rPr lang="en-IN" b="0" i="1" smtClean="0">
                            <a:solidFill>
                              <a:schemeClr val="tx1"/>
                            </a:solidFill>
                            <a:latin typeface="Cambria Math" panose="02040503050406030204" pitchFamily="18" charset="0"/>
                            <a:ea typeface="Cambria Math" panose="02040503050406030204" pitchFamily="18" charset="0"/>
                          </a:rPr>
                          <m:t>,</m:t>
                        </m:r>
                        <m:sSup>
                          <m:sSupPr>
                            <m:ctrlPr>
                              <a:rPr lang="en-IN" b="0" i="1" smtClean="0">
                                <a:solidFill>
                                  <a:schemeClr val="tx1"/>
                                </a:solidFill>
                                <a:latin typeface="Cambria Math" panose="02040503050406030204" pitchFamily="18" charset="0"/>
                                <a:ea typeface="Cambria Math" panose="02040503050406030204" pitchFamily="18" charset="0"/>
                              </a:rPr>
                            </m:ctrlPr>
                          </m:sSupPr>
                          <m:e>
                            <m:r>
                              <a:rPr lang="en-IN" b="0" i="1" smtClean="0">
                                <a:solidFill>
                                  <a:schemeClr val="tx1"/>
                                </a:solidFill>
                                <a:latin typeface="Cambria Math" panose="02040503050406030204" pitchFamily="18" charset="0"/>
                                <a:ea typeface="Cambria Math" panose="02040503050406030204" pitchFamily="18" charset="0"/>
                              </a:rPr>
                              <m:t>𝜎</m:t>
                            </m:r>
                          </m:e>
                          <m:sup>
                            <m:r>
                              <a:rPr lang="en-IN" b="0" i="1" smtClean="0">
                                <a:solidFill>
                                  <a:schemeClr val="tx1"/>
                                </a:solidFill>
                                <a:latin typeface="Cambria Math" panose="02040503050406030204" pitchFamily="18" charset="0"/>
                                <a:ea typeface="Cambria Math" panose="02040503050406030204" pitchFamily="18" charset="0"/>
                              </a:rPr>
                              <m:t>2</m:t>
                            </m:r>
                          </m:sup>
                        </m:sSup>
                      </m:e>
                    </m:d>
                  </m:oMath>
                </a14:m>
                <a:endParaRPr lang="en-IN" dirty="0" smtClean="0"/>
              </a:p>
              <a:p>
                <a:pPr lvl="2"/>
                <a14:m>
                  <m:oMath xmlns:m="http://schemas.openxmlformats.org/officeDocument/2006/math">
                    <m:r>
                      <a:rPr lang="en-IN">
                        <a:solidFill>
                          <a:schemeClr val="tx1"/>
                        </a:solidFill>
                        <a:latin typeface="Cambria Math" panose="02040503050406030204" pitchFamily="18" charset="0"/>
                        <a:ea typeface="Cambria Math" panose="02040503050406030204" pitchFamily="18" charset="0"/>
                      </a:rPr>
                      <m:t>ℙ</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 </m:t>
                        </m:r>
                        <m:r>
                          <a:rPr lang="en-IN">
                            <a:solidFill>
                              <a:schemeClr val="tx1"/>
                            </a:solidFill>
                            <a:latin typeface="Cambria Math" panose="02040503050406030204" pitchFamily="18" charset="0"/>
                            <a:ea typeface="Cambria Math" panose="02040503050406030204" pitchFamily="18" charset="0"/>
                          </a:rPr>
                          <m:t>|</m:t>
                        </m:r>
                        <m:r>
                          <a:rPr lang="en-IN">
                            <a:solidFill>
                              <a:schemeClr val="tx1"/>
                            </a:solidFill>
                            <a:latin typeface="Cambria Math" panose="02040503050406030204" pitchFamily="18" charset="0"/>
                            <a:ea typeface="Cambria Math" panose="02040503050406030204" pitchFamily="18" charset="0"/>
                          </a:rPr>
                          <m:t> </m:t>
                        </m:r>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sSub>
                          <m:sSubPr>
                            <m:ctrlPr>
                              <a:rPr lang="en-IN">
                                <a:solidFill>
                                  <a:schemeClr val="tx1"/>
                                </a:solidFill>
                                <a:latin typeface="Cambria Math" panose="02040503050406030204" pitchFamily="18" charset="0"/>
                                <a:ea typeface="Cambria Math" panose="02040503050406030204" pitchFamily="18" charset="0"/>
                              </a:rPr>
                            </m:ctrlPr>
                          </m:sSubPr>
                          <m:e>
                            <m:r>
                              <a:rPr lang="en-IN">
                                <a:solidFill>
                                  <a:schemeClr val="tx1"/>
                                </a:solidFill>
                                <a:latin typeface="Cambria Math" panose="02040503050406030204" pitchFamily="18" charset="0"/>
                                <a:ea typeface="Cambria Math" panose="02040503050406030204" pitchFamily="18" charset="0"/>
                              </a:rPr>
                              <m:t>𝑧</m:t>
                            </m:r>
                          </m:e>
                          <m:sub>
                            <m:r>
                              <a:rPr lang="en-IN">
                                <a:solidFill>
                                  <a:schemeClr val="tx1"/>
                                </a:solidFill>
                                <a:latin typeface="Cambria Math" panose="02040503050406030204" pitchFamily="18" charset="0"/>
                                <a:ea typeface="Cambria Math" panose="02040503050406030204" pitchFamily="18" charset="0"/>
                              </a:rPr>
                              <m:t>𝑖</m:t>
                            </m:r>
                          </m:sub>
                        </m:sSub>
                        <m:r>
                          <a:rPr lang="en-IN">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2</m:t>
                        </m:r>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𝐰</m:t>
                            </m:r>
                          </m:e>
                          <m:sup>
                            <m:r>
                              <a:rPr lang="en-IN">
                                <a:solidFill>
                                  <a:schemeClr val="tx1"/>
                                </a:solidFill>
                                <a:latin typeface="Cambria Math" panose="02040503050406030204" pitchFamily="18" charset="0"/>
                                <a:ea typeface="Cambria Math" panose="02040503050406030204" pitchFamily="18" charset="0"/>
                              </a:rPr>
                              <m:t>1</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𝐰</m:t>
                            </m:r>
                          </m:e>
                          <m:sup>
                            <m:r>
                              <a:rPr lang="en-IN">
                                <a:solidFill>
                                  <a:schemeClr val="tx1"/>
                                </a:solidFill>
                                <a:latin typeface="Cambria Math" panose="02040503050406030204" pitchFamily="18" charset="0"/>
                                <a:ea typeface="Cambria Math" panose="02040503050406030204" pitchFamily="18" charset="0"/>
                              </a:rPr>
                              <m:t>2</m:t>
                            </m:r>
                          </m:sup>
                        </m:sSup>
                      </m:e>
                    </m:d>
                    <m:r>
                      <a:rPr lang="en-IN">
                        <a:solidFill>
                          <a:schemeClr val="tx1"/>
                        </a:solidFill>
                        <a:latin typeface="Cambria Math" panose="02040503050406030204" pitchFamily="18" charset="0"/>
                        <a:ea typeface="Cambria Math" panose="02040503050406030204" pitchFamily="18" charset="0"/>
                      </a:rPr>
                      <m:t>=</m:t>
                    </m:r>
                    <m:r>
                      <a:rPr lang="en-IN">
                        <a:solidFill>
                          <a:schemeClr val="tx1"/>
                        </a:solidFill>
                        <a:latin typeface="Cambria Math" panose="02040503050406030204" pitchFamily="18" charset="0"/>
                        <a:ea typeface="Cambria Math" panose="02040503050406030204" pitchFamily="18" charset="0"/>
                      </a:rPr>
                      <m:t>𝒩</m:t>
                    </m:r>
                    <m:d>
                      <m:dPr>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b="0" i="1" smtClean="0">
                                    <a:solidFill>
                                      <a:schemeClr val="tx1"/>
                                    </a:solidFill>
                                    <a:latin typeface="Cambria Math" panose="02040503050406030204" pitchFamily="18" charset="0"/>
                                    <a:ea typeface="Cambria Math" panose="02040503050406030204" pitchFamily="18" charset="0"/>
                                  </a:rPr>
                                  <m:t>2</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e>
                        </m:d>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𝜎</m:t>
                            </m:r>
                          </m:e>
                          <m:sup>
                            <m:r>
                              <a:rPr lang="en-IN">
                                <a:solidFill>
                                  <a:schemeClr val="tx1"/>
                                </a:solidFill>
                                <a:latin typeface="Cambria Math" panose="02040503050406030204" pitchFamily="18" charset="0"/>
                                <a:ea typeface="Cambria Math" panose="02040503050406030204" pitchFamily="18" charset="0"/>
                              </a:rPr>
                              <m:t>2</m:t>
                            </m:r>
                          </m:sup>
                        </m:sSup>
                      </m:e>
                    </m:d>
                  </m:oMath>
                </a14:m>
                <a:endParaRPr lang="en-IN" dirty="0" smtClean="0"/>
              </a:p>
              <a:p>
                <a:r>
                  <a:rPr lang="en-IN" b="1" dirty="0" smtClean="0"/>
                  <a:t>Note</a:t>
                </a:r>
                <a:r>
                  <a:rPr lang="en-IN" dirty="0" smtClean="0"/>
                  <a:t>: this is not generative learning since we are still learning </a:t>
                </a:r>
                <a:r>
                  <a:rPr lang="en-IN" i="1" dirty="0" smtClean="0"/>
                  <a:t>discriminative </a:t>
                </a:r>
                <a:r>
                  <a:rPr lang="en-IN" dirty="0" smtClean="0"/>
                  <a:t>distributions of the form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b="0" i="1" smtClean="0">
                                <a:latin typeface="Cambria Math" panose="02040503050406030204" pitchFamily="18" charset="0"/>
                                <a:ea typeface="Cambria Math" panose="02040503050406030204" pitchFamily="18" charset="0"/>
                              </a:rPr>
                              <m:t>𝑐</m:t>
                            </m:r>
                          </m:sup>
                        </m:sSup>
                      </m:e>
                    </m:d>
                  </m:oMath>
                </a14:m>
                <a:endParaRPr lang="en-IN" b="0" dirty="0" smtClean="0">
                  <a:ea typeface="Cambria Math" panose="02040503050406030204" pitchFamily="18" charset="0"/>
                </a:endParaRPr>
              </a:p>
              <a:p>
                <a:pPr lvl="2"/>
                <a:r>
                  <a:rPr lang="en-IN" dirty="0" smtClean="0"/>
                  <a:t>Will see soon how to perform generative learning in supervised settings</a:t>
                </a: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561" y="36190"/>
            <a:ext cx="1722822" cy="1722822"/>
          </a:xfrm>
          <a:prstGeom prst="rect">
            <a:avLst/>
          </a:prstGeom>
        </p:spPr>
      </p:pic>
      <mc:AlternateContent xmlns:mc="http://schemas.openxmlformats.org/markup-compatibility/2006">
        <mc:Choice xmlns:a14="http://schemas.microsoft.com/office/drawing/2010/main" Requires="a14">
          <p:sp>
            <p:nvSpPr>
              <p:cNvPr id="6" name="Rectangular Callout 5"/>
              <p:cNvSpPr/>
              <p:nvPr/>
            </p:nvSpPr>
            <p:spPr>
              <a:xfrm>
                <a:off x="1910993" y="36189"/>
                <a:ext cx="8802050" cy="1218202"/>
              </a:xfrm>
              <a:prstGeom prst="wedgeRectCallout">
                <a:avLst>
                  <a:gd name="adj1" fmla="val 58445"/>
                  <a:gd name="adj2" fmla="val 4939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could have had separate </a:t>
                </a:r>
                <a14:m>
                  <m:oMath xmlns:m="http://schemas.openxmlformats.org/officeDocument/2006/math">
                    <m:sSubSup>
                      <m:sSubSupPr>
                        <m:ctrlPr>
                          <a:rPr lang="en-IN" sz="2400" b="0" i="1" smtClean="0">
                            <a:solidFill>
                              <a:schemeClr val="tx1"/>
                            </a:solidFill>
                            <a:latin typeface="Cambria Math" panose="02040503050406030204" pitchFamily="18" charset="0"/>
                          </a:rPr>
                        </m:ctrlPr>
                      </m:sSubSupPr>
                      <m:e>
                        <m:r>
                          <a:rPr lang="en-IN" sz="2400" b="0" i="1" smtClean="0">
                            <a:solidFill>
                              <a:schemeClr val="tx1"/>
                            </a:solidFill>
                            <a:latin typeface="Cambria Math" panose="02040503050406030204" pitchFamily="18" charset="0"/>
                          </a:rPr>
                          <m:t>𝜎</m:t>
                        </m:r>
                      </m:e>
                      <m:sub>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2</m:t>
                        </m:r>
                      </m:sup>
                    </m:sSubSup>
                  </m:oMath>
                </a14:m>
                <a:r>
                  <a:rPr lang="en-IN" sz="2400" dirty="0" smtClean="0">
                    <a:solidFill>
                      <a:schemeClr val="tx1"/>
                    </a:solidFill>
                    <a:latin typeface="+mj-lt"/>
                  </a:rPr>
                  <a:t> and </a:t>
                </a:r>
                <a14:m>
                  <m:oMath xmlns:m="http://schemas.openxmlformats.org/officeDocument/2006/math">
                    <m:sSubSup>
                      <m:sSubSupPr>
                        <m:ctrlPr>
                          <a:rPr lang="en-IN" sz="2400" b="0" i="1" smtClean="0">
                            <a:solidFill>
                              <a:schemeClr val="tx1"/>
                            </a:solidFill>
                            <a:latin typeface="Cambria Math" panose="02040503050406030204" pitchFamily="18" charset="0"/>
                          </a:rPr>
                        </m:ctrlPr>
                      </m:sSubSupPr>
                      <m:e>
                        <m:r>
                          <a:rPr lang="en-IN" sz="2400" b="0" i="1" smtClean="0">
                            <a:solidFill>
                              <a:schemeClr val="tx1"/>
                            </a:solidFill>
                            <a:latin typeface="Cambria Math" panose="02040503050406030204" pitchFamily="18" charset="0"/>
                          </a:rPr>
                          <m:t>𝜎</m:t>
                        </m:r>
                      </m:e>
                      <m:sub>
                        <m:r>
                          <a:rPr lang="en-IN" sz="2400" b="0" i="1" smtClean="0">
                            <a:solidFill>
                              <a:schemeClr val="tx1"/>
                            </a:solidFill>
                            <a:latin typeface="Cambria Math" panose="02040503050406030204" pitchFamily="18" charset="0"/>
                          </a:rPr>
                          <m:t>2</m:t>
                        </m:r>
                      </m:sub>
                      <m:sup>
                        <m:r>
                          <a:rPr lang="en-IN" sz="2400" b="0" i="1" smtClean="0">
                            <a:solidFill>
                              <a:schemeClr val="tx1"/>
                            </a:solidFill>
                            <a:latin typeface="Cambria Math" panose="02040503050406030204" pitchFamily="18" charset="0"/>
                          </a:rPr>
                          <m:t>2</m:t>
                        </m:r>
                      </m:sup>
                    </m:sSubSup>
                  </m:oMath>
                </a14:m>
                <a:r>
                  <a:rPr lang="en-IN" sz="2400" dirty="0" smtClean="0">
                    <a:solidFill>
                      <a:schemeClr val="tx1"/>
                    </a:solidFill>
                    <a:latin typeface="+mj-lt"/>
                  </a:rPr>
                  <a:t> for the two components as well which we could also learn. However, this would make things more tedious so for now, let us assume </a:t>
                </a:r>
                <a14:m>
                  <m:oMath xmlns:m="http://schemas.openxmlformats.org/officeDocument/2006/math">
                    <m:sSubSup>
                      <m:sSubSupPr>
                        <m:ctrlPr>
                          <a:rPr lang="en-IN" sz="2400" i="1">
                            <a:solidFill>
                              <a:prstClr val="black"/>
                            </a:solidFill>
                            <a:latin typeface="Cambria Math" panose="02040503050406030204" pitchFamily="18" charset="0"/>
                          </a:rPr>
                        </m:ctrlPr>
                      </m:sSubSupPr>
                      <m:e>
                        <m:r>
                          <a:rPr lang="en-IN" sz="2400" i="1">
                            <a:solidFill>
                              <a:prstClr val="black"/>
                            </a:solidFill>
                            <a:latin typeface="Cambria Math" panose="02040503050406030204" pitchFamily="18" charset="0"/>
                          </a:rPr>
                          <m:t>𝜎</m:t>
                        </m:r>
                      </m:e>
                      <m:sub>
                        <m:r>
                          <a:rPr lang="en-IN" sz="2400" i="1">
                            <a:solidFill>
                              <a:prstClr val="black"/>
                            </a:solidFill>
                            <a:latin typeface="Cambria Math" panose="02040503050406030204" pitchFamily="18" charset="0"/>
                          </a:rPr>
                          <m:t>1</m:t>
                        </m:r>
                      </m:sub>
                      <m:sup>
                        <m:r>
                          <a:rPr lang="en-IN" sz="2400" i="1">
                            <a:solidFill>
                              <a:prstClr val="black"/>
                            </a:solidFill>
                            <a:latin typeface="Cambria Math" panose="02040503050406030204" pitchFamily="18" charset="0"/>
                          </a:rPr>
                          <m:t>2</m:t>
                        </m:r>
                      </m:sup>
                    </m:sSubSup>
                    <m:r>
                      <a:rPr lang="en-IN" sz="2400" b="0" i="0" smtClean="0">
                        <a:solidFill>
                          <a:prstClr val="black"/>
                        </a:solidFill>
                        <a:latin typeface="Cambria Math" panose="02040503050406030204" pitchFamily="18" charset="0"/>
                      </a:rPr>
                      <m:t>=</m:t>
                    </m:r>
                    <m:sSubSup>
                      <m:sSubSupPr>
                        <m:ctrlPr>
                          <a:rPr lang="en-IN" sz="2400" i="1">
                            <a:solidFill>
                              <a:prstClr val="black"/>
                            </a:solidFill>
                            <a:latin typeface="Cambria Math" panose="02040503050406030204" pitchFamily="18" charset="0"/>
                          </a:rPr>
                        </m:ctrlPr>
                      </m:sSubSupPr>
                      <m:e>
                        <m:r>
                          <a:rPr lang="en-IN" sz="2400" i="1">
                            <a:solidFill>
                              <a:prstClr val="black"/>
                            </a:solidFill>
                            <a:latin typeface="Cambria Math" panose="02040503050406030204" pitchFamily="18" charset="0"/>
                          </a:rPr>
                          <m:t>𝜎</m:t>
                        </m:r>
                      </m:e>
                      <m:sub>
                        <m:r>
                          <a:rPr lang="en-IN" sz="2400" i="1">
                            <a:solidFill>
                              <a:prstClr val="black"/>
                            </a:solidFill>
                            <a:latin typeface="Cambria Math" panose="02040503050406030204" pitchFamily="18" charset="0"/>
                          </a:rPr>
                          <m:t>2</m:t>
                        </m:r>
                      </m:sub>
                      <m:sup>
                        <m:r>
                          <a:rPr lang="en-IN" sz="2400" i="1">
                            <a:solidFill>
                              <a:prstClr val="black"/>
                            </a:solidFill>
                            <a:latin typeface="Cambria Math" panose="02040503050406030204" pitchFamily="18" charset="0"/>
                          </a:rPr>
                          <m:t>2</m:t>
                        </m:r>
                      </m:sup>
                    </m:sSubSup>
                    <m:r>
                      <a:rPr lang="en-IN" sz="2400" b="0" i="1" smtClean="0">
                        <a:solidFill>
                          <a:prstClr val="black"/>
                        </a:solidFill>
                        <a:latin typeface="Cambria Math" panose="02040503050406030204" pitchFamily="18" charset="0"/>
                      </a:rPr>
                      <m:t>=</m:t>
                    </m:r>
                    <m:r>
                      <a:rPr lang="en-IN" sz="2400" b="0" i="1" smtClean="0">
                        <a:solidFill>
                          <a:prstClr val="black"/>
                        </a:solidFill>
                        <a:latin typeface="Cambria Math" panose="02040503050406030204" pitchFamily="18" charset="0"/>
                      </a:rPr>
                      <m:t>1</m:t>
                    </m:r>
                  </m:oMath>
                </a14:m>
                <a:r>
                  <a:rPr lang="en-IN" sz="2400" dirty="0" smtClean="0">
                    <a:solidFill>
                      <a:schemeClr val="tx1"/>
                    </a:solidFill>
                    <a:latin typeface="+mj-lt"/>
                  </a:rPr>
                  <a:t> and also that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𝜎</m:t>
                        </m:r>
                      </m:e>
                      <m:sup>
                        <m:r>
                          <a:rPr lang="en-IN" sz="2400" b="0" i="1" smtClean="0">
                            <a:solidFill>
                              <a:schemeClr val="tx1"/>
                            </a:solidFill>
                            <a:latin typeface="Cambria Math" panose="02040503050406030204" pitchFamily="18" charset="0"/>
                          </a:rPr>
                          <m:t>2</m:t>
                        </m:r>
                      </m:sup>
                    </m:sSup>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1</m:t>
                    </m:r>
                  </m:oMath>
                </a14:m>
                <a:endParaRPr lang="en-IN" sz="2400" dirty="0" smtClean="0">
                  <a:solidFill>
                    <a:schemeClr val="tx1"/>
                  </a:solidFill>
                  <a:latin typeface="+mj-lt"/>
                </a:endParaRPr>
              </a:p>
            </p:txBody>
          </p:sp>
        </mc:Choice>
        <mc:Fallback>
          <p:sp>
            <p:nvSpPr>
              <p:cNvPr id="6" name="Rectangular Callout 5"/>
              <p:cNvSpPr>
                <a:spLocks noRot="1" noChangeAspect="1" noMove="1" noResize="1" noEditPoints="1" noAdjustHandles="1" noChangeArrowheads="1" noChangeShapeType="1" noTextEdit="1"/>
              </p:cNvSpPr>
              <p:nvPr/>
            </p:nvSpPr>
            <p:spPr>
              <a:xfrm>
                <a:off x="1910993" y="36189"/>
                <a:ext cx="8802050" cy="1218202"/>
              </a:xfrm>
              <a:prstGeom prst="wedgeRectCallout">
                <a:avLst>
                  <a:gd name="adj1" fmla="val 58445"/>
                  <a:gd name="adj2" fmla="val 49398"/>
                </a:avLst>
              </a:prstGeom>
              <a:blipFill>
                <a:blip r:embed="rId4"/>
                <a:stretch>
                  <a:fillRect l="-573" t="-971" b="-922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76737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MLE for Mixed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5" cy="5746376"/>
              </a:xfrm>
            </p:spPr>
            <p:txBody>
              <a:bodyPr/>
              <a:lstStyle/>
              <a:p>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func>
                              </m:e>
                            </m:nary>
                          </m:e>
                        </m:func>
                      </m:e>
                    </m:func>
                  </m:oMath>
                </a14:m>
                <a:r>
                  <a:rPr lang="en-IN" dirty="0" smtClean="0"/>
                  <a:t> which, upon introducing latent variables gives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rPr>
                                            </m:ctrlPr>
                                          </m:naryPr>
                                          <m:sub>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nary>
                                      </m:e>
                                    </m:d>
                                  </m:e>
                                </m:func>
                              </m:e>
                            </m:nary>
                          </m:e>
                        </m:func>
                      </m:e>
                    </m:func>
                  </m:oMath>
                </a14:m>
                <a:endParaRPr lang="en-IN" dirty="0" smtClean="0"/>
              </a:p>
              <a:p>
                <a:r>
                  <a:rPr lang="en-IN" dirty="0" smtClean="0"/>
                  <a:t>Method 1: Alternating Optimization</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m:rPr>
                                        <m:brk m:alnAt="9"/>
                                      </m:rPr>
                                      <a:rPr lang="en-IN" i="1">
                                        <a:latin typeface="Cambria Math" panose="02040503050406030204" pitchFamily="18" charset="0"/>
                                      </a:rPr>
                                      <m:t>𝑧</m:t>
                                    </m:r>
                                  </m:e>
                                  <m:sub>
                                    <m:r>
                                      <m:rPr>
                                        <m:brk m:alnAt="9"/>
                                      </m:rPr>
                                      <a:rPr lang="en-IN" i="1">
                                        <a:latin typeface="Cambria Math" panose="02040503050406030204" pitchFamily="18" charset="0"/>
                                      </a:rPr>
                                      <m:t>𝑖</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func>
                              </m:e>
                            </m:nary>
                          </m:e>
                        </m:func>
                      </m:e>
                    </m:func>
                  </m:oMath>
                </a14:m>
                <a:endParaRPr lang="en-IN" dirty="0" smtClean="0"/>
              </a:p>
              <a:p>
                <a:pPr lvl="2"/>
                <a:r>
                  <a:rPr lang="en-IN" dirty="0" smtClean="0"/>
                  <a:t>As before, assume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oMath>
                </a14:m>
                <a:r>
                  <a:rPr lang="en-IN" dirty="0" smtClean="0"/>
                  <a:t> constant for sake of simplicity to get</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rPr>
                                    </m:ctrlPr>
                                  </m:sSubPr>
                                  <m:e>
                                    <m:r>
                                      <m:rPr>
                                        <m:brk m:alnAt="9"/>
                                      </m:rPr>
                                      <a:rPr lang="en-IN" i="1">
                                        <a:latin typeface="Cambria Math" panose="02040503050406030204" pitchFamily="18" charset="0"/>
                                      </a:rPr>
                                      <m:t>𝑧</m:t>
                                    </m:r>
                                  </m:e>
                                  <m:sub>
                                    <m:r>
                                      <m:rPr>
                                        <m:brk m:alnAt="9"/>
                                      </m:rPr>
                                      <a:rPr lang="en-IN" i="1">
                                        <a:latin typeface="Cambria Math" panose="02040503050406030204" pitchFamily="18" charset="0"/>
                                      </a:rPr>
                                      <m:t>𝑖</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func>
                              </m:e>
                            </m:nary>
                          </m:e>
                        </m:func>
                      </m:e>
                    </m:func>
                  </m:oMath>
                </a14:m>
                <a:endParaRPr lang="en-IN" dirty="0" smtClean="0"/>
              </a:p>
              <a:p>
                <a:pPr lvl="2"/>
                <a:r>
                  <a:rPr lang="en-IN" b="1" dirty="0" smtClean="0"/>
                  <a:t>Step 1</a:t>
                </a:r>
                <a:r>
                  <a:rPr lang="en-IN" dirty="0" smtClean="0"/>
                  <a:t>: Fix </a:t>
                </a:r>
                <a14:m>
                  <m:oMath xmlns:m="http://schemas.openxmlformats.org/officeDocument/2006/math">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2</m:t>
                        </m:r>
                      </m:sup>
                    </m:sSup>
                  </m:oMath>
                </a14:m>
                <a:r>
                  <a:rPr lang="en-IN" dirty="0" smtClean="0"/>
                  <a:t> and update all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func>
                      <m:funcPr>
                        <m:ctrlPr>
                          <a:rPr lang="en-IN">
                            <a:latin typeface="Cambria Math" panose="02040503050406030204" pitchFamily="18" charset="0"/>
                            <a:ea typeface="Cambria Math" panose="02040503050406030204" pitchFamily="18" charset="0"/>
                          </a:rPr>
                        </m:ctrlPr>
                      </m:funcPr>
                      <m:fName>
                        <m:r>
                          <m:rPr>
                            <m:sty m:val="p"/>
                          </m:rPr>
                          <a:rPr lang="en-IN" i="0">
                            <a:latin typeface="Cambria Math" panose="02040503050406030204" pitchFamily="18" charset="0"/>
                            <a:ea typeface="Cambria Math" panose="02040503050406030204" pitchFamily="18" charset="0"/>
                          </a:rPr>
                          <m:t>arg</m:t>
                        </m:r>
                      </m:fName>
                      <m:e>
                        <m:func>
                          <m:funcPr>
                            <m:ctrlPr>
                              <a:rPr lang="en-IN">
                                <a:latin typeface="Cambria Math" panose="02040503050406030204" pitchFamily="18" charset="0"/>
                                <a:ea typeface="Cambria Math" panose="02040503050406030204" pitchFamily="18" charset="0"/>
                              </a:rPr>
                            </m:ctrlPr>
                          </m:funcPr>
                          <m:fName>
                            <m:limLow>
                              <m:limLowPr>
                                <m:ctrlPr>
                                  <a:rPr lang="en-IN">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max</m:t>
                                </m:r>
                              </m:e>
                              <m:lim>
                                <m:r>
                                  <a:rPr lang="en-IN" b="0" i="1" smtClean="0">
                                    <a:latin typeface="Cambria Math" panose="02040503050406030204" pitchFamily="18" charset="0"/>
                                  </a:rPr>
                                  <m:t>𝑐</m:t>
                                </m:r>
                                <m:r>
                                  <a:rPr lang="en-IN">
                                    <a:latin typeface="Cambria Math" panose="02040503050406030204" pitchFamily="18" charset="0"/>
                                  </a:rPr>
                                  <m:t>∈</m:t>
                                </m:r>
                                <m:d>
                                  <m:dPr>
                                    <m:begChr m:val="{"/>
                                    <m:endChr m:val="}"/>
                                    <m:ctrlPr>
                                      <a:rPr lang="en-IN">
                                        <a:latin typeface="Cambria Math" panose="02040503050406030204" pitchFamily="18" charset="0"/>
                                      </a:rPr>
                                    </m:ctrlPr>
                                  </m:dPr>
                                  <m:e>
                                    <m:r>
                                      <a:rPr lang="en-IN">
                                        <a:latin typeface="Cambria Math" panose="02040503050406030204" pitchFamily="18" charset="0"/>
                                      </a:rPr>
                                      <m:t>1,2</m:t>
                                    </m:r>
                                  </m:e>
                                </m:d>
                              </m:lim>
                            </m:limLow>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2</m:t>
                                        </m:r>
                                      </m:sup>
                                    </m:sSup>
                                  </m:e>
                                </m:d>
                              </m:e>
                            </m:func>
                          </m:e>
                        </m:func>
                      </m:e>
                    </m:func>
                  </m:oMath>
                </a14:m>
                <a:endParaRPr lang="en-IN" dirty="0" smtClean="0"/>
              </a:p>
              <a:p>
                <a:pPr lvl="2"/>
                <a:r>
                  <a:rPr lang="en-IN" b="1" dirty="0" smtClean="0"/>
                  <a:t>Step 2</a:t>
                </a:r>
                <a:r>
                  <a:rPr lang="en-IN" dirty="0" smtClean="0"/>
                  <a:t>: Fix all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𝑖</m:t>
                        </m:r>
                      </m:sub>
                    </m:sSub>
                  </m:oMath>
                </a14:m>
                <a:r>
                  <a:rPr lang="en-IN" dirty="0" smtClean="0"/>
                  <a:t> and update the models </a:t>
                </a:r>
                <a14:m>
                  <m:oMath xmlns:m="http://schemas.openxmlformats.org/officeDocument/2006/math">
                    <m:func>
                      <m:funcPr>
                        <m:ctrlPr>
                          <a:rPr lang="en-IN">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a:latin typeface="Cambria Math" panose="02040503050406030204" pitchFamily="18" charset="0"/>
                              </a:rPr>
                            </m:ctrlPr>
                          </m:funcPr>
                          <m:fName>
                            <m:limLow>
                              <m:limLowPr>
                                <m:ctrlPr>
                                  <a:rPr lang="en-IN">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2</m:t>
                                    </m:r>
                                  </m:sup>
                                </m:s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r>
                                  <a:rPr lang="en-IN" i="1" smtClean="0">
                                    <a:latin typeface="Cambria Math" panose="02040503050406030204" pitchFamily="18" charset="0"/>
                                  </a:rPr>
                                  <m:t> </m:t>
                                </m:r>
                              </m:lim>
                            </m:limLow>
                          </m:fName>
                          <m:e>
                            <m:nary>
                              <m:naryPr>
                                <m:chr m:val="∑"/>
                                <m:limLoc m:val="subSup"/>
                                <m:ctrlPr>
                                  <a:rPr lang="en-IN">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func>
                                  <m:funcPr>
                                    <m:ctrlPr>
                                      <a:rPr lang="en-IN">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2</m:t>
                                            </m:r>
                                          </m:sup>
                                        </m:sSup>
                                      </m:e>
                                    </m:d>
                                  </m:e>
                                </m:func>
                              </m:e>
                            </m:nary>
                          </m:e>
                        </m:func>
                      </m:e>
                    </m:func>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121" r="-76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372548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Alternating Optimization for MR</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3"/>
                <a:ext cx="11600328" cy="5987819"/>
              </a:xfrm>
            </p:spPr>
            <p:txBody>
              <a:bodyPr>
                <a:normAutofit/>
              </a:bodyPr>
              <a:lstStyle/>
              <a:p>
                <a:r>
                  <a:rPr lang="en-IN" dirty="0" smtClean="0"/>
                  <a:t>As before, we assumed the likelihood distributions as</a:t>
                </a:r>
              </a:p>
              <a:p>
                <a:pPr lvl="2"/>
                <a14:m>
                  <m:oMath xmlns:m="http://schemas.openxmlformats.org/officeDocument/2006/math">
                    <m:r>
                      <a:rPr lang="en-IN">
                        <a:solidFill>
                          <a:schemeClr val="tx1"/>
                        </a:solidFill>
                        <a:latin typeface="Cambria Math" panose="02040503050406030204" pitchFamily="18" charset="0"/>
                        <a:ea typeface="Cambria Math" panose="02040503050406030204" pitchFamily="18" charset="0"/>
                      </a:rPr>
                      <m:t>ℙ</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 </m:t>
                        </m:r>
                        <m:r>
                          <a:rPr lang="en-IN">
                            <a:solidFill>
                              <a:schemeClr val="tx1"/>
                            </a:solidFill>
                            <a:latin typeface="Cambria Math" panose="02040503050406030204" pitchFamily="18" charset="0"/>
                            <a:ea typeface="Cambria Math" panose="02040503050406030204" pitchFamily="18" charset="0"/>
                          </a:rPr>
                          <m:t>|</m:t>
                        </m:r>
                        <m:r>
                          <a:rPr lang="en-IN">
                            <a:solidFill>
                              <a:schemeClr val="tx1"/>
                            </a:solidFill>
                            <a:latin typeface="Cambria Math" panose="02040503050406030204" pitchFamily="18" charset="0"/>
                            <a:ea typeface="Cambria Math" panose="02040503050406030204" pitchFamily="18" charset="0"/>
                          </a:rPr>
                          <m:t> </m:t>
                        </m:r>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sSub>
                          <m:sSubPr>
                            <m:ctrlPr>
                              <a:rPr lang="en-IN">
                                <a:solidFill>
                                  <a:schemeClr val="tx1"/>
                                </a:solidFill>
                                <a:latin typeface="Cambria Math" panose="02040503050406030204" pitchFamily="18" charset="0"/>
                                <a:ea typeface="Cambria Math" panose="02040503050406030204" pitchFamily="18" charset="0"/>
                              </a:rPr>
                            </m:ctrlPr>
                          </m:sSubPr>
                          <m:e>
                            <m:r>
                              <a:rPr lang="en-IN">
                                <a:solidFill>
                                  <a:schemeClr val="tx1"/>
                                </a:solidFill>
                                <a:latin typeface="Cambria Math" panose="02040503050406030204" pitchFamily="18" charset="0"/>
                                <a:ea typeface="Cambria Math" panose="02040503050406030204" pitchFamily="18" charset="0"/>
                              </a:rPr>
                              <m:t>𝑧</m:t>
                            </m:r>
                          </m:e>
                          <m:sub>
                            <m:r>
                              <a:rPr lang="en-IN">
                                <a:solidFill>
                                  <a:schemeClr val="tx1"/>
                                </a:solidFill>
                                <a:latin typeface="Cambria Math" panose="02040503050406030204" pitchFamily="18" charset="0"/>
                                <a:ea typeface="Cambria Math" panose="02040503050406030204" pitchFamily="18" charset="0"/>
                              </a:rPr>
                              <m:t>𝑖</m:t>
                            </m:r>
                          </m:sub>
                        </m:sSub>
                        <m:r>
                          <a:rPr lang="en-IN">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𝑐</m:t>
                        </m:r>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𝐰</m:t>
                            </m:r>
                          </m:e>
                          <m:sup>
                            <m:r>
                              <a:rPr lang="en-IN">
                                <a:solidFill>
                                  <a:schemeClr val="tx1"/>
                                </a:solidFill>
                                <a:latin typeface="Cambria Math" panose="02040503050406030204" pitchFamily="18" charset="0"/>
                                <a:ea typeface="Cambria Math" panose="02040503050406030204" pitchFamily="18" charset="0"/>
                              </a:rPr>
                              <m:t>1</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𝐰</m:t>
                            </m:r>
                          </m:e>
                          <m:sup>
                            <m:r>
                              <a:rPr lang="en-IN">
                                <a:solidFill>
                                  <a:schemeClr val="tx1"/>
                                </a:solidFill>
                                <a:latin typeface="Cambria Math" panose="02040503050406030204" pitchFamily="18" charset="0"/>
                                <a:ea typeface="Cambria Math" panose="02040503050406030204" pitchFamily="18" charset="0"/>
                              </a:rPr>
                              <m:t>2</m:t>
                            </m:r>
                          </m:sup>
                        </m:sSup>
                      </m:e>
                    </m:d>
                    <m:r>
                      <a:rPr lang="en-IN">
                        <a:solidFill>
                          <a:schemeClr val="tx1"/>
                        </a:solidFill>
                        <a:latin typeface="Cambria Math" panose="02040503050406030204" pitchFamily="18" charset="0"/>
                        <a:ea typeface="Cambria Math" panose="02040503050406030204" pitchFamily="18" charset="0"/>
                      </a:rPr>
                      <m:t>=</m:t>
                    </m:r>
                    <m:r>
                      <a:rPr lang="en-IN">
                        <a:solidFill>
                          <a:schemeClr val="tx1"/>
                        </a:solidFill>
                        <a:latin typeface="Cambria Math" panose="02040503050406030204" pitchFamily="18" charset="0"/>
                        <a:ea typeface="Cambria Math" panose="02040503050406030204" pitchFamily="18" charset="0"/>
                      </a:rPr>
                      <m:t>𝒩</m:t>
                    </m:r>
                    <m:d>
                      <m:dPr>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b="0" i="1" smtClean="0">
                                    <a:solidFill>
                                      <a:schemeClr val="tx1"/>
                                    </a:solidFill>
                                    <a:latin typeface="Cambria Math" panose="02040503050406030204" pitchFamily="18" charset="0"/>
                                    <a:ea typeface="Cambria Math" panose="02040503050406030204" pitchFamily="18" charset="0"/>
                                  </a:rPr>
                                  <m:t>𝑐</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e>
                        </m:d>
                        <m:r>
                          <a:rPr lang="en-IN">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1</m:t>
                        </m:r>
                      </m:e>
                    </m:d>
                  </m:oMath>
                </a14:m>
                <a:r>
                  <a:rPr lang="en-IN" dirty="0" smtClean="0"/>
                  <a:t> for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1,2</m:t>
                        </m:r>
                      </m:e>
                    </m:d>
                  </m:oMath>
                </a14:m>
                <a:endParaRPr lang="en-IN" dirty="0" smtClean="0"/>
              </a:p>
              <a:p>
                <a:r>
                  <a:rPr lang="en-IN" dirty="0" smtClean="0"/>
                  <a:t>Step 1 becomes</a:t>
                </a:r>
              </a:p>
              <a:p>
                <a:pPr lvl="2"/>
                <a14:m>
                  <m:oMath xmlns:m="http://schemas.openxmlformats.org/officeDocument/2006/math">
                    <m:func>
                      <m:funcPr>
                        <m:ctrlPr>
                          <a:rPr lang="en-IN">
                            <a:latin typeface="Cambria Math" panose="02040503050406030204" pitchFamily="18" charset="0"/>
                            <a:ea typeface="Cambria Math" panose="02040503050406030204" pitchFamily="18" charset="0"/>
                          </a:rPr>
                        </m:ctrlPr>
                      </m:funcPr>
                      <m:fName>
                        <m:r>
                          <m:rPr>
                            <m:sty m:val="p"/>
                          </m:rPr>
                          <a:rPr lang="en-IN" i="0">
                            <a:latin typeface="Cambria Math" panose="02040503050406030204" pitchFamily="18" charset="0"/>
                            <a:ea typeface="Cambria Math" panose="02040503050406030204" pitchFamily="18" charset="0"/>
                          </a:rPr>
                          <m:t>arg</m:t>
                        </m:r>
                      </m:fName>
                      <m:e>
                        <m:func>
                          <m:funcPr>
                            <m:ctrlPr>
                              <a:rPr lang="en-IN">
                                <a:latin typeface="Cambria Math" panose="02040503050406030204" pitchFamily="18" charset="0"/>
                                <a:ea typeface="Cambria Math" panose="02040503050406030204" pitchFamily="18" charset="0"/>
                              </a:rPr>
                            </m:ctrlPr>
                          </m:funcPr>
                          <m:fName>
                            <m:limLow>
                              <m:limLowPr>
                                <m:ctrlPr>
                                  <a:rPr lang="en-IN">
                                    <a:latin typeface="Cambria Math" panose="02040503050406030204" pitchFamily="18" charset="0"/>
                                    <a:ea typeface="Cambria Math" panose="02040503050406030204" pitchFamily="18" charset="0"/>
                                  </a:rPr>
                                </m:ctrlPr>
                              </m:limLowPr>
                              <m:e>
                                <m:r>
                                  <m:rPr>
                                    <m:sty m:val="p"/>
                                  </m:rPr>
                                  <a:rPr lang="en-IN" i="0">
                                    <a:latin typeface="Cambria Math" panose="02040503050406030204" pitchFamily="18" charset="0"/>
                                    <a:ea typeface="Cambria Math" panose="02040503050406030204" pitchFamily="18" charset="0"/>
                                  </a:rPr>
                                  <m:t>max</m:t>
                                </m:r>
                              </m:e>
                              <m:lim>
                                <m:r>
                                  <a:rPr lang="en-IN">
                                    <a:latin typeface="Cambria Math" panose="02040503050406030204" pitchFamily="18" charset="0"/>
                                  </a:rPr>
                                  <m:t>𝑐</m:t>
                                </m:r>
                                <m:r>
                                  <a:rPr lang="en-IN">
                                    <a:latin typeface="Cambria Math" panose="02040503050406030204" pitchFamily="18" charset="0"/>
                                  </a:rPr>
                                  <m:t>∈</m:t>
                                </m:r>
                                <m:d>
                                  <m:dPr>
                                    <m:begChr m:val="{"/>
                                    <m:endChr m:val="}"/>
                                    <m:ctrlPr>
                                      <a:rPr lang="en-IN">
                                        <a:latin typeface="Cambria Math" panose="02040503050406030204" pitchFamily="18" charset="0"/>
                                      </a:rPr>
                                    </m:ctrlPr>
                                  </m:dPr>
                                  <m:e>
                                    <m:r>
                                      <a:rPr lang="en-IN">
                                        <a:latin typeface="Cambria Math" panose="02040503050406030204" pitchFamily="18" charset="0"/>
                                      </a:rPr>
                                      <m:t>1,2</m:t>
                                    </m:r>
                                  </m:e>
                                </m:d>
                              </m:lim>
                            </m:limLow>
                          </m:fName>
                          <m:e>
                            <m:func>
                              <m:funcPr>
                                <m:ctrlPr>
                                  <a:rPr lang="en-IN">
                                    <a:latin typeface="Cambria Math" panose="02040503050406030204" pitchFamily="18" charset="0"/>
                                  </a:rPr>
                                </m:ctrlPr>
                              </m:funcPr>
                              <m:fName>
                                <m:r>
                                  <m:rPr>
                                    <m:sty m:val="p"/>
                                  </m:rPr>
                                  <a:rPr lang="en-IN" i="0">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2</m:t>
                                        </m:r>
                                      </m:sup>
                                    </m:sSup>
                                  </m:e>
                                </m:d>
                              </m:e>
                            </m:func>
                          </m:e>
                        </m:func>
                      </m:e>
                    </m:func>
                    <m:r>
                      <a:rPr lang="en-IN" b="0" i="1" smtClean="0">
                        <a:latin typeface="Cambria Math" panose="02040503050406030204" pitchFamily="18" charset="0"/>
                        <a:ea typeface="Cambria Math" panose="02040503050406030204" pitchFamily="18" charset="0"/>
                      </a:rPr>
                      <m:t>=</m:t>
                    </m:r>
                    <m:func>
                      <m:funcPr>
                        <m:ctrlPr>
                          <a:rPr lang="en-IN">
                            <a:latin typeface="Cambria Math" panose="02040503050406030204" pitchFamily="18" charset="0"/>
                            <a:ea typeface="Cambria Math" panose="02040503050406030204" pitchFamily="18" charset="0"/>
                          </a:rPr>
                        </m:ctrlPr>
                      </m:funcPr>
                      <m:fName>
                        <m:r>
                          <m:rPr>
                            <m:sty m:val="p"/>
                          </m:rPr>
                          <a:rPr lang="en-IN" i="0">
                            <a:latin typeface="Cambria Math" panose="02040503050406030204" pitchFamily="18" charset="0"/>
                            <a:ea typeface="Cambria Math" panose="02040503050406030204" pitchFamily="18" charset="0"/>
                          </a:rPr>
                          <m:t>arg</m:t>
                        </m:r>
                      </m:fName>
                      <m:e>
                        <m:func>
                          <m:funcPr>
                            <m:ctrlPr>
                              <a:rPr lang="en-IN">
                                <a:latin typeface="Cambria Math" panose="02040503050406030204" pitchFamily="18" charset="0"/>
                                <a:ea typeface="Cambria Math" panose="02040503050406030204" pitchFamily="18" charset="0"/>
                              </a:rPr>
                            </m:ctrlPr>
                          </m:funcPr>
                          <m:fName>
                            <m:limLow>
                              <m:limLowPr>
                                <m:ctrlPr>
                                  <a:rPr lang="en-IN">
                                    <a:latin typeface="Cambria Math" panose="02040503050406030204" pitchFamily="18" charset="0"/>
                                    <a:ea typeface="Cambria Math" panose="02040503050406030204" pitchFamily="18" charset="0"/>
                                  </a:rPr>
                                </m:ctrlPr>
                              </m:limLowPr>
                              <m:e>
                                <m:r>
                                  <m:rPr>
                                    <m:sty m:val="p"/>
                                  </m:rPr>
                                  <a:rPr lang="en-IN" b="0" i="0" smtClean="0">
                                    <a:latin typeface="Cambria Math" panose="02040503050406030204" pitchFamily="18" charset="0"/>
                                    <a:ea typeface="Cambria Math" panose="02040503050406030204" pitchFamily="18" charset="0"/>
                                  </a:rPr>
                                  <m:t>min</m:t>
                                </m:r>
                              </m:e>
                              <m:lim>
                                <m:r>
                                  <a:rPr lang="en-IN">
                                    <a:latin typeface="Cambria Math" panose="02040503050406030204" pitchFamily="18" charset="0"/>
                                  </a:rPr>
                                  <m:t>𝑐</m:t>
                                </m:r>
                                <m:r>
                                  <a:rPr lang="en-IN">
                                    <a:latin typeface="Cambria Math" panose="02040503050406030204" pitchFamily="18" charset="0"/>
                                  </a:rPr>
                                  <m:t>∈</m:t>
                                </m:r>
                                <m:d>
                                  <m:dPr>
                                    <m:begChr m:val="{"/>
                                    <m:endChr m:val="}"/>
                                    <m:ctrlPr>
                                      <a:rPr lang="en-IN">
                                        <a:latin typeface="Cambria Math" panose="02040503050406030204" pitchFamily="18" charset="0"/>
                                      </a:rPr>
                                    </m:ctrlPr>
                                  </m:dPr>
                                  <m:e>
                                    <m:r>
                                      <a:rPr lang="en-IN">
                                        <a:latin typeface="Cambria Math" panose="02040503050406030204" pitchFamily="18" charset="0"/>
                                      </a:rPr>
                                      <m:t>1,2</m:t>
                                    </m:r>
                                  </m:e>
                                </m:d>
                              </m:lim>
                            </m:limLow>
                          </m:fName>
                          <m:e>
                            <m:d>
                              <m:dPr>
                                <m:begChr m:val="|"/>
                                <m:endChr m:val="|"/>
                                <m:ctrlPr>
                                  <a:rPr lang="en-IN" b="0" i="1" smtClean="0">
                                    <a:latin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b="0" i="1" smtClean="0">
                                    <a:solidFill>
                                      <a:schemeClr val="tx1"/>
                                    </a:solidFill>
                                    <a:latin typeface="Cambria Math" panose="02040503050406030204" pitchFamily="18" charset="0"/>
                                    <a:ea typeface="Cambria Math" panose="02040503050406030204" pitchFamily="18" charset="0"/>
                                  </a:rPr>
                                  <m:t>−</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a:solidFill>
                                              <a:schemeClr val="tx1"/>
                                            </a:solidFill>
                                            <a:latin typeface="Cambria Math" panose="02040503050406030204" pitchFamily="18" charset="0"/>
                                            <a:ea typeface="Cambria Math" panose="02040503050406030204" pitchFamily="18" charset="0"/>
                                          </a:rPr>
                                          <m:t>𝑐</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e>
                                </m:d>
                              </m:e>
                            </m:d>
                          </m:e>
                        </m:func>
                      </m:e>
                    </m:func>
                  </m:oMath>
                </a14:m>
                <a:endParaRPr lang="en-IN" dirty="0" smtClean="0"/>
              </a:p>
              <a:p>
                <a:pPr lvl="3"/>
                <a:r>
                  <a:rPr lang="en-IN" dirty="0" smtClean="0"/>
                  <a:t>i.e. assign every data point to its “closest” line or the line which fits it better</a:t>
                </a:r>
              </a:p>
              <a:p>
                <a:r>
                  <a:rPr lang="en-IN" dirty="0" smtClean="0"/>
                  <a:t>Step 2 becomes</a:t>
                </a:r>
              </a:p>
              <a:p>
                <a:pPr lvl="2"/>
                <a14:m>
                  <m:oMath xmlns:m="http://schemas.openxmlformats.org/officeDocument/2006/math">
                    <m:func>
                      <m:funcPr>
                        <m:ctrlPr>
                          <a:rPr lang="en-IN">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a:latin typeface="Cambria Math" panose="02040503050406030204" pitchFamily="18" charset="0"/>
                              </a:rPr>
                            </m:ctrlPr>
                          </m:funcPr>
                          <m:fName>
                            <m:limLow>
                              <m:limLowPr>
                                <m:ctrlPr>
                                  <a:rPr lang="en-IN">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𝐰</m:t>
                                    </m:r>
                                  </m:e>
                                  <m:sup>
                                    <m:r>
                                      <a:rPr lang="en-IN">
                                        <a:latin typeface="Cambria Math" panose="02040503050406030204" pitchFamily="18" charset="0"/>
                                      </a:rPr>
                                      <m:t>2</m:t>
                                    </m:r>
                                  </m:sup>
                                </m:s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r>
                                  <a:rPr lang="en-IN">
                                    <a:latin typeface="Cambria Math" panose="02040503050406030204" pitchFamily="18" charset="0"/>
                                  </a:rPr>
                                  <m:t> </m:t>
                                </m:r>
                              </m:lim>
                            </m:limLow>
                          </m:fName>
                          <m:e>
                            <m:nary>
                              <m:naryPr>
                                <m:chr m:val="∑"/>
                                <m:limLoc m:val="subSup"/>
                                <m:ctrlPr>
                                  <a:rPr lang="en-IN">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func>
                                  <m:funcPr>
                                    <m:ctrlPr>
                                      <a:rPr lang="en-IN">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 | </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sSub>
                                          <m:sSubPr>
                                            <m:ctrlPr>
                                              <a:rPr lang="en-IN">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1</m:t>
                                            </m:r>
                                          </m:sup>
                                        </m:sSup>
                                        <m:r>
                                          <a:rPr lang="en-IN">
                                            <a:latin typeface="Cambria Math" panose="02040503050406030204" pitchFamily="18" charset="0"/>
                                            <a:ea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a:latin typeface="Cambria Math" panose="02040503050406030204" pitchFamily="18" charset="0"/>
                                                <a:ea typeface="Cambria Math" panose="02040503050406030204" pitchFamily="18" charset="0"/>
                                              </a:rPr>
                                              <m:t>2</m:t>
                                            </m:r>
                                          </m:sup>
                                        </m:sSup>
                                      </m:e>
                                    </m:d>
                                  </m:e>
                                </m:func>
                              </m:e>
                            </m:nary>
                          </m:e>
                        </m:func>
                      </m:e>
                    </m:func>
                  </m:oMath>
                </a14:m>
                <a:endParaRPr lang="en-IN" dirty="0" smtClean="0">
                  <a:ea typeface="Cambria Math" panose="02040503050406030204" pitchFamily="18" charset="0"/>
                </a:endParaRPr>
              </a:p>
              <a:p>
                <a:pPr lvl="2"/>
                <a14:m>
                  <m:oMath xmlns:m="http://schemas.openxmlformats.org/officeDocument/2006/math">
                    <m:r>
                      <a:rPr lang="en-IN">
                        <a:latin typeface="Cambria Math" panose="02040503050406030204" pitchFamily="18" charset="0"/>
                      </a:rPr>
                      <m:t>=</m:t>
                    </m:r>
                    <m:func>
                      <m:funcPr>
                        <m:ctrlPr>
                          <a:rPr lang="en-IN">
                            <a:latin typeface="Cambria Math" panose="02040503050406030204" pitchFamily="18" charset="0"/>
                          </a:rPr>
                        </m:ctrlPr>
                      </m:funcPr>
                      <m:fName>
                        <m:r>
                          <m:rPr>
                            <m:sty m:val="p"/>
                          </m:rPr>
                          <a:rPr lang="en-IN" i="0">
                            <a:latin typeface="Cambria Math" panose="02040503050406030204" pitchFamily="18" charset="0"/>
                          </a:rPr>
                          <m:t>arg</m:t>
                        </m:r>
                      </m:fName>
                      <m:e>
                        <m:func>
                          <m:funcPr>
                            <m:ctrlPr>
                              <a:rPr lang="en-IN">
                                <a:latin typeface="Cambria Math" panose="02040503050406030204" pitchFamily="18" charset="0"/>
                              </a:rPr>
                            </m:ctrlPr>
                          </m:funcPr>
                          <m:fName>
                            <m:limLow>
                              <m:limLowPr>
                                <m:ctrlPr>
                                  <a:rPr lang="en-IN">
                                    <a:latin typeface="Cambria Math" panose="02040503050406030204" pitchFamily="18" charset="0"/>
                                  </a:rPr>
                                </m:ctrlPr>
                              </m:limLowPr>
                              <m:e>
                                <m:r>
                                  <m:rPr>
                                    <m:sty m:val="p"/>
                                  </m:rPr>
                                  <a:rPr lang="en-IN" i="0">
                                    <a:latin typeface="Cambria Math" panose="02040503050406030204" pitchFamily="18" charset="0"/>
                                  </a:rPr>
                                  <m:t>min</m:t>
                                </m:r>
                              </m:e>
                              <m:lim>
                                <m:sSup>
                                  <m:sSupPr>
                                    <m:ctrlPr>
                                      <a:rPr lang="en-IN">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 </m:t>
                                </m:r>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supHide m:val="on"/>
                                <m:ctrlPr>
                                  <a:rPr lang="en-IN">
                                    <a:latin typeface="Cambria Math" panose="02040503050406030204" pitchFamily="18" charset="0"/>
                                  </a:rPr>
                                </m:ctrlPr>
                              </m:naryPr>
                              <m:sub>
                                <m:r>
                                  <m:rPr>
                                    <m:brk m:alnAt="1"/>
                                  </m:rPr>
                                  <a:rPr lang="en-IN">
                                    <a:latin typeface="Cambria Math" panose="02040503050406030204" pitchFamily="18" charset="0"/>
                                  </a:rPr>
                                  <m:t>𝑖</m:t>
                                </m:r>
                                <m:r>
                                  <a:rPr lang="en-IN">
                                    <a:latin typeface="Cambria Math" panose="02040503050406030204" pitchFamily="18" charset="0"/>
                                  </a:rPr>
                                  <m:t>:</m:t>
                                </m:r>
                                <m:sSub>
                                  <m:sSubPr>
                                    <m:ctrlPr>
                                      <a:rPr lang="en-IN">
                                        <a:latin typeface="Cambria Math" panose="02040503050406030204" pitchFamily="18" charset="0"/>
                                      </a:rPr>
                                    </m:ctrlPr>
                                  </m:sSubPr>
                                  <m:e>
                                    <m:r>
                                      <m:rPr>
                                        <m:brk m:alnAt="1"/>
                                      </m:rPr>
                                      <a:rPr lang="en-IN">
                                        <a:latin typeface="Cambria Math" panose="02040503050406030204" pitchFamily="18" charset="0"/>
                                      </a:rPr>
                                      <m:t>𝑧</m:t>
                                    </m:r>
                                  </m:e>
                                  <m:sub>
                                    <m:r>
                                      <m:rPr>
                                        <m:brk m:alnAt="1"/>
                                      </m:rPr>
                                      <a:rPr lang="en-IN">
                                        <a:latin typeface="Cambria Math" panose="02040503050406030204" pitchFamily="18" charset="0"/>
                                      </a:rPr>
                                      <m:t>𝑖</m:t>
                                    </m:r>
                                  </m:sub>
                                </m:sSub>
                                <m:r>
                                  <m:rPr>
                                    <m:brk m:alnAt="1"/>
                                  </m:rPr>
                                  <a:rPr lang="en-IN">
                                    <a:latin typeface="Cambria Math" panose="02040503050406030204" pitchFamily="18" charset="0"/>
                                  </a:rPr>
                                  <m:t>=</m:t>
                                </m:r>
                                <m:r>
                                  <a:rPr lang="en-IN">
                                    <a:latin typeface="Cambria Math" panose="02040503050406030204" pitchFamily="18" charset="0"/>
                                  </a:rPr>
                                  <m:t>1</m:t>
                                </m:r>
                              </m:sub>
                              <m:sup/>
                              <m:e>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b="0" i="1" smtClean="0">
                                                    <a:solidFill>
                                                      <a:schemeClr val="tx1"/>
                                                    </a:solidFill>
                                                    <a:latin typeface="Cambria Math" panose="02040503050406030204" pitchFamily="18" charset="0"/>
                                                    <a:ea typeface="Cambria Math" panose="02040503050406030204" pitchFamily="18" charset="0"/>
                                                  </a:rPr>
                                                  <m:t>1</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e>
                                        </m:d>
                                      </m:e>
                                    </m:d>
                                  </m:e>
                                  <m:sup>
                                    <m:r>
                                      <a:rPr lang="en-IN" b="0" i="1" smtClean="0">
                                        <a:latin typeface="Cambria Math" panose="02040503050406030204" pitchFamily="18" charset="0"/>
                                        <a:ea typeface="Cambria Math" panose="02040503050406030204" pitchFamily="18" charset="0"/>
                                      </a:rPr>
                                      <m:t>2</m:t>
                                    </m:r>
                                  </m:sup>
                                </m:sSup>
                              </m:e>
                            </m:nary>
                          </m:e>
                        </m:func>
                      </m:e>
                    </m:func>
                    <m:r>
                      <a:rPr lang="en-IN">
                        <a:latin typeface="Cambria Math" panose="02040503050406030204" pitchFamily="18" charset="0"/>
                      </a:rPr>
                      <m:t>+</m:t>
                    </m:r>
                    <m:func>
                      <m:funcPr>
                        <m:ctrlPr>
                          <a:rPr lang="en-IN">
                            <a:latin typeface="Cambria Math" panose="02040503050406030204" pitchFamily="18" charset="0"/>
                          </a:rPr>
                        </m:ctrlPr>
                      </m:funcPr>
                      <m:fName>
                        <m:r>
                          <m:rPr>
                            <m:sty m:val="p"/>
                          </m:rPr>
                          <a:rPr lang="en-IN" i="0">
                            <a:latin typeface="Cambria Math" panose="02040503050406030204" pitchFamily="18" charset="0"/>
                          </a:rPr>
                          <m:t>arg</m:t>
                        </m:r>
                      </m:fName>
                      <m:e>
                        <m:func>
                          <m:funcPr>
                            <m:ctrlPr>
                              <a:rPr lang="en-IN">
                                <a:latin typeface="Cambria Math" panose="02040503050406030204" pitchFamily="18" charset="0"/>
                              </a:rPr>
                            </m:ctrlPr>
                          </m:funcPr>
                          <m:fName>
                            <m:limLow>
                              <m:limLowPr>
                                <m:ctrlPr>
                                  <a:rPr lang="en-IN">
                                    <a:latin typeface="Cambria Math" panose="02040503050406030204" pitchFamily="18" charset="0"/>
                                  </a:rPr>
                                </m:ctrlPr>
                              </m:limLowPr>
                              <m:e>
                                <m:r>
                                  <m:rPr>
                                    <m:sty m:val="p"/>
                                  </m:rPr>
                                  <a:rPr lang="en-IN" i="0">
                                    <a:latin typeface="Cambria Math" panose="02040503050406030204" pitchFamily="18" charset="0"/>
                                  </a:rPr>
                                  <m:t>min</m:t>
                                </m:r>
                              </m:e>
                              <m:lim>
                                <m:sSup>
                                  <m:sSupPr>
                                    <m:ctrlPr>
                                      <a:rPr lang="en-IN">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2</m:t>
                                    </m:r>
                                  </m:sup>
                                </m:sSup>
                                <m:r>
                                  <a:rPr lang="en-IN">
                                    <a:latin typeface="Cambria Math" panose="02040503050406030204" pitchFamily="18" charset="0"/>
                                  </a:rPr>
                                  <m:t>∈</m:t>
                                </m:r>
                                <m:sSup>
                                  <m:sSupPr>
                                    <m:ctrlPr>
                                      <a:rPr lang="en-IN">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supHide m:val="on"/>
                                <m:ctrlPr>
                                  <a:rPr lang="en-IN">
                                    <a:latin typeface="Cambria Math" panose="02040503050406030204" pitchFamily="18" charset="0"/>
                                  </a:rPr>
                                </m:ctrlPr>
                              </m:naryPr>
                              <m:sub>
                                <m:r>
                                  <m:rPr>
                                    <m:brk m:alnAt="1"/>
                                  </m:rPr>
                                  <a:rPr lang="en-IN">
                                    <a:latin typeface="Cambria Math" panose="02040503050406030204" pitchFamily="18" charset="0"/>
                                  </a:rPr>
                                  <m:t>𝑖</m:t>
                                </m:r>
                                <m:r>
                                  <a:rPr lang="en-IN">
                                    <a:latin typeface="Cambria Math" panose="02040503050406030204" pitchFamily="18" charset="0"/>
                                  </a:rPr>
                                  <m:t>:</m:t>
                                </m:r>
                                <m:sSub>
                                  <m:sSubPr>
                                    <m:ctrlPr>
                                      <a:rPr lang="en-IN">
                                        <a:latin typeface="Cambria Math" panose="02040503050406030204" pitchFamily="18" charset="0"/>
                                      </a:rPr>
                                    </m:ctrlPr>
                                  </m:sSubPr>
                                  <m:e>
                                    <m:r>
                                      <m:rPr>
                                        <m:brk m:alnAt="1"/>
                                      </m:rPr>
                                      <a:rPr lang="en-IN">
                                        <a:latin typeface="Cambria Math" panose="02040503050406030204" pitchFamily="18" charset="0"/>
                                      </a:rPr>
                                      <m:t>𝑧</m:t>
                                    </m:r>
                                  </m:e>
                                  <m:sub>
                                    <m:r>
                                      <m:rPr>
                                        <m:brk m:alnAt="1"/>
                                      </m:rPr>
                                      <a:rPr lang="en-IN">
                                        <a:latin typeface="Cambria Math" panose="02040503050406030204" pitchFamily="18" charset="0"/>
                                      </a:rPr>
                                      <m:t>𝑖</m:t>
                                    </m:r>
                                  </m:sub>
                                </m:sSub>
                                <m:r>
                                  <m:rPr>
                                    <m:brk m:alnAt="1"/>
                                  </m:rPr>
                                  <a:rPr lang="en-IN">
                                    <a:latin typeface="Cambria Math" panose="02040503050406030204" pitchFamily="18" charset="0"/>
                                  </a:rPr>
                                  <m:t>=</m:t>
                                </m:r>
                                <m:r>
                                  <a:rPr lang="en-IN">
                                    <a:latin typeface="Cambria Math" panose="02040503050406030204" pitchFamily="18" charset="0"/>
                                  </a:rPr>
                                  <m:t>2</m:t>
                                </m:r>
                              </m:sub>
                              <m:sup/>
                              <m:e>
                                <m:sSup>
                                  <m:sSupPr>
                                    <m:ctrlPr>
                                      <a:rPr lang="en-IN">
                                        <a:latin typeface="Cambria Math" panose="02040503050406030204" pitchFamily="18" charset="0"/>
                                        <a:ea typeface="Cambria Math" panose="02040503050406030204" pitchFamily="18" charset="0"/>
                                      </a:rPr>
                                    </m:ctrlPr>
                                  </m:sSupPr>
                                  <m:e>
                                    <m:d>
                                      <m:dPr>
                                        <m:ctrlPr>
                                          <a:rPr lang="en-IN">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a:solidFill>
                                                  <a:schemeClr val="tx1"/>
                                                </a:solidFill>
                                                <a:latin typeface="Cambria Math" panose="02040503050406030204" pitchFamily="18" charset="0"/>
                                                <a:ea typeface="Cambria Math" panose="02040503050406030204" pitchFamily="18" charset="0"/>
                                              </a:rPr>
                                              <m:t>𝑦</m:t>
                                            </m:r>
                                          </m:e>
                                          <m:sup>
                                            <m:r>
                                              <a:rPr lang="en-IN">
                                                <a:solidFill>
                                                  <a:schemeClr val="tx1"/>
                                                </a:solidFill>
                                                <a:latin typeface="Cambria Math" panose="02040503050406030204" pitchFamily="18" charset="0"/>
                                                <a:ea typeface="Cambria Math" panose="02040503050406030204" pitchFamily="18" charset="0"/>
                                              </a:rPr>
                                              <m:t>𝑖</m:t>
                                            </m:r>
                                          </m:sup>
                                        </m:sSup>
                                        <m:r>
                                          <a:rPr lang="en-IN">
                                            <a:solidFill>
                                              <a:schemeClr val="tx1"/>
                                            </a:solidFill>
                                            <a:latin typeface="Cambria Math" panose="02040503050406030204" pitchFamily="18" charset="0"/>
                                            <a:ea typeface="Cambria Math" panose="02040503050406030204" pitchFamily="18" charset="0"/>
                                          </a:rPr>
                                          <m:t>−</m:t>
                                        </m:r>
                                        <m:d>
                                          <m:dPr>
                                            <m:begChr m:val="⟨"/>
                                            <m:endChr m:val="⟩"/>
                                            <m:ctrlPr>
                                              <a:rPr lang="en-IN">
                                                <a:solidFill>
                                                  <a:schemeClr val="tx1"/>
                                                </a:solidFill>
                                                <a:latin typeface="Cambria Math" panose="02040503050406030204" pitchFamily="18" charset="0"/>
                                                <a:ea typeface="Cambria Math" panose="02040503050406030204" pitchFamily="18" charset="0"/>
                                              </a:rPr>
                                            </m:ctrlPr>
                                          </m:dPr>
                                          <m:e>
                                            <m:sSup>
                                              <m:sSupPr>
                                                <m:ctrlPr>
                                                  <a:rPr lang="en-IN">
                                                    <a:solidFill>
                                                      <a:schemeClr val="tx1"/>
                                                    </a:solidFill>
                                                    <a:latin typeface="Cambria Math" panose="02040503050406030204" pitchFamily="18" charset="0"/>
                                                    <a:ea typeface="Cambria Math" panose="02040503050406030204" pitchFamily="18" charset="0"/>
                                                  </a:rPr>
                                                </m:ctrlPr>
                                              </m:sSupPr>
                                              <m:e>
                                                <m:r>
                                                  <a:rPr lang="en-IN" b="1">
                                                    <a:solidFill>
                                                      <a:schemeClr val="tx1"/>
                                                    </a:solidFill>
                                                    <a:latin typeface="Cambria Math" panose="02040503050406030204" pitchFamily="18" charset="0"/>
                                                    <a:ea typeface="Cambria Math" panose="02040503050406030204" pitchFamily="18" charset="0"/>
                                                  </a:rPr>
                                                  <m:t>𝐰</m:t>
                                                </m:r>
                                              </m:e>
                                              <m:sup>
                                                <m:r>
                                                  <a:rPr lang="en-IN" b="0" i="1" smtClean="0">
                                                    <a:solidFill>
                                                      <a:schemeClr val="tx1"/>
                                                    </a:solidFill>
                                                    <a:latin typeface="Cambria Math" panose="02040503050406030204" pitchFamily="18" charset="0"/>
                                                    <a:ea typeface="Cambria Math" panose="02040503050406030204" pitchFamily="18" charset="0"/>
                                                  </a:rPr>
                                                  <m:t>2</m:t>
                                                </m:r>
                                              </m:sup>
                                            </m:sSup>
                                            <m:r>
                                              <a:rPr lang="en-IN">
                                                <a:solidFill>
                                                  <a:schemeClr val="tx1"/>
                                                </a:solidFill>
                                                <a:latin typeface="Cambria Math" panose="02040503050406030204" pitchFamily="18" charset="0"/>
                                                <a:ea typeface="Cambria Math" panose="02040503050406030204" pitchFamily="18" charset="0"/>
                                              </a:rPr>
                                              <m:t>,</m:t>
                                            </m:r>
                                            <m:sSup>
                                              <m:sSupPr>
                                                <m:ctrlPr>
                                                  <a:rPr lang="en-IN">
                                                    <a:solidFill>
                                                      <a:schemeClr val="tx1"/>
                                                    </a:solidFill>
                                                    <a:latin typeface="Cambria Math" panose="02040503050406030204" pitchFamily="18" charset="0"/>
                                                    <a:ea typeface="Cambria Math" panose="02040503050406030204" pitchFamily="18" charset="0"/>
                                                  </a:rPr>
                                                </m:ctrlPr>
                                              </m:sSupPr>
                                              <m:e>
                                                <m:r>
                                                  <a:rPr lang="en-IN" b="1" i="0">
                                                    <a:solidFill>
                                                      <a:schemeClr val="tx1"/>
                                                    </a:solidFill>
                                                    <a:latin typeface="Cambria Math" panose="02040503050406030204" pitchFamily="18" charset="0"/>
                                                    <a:ea typeface="Cambria Math" panose="02040503050406030204" pitchFamily="18" charset="0"/>
                                                  </a:rPr>
                                                  <m:t>𝐱</m:t>
                                                </m:r>
                                              </m:e>
                                              <m:sup>
                                                <m:r>
                                                  <a:rPr lang="en-IN">
                                                    <a:solidFill>
                                                      <a:schemeClr val="tx1"/>
                                                    </a:solidFill>
                                                    <a:latin typeface="Cambria Math" panose="02040503050406030204" pitchFamily="18" charset="0"/>
                                                    <a:ea typeface="Cambria Math" panose="02040503050406030204" pitchFamily="18" charset="0"/>
                                                  </a:rPr>
                                                  <m:t>𝑖</m:t>
                                                </m:r>
                                              </m:sup>
                                            </m:sSup>
                                          </m:e>
                                        </m:d>
                                      </m:e>
                                    </m:d>
                                  </m:e>
                                  <m:sup>
                                    <m:r>
                                      <a:rPr lang="en-IN">
                                        <a:latin typeface="Cambria Math" panose="02040503050406030204" pitchFamily="18" charset="0"/>
                                        <a:ea typeface="Cambria Math" panose="02040503050406030204" pitchFamily="18" charset="0"/>
                                      </a:rPr>
                                      <m:t>2</m:t>
                                    </m:r>
                                  </m:sup>
                                </m:sSup>
                              </m:e>
                            </m:nary>
                          </m:e>
                        </m:func>
                      </m:e>
                    </m:func>
                  </m:oMath>
                </a14:m>
                <a:endParaRPr lang="en-IN" dirty="0" smtClean="0"/>
              </a:p>
              <a:p>
                <a:pPr lvl="3"/>
                <a:r>
                  <a:rPr lang="en-IN" dirty="0" smtClean="0"/>
                  <a:t>i.e. perform least squares on the data points assigned to each component</a:t>
                </a:r>
              </a:p>
              <a:p>
                <a:pPr lvl="3"/>
                <a:r>
                  <a:rPr lang="en-IN" dirty="0" smtClean="0"/>
                  <a:t>May incorporate a prior as well to add a regularizer (ridge regression)</a:t>
                </a:r>
              </a:p>
              <a:p>
                <a:r>
                  <a:rPr lang="en-IN" dirty="0" smtClean="0"/>
                  <a:t>Repeat!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3"/>
                <a:ext cx="11600328" cy="5987819"/>
              </a:xfrm>
              <a:blipFill>
                <a:blip r:embed="rId2"/>
                <a:stretch>
                  <a:fillRect l="-578" t="-2442" b="-61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2057013" y="1111622"/>
                <a:ext cx="7993007" cy="4204741"/>
              </a:xfrm>
              <a:prstGeom prst="rect">
                <a:avLst/>
              </a:prstGeom>
              <a:solidFill>
                <a:schemeClr val="bg1"/>
              </a:solidFill>
              <a:ln w="38100">
                <a:solidFill>
                  <a:srgbClr val="7030A0"/>
                </a:solidFill>
                <a:prstDash val="dash"/>
              </a:ln>
            </p:spPr>
            <p:txBody>
              <a:bodyPr wrap="square" rtlCol="0">
                <a:spAutoFit/>
              </a:bodyPr>
              <a:lstStyle/>
              <a:p>
                <a:pPr algn="ctr"/>
                <a:r>
                  <a:rPr lang="en-IN" sz="3600" dirty="0" smtClean="0">
                    <a:latin typeface="+mj-lt"/>
                  </a:rPr>
                  <a:t>AltOpt for MR</a:t>
                </a:r>
                <a:endParaRPr lang="en-IN" sz="3600" dirty="0" smtClean="0">
                  <a:latin typeface="+mj-lt"/>
                </a:endParaRPr>
              </a:p>
              <a:p>
                <a:pPr marL="514350" indent="-514350">
                  <a:buFont typeface="+mj-lt"/>
                  <a:buAutoNum type="arabicPeriod"/>
                </a:pPr>
                <a:r>
                  <a:rPr lang="en-IN" sz="3200" dirty="0" smtClean="0">
                    <a:latin typeface="+mj-lt"/>
                  </a:rPr>
                  <a:t>Initialize </a:t>
                </a:r>
                <a:r>
                  <a:rPr lang="en-IN" sz="3200" dirty="0" smtClean="0">
                    <a:latin typeface="+mj-lt"/>
                  </a:rPr>
                  <a:t>models </a:t>
                </a:r>
                <a14:m>
                  <m:oMath xmlns:m="http://schemas.openxmlformats.org/officeDocument/2006/math">
                    <m:sSub>
                      <m:sSubPr>
                        <m:ctrlPr>
                          <a:rPr lang="en-IN" sz="3200" b="0" i="1" smtClean="0">
                            <a:latin typeface="Cambria Math" panose="02040503050406030204" pitchFamily="18" charset="0"/>
                          </a:rPr>
                        </m:ctrlPr>
                      </m:sSubPr>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i="0" smtClean="0">
                                    <a:latin typeface="Cambria Math" panose="02040503050406030204" pitchFamily="18" charset="0"/>
                                  </a:rPr>
                                  <m:t>𝐰</m:t>
                                </m:r>
                              </m:e>
                              <m:sup>
                                <m:r>
                                  <a:rPr lang="en-IN" sz="3200" b="0" i="1" smtClean="0">
                                    <a:latin typeface="Cambria Math" panose="02040503050406030204" pitchFamily="18" charset="0"/>
                                  </a:rPr>
                                  <m:t>𝑐</m:t>
                                </m:r>
                              </m:sup>
                            </m:sSup>
                          </m:e>
                        </m:d>
                      </m:e>
                      <m:sub>
                        <m:r>
                          <a:rPr lang="en-IN" sz="3200" b="0" i="1" smtClean="0">
                            <a:latin typeface="Cambria Math" panose="02040503050406030204" pitchFamily="18" charset="0"/>
                          </a:rPr>
                          <m:t>𝑐</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1,2</m:t>
                            </m:r>
                          </m:e>
                        </m:d>
                      </m:sub>
                    </m:sSub>
                  </m:oMath>
                </a14:m>
                <a:endParaRPr lang="en-US" sz="3200" b="1" dirty="0" smtClean="0">
                  <a:latin typeface="+mj-lt"/>
                </a:endParaRPr>
              </a:p>
              <a:p>
                <a:pPr marL="514350" indent="-514350">
                  <a:buFont typeface="+mj-lt"/>
                  <a:buAutoNum type="arabicPeriod"/>
                </a:pPr>
                <a:r>
                  <a:rPr lang="en-IN" sz="3200" dirty="0" smtClean="0">
                    <a:latin typeface="+mj-lt"/>
                  </a:rPr>
                  <a:t>For </a:t>
                </a:r>
                <a14:m>
                  <m:oMath xmlns:m="http://schemas.openxmlformats.org/officeDocument/2006/math">
                    <m:r>
                      <a:rPr lang="en-IN" sz="3200" b="0" i="1" smtClean="0">
                        <a:latin typeface="Cambria Math" panose="02040503050406030204" pitchFamily="18" charset="0"/>
                      </a:rPr>
                      <m:t>𝑖</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𝑛</m:t>
                        </m:r>
                      </m:e>
                    </m:d>
                  </m:oMath>
                </a14:m>
                <a:r>
                  <a:rPr lang="en-IN" sz="3200" b="0" dirty="0" smtClean="0">
                    <a:latin typeface="+mj-lt"/>
                  </a:rPr>
                  <a:t>, u</a:t>
                </a:r>
                <a:r>
                  <a:rPr lang="en-IN" sz="3200" dirty="0" smtClean="0">
                    <a:latin typeface="+mj-lt"/>
                  </a:rPr>
                  <a:t>pdate </a:t>
                </a:r>
                <a14:m>
                  <m:oMath xmlns:m="http://schemas.openxmlformats.org/officeDocument/2006/math">
                    <m:d>
                      <m:dPr>
                        <m:begChr m:val="{"/>
                        <m:endChr m:val="}"/>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e>
                    </m:d>
                    <m:r>
                      <a:rPr lang="en-IN" sz="3200" b="0" i="1" smtClean="0">
                        <a:latin typeface="Cambria Math" panose="02040503050406030204" pitchFamily="18" charset="0"/>
                      </a:rPr>
                      <m:t> </m:t>
                    </m:r>
                  </m:oMath>
                </a14:m>
                <a:r>
                  <a:rPr lang="en-US" sz="3200" dirty="0" smtClean="0">
                    <a:latin typeface="+mj-lt"/>
                  </a:rPr>
                  <a:t> using </a:t>
                </a:r>
                <a14:m>
                  <m:oMath xmlns:m="http://schemas.openxmlformats.org/officeDocument/2006/math">
                    <m:d>
                      <m:dPr>
                        <m:begChr m:val="{"/>
                        <m:endChr m:val="}"/>
                        <m:ctrlPr>
                          <a:rPr lang="en-IN" sz="3200" b="0" i="1" smtClean="0">
                            <a:latin typeface="Cambria Math" panose="02040503050406030204" pitchFamily="18" charset="0"/>
                          </a:rPr>
                        </m:ctrlPr>
                      </m:dPr>
                      <m:e>
                        <m:sSup>
                          <m:sSupPr>
                            <m:ctrlPr>
                              <a:rPr lang="en-IN" sz="3200" b="0" i="1" smtClean="0">
                                <a:latin typeface="Cambria Math" panose="02040503050406030204" pitchFamily="18" charset="0"/>
                              </a:rPr>
                            </m:ctrlPr>
                          </m:sSupPr>
                          <m:e>
                            <m:r>
                              <a:rPr lang="en-IN" sz="3200" b="1" i="0" smtClean="0">
                                <a:latin typeface="Cambria Math" panose="02040503050406030204" pitchFamily="18" charset="0"/>
                              </a:rPr>
                              <m:t>𝐰</m:t>
                            </m:r>
                          </m:e>
                          <m:sup>
                            <m:r>
                              <a:rPr lang="en-IN" sz="3200" b="0" i="1" smtClean="0">
                                <a:latin typeface="Cambria Math" panose="02040503050406030204" pitchFamily="18" charset="0"/>
                              </a:rPr>
                              <m:t>𝑐</m:t>
                            </m:r>
                          </m:sup>
                        </m:sSup>
                      </m:e>
                    </m:d>
                  </m:oMath>
                </a14:m>
                <a:endParaRPr lang="en-IN" sz="3200" b="0" dirty="0" smtClean="0">
                  <a:latin typeface="+mj-lt"/>
                </a:endParaRPr>
              </a:p>
              <a:p>
                <a:pPr marL="971550" lvl="1" indent="-514350">
                  <a:buFont typeface="+mj-lt"/>
                  <a:buAutoNum type="arabicPeriod"/>
                </a:pPr>
                <a:r>
                  <a:rPr lang="en-IN" sz="3200" dirty="0" smtClean="0">
                    <a:latin typeface="+mj-lt"/>
                  </a:rPr>
                  <a:t>Let </a:t>
                </a:r>
                <a14:m>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r>
                      <a:rPr lang="en-IN" sz="3200" i="1">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arg</m:t>
                        </m:r>
                      </m:fName>
                      <m:e>
                        <m:func>
                          <m:funcPr>
                            <m:ctrlPr>
                              <a:rPr lang="en-IN" sz="3200" i="1">
                                <a:latin typeface="Cambria Math" panose="02040503050406030204" pitchFamily="18" charset="0"/>
                              </a:rPr>
                            </m:ctrlPr>
                          </m:funcPr>
                          <m:fName>
                            <m:limLow>
                              <m:limLowPr>
                                <m:ctrlPr>
                                  <a:rPr lang="en-IN" sz="3200" i="1">
                                    <a:latin typeface="Cambria Math" panose="02040503050406030204" pitchFamily="18" charset="0"/>
                                  </a:rPr>
                                </m:ctrlPr>
                              </m:limLowPr>
                              <m:e>
                                <m:r>
                                  <m:rPr>
                                    <m:sty m:val="p"/>
                                  </m:rPr>
                                  <a:rPr lang="en-IN" sz="3200">
                                    <a:latin typeface="Cambria Math" panose="02040503050406030204" pitchFamily="18" charset="0"/>
                                  </a:rPr>
                                  <m:t>min</m:t>
                                </m:r>
                              </m:e>
                              <m:lim>
                                <m:r>
                                  <a:rPr lang="en-IN" sz="3200" b="0" i="1" smtClean="0">
                                    <a:latin typeface="Cambria Math" panose="02040503050406030204" pitchFamily="18" charset="0"/>
                                  </a:rPr>
                                  <m:t>𝑐</m:t>
                                </m:r>
                              </m:lim>
                            </m:limLow>
                          </m:fName>
                          <m:e>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a:latin typeface="Cambria Math" panose="02040503050406030204" pitchFamily="18" charset="0"/>
                                        <a:ea typeface="Cambria Math" panose="02040503050406030204" pitchFamily="18" charset="0"/>
                                      </a:rPr>
                                      <m:t>𝑦</m:t>
                                    </m:r>
                                  </m:e>
                                  <m:sup>
                                    <m:r>
                                      <a:rPr lang="en-IN" sz="3200">
                                        <a:latin typeface="Cambria Math" panose="02040503050406030204" pitchFamily="18" charset="0"/>
                                        <a:ea typeface="Cambria Math" panose="02040503050406030204" pitchFamily="18" charset="0"/>
                                      </a:rPr>
                                      <m:t>𝑖</m:t>
                                    </m:r>
                                  </m:sup>
                                </m:sSup>
                                <m:r>
                                  <a:rPr lang="en-IN" sz="3200" i="1">
                                    <a:latin typeface="Cambria Math" panose="02040503050406030204" pitchFamily="18" charset="0"/>
                                    <a:ea typeface="Cambria Math" panose="02040503050406030204" pitchFamily="18" charset="0"/>
                                  </a:rPr>
                                  <m:t>−</m:t>
                                </m:r>
                                <m:d>
                                  <m:dPr>
                                    <m:begChr m:val="⟨"/>
                                    <m:endChr m:val="⟩"/>
                                    <m:ctrlPr>
                                      <a:rPr lang="en-IN" sz="3200" i="1">
                                        <a:latin typeface="Cambria Math" panose="02040503050406030204" pitchFamily="18" charset="0"/>
                                        <a:ea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𝐰</m:t>
                                        </m:r>
                                      </m:e>
                                      <m:sup>
                                        <m:r>
                                          <a:rPr lang="en-IN" sz="3200">
                                            <a:latin typeface="Cambria Math" panose="02040503050406030204" pitchFamily="18" charset="0"/>
                                            <a:ea typeface="Cambria Math" panose="02040503050406030204" pitchFamily="18" charset="0"/>
                                          </a:rPr>
                                          <m:t>𝑐</m:t>
                                        </m:r>
                                      </m:sup>
                                    </m:sSup>
                                    <m:r>
                                      <a:rPr lang="en-IN" sz="3200">
                                        <a:latin typeface="Cambria Math" panose="02040503050406030204" pitchFamily="18" charset="0"/>
                                        <a:ea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𝐱</m:t>
                                        </m:r>
                                      </m:e>
                                      <m:sup>
                                        <m:r>
                                          <a:rPr lang="en-IN" sz="3200">
                                            <a:latin typeface="Cambria Math" panose="02040503050406030204" pitchFamily="18" charset="0"/>
                                            <a:ea typeface="Cambria Math" panose="02040503050406030204" pitchFamily="18" charset="0"/>
                                          </a:rPr>
                                          <m:t>𝑖</m:t>
                                        </m:r>
                                      </m:sup>
                                    </m:sSup>
                                  </m:e>
                                </m:d>
                              </m:e>
                            </m:d>
                          </m:e>
                        </m:func>
                      </m:e>
                    </m:func>
                  </m:oMath>
                </a14:m>
                <a:endParaRPr lang="en-US" sz="3200" dirty="0">
                  <a:latin typeface="+mj-lt"/>
                </a:endParaRPr>
              </a:p>
              <a:p>
                <a:pPr marL="514350" indent="-514350">
                  <a:buFont typeface="+mj-lt"/>
                  <a:buAutoNum type="arabicPeriod"/>
                </a:pPr>
                <a:r>
                  <a:rPr lang="en-IN" sz="3200" dirty="0" smtClean="0">
                    <a:latin typeface="+mj-lt"/>
                  </a:rPr>
                  <a:t>Update </a:t>
                </a:r>
                <a14:m>
                  <m:oMath xmlns:m="http://schemas.openxmlformats.org/officeDocument/2006/math">
                    <m:d>
                      <m:dPr>
                        <m:begChr m:val="{"/>
                        <m:endChr m:val="}"/>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r>
                              <a:rPr lang="en-IN" sz="3200" b="1">
                                <a:latin typeface="Cambria Math" panose="02040503050406030204" pitchFamily="18" charset="0"/>
                              </a:rPr>
                              <m:t>𝐰</m:t>
                            </m:r>
                          </m:e>
                          <m:sup>
                            <m:r>
                              <a:rPr lang="en-IN" sz="3200" i="1">
                                <a:latin typeface="Cambria Math" panose="02040503050406030204" pitchFamily="18" charset="0"/>
                              </a:rPr>
                              <m:t>𝑐</m:t>
                            </m:r>
                          </m:sup>
                        </m:sSup>
                      </m:e>
                    </m:d>
                  </m:oMath>
                </a14:m>
                <a:r>
                  <a:rPr lang="en-IN" sz="3200" dirty="0" smtClean="0">
                    <a:latin typeface="+mj-lt"/>
                  </a:rPr>
                  <a:t> using </a:t>
                </a:r>
                <a14:m>
                  <m:oMath xmlns:m="http://schemas.openxmlformats.org/officeDocument/2006/math">
                    <m:d>
                      <m:dPr>
                        <m:begChr m:val="{"/>
                        <m:endChr m:val="}"/>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𝑧</m:t>
                            </m:r>
                          </m:e>
                          <m:sub>
                            <m:r>
                              <a:rPr lang="en-IN" sz="3200" b="0" i="1" smtClean="0">
                                <a:latin typeface="Cambria Math" panose="02040503050406030204" pitchFamily="18" charset="0"/>
                              </a:rPr>
                              <m:t>𝑖</m:t>
                            </m:r>
                          </m:sub>
                        </m:sSub>
                      </m:e>
                    </m:d>
                  </m:oMath>
                </a14:m>
                <a:r>
                  <a:rPr lang="en-IN" sz="3200" dirty="0" smtClean="0">
                    <a:latin typeface="+mj-lt"/>
                  </a:rPr>
                  <a:t> </a:t>
                </a:r>
              </a:p>
              <a:p>
                <a:pPr marL="971550" lvl="1" indent="-514350">
                  <a:buFont typeface="+mj-lt"/>
                  <a:buAutoNum type="arabicPeriod"/>
                </a:pPr>
                <a:r>
                  <a:rPr lang="en-IN" sz="3200" dirty="0" smtClean="0">
                    <a:latin typeface="+mj-lt"/>
                  </a:rPr>
                  <a:t>Let </a:t>
                </a:r>
                <a14:m>
                  <m:oMath xmlns:m="http://schemas.openxmlformats.org/officeDocument/2006/math">
                    <m:sSup>
                      <m:sSupPr>
                        <m:ctrlPr>
                          <a:rPr lang="en-IN" sz="3200" i="1" smtClean="0">
                            <a:latin typeface="Cambria Math" panose="02040503050406030204" pitchFamily="18" charset="0"/>
                          </a:rPr>
                        </m:ctrlPr>
                      </m:sSupPr>
                      <m:e>
                        <m:r>
                          <a:rPr lang="en-IN" sz="3200" b="1" i="0" smtClean="0">
                            <a:latin typeface="Cambria Math" panose="02040503050406030204" pitchFamily="18" charset="0"/>
                          </a:rPr>
                          <m:t>𝐰</m:t>
                        </m:r>
                      </m:e>
                      <m:sup>
                        <m:r>
                          <a:rPr lang="en-IN" sz="3200" b="0" i="1" smtClean="0">
                            <a:latin typeface="Cambria Math" panose="02040503050406030204" pitchFamily="18" charset="0"/>
                          </a:rPr>
                          <m:t>𝑐</m:t>
                        </m:r>
                      </m:sup>
                    </m:sSup>
                    <m:r>
                      <a:rPr lang="en-IN" sz="3200" i="1">
                        <a:latin typeface="Cambria Math" panose="02040503050406030204" pitchFamily="18" charset="0"/>
                      </a:rPr>
                      <m:t>=</m:t>
                    </m:r>
                    <m:func>
                      <m:funcPr>
                        <m:ctrlPr>
                          <a:rPr lang="en-IN" sz="3200" i="1">
                            <a:latin typeface="Cambria Math" panose="02040503050406030204" pitchFamily="18" charset="0"/>
                          </a:rPr>
                        </m:ctrlPr>
                      </m:funcPr>
                      <m:fName>
                        <m:r>
                          <m:rPr>
                            <m:sty m:val="p"/>
                          </m:rPr>
                          <a:rPr lang="en-IN" sz="3200">
                            <a:latin typeface="Cambria Math" panose="02040503050406030204" pitchFamily="18" charset="0"/>
                          </a:rPr>
                          <m:t>arg</m:t>
                        </m:r>
                      </m:fName>
                      <m:e>
                        <m:func>
                          <m:funcPr>
                            <m:ctrlPr>
                              <a:rPr lang="en-IN" sz="3200" i="1">
                                <a:latin typeface="Cambria Math" panose="02040503050406030204" pitchFamily="18" charset="0"/>
                              </a:rPr>
                            </m:ctrlPr>
                          </m:funcPr>
                          <m:fName>
                            <m:limLow>
                              <m:limLowPr>
                                <m:ctrlPr>
                                  <a:rPr lang="en-IN" sz="3200" i="1">
                                    <a:latin typeface="Cambria Math" panose="02040503050406030204" pitchFamily="18" charset="0"/>
                                  </a:rPr>
                                </m:ctrlPr>
                              </m:limLowPr>
                              <m:e>
                                <m:r>
                                  <m:rPr>
                                    <m:sty m:val="p"/>
                                  </m:rPr>
                                  <a:rPr lang="en-IN" sz="3200">
                                    <a:latin typeface="Cambria Math" panose="02040503050406030204" pitchFamily="18" charset="0"/>
                                  </a:rPr>
                                  <m:t>min</m:t>
                                </m:r>
                              </m:e>
                              <m:lim>
                                <m:r>
                                  <a:rPr lang="en-IN" sz="3200" b="1" i="0" smtClean="0">
                                    <a:latin typeface="Cambria Math" panose="02040503050406030204" pitchFamily="18" charset="0"/>
                                  </a:rPr>
                                  <m:t>𝐰</m:t>
                                </m:r>
                                <m:r>
                                  <a:rPr lang="en-IN" sz="3200">
                                    <a:latin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a:latin typeface="Cambria Math" panose="02040503050406030204" pitchFamily="18" charset="0"/>
                                        <a:ea typeface="Cambria Math" panose="02040503050406030204" pitchFamily="18" charset="0"/>
                                      </a:rPr>
                                      <m:t>ℝ</m:t>
                                    </m:r>
                                  </m:e>
                                  <m:sup>
                                    <m:r>
                                      <a:rPr lang="en-IN" sz="3200">
                                        <a:latin typeface="Cambria Math" panose="02040503050406030204" pitchFamily="18" charset="0"/>
                                        <a:ea typeface="Cambria Math" panose="02040503050406030204" pitchFamily="18" charset="0"/>
                                      </a:rPr>
                                      <m:t>𝑑</m:t>
                                    </m:r>
                                  </m:sup>
                                </m:sSup>
                              </m:lim>
                            </m:limLow>
                          </m:fName>
                          <m:e>
                            <m:nary>
                              <m:naryPr>
                                <m:chr m:val="∑"/>
                                <m:limLoc m:val="subSup"/>
                                <m:supHide m:val="on"/>
                                <m:ctrlPr>
                                  <a:rPr lang="en-IN" sz="3200" i="1">
                                    <a:latin typeface="Cambria Math" panose="02040503050406030204" pitchFamily="18" charset="0"/>
                                  </a:rPr>
                                </m:ctrlPr>
                              </m:naryPr>
                              <m:sub>
                                <m:r>
                                  <m:rPr>
                                    <m:brk m:alnAt="1"/>
                                  </m:rPr>
                                  <a:rPr lang="en-IN" sz="3200">
                                    <a:latin typeface="Cambria Math" panose="02040503050406030204" pitchFamily="18" charset="0"/>
                                  </a:rPr>
                                  <m:t>𝑖</m:t>
                                </m:r>
                                <m:r>
                                  <a:rPr lang="en-IN" sz="3200">
                                    <a:latin typeface="Cambria Math" panose="02040503050406030204" pitchFamily="18" charset="0"/>
                                  </a:rPr>
                                  <m:t>:</m:t>
                                </m:r>
                                <m:sSub>
                                  <m:sSubPr>
                                    <m:ctrlPr>
                                      <a:rPr lang="en-IN" sz="3200" i="1">
                                        <a:latin typeface="Cambria Math" panose="02040503050406030204" pitchFamily="18" charset="0"/>
                                      </a:rPr>
                                    </m:ctrlPr>
                                  </m:sSubPr>
                                  <m:e>
                                    <m:r>
                                      <m:rPr>
                                        <m:brk m:alnAt="1"/>
                                      </m:rPr>
                                      <a:rPr lang="en-IN" sz="3200">
                                        <a:latin typeface="Cambria Math" panose="02040503050406030204" pitchFamily="18" charset="0"/>
                                      </a:rPr>
                                      <m:t>𝑧</m:t>
                                    </m:r>
                                  </m:e>
                                  <m:sub>
                                    <m:r>
                                      <m:rPr>
                                        <m:brk m:alnAt="1"/>
                                      </m:rPr>
                                      <a:rPr lang="en-IN" sz="3200">
                                        <a:latin typeface="Cambria Math" panose="02040503050406030204" pitchFamily="18" charset="0"/>
                                      </a:rPr>
                                      <m:t>𝑖</m:t>
                                    </m:r>
                                  </m:sub>
                                </m:sSub>
                                <m:r>
                                  <m:rPr>
                                    <m:brk m:alnAt="1"/>
                                  </m:rPr>
                                  <a:rPr lang="en-IN" sz="3200">
                                    <a:latin typeface="Cambria Math" panose="02040503050406030204" pitchFamily="18" charset="0"/>
                                  </a:rPr>
                                  <m:t>=</m:t>
                                </m:r>
                                <m:r>
                                  <m:rPr>
                                    <m:sty m:val="p"/>
                                  </m:rPr>
                                  <a:rPr lang="en-IN" sz="3200" b="0" i="0" smtClean="0">
                                    <a:latin typeface="Cambria Math" panose="02040503050406030204" pitchFamily="18" charset="0"/>
                                  </a:rPr>
                                  <m:t>c</m:t>
                                </m:r>
                              </m:sub>
                              <m:sup/>
                              <m:e>
                                <m:sSup>
                                  <m:sSupPr>
                                    <m:ctrlPr>
                                      <a:rPr lang="en-IN" sz="3200" i="1">
                                        <a:latin typeface="Cambria Math" panose="02040503050406030204" pitchFamily="18" charset="0"/>
                                        <a:ea typeface="Cambria Math" panose="02040503050406030204" pitchFamily="18" charset="0"/>
                                      </a:rPr>
                                    </m:ctrlPr>
                                  </m:sSupPr>
                                  <m:e>
                                    <m:d>
                                      <m:dPr>
                                        <m:ctrlPr>
                                          <a:rPr lang="en-IN" sz="3200" i="1">
                                            <a:latin typeface="Cambria Math" panose="02040503050406030204" pitchFamily="18" charset="0"/>
                                            <a:ea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a:latin typeface="Cambria Math" panose="02040503050406030204" pitchFamily="18" charset="0"/>
                                                <a:ea typeface="Cambria Math" panose="02040503050406030204" pitchFamily="18" charset="0"/>
                                              </a:rPr>
                                              <m:t>𝑦</m:t>
                                            </m:r>
                                          </m:e>
                                          <m:sup>
                                            <m:r>
                                              <a:rPr lang="en-IN" sz="3200">
                                                <a:latin typeface="Cambria Math" panose="02040503050406030204" pitchFamily="18" charset="0"/>
                                                <a:ea typeface="Cambria Math" panose="02040503050406030204" pitchFamily="18" charset="0"/>
                                              </a:rPr>
                                              <m:t>𝑖</m:t>
                                            </m:r>
                                          </m:sup>
                                        </m:sSup>
                                        <m:r>
                                          <a:rPr lang="en-IN" sz="3200">
                                            <a:latin typeface="Cambria Math" panose="02040503050406030204" pitchFamily="18" charset="0"/>
                                            <a:ea typeface="Cambria Math" panose="02040503050406030204" pitchFamily="18" charset="0"/>
                                          </a:rPr>
                                          <m:t>−</m:t>
                                        </m:r>
                                        <m:d>
                                          <m:dPr>
                                            <m:begChr m:val="⟨"/>
                                            <m:endChr m:val="⟩"/>
                                            <m:ctrlPr>
                                              <a:rPr lang="en-IN" sz="3200" i="1">
                                                <a:latin typeface="Cambria Math" panose="02040503050406030204" pitchFamily="18" charset="0"/>
                                                <a:ea typeface="Cambria Math" panose="02040503050406030204" pitchFamily="18" charset="0"/>
                                              </a:rPr>
                                            </m:ctrlPr>
                                          </m:dPr>
                                          <m:e>
                                            <m:r>
                                              <a:rPr lang="en-IN" sz="3200" b="1" i="0" smtClean="0">
                                                <a:latin typeface="Cambria Math" panose="02040503050406030204" pitchFamily="18" charset="0"/>
                                                <a:ea typeface="Cambria Math" panose="02040503050406030204" pitchFamily="18" charset="0"/>
                                              </a:rPr>
                                              <m:t>𝐰</m:t>
                                            </m:r>
                                            <m:r>
                                              <a:rPr lang="en-IN" sz="3200">
                                                <a:latin typeface="Cambria Math" panose="02040503050406030204" pitchFamily="18" charset="0"/>
                                                <a:ea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𝐱</m:t>
                                                </m:r>
                                              </m:e>
                                              <m:sup>
                                                <m:r>
                                                  <a:rPr lang="en-IN" sz="3200">
                                                    <a:latin typeface="Cambria Math" panose="02040503050406030204" pitchFamily="18" charset="0"/>
                                                    <a:ea typeface="Cambria Math" panose="02040503050406030204" pitchFamily="18" charset="0"/>
                                                  </a:rPr>
                                                  <m:t>𝑖</m:t>
                                                </m:r>
                                              </m:sup>
                                            </m:sSup>
                                          </m:e>
                                        </m:d>
                                      </m:e>
                                    </m:d>
                                  </m:e>
                                  <m:sup>
                                    <m:r>
                                      <a:rPr lang="en-IN" sz="3200">
                                        <a:latin typeface="Cambria Math" panose="02040503050406030204" pitchFamily="18" charset="0"/>
                                        <a:ea typeface="Cambria Math" panose="02040503050406030204" pitchFamily="18" charset="0"/>
                                      </a:rPr>
                                      <m:t>2</m:t>
                                    </m:r>
                                  </m:sup>
                                </m:sSup>
                              </m:e>
                            </m:nary>
                          </m:e>
                        </m:func>
                      </m:e>
                    </m:func>
                  </m:oMath>
                </a14:m>
                <a:endParaRPr lang="en-US" sz="3200" dirty="0">
                  <a:latin typeface="+mj-lt"/>
                </a:endParaRPr>
              </a:p>
              <a:p>
                <a:pPr marL="514350" indent="-514350">
                  <a:buFont typeface="+mj-lt"/>
                  <a:buAutoNum type="arabicPeriod"/>
                </a:pPr>
                <a:r>
                  <a:rPr lang="en-IN" sz="3200" dirty="0" smtClean="0">
                    <a:latin typeface="+mj-lt"/>
                  </a:rPr>
                  <a:t>Repeat until convergence</a:t>
                </a:r>
                <a:endParaRPr lang="en-US" sz="3200" dirty="0">
                  <a:latin typeface="+mj-lt"/>
                </a:endParaRPr>
              </a:p>
            </p:txBody>
          </p:sp>
        </mc:Choice>
        <mc:Fallback>
          <p:sp>
            <p:nvSpPr>
              <p:cNvPr id="5" name="TextBox 4"/>
              <p:cNvSpPr txBox="1">
                <a:spLocks noRot="1" noChangeAspect="1" noMove="1" noResize="1" noEditPoints="1" noAdjustHandles="1" noChangeArrowheads="1" noChangeShapeType="1" noTextEdit="1"/>
              </p:cNvSpPr>
              <p:nvPr/>
            </p:nvSpPr>
            <p:spPr>
              <a:xfrm>
                <a:off x="2057013" y="1111622"/>
                <a:ext cx="7993007" cy="4204741"/>
              </a:xfrm>
              <a:prstGeom prst="rect">
                <a:avLst/>
              </a:prstGeom>
              <a:blipFill>
                <a:blip r:embed="rId3"/>
                <a:stretch>
                  <a:fillRect l="-1745" t="-1724" b="-2011"/>
                </a:stretch>
              </a:blipFill>
              <a:ln w="38100">
                <a:solidFill>
                  <a:srgbClr val="7030A0"/>
                </a:solidFill>
                <a:prstDash val="dash"/>
              </a:ln>
            </p:spPr>
            <p:txBody>
              <a:bodyPr/>
              <a:lstStyle/>
              <a:p>
                <a:r>
                  <a:rPr lang="en-IN">
                    <a:noFill/>
                  </a:rPr>
                  <a:t> </a:t>
                </a:r>
              </a:p>
            </p:txBody>
          </p:sp>
        </mc:Fallback>
      </mc:AlternateContent>
    </p:spTree>
    <p:extLst>
      <p:ext uri="{BB962C8B-B14F-4D97-AF65-F5344CB8AC3E}">
        <p14:creationId xmlns:p14="http://schemas.microsoft.com/office/powerpoint/2010/main" val="33918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 for Mixed Regression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1938647" cy="5879111"/>
              </a:xfrm>
            </p:spPr>
            <p:txBody>
              <a:bodyPr>
                <a:normAutofit/>
              </a:bodyPr>
              <a:lstStyle/>
              <a:p>
                <a:r>
                  <a:rPr lang="en-IN" b="1" dirty="0" smtClean="0"/>
                  <a:t>Original </a:t>
                </a:r>
                <a:r>
                  <a:rPr lang="en-IN" b="1" dirty="0" err="1"/>
                  <a:t>Prob</a:t>
                </a:r>
                <a:r>
                  <a:rPr lang="en-IN" dirty="0" smtClean="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1</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rPr>
                                            </m:ctrlPr>
                                          </m:naryPr>
                                          <m:sub>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nary>
                                      </m:e>
                                    </m:d>
                                  </m:e>
                                </m:func>
                              </m:e>
                            </m:nary>
                          </m:e>
                        </m:func>
                      </m:e>
                    </m:func>
                  </m:oMath>
                </a14:m>
                <a:endParaRPr lang="en-IN" dirty="0"/>
              </a:p>
              <a:p>
                <a:pPr lvl="1"/>
                <a:r>
                  <a:rPr lang="en-IN" b="1" dirty="0"/>
                  <a:t>Step 1 </a:t>
                </a:r>
                <a:r>
                  <a:rPr lang="en-IN" dirty="0"/>
                  <a:t>(</a:t>
                </a:r>
                <a:r>
                  <a:rPr lang="en-IN" b="1" dirty="0"/>
                  <a:t>E Step</a:t>
                </a:r>
                <a:r>
                  <a:rPr lang="en-IN" dirty="0"/>
                  <a:t>) Consists of two sub-steps</a:t>
                </a:r>
              </a:p>
              <a:p>
                <a:pPr lvl="2"/>
                <a:r>
                  <a:rPr lang="en-IN" b="1" dirty="0"/>
                  <a:t>Step 1.1 </a:t>
                </a:r>
                <a:r>
                  <a:rPr lang="en-IN" dirty="0"/>
                  <a:t>Assume </a:t>
                </a:r>
                <a:r>
                  <a:rPr lang="en-IN" dirty="0"/>
                  <a:t>our current model estimates are </a:t>
                </a:r>
                <a14:m>
                  <m:oMath xmlns:m="http://schemas.openxmlformats.org/officeDocument/2006/math">
                    <m:sSup>
                      <m:sSupPr>
                        <m:ctrlPr>
                          <a:rPr lang="en-IN">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m:t>
                    </m:r>
                    <m:r>
                      <a:rPr lang="en-IN" b="1" i="0">
                        <a:latin typeface="Cambria Math" panose="02040503050406030204" pitchFamily="18" charset="0"/>
                      </a:rPr>
                      <m:t>𝐩</m:t>
                    </m:r>
                    <m:r>
                      <a:rPr lang="en-IN">
                        <a:latin typeface="Cambria Math" panose="02040503050406030204" pitchFamily="18" charset="0"/>
                      </a:rPr>
                      <m:t>,</m:t>
                    </m:r>
                    <m:sSup>
                      <m:sSupPr>
                        <m:ctrlPr>
                          <a:rPr lang="en-IN">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2</m:t>
                        </m:r>
                      </m:sup>
                    </m:sSup>
                    <m:r>
                      <a:rPr lang="en-IN">
                        <a:latin typeface="Cambria Math" panose="02040503050406030204" pitchFamily="18" charset="0"/>
                      </a:rPr>
                      <m:t>=</m:t>
                    </m:r>
                    <m:r>
                      <a:rPr lang="en-IN" b="1" i="0">
                        <a:latin typeface="Cambria Math" panose="02040503050406030204" pitchFamily="18" charset="0"/>
                      </a:rPr>
                      <m:t>𝐪</m:t>
                    </m:r>
                  </m:oMath>
                </a14:m>
                <a:endParaRPr lang="en-IN" dirty="0"/>
              </a:p>
              <a:p>
                <a:pPr lvl="3"/>
                <a:r>
                  <a:rPr lang="en-IN" dirty="0"/>
                  <a:t>Use </a:t>
                </a:r>
                <a:r>
                  <a:rPr lang="en-IN" dirty="0"/>
                  <a:t>the current </a:t>
                </a:r>
                <a:r>
                  <a:rPr lang="en-IN" dirty="0"/>
                  <a:t>models to ascertain how likely are different values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𝑧</m:t>
                        </m:r>
                      </m:e>
                      <m:sub>
                        <m:r>
                          <a:rPr lang="en-IN" i="1">
                            <a:latin typeface="Cambria Math" panose="02040503050406030204" pitchFamily="18" charset="0"/>
                          </a:rPr>
                          <m:t>𝑖</m:t>
                        </m:r>
                      </m:sub>
                    </m:sSub>
                  </m:oMath>
                </a14:m>
                <a:r>
                  <a:rPr lang="en-IN" dirty="0"/>
                  <a:t> for the </a:t>
                </a:r>
                <a14:m>
                  <m:oMath xmlns:m="http://schemas.openxmlformats.org/officeDocument/2006/math">
                    <m:r>
                      <a:rPr lang="en-IN" i="1">
                        <a:latin typeface="Cambria Math" panose="02040503050406030204" pitchFamily="18" charset="0"/>
                      </a:rPr>
                      <m:t>𝑖</m:t>
                    </m:r>
                  </m:oMath>
                </a14:m>
                <a:r>
                  <a:rPr lang="en-IN" dirty="0"/>
                  <a:t>-</a:t>
                </a:r>
                <a:r>
                  <a:rPr lang="en-IN" dirty="0" err="1"/>
                  <a:t>th</a:t>
                </a:r>
                <a:r>
                  <a:rPr lang="en-IN" dirty="0"/>
                  <a:t> data point i.e. compute </a:t>
                </a:r>
                <a14:m>
                  <m:oMath xmlns:m="http://schemas.openxmlformats.org/officeDocument/2006/math">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𝑞</m:t>
                        </m:r>
                      </m:e>
                      <m:sub>
                        <m:r>
                          <a:rPr lang="en-IN" i="1">
                            <a:latin typeface="Cambria Math" panose="02040503050406030204" pitchFamily="18" charset="0"/>
                            <a:ea typeface="Cambria Math" panose="02040503050406030204" pitchFamily="18" charset="0"/>
                          </a:rPr>
                          <m:t>𝑐</m:t>
                        </m:r>
                      </m:sub>
                      <m:sup>
                        <m:r>
                          <a:rPr lang="en-IN" i="1">
                            <a:latin typeface="Cambria Math" panose="02040503050406030204" pitchFamily="18" charset="0"/>
                            <a:ea typeface="Cambria Math" panose="02040503050406030204" pitchFamily="18" charset="0"/>
                          </a:rPr>
                          <m:t>𝑖</m:t>
                        </m:r>
                      </m:sup>
                    </m:sSub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rPr>
                          <m:t>𝐩</m:t>
                        </m:r>
                        <m:r>
                          <a:rPr lang="en-IN">
                            <a:latin typeface="Cambria Math" panose="02040503050406030204" pitchFamily="18" charset="0"/>
                          </a:rPr>
                          <m:t>,</m:t>
                        </m:r>
                        <m:r>
                          <a:rPr lang="en-IN" b="1">
                            <a:latin typeface="Cambria Math" panose="02040503050406030204" pitchFamily="18" charset="0"/>
                          </a:rPr>
                          <m:t>𝐪</m:t>
                        </m:r>
                      </m:e>
                    </m:d>
                  </m:oMath>
                </a14:m>
                <a:r>
                  <a:rPr lang="en-IN" dirty="0"/>
                  <a:t> for both </a:t>
                </a:r>
                <a14:m>
                  <m:oMath xmlns:m="http://schemas.openxmlformats.org/officeDocument/2006/math">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1,2</m:t>
                        </m:r>
                      </m:e>
                    </m:d>
                  </m:oMath>
                </a14:m>
                <a:endParaRPr lang="en-IN" dirty="0"/>
              </a:p>
              <a:p>
                <a:pPr lvl="2"/>
                <a:r>
                  <a:rPr lang="en-IN" b="1" dirty="0"/>
                  <a:t>Step </a:t>
                </a:r>
                <a:r>
                  <a:rPr lang="en-IN" b="1" dirty="0"/>
                  <a:t>1.2 </a:t>
                </a:r>
                <a:r>
                  <a:rPr lang="en-IN" dirty="0"/>
                  <a:t>Use weights </a:t>
                </a:r>
                <a14:m>
                  <m:oMath xmlns:m="http://schemas.openxmlformats.org/officeDocument/2006/math">
                    <m:sSubSup>
                      <m:sSubSupPr>
                        <m:ctrlPr>
                          <a:rPr lang="en-IN">
                            <a:latin typeface="Cambria Math" panose="02040503050406030204" pitchFamily="18" charset="0"/>
                            <a:ea typeface="Cambria Math" panose="02040503050406030204" pitchFamily="18" charset="0"/>
                          </a:rPr>
                        </m:ctrlPr>
                      </m:sSubSupPr>
                      <m:e>
                        <m:r>
                          <a:rPr lang="en-IN">
                            <a:latin typeface="Cambria Math" panose="02040503050406030204" pitchFamily="18" charset="0"/>
                            <a:ea typeface="Cambria Math" panose="02040503050406030204" pitchFamily="18" charset="0"/>
                          </a:rPr>
                          <m:t>𝑞</m:t>
                        </m:r>
                      </m:e>
                      <m:sub>
                        <m:r>
                          <a:rPr lang="en-IN">
                            <a:latin typeface="Cambria Math" panose="02040503050406030204" pitchFamily="18" charset="0"/>
                            <a:ea typeface="Cambria Math" panose="02040503050406030204" pitchFamily="18" charset="0"/>
                          </a:rPr>
                          <m:t>𝑐</m:t>
                        </m:r>
                      </m:sub>
                      <m:sup>
                        <m:r>
                          <a:rPr lang="en-IN">
                            <a:latin typeface="Cambria Math" panose="02040503050406030204" pitchFamily="18" charset="0"/>
                            <a:ea typeface="Cambria Math" panose="02040503050406030204" pitchFamily="18" charset="0"/>
                          </a:rPr>
                          <m:t>𝑖</m:t>
                        </m:r>
                      </m:sup>
                    </m:sSubSup>
                  </m:oMath>
                </a14:m>
                <a:r>
                  <a:rPr lang="en-IN" dirty="0"/>
                  <a:t> to set up a new objective function</a:t>
                </a:r>
              </a:p>
              <a:p>
                <a:pPr lvl="3"/>
                <a:r>
                  <a:rPr lang="en-IN" dirty="0"/>
                  <a:t>As before, assume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𝑧</m:t>
                            </m:r>
                          </m:e>
                          <m:sub>
                            <m:r>
                              <a:rPr lang="en-IN">
                                <a:latin typeface="Cambria Math" panose="02040503050406030204" pitchFamily="18" charset="0"/>
                                <a:ea typeface="Cambria Math" panose="02040503050406030204" pitchFamily="18" charset="0"/>
                              </a:rPr>
                              <m:t>𝑖</m:t>
                            </m:r>
                          </m:sub>
                        </m:sSub>
                        <m:r>
                          <a:rPr lang="en-IN">
                            <a:latin typeface="Cambria Math" panose="02040503050406030204" pitchFamily="18" charset="0"/>
                            <a:ea typeface="Cambria Math" panose="02040503050406030204" pitchFamily="18" charset="0"/>
                          </a:rPr>
                          <m:t> |</m:t>
                        </m:r>
                        <m:r>
                          <a:rPr lang="en-IN" b="0" i="0"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𝐩</m:t>
                        </m:r>
                        <m:r>
                          <a:rPr lang="en-IN">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𝐪</m:t>
                        </m:r>
                      </m:e>
                    </m:d>
                    <m:r>
                      <a:rPr lang="en-IN">
                        <a:latin typeface="Cambria Math" panose="02040503050406030204" pitchFamily="18" charset="0"/>
                        <a:ea typeface="Cambria Math" panose="02040503050406030204" pitchFamily="18" charset="0"/>
                      </a:rPr>
                      <m:t>=</m:t>
                    </m:r>
                  </m:oMath>
                </a14:m>
                <a:r>
                  <a:rPr lang="en-IN" dirty="0"/>
                  <a:t> constant for sake of simplicity</a:t>
                </a:r>
                <a:endParaRPr lang="en-IN" dirty="0"/>
              </a:p>
              <a:p>
                <a:pPr lvl="3"/>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nary>
                          <m:naryPr>
                            <m:chr m:val="∑"/>
                            <m:limLoc m:val="subSup"/>
                            <m:supHide m:val="on"/>
                            <m:ctrlPr>
                              <a:rPr lang="en-IN" i="1">
                                <a:latin typeface="Cambria Math" panose="02040503050406030204" pitchFamily="18" charset="0"/>
                              </a:rPr>
                            </m:ctrlPr>
                          </m:naryPr>
                          <m:sub>
                            <m:r>
                              <a:rPr lang="en-IN" i="1">
                                <a:latin typeface="Cambria Math" panose="02040503050406030204" pitchFamily="18" charset="0"/>
                              </a:rPr>
                              <m:t>𝑐</m:t>
                            </m:r>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sub>
                          <m:sup/>
                          <m:e>
                            <m:sSubSup>
                              <m:sSubSupPr>
                                <m:ctrlPr>
                                  <a:rPr lang="en-IN" i="1">
                                    <a:latin typeface="Cambria Math" panose="02040503050406030204" pitchFamily="18" charset="0"/>
                                  </a:rPr>
                                </m:ctrlPr>
                              </m:sSubSupPr>
                              <m:e>
                                <m:r>
                                  <a:rPr lang="en-IN" i="1">
                                    <a:latin typeface="Cambria Math" panose="02040503050406030204" pitchFamily="18" charset="0"/>
                                  </a:rPr>
                                  <m:t>𝑞</m:t>
                                </m:r>
                              </m:e>
                              <m:sub>
                                <m:r>
                                  <a:rPr lang="en-IN" i="1">
                                    <a:latin typeface="Cambria Math" panose="02040503050406030204" pitchFamily="18" charset="0"/>
                                  </a:rPr>
                                  <m:t>𝑐</m:t>
                                </m:r>
                              </m:sub>
                              <m:sup>
                                <m:r>
                                  <a:rPr lang="en-IN" i="1">
                                    <a:latin typeface="Cambria Math" panose="02040503050406030204" pitchFamily="18" charset="0"/>
                                  </a:rPr>
                                  <m:t>𝑖</m:t>
                                </m:r>
                              </m:sup>
                            </m:sSub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smtClean="0">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func>
                          </m:e>
                        </m:nary>
                      </m:e>
                    </m:nary>
                  </m:oMath>
                </a14:m>
                <a:endParaRPr lang="en-IN" dirty="0"/>
              </a:p>
              <a:p>
                <a:pPr lvl="1"/>
                <a:r>
                  <a:rPr lang="en-IN" b="1" dirty="0"/>
                  <a:t>Step 2 (M Step)</a:t>
                </a:r>
                <a:r>
                  <a:rPr lang="en-IN" dirty="0"/>
                  <a:t> Maximize the new obj. fn. to get new models</a:t>
                </a:r>
              </a:p>
              <a:p>
                <a:pPr lvl="1" algn="ctr"/>
                <a14:m>
                  <m:oMath xmlns:m="http://schemas.openxmlformats.org/officeDocument/2006/math">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arg</m:t>
                        </m:r>
                      </m:fName>
                      <m:e>
                        <m:func>
                          <m:funcPr>
                            <m:ctrlPr>
                              <a:rPr lang="en-IN" i="1">
                                <a:latin typeface="Cambria Math" panose="02040503050406030204" pitchFamily="18" charset="0"/>
                                <a:ea typeface="Cambria Math" panose="02040503050406030204" pitchFamily="18" charset="0"/>
                              </a:rPr>
                            </m:ctrlPr>
                          </m:funcPr>
                          <m:fName>
                            <m:limLow>
                              <m:limLowPr>
                                <m:ctrlPr>
                                  <a:rPr lang="en-IN" i="1">
                                    <a:latin typeface="Cambria Math" panose="02040503050406030204" pitchFamily="18" charset="0"/>
                                    <a:ea typeface="Cambria Math" panose="02040503050406030204" pitchFamily="18" charset="0"/>
                                  </a:rPr>
                                </m:ctrlPr>
                              </m:limLowPr>
                              <m:e>
                                <m:r>
                                  <m:rPr>
                                    <m:sty m:val="p"/>
                                  </m:rPr>
                                  <a:rPr lang="en-IN">
                                    <a:latin typeface="Cambria Math" panose="02040503050406030204" pitchFamily="18" charset="0"/>
                                    <a:ea typeface="Cambria Math" panose="02040503050406030204" pitchFamily="18" charset="0"/>
                                  </a:rPr>
                                  <m:t>max</m:t>
                                </m:r>
                              </m:e>
                              <m:lim>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1</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b="1" i="0" smtClean="0">
                                        <a:latin typeface="Cambria Math" panose="02040503050406030204" pitchFamily="18" charset="0"/>
                                      </a:rPr>
                                      <m:t>𝐰</m:t>
                                    </m:r>
                                  </m:e>
                                  <m:sup>
                                    <m:r>
                                      <a:rPr lang="en-IN">
                                        <a:latin typeface="Cambria Math" panose="02040503050406030204" pitchFamily="18" charset="0"/>
                                      </a:rPr>
                                      <m:t>2</m:t>
                                    </m:r>
                                  </m:sup>
                                </m:s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lim>
                            </m:limLow>
                          </m:fName>
                          <m:e>
                            <m:nary>
                              <m:naryPr>
                                <m:chr m:val="∑"/>
                                <m:limLoc m:val="subSup"/>
                                <m:ctrlPr>
                                  <a:rPr lang="en-IN" i="1">
                                    <a:latin typeface="Cambria Math" panose="02040503050406030204" pitchFamily="18" charset="0"/>
                                  </a:rPr>
                                </m:ctrlPr>
                              </m:naryPr>
                              <m:sub>
                                <m:r>
                                  <m:rPr>
                                    <m:brk m:alnAt="25"/>
                                  </m:rPr>
                                  <a:rPr lang="en-IN">
                                    <a:latin typeface="Cambria Math" panose="02040503050406030204" pitchFamily="18" charset="0"/>
                                  </a:rPr>
                                  <m:t>𝑖</m:t>
                                </m:r>
                                <m:r>
                                  <a:rPr lang="en-IN">
                                    <a:latin typeface="Cambria Math" panose="02040503050406030204" pitchFamily="18" charset="0"/>
                                  </a:rPr>
                                  <m:t>=1</m:t>
                                </m:r>
                              </m:sub>
                              <m:sup>
                                <m:r>
                                  <a:rPr lang="en-IN">
                                    <a:latin typeface="Cambria Math" panose="02040503050406030204" pitchFamily="18" charset="0"/>
                                  </a:rPr>
                                  <m:t>𝑛</m:t>
                                </m:r>
                              </m:sup>
                              <m:e>
                                <m:nary>
                                  <m:naryPr>
                                    <m:chr m:val="∑"/>
                                    <m:limLoc m:val="subSup"/>
                                    <m:supHide m:val="on"/>
                                    <m:ctrlPr>
                                      <a:rPr lang="en-IN" i="1">
                                        <a:latin typeface="Cambria Math" panose="02040503050406030204" pitchFamily="18" charset="0"/>
                                      </a:rPr>
                                    </m:ctrlPr>
                                  </m:naryPr>
                                  <m:sub>
                                    <m:r>
                                      <a:rPr lang="en-IN" i="1">
                                        <a:latin typeface="Cambria Math" panose="02040503050406030204" pitchFamily="18" charset="0"/>
                                      </a:rPr>
                                      <m:t>𝑐</m:t>
                                    </m:r>
                                    <m:r>
                                      <a:rPr lang="en-IN">
                                        <a:latin typeface="Cambria Math" panose="02040503050406030204" pitchFamily="18" charset="0"/>
                                      </a:rPr>
                                      <m:t>∈</m:t>
                                    </m:r>
                                    <m:d>
                                      <m:dPr>
                                        <m:begChr m:val="{"/>
                                        <m:endChr m:val="}"/>
                                        <m:ctrlPr>
                                          <a:rPr lang="en-IN" i="1">
                                            <a:latin typeface="Cambria Math" panose="02040503050406030204" pitchFamily="18" charset="0"/>
                                          </a:rPr>
                                        </m:ctrlPr>
                                      </m:dPr>
                                      <m:e>
                                        <m:r>
                                          <a:rPr lang="en-IN">
                                            <a:latin typeface="Cambria Math" panose="02040503050406030204" pitchFamily="18" charset="0"/>
                                          </a:rPr>
                                          <m:t>1,2</m:t>
                                        </m:r>
                                      </m:e>
                                    </m:d>
                                  </m:sub>
                                  <m:sup/>
                                  <m:e>
                                    <m:sSubSup>
                                      <m:sSubSupPr>
                                        <m:ctrlPr>
                                          <a:rPr lang="en-IN" i="1">
                                            <a:latin typeface="Cambria Math" panose="02040503050406030204" pitchFamily="18" charset="0"/>
                                          </a:rPr>
                                        </m:ctrlPr>
                                      </m:sSubSupPr>
                                      <m:e>
                                        <m:r>
                                          <a:rPr lang="en-IN" i="1">
                                            <a:latin typeface="Cambria Math" panose="02040503050406030204" pitchFamily="18" charset="0"/>
                                          </a:rPr>
                                          <m:t>𝑞</m:t>
                                        </m:r>
                                      </m:e>
                                      <m:sub>
                                        <m:r>
                                          <a:rPr lang="en-IN" i="1">
                                            <a:latin typeface="Cambria Math" panose="02040503050406030204" pitchFamily="18" charset="0"/>
                                          </a:rPr>
                                          <m:t>𝑐</m:t>
                                        </m:r>
                                      </m:sub>
                                      <m:sup>
                                        <m:r>
                                          <a:rPr lang="en-IN" i="1">
                                            <a:latin typeface="Cambria Math" panose="02040503050406030204" pitchFamily="18" charset="0"/>
                                          </a:rPr>
                                          <m:t>𝑖</m:t>
                                        </m:r>
                                      </m:sup>
                                    </m:sSubSup>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𝑧</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1</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𝐰</m:t>
                                                </m:r>
                                              </m:e>
                                              <m:sup>
                                                <m:r>
                                                  <a:rPr lang="en-IN" i="1">
                                                    <a:latin typeface="Cambria Math" panose="02040503050406030204" pitchFamily="18" charset="0"/>
                                                    <a:ea typeface="Cambria Math" panose="02040503050406030204" pitchFamily="18" charset="0"/>
                                                  </a:rPr>
                                                  <m:t>2</m:t>
                                                </m:r>
                                              </m:sup>
                                            </m:sSup>
                                          </m:e>
                                        </m:d>
                                      </m:e>
                                    </m:func>
                                  </m:e>
                                </m:nary>
                              </m:e>
                            </m:nary>
                          </m:e>
                        </m:func>
                      </m:e>
                    </m:func>
                  </m:oMath>
                </a14:m>
                <a:r>
                  <a:rPr lang="en-IN" dirty="0"/>
                  <a:t> </a:t>
                </a:r>
              </a:p>
              <a:p>
                <a:pPr lvl="1"/>
                <a:r>
                  <a:rPr lang="en-IN" dirty="0"/>
                  <a:t>Repeat!</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7" cy="5879111"/>
              </a:xfrm>
              <a:blipFill>
                <a:blip r:embed="rId2"/>
                <a:stretch>
                  <a:fillRect l="-562" t="-207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mc:AlternateContent xmlns:mc="http://schemas.openxmlformats.org/markup-compatibility/2006">
        <mc:Choice xmlns:a14="http://schemas.microsoft.com/office/drawing/2010/main" Requires="a14">
          <p:sp>
            <p:nvSpPr>
              <p:cNvPr id="5" name="TextBox 4"/>
              <p:cNvSpPr txBox="1"/>
              <p:nvPr/>
            </p:nvSpPr>
            <p:spPr>
              <a:xfrm>
                <a:off x="402730" y="901176"/>
                <a:ext cx="11301573" cy="5956824"/>
              </a:xfrm>
              <a:prstGeom prst="rect">
                <a:avLst/>
              </a:prstGeom>
              <a:solidFill>
                <a:schemeClr val="bg1"/>
              </a:solidFill>
              <a:ln w="38100">
                <a:solidFill>
                  <a:srgbClr val="7030A0"/>
                </a:solidFill>
                <a:prstDash val="dash"/>
              </a:ln>
            </p:spPr>
            <p:txBody>
              <a:bodyPr wrap="square" rtlCol="0">
                <a:spAutoFit/>
              </a:bodyPr>
              <a:lstStyle/>
              <a:p>
                <a:pPr lvl="0" algn="ctr"/>
                <a:r>
                  <a:rPr lang="en-IN" sz="3600" dirty="0" smtClean="0">
                    <a:solidFill>
                      <a:prstClr val="black"/>
                    </a:solidFill>
                    <a:latin typeface="Calibri Light" panose="020F0302020204030204"/>
                  </a:rPr>
                  <a:t>EM for MR</a:t>
                </a:r>
                <a:endParaRPr lang="en-IN" sz="3600" dirty="0">
                  <a:solidFill>
                    <a:prstClr val="black"/>
                  </a:solidFill>
                  <a:latin typeface="Calibri Light" panose="020F0302020204030204"/>
                </a:endParaRPr>
              </a:p>
              <a:p>
                <a:pPr marL="514350" lvl="0" indent="-514350">
                  <a:buFont typeface="+mj-lt"/>
                  <a:buAutoNum type="arabicPeriod"/>
                </a:pPr>
                <a:r>
                  <a:rPr lang="en-IN" sz="3200" dirty="0">
                    <a:solidFill>
                      <a:prstClr val="black"/>
                    </a:solidFill>
                    <a:latin typeface="Calibri Light" panose="020F0302020204030204"/>
                  </a:rPr>
                  <a:t>Initialize means </a:t>
                </a:r>
                <a14:m>
                  <m:oMath xmlns:m="http://schemas.openxmlformats.org/officeDocument/2006/math">
                    <m:sSub>
                      <m:sSubPr>
                        <m:ctrlPr>
                          <a:rPr lang="en-IN" sz="3200" i="1">
                            <a:solidFill>
                              <a:prstClr val="black"/>
                            </a:solidFill>
                            <a:latin typeface="Cambria Math" panose="02040503050406030204" pitchFamily="18" charset="0"/>
                          </a:rPr>
                        </m:ctrlPr>
                      </m:sSubPr>
                      <m:e>
                        <m:d>
                          <m:dPr>
                            <m:begChr m:val="{"/>
                            <m:endChr m:val="}"/>
                            <m:ctrlPr>
                              <a:rPr lang="en-IN" sz="3200" i="1">
                                <a:solidFill>
                                  <a:prstClr val="black"/>
                                </a:solidFill>
                                <a:latin typeface="Cambria Math" panose="02040503050406030204" pitchFamily="18" charset="0"/>
                              </a:rPr>
                            </m:ctrlPr>
                          </m:dPr>
                          <m:e>
                            <m:sSup>
                              <m:sSupPr>
                                <m:ctrlPr>
                                  <a:rPr lang="en-IN" sz="3200" i="1">
                                    <a:solidFill>
                                      <a:prstClr val="black"/>
                                    </a:solidFill>
                                    <a:latin typeface="Cambria Math" panose="02040503050406030204" pitchFamily="18" charset="0"/>
                                  </a:rPr>
                                </m:ctrlPr>
                              </m:sSupPr>
                              <m:e>
                                <m:r>
                                  <a:rPr lang="en-IN" sz="3200" b="1" i="0" smtClean="0">
                                    <a:solidFill>
                                      <a:prstClr val="black"/>
                                    </a:solidFill>
                                    <a:latin typeface="Cambria Math" panose="02040503050406030204" pitchFamily="18" charset="0"/>
                                  </a:rPr>
                                  <m:t>𝐰</m:t>
                                </m:r>
                              </m:e>
                              <m:sup>
                                <m:r>
                                  <a:rPr lang="en-IN" sz="3200" i="1">
                                    <a:solidFill>
                                      <a:prstClr val="black"/>
                                    </a:solidFill>
                                    <a:latin typeface="Cambria Math" panose="02040503050406030204" pitchFamily="18" charset="0"/>
                                  </a:rPr>
                                  <m:t>𝑐</m:t>
                                </m:r>
                              </m:sup>
                            </m:sSup>
                          </m:e>
                        </m:d>
                      </m:e>
                      <m:sub>
                        <m:r>
                          <a:rPr lang="en-IN" sz="3200" i="1">
                            <a:solidFill>
                              <a:prstClr val="black"/>
                            </a:solidFill>
                            <a:latin typeface="Cambria Math" panose="02040503050406030204" pitchFamily="18" charset="0"/>
                          </a:rPr>
                          <m:t>𝑐</m:t>
                        </m:r>
                        <m:r>
                          <a:rPr lang="en-IN" sz="3200" i="1">
                            <a:solidFill>
                              <a:prstClr val="black"/>
                            </a:solidFill>
                            <a:latin typeface="Cambria Math" panose="02040503050406030204" pitchFamily="18" charset="0"/>
                          </a:rPr>
                          <m:t>=1…</m:t>
                        </m:r>
                        <m:r>
                          <a:rPr lang="en-IN" sz="3200" i="1">
                            <a:solidFill>
                              <a:prstClr val="black"/>
                            </a:solidFill>
                            <a:latin typeface="Cambria Math" panose="02040503050406030204" pitchFamily="18" charset="0"/>
                          </a:rPr>
                          <m:t>𝐶</m:t>
                        </m:r>
                      </m:sub>
                    </m:sSub>
                  </m:oMath>
                </a14:m>
                <a:r>
                  <a:rPr lang="en-US" sz="3200" b="1" dirty="0" smtClean="0">
                    <a:solidFill>
                      <a:prstClr val="black"/>
                    </a:solidFill>
                    <a:latin typeface="Calibri Light" panose="020F0302020204030204"/>
                  </a:rPr>
                  <a:t> </a:t>
                </a:r>
                <a:r>
                  <a:rPr lang="en-US" sz="3200" dirty="0" smtClean="0">
                    <a:solidFill>
                      <a:prstClr val="black"/>
                    </a:solidFill>
                    <a:latin typeface="Calibri Light" panose="020F0302020204030204"/>
                  </a:rPr>
                  <a:t>(for </a:t>
                </a:r>
                <a14:m>
                  <m:oMath xmlns:m="http://schemas.openxmlformats.org/officeDocument/2006/math">
                    <m:r>
                      <a:rPr lang="en-IN" sz="3200" b="0" i="1" smtClean="0">
                        <a:solidFill>
                          <a:prstClr val="black"/>
                        </a:solidFill>
                        <a:latin typeface="Cambria Math" panose="02040503050406030204" pitchFamily="18" charset="0"/>
                      </a:rPr>
                      <m:t>𝐶</m:t>
                    </m:r>
                  </m:oMath>
                </a14:m>
                <a:r>
                  <a:rPr lang="en-US" sz="3200" dirty="0" smtClean="0">
                    <a:solidFill>
                      <a:prstClr val="black"/>
                    </a:solidFill>
                    <a:latin typeface="Calibri Light" panose="020F0302020204030204"/>
                  </a:rPr>
                  <a:t> components)</a:t>
                </a:r>
                <a:endParaRPr lang="en-US" sz="3200" dirty="0">
                  <a:solidFill>
                    <a:prstClr val="black"/>
                  </a:solidFill>
                  <a:latin typeface="Calibri Light" panose="020F0302020204030204"/>
                </a:endParaRPr>
              </a:p>
              <a:p>
                <a:pPr marL="514350" lvl="0" indent="-514350">
                  <a:buFont typeface="+mj-lt"/>
                  <a:buAutoNum type="arabicPeriod"/>
                </a:pPr>
                <a:r>
                  <a:rPr lang="en-IN" sz="3200" dirty="0">
                    <a:solidFill>
                      <a:prstClr val="black"/>
                    </a:solidFill>
                    <a:latin typeface="Calibri Light" panose="020F0302020204030204"/>
                  </a:rPr>
                  <a:t>For </a:t>
                </a:r>
                <a14:m>
                  <m:oMath xmlns:m="http://schemas.openxmlformats.org/officeDocument/2006/math">
                    <m:r>
                      <a:rPr lang="en-IN" sz="3200" i="1">
                        <a:solidFill>
                          <a:prstClr val="black"/>
                        </a:solidFill>
                        <a:latin typeface="Cambria Math" panose="02040503050406030204" pitchFamily="18" charset="0"/>
                      </a:rPr>
                      <m:t>𝑖</m:t>
                    </m:r>
                    <m:r>
                      <a:rPr lang="en-IN" sz="3200" i="1">
                        <a:solidFill>
                          <a:prstClr val="black"/>
                        </a:solidFill>
                        <a:latin typeface="Cambria Math" panose="02040503050406030204" pitchFamily="18" charset="0"/>
                      </a:rPr>
                      <m:t>∈</m:t>
                    </m:r>
                    <m:d>
                      <m:dPr>
                        <m:begChr m:val="["/>
                        <m:endChr m:val="]"/>
                        <m:ctrlPr>
                          <a:rPr lang="en-IN" sz="3200" i="1">
                            <a:solidFill>
                              <a:prstClr val="black"/>
                            </a:solidFill>
                            <a:latin typeface="Cambria Math" panose="02040503050406030204" pitchFamily="18" charset="0"/>
                          </a:rPr>
                        </m:ctrlPr>
                      </m:dPr>
                      <m:e>
                        <m:r>
                          <a:rPr lang="en-IN" sz="3200" i="1">
                            <a:solidFill>
                              <a:prstClr val="black"/>
                            </a:solidFill>
                            <a:latin typeface="Cambria Math" panose="02040503050406030204" pitchFamily="18" charset="0"/>
                          </a:rPr>
                          <m:t>𝑛</m:t>
                        </m:r>
                      </m:e>
                    </m:d>
                  </m:oMath>
                </a14:m>
                <a:r>
                  <a:rPr lang="en-IN" sz="3200" dirty="0">
                    <a:solidFill>
                      <a:prstClr val="black"/>
                    </a:solidFill>
                    <a:latin typeface="Calibri Light" panose="020F0302020204030204"/>
                  </a:rPr>
                  <a:t>, update </a:t>
                </a:r>
                <a14:m>
                  <m:oMath xmlns:m="http://schemas.openxmlformats.org/officeDocument/2006/math">
                    <m:sSubSup>
                      <m:sSubSupPr>
                        <m:ctrlPr>
                          <a:rPr lang="en-IN" sz="3200" i="1">
                            <a:solidFill>
                              <a:prstClr val="black"/>
                            </a:solidFill>
                            <a:latin typeface="Cambria Math" panose="02040503050406030204" pitchFamily="18" charset="0"/>
                          </a:rPr>
                        </m:ctrlPr>
                      </m:sSubSupPr>
                      <m:e>
                        <m:r>
                          <a:rPr lang="en-IN" sz="3200" b="0" i="1" smtClean="0">
                            <a:solidFill>
                              <a:prstClr val="black"/>
                            </a:solidFill>
                            <a:latin typeface="Cambria Math" panose="02040503050406030204" pitchFamily="18" charset="0"/>
                          </a:rPr>
                          <m:t>𝑞</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𝑖</m:t>
                        </m:r>
                      </m:sup>
                    </m:sSubSup>
                  </m:oMath>
                </a14:m>
                <a:r>
                  <a:rPr lang="en-US" sz="3200" dirty="0">
                    <a:solidFill>
                      <a:prstClr val="black"/>
                    </a:solidFill>
                    <a:latin typeface="Calibri Light" panose="020F0302020204030204"/>
                  </a:rPr>
                  <a:t> using </a:t>
                </a:r>
                <a14:m>
                  <m:oMath xmlns:m="http://schemas.openxmlformats.org/officeDocument/2006/math">
                    <m:d>
                      <m:dPr>
                        <m:begChr m:val="{"/>
                        <m:endChr m:val="}"/>
                        <m:ctrlPr>
                          <a:rPr lang="en-IN" sz="3200" i="1">
                            <a:solidFill>
                              <a:prstClr val="black"/>
                            </a:solidFill>
                            <a:latin typeface="Cambria Math" panose="02040503050406030204" pitchFamily="18" charset="0"/>
                          </a:rPr>
                        </m:ctrlPr>
                      </m:dPr>
                      <m:e>
                        <m:sSup>
                          <m:sSupPr>
                            <m:ctrlPr>
                              <a:rPr lang="en-IN" sz="3200" i="1">
                                <a:solidFill>
                                  <a:prstClr val="black"/>
                                </a:solidFill>
                                <a:latin typeface="Cambria Math" panose="02040503050406030204" pitchFamily="18" charset="0"/>
                              </a:rPr>
                            </m:ctrlPr>
                          </m:sSupPr>
                          <m:e>
                            <m:r>
                              <a:rPr lang="en-IN" sz="3200" b="1" i="0" smtClean="0">
                                <a:solidFill>
                                  <a:prstClr val="black"/>
                                </a:solidFill>
                                <a:latin typeface="Cambria Math" panose="02040503050406030204" pitchFamily="18" charset="0"/>
                              </a:rPr>
                              <m:t>𝐰</m:t>
                            </m:r>
                          </m:e>
                          <m:sup>
                            <m:r>
                              <a:rPr lang="en-IN" sz="3200" i="1">
                                <a:solidFill>
                                  <a:prstClr val="black"/>
                                </a:solidFill>
                                <a:latin typeface="Cambria Math" panose="02040503050406030204" pitchFamily="18" charset="0"/>
                              </a:rPr>
                              <m:t>𝑐</m:t>
                            </m:r>
                          </m:sup>
                        </m:sSup>
                      </m:e>
                    </m:d>
                  </m:oMath>
                </a14:m>
                <a:endParaRPr lang="en-IN" sz="3200" dirty="0">
                  <a:solidFill>
                    <a:prstClr val="black"/>
                  </a:solidFill>
                  <a:latin typeface="Calibri Light" panose="020F0302020204030204"/>
                </a:endParaRPr>
              </a:p>
              <a:p>
                <a:pPr marL="971550" lvl="1" indent="-514350">
                  <a:buFont typeface="+mj-lt"/>
                  <a:buAutoNum type="arabicPeriod"/>
                </a:pPr>
                <a:r>
                  <a:rPr lang="en-IN" sz="3200" dirty="0">
                    <a:solidFill>
                      <a:prstClr val="black"/>
                    </a:solidFill>
                    <a:latin typeface="Calibri Light" panose="020F0302020204030204"/>
                  </a:rPr>
                  <a:t>Let </a:t>
                </a:r>
                <a14:m>
                  <m:oMath xmlns:m="http://schemas.openxmlformats.org/officeDocument/2006/math">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𝑝</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𝑖</m:t>
                        </m:r>
                      </m:sup>
                    </m:sSubSup>
                    <m:r>
                      <a:rPr lang="en-IN" sz="3200" i="1">
                        <a:solidFill>
                          <a:prstClr val="black"/>
                        </a:solidFill>
                        <a:latin typeface="Cambria Math" panose="02040503050406030204" pitchFamily="18" charset="0"/>
                      </a:rPr>
                      <m:t>=</m:t>
                    </m:r>
                    <m:func>
                      <m:funcPr>
                        <m:ctrlPr>
                          <a:rPr lang="en-IN" sz="3200" i="1">
                            <a:solidFill>
                              <a:prstClr val="black"/>
                            </a:solidFill>
                            <a:latin typeface="Cambria Math" panose="02040503050406030204" pitchFamily="18" charset="0"/>
                          </a:rPr>
                        </m:ctrlPr>
                      </m:funcPr>
                      <m:fName>
                        <m:r>
                          <m:rPr>
                            <m:sty m:val="p"/>
                          </m:rPr>
                          <a:rPr lang="en-IN" sz="3200">
                            <a:solidFill>
                              <a:prstClr val="black"/>
                            </a:solidFill>
                            <a:latin typeface="Cambria Math" panose="02040503050406030204" pitchFamily="18" charset="0"/>
                          </a:rPr>
                          <m:t>exp</m:t>
                        </m:r>
                      </m:fName>
                      <m:e>
                        <m:d>
                          <m:dPr>
                            <m:ctrlPr>
                              <a:rPr lang="en-IN" sz="3200" i="1">
                                <a:solidFill>
                                  <a:prstClr val="black"/>
                                </a:solidFill>
                                <a:latin typeface="Cambria Math" panose="02040503050406030204" pitchFamily="18" charset="0"/>
                              </a:rPr>
                            </m:ctrlPr>
                          </m:dPr>
                          <m:e>
                            <m:r>
                              <a:rPr lang="en-IN" sz="3200" i="1">
                                <a:solidFill>
                                  <a:prstClr val="black"/>
                                </a:solidFill>
                                <a:latin typeface="Cambria Math" panose="02040503050406030204" pitchFamily="18" charset="0"/>
                              </a:rPr>
                              <m:t>−</m:t>
                            </m:r>
                            <m:f>
                              <m:fPr>
                                <m:ctrlPr>
                                  <a:rPr lang="en-IN" sz="3200" i="1">
                                    <a:solidFill>
                                      <a:prstClr val="black"/>
                                    </a:solidFill>
                                    <a:latin typeface="Cambria Math" panose="02040503050406030204" pitchFamily="18" charset="0"/>
                                  </a:rPr>
                                </m:ctrlPr>
                              </m:fPr>
                              <m:num>
                                <m:sSubSup>
                                  <m:sSubSupPr>
                                    <m:ctrlPr>
                                      <a:rPr lang="en-IN" sz="3200" i="1" smtClean="0">
                                        <a:solidFill>
                                          <a:prstClr val="black"/>
                                        </a:solidFill>
                                        <a:latin typeface="Cambria Math" panose="02040503050406030204" pitchFamily="18" charset="0"/>
                                      </a:rPr>
                                    </m:ctrlPr>
                                  </m:sSubSupPr>
                                  <m:e>
                                    <m:d>
                                      <m:dPr>
                                        <m:ctrlPr>
                                          <a:rPr lang="en-IN" sz="3200" b="0" i="1" smtClean="0">
                                            <a:solidFill>
                                              <a:prstClr val="black"/>
                                            </a:solidFill>
                                            <a:latin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a:latin typeface="Cambria Math" panose="02040503050406030204" pitchFamily="18" charset="0"/>
                                                <a:ea typeface="Cambria Math" panose="02040503050406030204" pitchFamily="18" charset="0"/>
                                              </a:rPr>
                                              <m:t>𝑦</m:t>
                                            </m:r>
                                          </m:e>
                                          <m:sup>
                                            <m:r>
                                              <a:rPr lang="en-IN" sz="3200">
                                                <a:latin typeface="Cambria Math" panose="02040503050406030204" pitchFamily="18" charset="0"/>
                                                <a:ea typeface="Cambria Math" panose="02040503050406030204" pitchFamily="18" charset="0"/>
                                              </a:rPr>
                                              <m:t>𝑖</m:t>
                                            </m:r>
                                          </m:sup>
                                        </m:sSup>
                                        <m:r>
                                          <a:rPr lang="en-IN" sz="3200" i="1">
                                            <a:latin typeface="Cambria Math" panose="02040503050406030204" pitchFamily="18" charset="0"/>
                                            <a:ea typeface="Cambria Math" panose="02040503050406030204" pitchFamily="18" charset="0"/>
                                          </a:rPr>
                                          <m:t>−</m:t>
                                        </m:r>
                                        <m:d>
                                          <m:dPr>
                                            <m:begChr m:val="⟨"/>
                                            <m:endChr m:val="⟩"/>
                                            <m:ctrlPr>
                                              <a:rPr lang="en-IN" sz="3200" i="1">
                                                <a:latin typeface="Cambria Math" panose="02040503050406030204" pitchFamily="18" charset="0"/>
                                                <a:ea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𝐰</m:t>
                                                </m:r>
                                              </m:e>
                                              <m:sup>
                                                <m:r>
                                                  <a:rPr lang="en-IN" sz="3200">
                                                    <a:latin typeface="Cambria Math" panose="02040503050406030204" pitchFamily="18" charset="0"/>
                                                    <a:ea typeface="Cambria Math" panose="02040503050406030204" pitchFamily="18" charset="0"/>
                                                  </a:rPr>
                                                  <m:t>𝑐</m:t>
                                                </m:r>
                                              </m:sup>
                                            </m:sSup>
                                            <m:r>
                                              <a:rPr lang="en-IN" sz="3200">
                                                <a:latin typeface="Cambria Math" panose="02040503050406030204" pitchFamily="18" charset="0"/>
                                                <a:ea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𝐱</m:t>
                                                </m:r>
                                              </m:e>
                                              <m:sup>
                                                <m:r>
                                                  <a:rPr lang="en-IN" sz="3200">
                                                    <a:latin typeface="Cambria Math" panose="02040503050406030204" pitchFamily="18" charset="0"/>
                                                    <a:ea typeface="Cambria Math" panose="02040503050406030204" pitchFamily="18" charset="0"/>
                                                  </a:rPr>
                                                  <m:t>𝑖</m:t>
                                                </m:r>
                                              </m:sup>
                                            </m:sSup>
                                          </m:e>
                                        </m:d>
                                      </m:e>
                                    </m:d>
                                  </m:e>
                                  <m:sub>
                                    <m:r>
                                      <a:rPr lang="en-IN" sz="3200" i="1">
                                        <a:solidFill>
                                          <a:prstClr val="black"/>
                                        </a:solidFill>
                                        <a:latin typeface="Cambria Math" panose="02040503050406030204" pitchFamily="18" charset="0"/>
                                      </a:rPr>
                                      <m:t>2</m:t>
                                    </m:r>
                                  </m:sub>
                                  <m:sup>
                                    <m:r>
                                      <a:rPr lang="en-IN" sz="3200" i="1">
                                        <a:solidFill>
                                          <a:prstClr val="black"/>
                                        </a:solidFill>
                                        <a:latin typeface="Cambria Math" panose="02040503050406030204" pitchFamily="18" charset="0"/>
                                      </a:rPr>
                                      <m:t>2</m:t>
                                    </m:r>
                                  </m:sup>
                                </m:sSubSup>
                              </m:num>
                              <m:den>
                                <m:r>
                                  <a:rPr lang="en-IN" sz="3200" i="1">
                                    <a:solidFill>
                                      <a:prstClr val="black"/>
                                    </a:solidFill>
                                    <a:latin typeface="Cambria Math" panose="02040503050406030204" pitchFamily="18" charset="0"/>
                                  </a:rPr>
                                  <m:t>2</m:t>
                                </m:r>
                              </m:den>
                            </m:f>
                          </m:e>
                        </m:d>
                      </m:e>
                    </m:func>
                  </m:oMath>
                </a14:m>
                <a:endParaRPr lang="en-US" sz="3200" dirty="0">
                  <a:solidFill>
                    <a:prstClr val="black"/>
                  </a:solidFill>
                  <a:latin typeface="Calibri Light" panose="020F0302020204030204"/>
                </a:endParaRPr>
              </a:p>
              <a:p>
                <a:pPr marL="971550" lvl="1" indent="-514350">
                  <a:buFont typeface="+mj-lt"/>
                  <a:buAutoNum type="arabicPeriod"/>
                </a:pPr>
                <a:r>
                  <a:rPr lang="en-US" sz="3200" dirty="0">
                    <a:solidFill>
                      <a:prstClr val="black"/>
                    </a:solidFill>
                    <a:latin typeface="Calibri Light" panose="020F0302020204030204"/>
                  </a:rPr>
                  <a:t>Let </a:t>
                </a:r>
                <a14:m>
                  <m:oMath xmlns:m="http://schemas.openxmlformats.org/officeDocument/2006/math">
                    <m:sSubSup>
                      <m:sSubSupPr>
                        <m:ctrlPr>
                          <a:rPr lang="en-IN" sz="3200" i="1">
                            <a:solidFill>
                              <a:prstClr val="black"/>
                            </a:solidFill>
                            <a:latin typeface="Cambria Math" panose="02040503050406030204" pitchFamily="18" charset="0"/>
                          </a:rPr>
                        </m:ctrlPr>
                      </m:sSubSupPr>
                      <m:e>
                        <m:r>
                          <a:rPr lang="en-IN" sz="3200" b="0" i="1" smtClean="0">
                            <a:solidFill>
                              <a:prstClr val="black"/>
                            </a:solidFill>
                            <a:latin typeface="Cambria Math" panose="02040503050406030204" pitchFamily="18" charset="0"/>
                          </a:rPr>
                          <m:t>𝑞</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𝑖</m:t>
                        </m:r>
                      </m:sup>
                    </m:sSubSup>
                    <m:r>
                      <a:rPr lang="en-IN" sz="3200" i="1">
                        <a:solidFill>
                          <a:prstClr val="black"/>
                        </a:solidFill>
                        <a:latin typeface="Cambria Math" panose="02040503050406030204" pitchFamily="18" charset="0"/>
                      </a:rPr>
                      <m:t>=</m:t>
                    </m:r>
                    <m:f>
                      <m:fPr>
                        <m:ctrlPr>
                          <a:rPr lang="en-IN" sz="3200" i="1">
                            <a:solidFill>
                              <a:prstClr val="black"/>
                            </a:solidFill>
                            <a:latin typeface="Cambria Math" panose="02040503050406030204" pitchFamily="18" charset="0"/>
                          </a:rPr>
                        </m:ctrlPr>
                      </m:fPr>
                      <m:num>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𝑝</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𝑖</m:t>
                            </m:r>
                          </m:sup>
                        </m:sSubSup>
                      </m:num>
                      <m:den>
                        <m:nary>
                          <m:naryPr>
                            <m:chr m:val="∑"/>
                            <m:limLoc m:val="subSup"/>
                            <m:ctrlPr>
                              <a:rPr lang="en-IN" sz="3200" i="1">
                                <a:solidFill>
                                  <a:prstClr val="black"/>
                                </a:solidFill>
                                <a:latin typeface="Cambria Math" panose="02040503050406030204" pitchFamily="18" charset="0"/>
                              </a:rPr>
                            </m:ctrlPr>
                          </m:naryPr>
                          <m:sub>
                            <m:r>
                              <m:rPr>
                                <m:brk m:alnAt="25"/>
                              </m:rPr>
                              <a:rPr lang="en-IN" sz="3200" i="1">
                                <a:solidFill>
                                  <a:prstClr val="black"/>
                                </a:solidFill>
                                <a:latin typeface="Cambria Math" panose="02040503050406030204" pitchFamily="18" charset="0"/>
                              </a:rPr>
                              <m:t>𝑐</m:t>
                            </m:r>
                            <m:r>
                              <a:rPr lang="en-IN" sz="3200" i="1">
                                <a:solidFill>
                                  <a:prstClr val="black"/>
                                </a:solidFill>
                                <a:latin typeface="Cambria Math" panose="02040503050406030204" pitchFamily="18" charset="0"/>
                              </a:rPr>
                              <m:t>=1</m:t>
                            </m:r>
                          </m:sub>
                          <m:sup>
                            <m:r>
                              <a:rPr lang="en-IN" sz="3200" i="1">
                                <a:solidFill>
                                  <a:prstClr val="black"/>
                                </a:solidFill>
                                <a:latin typeface="Cambria Math" panose="02040503050406030204" pitchFamily="18" charset="0"/>
                              </a:rPr>
                              <m:t>𝐶</m:t>
                            </m:r>
                          </m:sup>
                          <m:e>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𝑝</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𝑖</m:t>
                                </m:r>
                              </m:sup>
                            </m:sSubSup>
                          </m:e>
                        </m:nary>
                      </m:den>
                    </m:f>
                  </m:oMath>
                </a14:m>
                <a:r>
                  <a:rPr lang="en-US" sz="3200" dirty="0">
                    <a:solidFill>
                      <a:prstClr val="black"/>
                    </a:solidFill>
                    <a:latin typeface="Calibri Light" panose="020F0302020204030204"/>
                  </a:rPr>
                  <a:t> (normalize</a:t>
                </a:r>
                <a:r>
                  <a:rPr lang="en-US" sz="3200" dirty="0" smtClean="0">
                    <a:solidFill>
                      <a:prstClr val="black"/>
                    </a:solidFill>
                    <a:latin typeface="Calibri Light" panose="020F0302020204030204"/>
                  </a:rPr>
                  <a:t>)</a:t>
                </a:r>
                <a:endParaRPr lang="en-IN" sz="3200" dirty="0" smtClean="0">
                  <a:solidFill>
                    <a:prstClr val="black"/>
                  </a:solidFill>
                  <a:latin typeface="Calibri Light" panose="020F0302020204030204"/>
                </a:endParaRPr>
              </a:p>
              <a:p>
                <a:pPr marL="514350" indent="-514350">
                  <a:buFont typeface="+mj-lt"/>
                  <a:buAutoNum type="arabicPeriod"/>
                </a:pPr>
                <a:r>
                  <a:rPr lang="en-IN" sz="3200" dirty="0" smtClean="0">
                    <a:solidFill>
                      <a:prstClr val="black"/>
                    </a:solidFill>
                    <a:latin typeface="Calibri Light" panose="020F0302020204030204"/>
                  </a:rPr>
                  <a:t>Update </a:t>
                </a:r>
                <a14:m>
                  <m:oMath xmlns:m="http://schemas.openxmlformats.org/officeDocument/2006/math">
                    <m:sSup>
                      <m:sSupPr>
                        <m:ctrlPr>
                          <a:rPr lang="en-IN" sz="3200" i="1">
                            <a:solidFill>
                              <a:prstClr val="black"/>
                            </a:solidFill>
                            <a:latin typeface="Cambria Math" panose="02040503050406030204" pitchFamily="18" charset="0"/>
                          </a:rPr>
                        </m:ctrlPr>
                      </m:sSupPr>
                      <m:e>
                        <m:r>
                          <a:rPr lang="en-IN" sz="3200" b="1">
                            <a:solidFill>
                              <a:prstClr val="black"/>
                            </a:solidFill>
                            <a:latin typeface="Cambria Math" panose="02040503050406030204" pitchFamily="18" charset="0"/>
                          </a:rPr>
                          <m:t>𝐰</m:t>
                        </m:r>
                      </m:e>
                      <m:sup>
                        <m:r>
                          <a:rPr lang="en-IN" sz="3200" i="1">
                            <a:solidFill>
                              <a:prstClr val="black"/>
                            </a:solidFill>
                            <a:latin typeface="Cambria Math" panose="02040503050406030204" pitchFamily="18" charset="0"/>
                          </a:rPr>
                          <m:t>𝑐</m:t>
                        </m:r>
                      </m:sup>
                    </m:sSup>
                    <m:r>
                      <a:rPr lang="en-IN" sz="3200" i="1">
                        <a:solidFill>
                          <a:prstClr val="black"/>
                        </a:solidFill>
                        <a:latin typeface="Cambria Math" panose="02040503050406030204" pitchFamily="18" charset="0"/>
                      </a:rPr>
                      <m:t>=</m:t>
                    </m:r>
                    <m:func>
                      <m:funcPr>
                        <m:ctrlPr>
                          <a:rPr lang="en-IN" sz="3200" i="1">
                            <a:solidFill>
                              <a:prstClr val="black"/>
                            </a:solidFill>
                            <a:latin typeface="Cambria Math" panose="02040503050406030204" pitchFamily="18" charset="0"/>
                          </a:rPr>
                        </m:ctrlPr>
                      </m:funcPr>
                      <m:fName>
                        <m:r>
                          <m:rPr>
                            <m:sty m:val="p"/>
                          </m:rPr>
                          <a:rPr lang="en-IN" sz="3200">
                            <a:solidFill>
                              <a:prstClr val="black"/>
                            </a:solidFill>
                            <a:latin typeface="Cambria Math" panose="02040503050406030204" pitchFamily="18" charset="0"/>
                          </a:rPr>
                          <m:t>arg</m:t>
                        </m:r>
                      </m:fName>
                      <m:e>
                        <m:func>
                          <m:funcPr>
                            <m:ctrlPr>
                              <a:rPr lang="en-IN" sz="3200" i="1">
                                <a:solidFill>
                                  <a:prstClr val="black"/>
                                </a:solidFill>
                                <a:latin typeface="Cambria Math" panose="02040503050406030204" pitchFamily="18" charset="0"/>
                              </a:rPr>
                            </m:ctrlPr>
                          </m:funcPr>
                          <m:fName>
                            <m:limLow>
                              <m:limLowPr>
                                <m:ctrlPr>
                                  <a:rPr lang="en-IN" sz="3200" i="1">
                                    <a:solidFill>
                                      <a:prstClr val="black"/>
                                    </a:solidFill>
                                    <a:latin typeface="Cambria Math" panose="02040503050406030204" pitchFamily="18" charset="0"/>
                                  </a:rPr>
                                </m:ctrlPr>
                              </m:limLowPr>
                              <m:e>
                                <m:r>
                                  <m:rPr>
                                    <m:sty m:val="p"/>
                                  </m:rPr>
                                  <a:rPr lang="en-IN" sz="3200">
                                    <a:solidFill>
                                      <a:prstClr val="black"/>
                                    </a:solidFill>
                                    <a:latin typeface="Cambria Math" panose="02040503050406030204" pitchFamily="18" charset="0"/>
                                  </a:rPr>
                                  <m:t>min</m:t>
                                </m:r>
                              </m:e>
                              <m:lim>
                                <m:r>
                                  <a:rPr lang="en-IN" sz="3200" b="1" i="0" smtClean="0">
                                    <a:solidFill>
                                      <a:prstClr val="black"/>
                                    </a:solidFill>
                                    <a:latin typeface="Cambria Math" panose="02040503050406030204" pitchFamily="18" charset="0"/>
                                  </a:rPr>
                                  <m:t>𝐰</m:t>
                                </m:r>
                                <m:r>
                                  <a:rPr lang="en-IN" sz="3200" i="1">
                                    <a:solidFill>
                                      <a:prstClr val="black"/>
                                    </a:solidFill>
                                    <a:latin typeface="Cambria Math" panose="02040503050406030204" pitchFamily="18" charset="0"/>
                                  </a:rPr>
                                  <m:t>∈</m:t>
                                </m:r>
                                <m:sSup>
                                  <m:sSupPr>
                                    <m:ctrlPr>
                                      <a:rPr lang="en-IN" sz="3200" i="1">
                                        <a:solidFill>
                                          <a:prstClr val="black"/>
                                        </a:solidFill>
                                        <a:latin typeface="Cambria Math" panose="02040503050406030204" pitchFamily="18" charset="0"/>
                                        <a:ea typeface="Cambria Math" panose="02040503050406030204" pitchFamily="18" charset="0"/>
                                      </a:rPr>
                                    </m:ctrlPr>
                                  </m:sSupPr>
                                  <m:e>
                                    <m:r>
                                      <a:rPr lang="en-IN" sz="3200" i="1">
                                        <a:solidFill>
                                          <a:prstClr val="black"/>
                                        </a:solidFill>
                                        <a:latin typeface="Cambria Math" panose="02040503050406030204" pitchFamily="18" charset="0"/>
                                        <a:ea typeface="Cambria Math" panose="02040503050406030204" pitchFamily="18" charset="0"/>
                                      </a:rPr>
                                      <m:t>ℝ</m:t>
                                    </m:r>
                                  </m:e>
                                  <m:sup>
                                    <m:r>
                                      <a:rPr lang="en-IN" sz="3200" i="1">
                                        <a:solidFill>
                                          <a:prstClr val="black"/>
                                        </a:solidFill>
                                        <a:latin typeface="Cambria Math" panose="02040503050406030204" pitchFamily="18" charset="0"/>
                                        <a:ea typeface="Cambria Math" panose="02040503050406030204" pitchFamily="18" charset="0"/>
                                      </a:rPr>
                                      <m:t>𝑑</m:t>
                                    </m:r>
                                  </m:sup>
                                </m:sSup>
                              </m:lim>
                            </m:limLow>
                          </m:fName>
                          <m:e>
                            <m:nary>
                              <m:naryPr>
                                <m:chr m:val="∑"/>
                                <m:limLoc m:val="subSup"/>
                                <m:ctrlPr>
                                  <a:rPr lang="en-IN" sz="3200" i="1">
                                    <a:solidFill>
                                      <a:prstClr val="black"/>
                                    </a:solidFill>
                                    <a:latin typeface="Cambria Math" panose="02040503050406030204" pitchFamily="18" charset="0"/>
                                  </a:rPr>
                                </m:ctrlPr>
                              </m:naryPr>
                              <m:sub>
                                <m:r>
                                  <m:rPr>
                                    <m:brk m:alnAt="25"/>
                                  </m:rPr>
                                  <a:rPr lang="en-IN" sz="3200">
                                    <a:solidFill>
                                      <a:prstClr val="black"/>
                                    </a:solidFill>
                                    <a:latin typeface="Cambria Math" panose="02040503050406030204" pitchFamily="18" charset="0"/>
                                  </a:rPr>
                                  <m:t>𝑖</m:t>
                                </m:r>
                                <m:r>
                                  <a:rPr lang="en-IN" sz="3200">
                                    <a:solidFill>
                                      <a:prstClr val="black"/>
                                    </a:solidFill>
                                    <a:latin typeface="Cambria Math" panose="02040503050406030204" pitchFamily="18" charset="0"/>
                                  </a:rPr>
                                  <m:t>=1</m:t>
                                </m:r>
                              </m:sub>
                              <m:sup>
                                <m:r>
                                  <a:rPr lang="en-IN" sz="3200">
                                    <a:solidFill>
                                      <a:prstClr val="black"/>
                                    </a:solidFill>
                                    <a:latin typeface="Cambria Math" panose="02040503050406030204" pitchFamily="18" charset="0"/>
                                  </a:rPr>
                                  <m:t>𝑛</m:t>
                                </m:r>
                              </m:sup>
                              <m:e>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𝑞</m:t>
                                    </m:r>
                                  </m:e>
                                  <m:sub>
                                    <m:r>
                                      <a:rPr lang="en-IN" sz="3200">
                                        <a:solidFill>
                                          <a:prstClr val="black"/>
                                        </a:solidFill>
                                        <a:latin typeface="Cambria Math" panose="02040503050406030204" pitchFamily="18" charset="0"/>
                                      </a:rPr>
                                      <m:t>𝑐</m:t>
                                    </m:r>
                                  </m:sub>
                                  <m:sup>
                                    <m:r>
                                      <a:rPr lang="en-IN" sz="3200">
                                        <a:solidFill>
                                          <a:prstClr val="black"/>
                                        </a:solidFill>
                                        <a:latin typeface="Cambria Math" panose="02040503050406030204" pitchFamily="18" charset="0"/>
                                      </a:rPr>
                                      <m:t>𝑖</m:t>
                                    </m:r>
                                  </m:sup>
                                </m:sSubSup>
                                <m:r>
                                  <a:rPr lang="en-IN" sz="3200">
                                    <a:solidFill>
                                      <a:prstClr val="black"/>
                                    </a:solidFill>
                                    <a:latin typeface="Cambria Math" panose="02040503050406030204" pitchFamily="18" charset="0"/>
                                  </a:rPr>
                                  <m:t>⋅</m:t>
                                </m:r>
                                <m:sSubSup>
                                  <m:sSubSupPr>
                                    <m:ctrlPr>
                                      <a:rPr lang="en-IN" sz="3200" i="1">
                                        <a:solidFill>
                                          <a:prstClr val="black"/>
                                        </a:solidFill>
                                        <a:latin typeface="Cambria Math" panose="02040503050406030204" pitchFamily="18" charset="0"/>
                                      </a:rPr>
                                    </m:ctrlPr>
                                  </m:sSubSupPr>
                                  <m:e>
                                    <m:d>
                                      <m:dPr>
                                        <m:ctrlPr>
                                          <a:rPr lang="en-IN" sz="3200" i="1">
                                            <a:solidFill>
                                              <a:prstClr val="black"/>
                                            </a:solidFill>
                                            <a:latin typeface="Cambria Math" panose="02040503050406030204" pitchFamily="18" charset="0"/>
                                          </a:rPr>
                                        </m:ctrlPr>
                                      </m:dPr>
                                      <m:e>
                                        <m:sSup>
                                          <m:sSupPr>
                                            <m:ctrlPr>
                                              <a:rPr lang="en-IN" sz="3200" i="1">
                                                <a:latin typeface="Cambria Math" panose="02040503050406030204" pitchFamily="18" charset="0"/>
                                                <a:ea typeface="Cambria Math" panose="02040503050406030204" pitchFamily="18" charset="0"/>
                                              </a:rPr>
                                            </m:ctrlPr>
                                          </m:sSupPr>
                                          <m:e>
                                            <m:r>
                                              <a:rPr lang="en-IN" sz="3200">
                                                <a:latin typeface="Cambria Math" panose="02040503050406030204" pitchFamily="18" charset="0"/>
                                                <a:ea typeface="Cambria Math" panose="02040503050406030204" pitchFamily="18" charset="0"/>
                                              </a:rPr>
                                              <m:t>𝑦</m:t>
                                            </m:r>
                                          </m:e>
                                          <m:sup>
                                            <m:r>
                                              <a:rPr lang="en-IN" sz="3200">
                                                <a:latin typeface="Cambria Math" panose="02040503050406030204" pitchFamily="18" charset="0"/>
                                                <a:ea typeface="Cambria Math" panose="02040503050406030204" pitchFamily="18" charset="0"/>
                                              </a:rPr>
                                              <m:t>𝑖</m:t>
                                            </m:r>
                                          </m:sup>
                                        </m:sSup>
                                        <m:r>
                                          <a:rPr lang="en-IN" sz="3200" i="1">
                                            <a:latin typeface="Cambria Math" panose="02040503050406030204" pitchFamily="18" charset="0"/>
                                            <a:ea typeface="Cambria Math" panose="02040503050406030204" pitchFamily="18" charset="0"/>
                                          </a:rPr>
                                          <m:t>−</m:t>
                                        </m:r>
                                        <m:d>
                                          <m:dPr>
                                            <m:begChr m:val="⟨"/>
                                            <m:endChr m:val="⟩"/>
                                            <m:ctrlPr>
                                              <a:rPr lang="en-IN" sz="3200" i="1">
                                                <a:latin typeface="Cambria Math" panose="02040503050406030204" pitchFamily="18" charset="0"/>
                                                <a:ea typeface="Cambria Math" panose="02040503050406030204" pitchFamily="18" charset="0"/>
                                              </a:rPr>
                                            </m:ctrlPr>
                                          </m:dPr>
                                          <m:e>
                                            <m:r>
                                              <a:rPr lang="en-IN" sz="3200" b="1" i="0" smtClean="0">
                                                <a:latin typeface="Cambria Math" panose="02040503050406030204" pitchFamily="18" charset="0"/>
                                                <a:ea typeface="Cambria Math" panose="02040503050406030204" pitchFamily="18" charset="0"/>
                                              </a:rPr>
                                              <m:t>𝐰</m:t>
                                            </m:r>
                                            <m:r>
                                              <a:rPr lang="en-IN" sz="3200">
                                                <a:latin typeface="Cambria Math" panose="02040503050406030204" pitchFamily="18" charset="0"/>
                                                <a:ea typeface="Cambria Math" panose="02040503050406030204" pitchFamily="18" charset="0"/>
                                              </a:rPr>
                                              <m:t>,</m:t>
                                            </m:r>
                                            <m:sSup>
                                              <m:sSupPr>
                                                <m:ctrlPr>
                                                  <a:rPr lang="en-IN" sz="3200" i="1">
                                                    <a:latin typeface="Cambria Math" panose="02040503050406030204" pitchFamily="18" charset="0"/>
                                                    <a:ea typeface="Cambria Math" panose="02040503050406030204" pitchFamily="18" charset="0"/>
                                                  </a:rPr>
                                                </m:ctrlPr>
                                              </m:sSupPr>
                                              <m:e>
                                                <m:r>
                                                  <a:rPr lang="en-IN" sz="3200" b="1">
                                                    <a:latin typeface="Cambria Math" panose="02040503050406030204" pitchFamily="18" charset="0"/>
                                                    <a:ea typeface="Cambria Math" panose="02040503050406030204" pitchFamily="18" charset="0"/>
                                                  </a:rPr>
                                                  <m:t>𝐱</m:t>
                                                </m:r>
                                              </m:e>
                                              <m:sup>
                                                <m:r>
                                                  <a:rPr lang="en-IN" sz="3200">
                                                    <a:latin typeface="Cambria Math" panose="02040503050406030204" pitchFamily="18" charset="0"/>
                                                    <a:ea typeface="Cambria Math" panose="02040503050406030204" pitchFamily="18" charset="0"/>
                                                  </a:rPr>
                                                  <m:t>𝑖</m:t>
                                                </m:r>
                                              </m:sup>
                                            </m:sSup>
                                          </m:e>
                                        </m:d>
                                      </m:e>
                                    </m:d>
                                  </m:e>
                                  <m:sub>
                                    <m:r>
                                      <a:rPr lang="en-IN" sz="3200" i="1">
                                        <a:solidFill>
                                          <a:prstClr val="black"/>
                                        </a:solidFill>
                                        <a:latin typeface="Cambria Math" panose="02040503050406030204" pitchFamily="18" charset="0"/>
                                      </a:rPr>
                                      <m:t>2</m:t>
                                    </m:r>
                                  </m:sub>
                                  <m:sup>
                                    <m:r>
                                      <a:rPr lang="en-IN" sz="3200" i="1">
                                        <a:solidFill>
                                          <a:prstClr val="black"/>
                                        </a:solidFill>
                                        <a:latin typeface="Cambria Math" panose="02040503050406030204" pitchFamily="18" charset="0"/>
                                      </a:rPr>
                                      <m:t>2</m:t>
                                    </m:r>
                                  </m:sup>
                                </m:sSubSup>
                              </m:e>
                            </m:nary>
                          </m:e>
                        </m:func>
                      </m:e>
                    </m:func>
                  </m:oMath>
                </a14:m>
                <a:r>
                  <a:rPr lang="en-IN" sz="3200" dirty="0" smtClean="0">
                    <a:solidFill>
                      <a:prstClr val="black"/>
                    </a:solidFill>
                    <a:latin typeface="Calibri Light" panose="020F0302020204030204"/>
                  </a:rPr>
                  <a:t/>
                </a:r>
                <a:br>
                  <a:rPr lang="en-IN" sz="3200" dirty="0" smtClean="0">
                    <a:solidFill>
                      <a:prstClr val="black"/>
                    </a:solidFill>
                    <a:latin typeface="Calibri Light" panose="020F0302020204030204"/>
                  </a:rPr>
                </a:br>
                <a14:m>
                  <m:oMath xmlns:m="http://schemas.openxmlformats.org/officeDocument/2006/math">
                    <m:r>
                      <a:rPr lang="en-IN" sz="3200" b="0" i="1" smtClean="0">
                        <a:solidFill>
                          <a:prstClr val="black"/>
                        </a:solidFill>
                        <a:latin typeface="Cambria Math" panose="02040503050406030204" pitchFamily="18" charset="0"/>
                      </a:rPr>
                      <m:t>=</m:t>
                    </m:r>
                    <m:func>
                      <m:funcPr>
                        <m:ctrlPr>
                          <a:rPr lang="en-IN" sz="3200" i="1">
                            <a:solidFill>
                              <a:prstClr val="black"/>
                            </a:solidFill>
                            <a:latin typeface="Cambria Math" panose="02040503050406030204" pitchFamily="18" charset="0"/>
                          </a:rPr>
                        </m:ctrlPr>
                      </m:funcPr>
                      <m:fName>
                        <m:r>
                          <m:rPr>
                            <m:sty m:val="p"/>
                          </m:rPr>
                          <a:rPr lang="en-IN" sz="3200">
                            <a:solidFill>
                              <a:prstClr val="black"/>
                            </a:solidFill>
                            <a:latin typeface="Cambria Math" panose="02040503050406030204" pitchFamily="18" charset="0"/>
                          </a:rPr>
                          <m:t>arg</m:t>
                        </m:r>
                      </m:fName>
                      <m:e>
                        <m:func>
                          <m:funcPr>
                            <m:ctrlPr>
                              <a:rPr lang="en-IN" sz="3200" i="1">
                                <a:solidFill>
                                  <a:prstClr val="black"/>
                                </a:solidFill>
                                <a:latin typeface="Cambria Math" panose="02040503050406030204" pitchFamily="18" charset="0"/>
                              </a:rPr>
                            </m:ctrlPr>
                          </m:funcPr>
                          <m:fName>
                            <m:limLow>
                              <m:limLowPr>
                                <m:ctrlPr>
                                  <a:rPr lang="en-IN" sz="3200" i="1">
                                    <a:solidFill>
                                      <a:prstClr val="black"/>
                                    </a:solidFill>
                                    <a:latin typeface="Cambria Math" panose="02040503050406030204" pitchFamily="18" charset="0"/>
                                  </a:rPr>
                                </m:ctrlPr>
                              </m:limLowPr>
                              <m:e>
                                <m:r>
                                  <m:rPr>
                                    <m:sty m:val="p"/>
                                  </m:rPr>
                                  <a:rPr lang="en-IN" sz="3200">
                                    <a:solidFill>
                                      <a:prstClr val="black"/>
                                    </a:solidFill>
                                    <a:latin typeface="Cambria Math" panose="02040503050406030204" pitchFamily="18" charset="0"/>
                                  </a:rPr>
                                  <m:t>min</m:t>
                                </m:r>
                              </m:e>
                              <m:lim>
                                <m:r>
                                  <a:rPr lang="en-IN" sz="3200" b="1">
                                    <a:solidFill>
                                      <a:prstClr val="black"/>
                                    </a:solidFill>
                                    <a:latin typeface="Cambria Math" panose="02040503050406030204" pitchFamily="18" charset="0"/>
                                  </a:rPr>
                                  <m:t>𝐰</m:t>
                                </m:r>
                                <m:r>
                                  <a:rPr lang="en-IN" sz="3200" i="1">
                                    <a:solidFill>
                                      <a:prstClr val="black"/>
                                    </a:solidFill>
                                    <a:latin typeface="Cambria Math" panose="02040503050406030204" pitchFamily="18" charset="0"/>
                                  </a:rPr>
                                  <m:t>∈</m:t>
                                </m:r>
                                <m:sSup>
                                  <m:sSupPr>
                                    <m:ctrlPr>
                                      <a:rPr lang="en-IN" sz="3200" i="1">
                                        <a:solidFill>
                                          <a:prstClr val="black"/>
                                        </a:solidFill>
                                        <a:latin typeface="Cambria Math" panose="02040503050406030204" pitchFamily="18" charset="0"/>
                                        <a:ea typeface="Cambria Math" panose="02040503050406030204" pitchFamily="18" charset="0"/>
                                      </a:rPr>
                                    </m:ctrlPr>
                                  </m:sSupPr>
                                  <m:e>
                                    <m:r>
                                      <a:rPr lang="en-IN" sz="3200" i="1">
                                        <a:solidFill>
                                          <a:prstClr val="black"/>
                                        </a:solidFill>
                                        <a:latin typeface="Cambria Math" panose="02040503050406030204" pitchFamily="18" charset="0"/>
                                        <a:ea typeface="Cambria Math" panose="02040503050406030204" pitchFamily="18" charset="0"/>
                                      </a:rPr>
                                      <m:t>ℝ</m:t>
                                    </m:r>
                                  </m:e>
                                  <m:sup>
                                    <m:r>
                                      <a:rPr lang="en-IN" sz="3200" i="1">
                                        <a:solidFill>
                                          <a:prstClr val="black"/>
                                        </a:solidFill>
                                        <a:latin typeface="Cambria Math" panose="02040503050406030204" pitchFamily="18" charset="0"/>
                                        <a:ea typeface="Cambria Math" panose="02040503050406030204" pitchFamily="18" charset="0"/>
                                      </a:rPr>
                                      <m:t>𝑑</m:t>
                                    </m:r>
                                  </m:sup>
                                </m:sSup>
                              </m:lim>
                            </m:limLow>
                          </m:fName>
                          <m:e>
                            <m:sSup>
                              <m:sSupPr>
                                <m:ctrlPr>
                                  <a:rPr lang="en-IN" sz="3200" i="1">
                                    <a:solidFill>
                                      <a:prstClr val="black"/>
                                    </a:solidFill>
                                    <a:latin typeface="Cambria Math" panose="02040503050406030204" pitchFamily="18" charset="0"/>
                                  </a:rPr>
                                </m:ctrlPr>
                              </m:sSupPr>
                              <m:e>
                                <m:d>
                                  <m:dPr>
                                    <m:ctrlPr>
                                      <a:rPr lang="en-IN" sz="3200" i="1">
                                        <a:solidFill>
                                          <a:prstClr val="black"/>
                                        </a:solidFill>
                                        <a:latin typeface="Cambria Math" panose="02040503050406030204" pitchFamily="18" charset="0"/>
                                      </a:rPr>
                                    </m:ctrlPr>
                                  </m:dPr>
                                  <m:e>
                                    <m:r>
                                      <a:rPr lang="en-IN" sz="3200" i="1">
                                        <a:solidFill>
                                          <a:prstClr val="black"/>
                                        </a:solidFill>
                                        <a:latin typeface="Cambria Math" panose="02040503050406030204" pitchFamily="18" charset="0"/>
                                      </a:rPr>
                                      <m:t>𝑋</m:t>
                                    </m:r>
                                    <m:r>
                                      <a:rPr lang="en-IN" sz="3200" b="1" i="0">
                                        <a:solidFill>
                                          <a:prstClr val="black"/>
                                        </a:solidFill>
                                        <a:latin typeface="Cambria Math" panose="02040503050406030204" pitchFamily="18" charset="0"/>
                                      </a:rPr>
                                      <m:t>𝐰</m:t>
                                    </m:r>
                                    <m:r>
                                      <a:rPr lang="en-IN" sz="3200" i="1">
                                        <a:solidFill>
                                          <a:prstClr val="black"/>
                                        </a:solidFill>
                                        <a:latin typeface="Cambria Math" panose="02040503050406030204" pitchFamily="18" charset="0"/>
                                      </a:rPr>
                                      <m:t>−</m:t>
                                    </m:r>
                                    <m:r>
                                      <a:rPr lang="en-IN" sz="3200" b="1" i="0">
                                        <a:solidFill>
                                          <a:prstClr val="black"/>
                                        </a:solidFill>
                                        <a:latin typeface="Cambria Math" panose="02040503050406030204" pitchFamily="18" charset="0"/>
                                      </a:rPr>
                                      <m:t>𝐲</m:t>
                                    </m:r>
                                  </m:e>
                                </m:d>
                              </m:e>
                              <m:sup>
                                <m:r>
                                  <a:rPr lang="en-IN" sz="3200" i="1">
                                    <a:solidFill>
                                      <a:prstClr val="black"/>
                                    </a:solidFill>
                                    <a:latin typeface="Cambria Math" panose="02040503050406030204" pitchFamily="18" charset="0"/>
                                  </a:rPr>
                                  <m:t>⊤</m:t>
                                </m:r>
                              </m:sup>
                            </m:sSup>
                            <m:sSub>
                              <m:sSubPr>
                                <m:ctrlPr>
                                  <a:rPr lang="en-IN" sz="3200" i="1">
                                    <a:solidFill>
                                      <a:prstClr val="black"/>
                                    </a:solidFill>
                                    <a:latin typeface="Cambria Math" panose="02040503050406030204" pitchFamily="18" charset="0"/>
                                  </a:rPr>
                                </m:ctrlPr>
                              </m:sSubPr>
                              <m:e>
                                <m:r>
                                  <a:rPr lang="en-IN" sz="3200" i="1">
                                    <a:solidFill>
                                      <a:prstClr val="black"/>
                                    </a:solidFill>
                                    <a:latin typeface="Cambria Math" panose="02040503050406030204" pitchFamily="18" charset="0"/>
                                  </a:rPr>
                                  <m:t>𝑄</m:t>
                                </m:r>
                              </m:e>
                              <m:sub>
                                <m:r>
                                  <a:rPr lang="en-IN" sz="3200" i="1">
                                    <a:solidFill>
                                      <a:prstClr val="black"/>
                                    </a:solidFill>
                                    <a:latin typeface="Cambria Math" panose="02040503050406030204" pitchFamily="18" charset="0"/>
                                  </a:rPr>
                                  <m:t>𝑐</m:t>
                                </m:r>
                              </m:sub>
                            </m:sSub>
                            <m:d>
                              <m:dPr>
                                <m:ctrlPr>
                                  <a:rPr lang="en-IN" sz="3200" i="1">
                                    <a:solidFill>
                                      <a:prstClr val="black"/>
                                    </a:solidFill>
                                    <a:latin typeface="Cambria Math" panose="02040503050406030204" pitchFamily="18" charset="0"/>
                                  </a:rPr>
                                </m:ctrlPr>
                              </m:dPr>
                              <m:e>
                                <m:r>
                                  <a:rPr lang="en-IN" sz="3200" i="1">
                                    <a:solidFill>
                                      <a:prstClr val="black"/>
                                    </a:solidFill>
                                    <a:latin typeface="Cambria Math" panose="02040503050406030204" pitchFamily="18" charset="0"/>
                                  </a:rPr>
                                  <m:t>𝑋</m:t>
                                </m:r>
                                <m:r>
                                  <a:rPr lang="en-IN" sz="3200" b="1" i="0">
                                    <a:solidFill>
                                      <a:prstClr val="black"/>
                                    </a:solidFill>
                                    <a:latin typeface="Cambria Math" panose="02040503050406030204" pitchFamily="18" charset="0"/>
                                  </a:rPr>
                                  <m:t>𝐰</m:t>
                                </m:r>
                                <m:r>
                                  <a:rPr lang="en-IN" sz="3200" i="1">
                                    <a:solidFill>
                                      <a:prstClr val="black"/>
                                    </a:solidFill>
                                    <a:latin typeface="Cambria Math" panose="02040503050406030204" pitchFamily="18" charset="0"/>
                                  </a:rPr>
                                  <m:t>−</m:t>
                                </m:r>
                                <m:r>
                                  <a:rPr lang="en-IN" sz="3200" b="1" i="0">
                                    <a:solidFill>
                                      <a:prstClr val="black"/>
                                    </a:solidFill>
                                    <a:latin typeface="Cambria Math" panose="02040503050406030204" pitchFamily="18" charset="0"/>
                                  </a:rPr>
                                  <m:t>𝐲</m:t>
                                </m:r>
                              </m:e>
                            </m:d>
                          </m:e>
                        </m:func>
                      </m:e>
                    </m:func>
                  </m:oMath>
                </a14:m>
                <a:r>
                  <a:rPr lang="en-US" sz="3200" dirty="0" smtClean="0">
                    <a:solidFill>
                      <a:prstClr val="black"/>
                    </a:solidFill>
                    <a:latin typeface="Calibri Light" panose="020F0302020204030204"/>
                  </a:rPr>
                  <a:t> where </a:t>
                </a:r>
                <a14:m>
                  <m:oMath xmlns:m="http://schemas.openxmlformats.org/officeDocument/2006/math">
                    <m:sSub>
                      <m:sSubPr>
                        <m:ctrlPr>
                          <a:rPr lang="en-IN" sz="3200" i="1">
                            <a:solidFill>
                              <a:prstClr val="black"/>
                            </a:solidFill>
                            <a:latin typeface="Cambria Math" panose="02040503050406030204" pitchFamily="18" charset="0"/>
                          </a:rPr>
                        </m:ctrlPr>
                      </m:sSubPr>
                      <m:e>
                        <m:r>
                          <a:rPr lang="en-IN" sz="3200" i="1">
                            <a:solidFill>
                              <a:prstClr val="black"/>
                            </a:solidFill>
                            <a:latin typeface="Cambria Math" panose="02040503050406030204" pitchFamily="18" charset="0"/>
                          </a:rPr>
                          <m:t>𝑄</m:t>
                        </m:r>
                      </m:e>
                      <m:sub>
                        <m:r>
                          <a:rPr lang="en-IN" sz="3200" i="1">
                            <a:solidFill>
                              <a:prstClr val="black"/>
                            </a:solidFill>
                            <a:latin typeface="Cambria Math" panose="02040503050406030204" pitchFamily="18" charset="0"/>
                          </a:rPr>
                          <m:t>𝑐</m:t>
                        </m:r>
                      </m:sub>
                    </m:sSub>
                    <m:r>
                      <a:rPr lang="en-IN" sz="3200" i="1">
                        <a:solidFill>
                          <a:prstClr val="black"/>
                        </a:solidFill>
                        <a:latin typeface="Cambria Math" panose="02040503050406030204" pitchFamily="18" charset="0"/>
                      </a:rPr>
                      <m:t>=</m:t>
                    </m:r>
                    <m:r>
                      <m:rPr>
                        <m:sty m:val="p"/>
                      </m:rPr>
                      <a:rPr lang="en-IN" sz="3200">
                        <a:solidFill>
                          <a:prstClr val="black"/>
                        </a:solidFill>
                        <a:latin typeface="Cambria Math" panose="02040503050406030204" pitchFamily="18" charset="0"/>
                      </a:rPr>
                      <m:t>diag</m:t>
                    </m:r>
                    <m:d>
                      <m:dPr>
                        <m:ctrlPr>
                          <a:rPr lang="en-IN" sz="3200" i="1">
                            <a:solidFill>
                              <a:prstClr val="black"/>
                            </a:solidFill>
                            <a:latin typeface="Cambria Math" panose="02040503050406030204" pitchFamily="18" charset="0"/>
                          </a:rPr>
                        </m:ctrlPr>
                      </m:dPr>
                      <m:e>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𝑞</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1</m:t>
                            </m:r>
                          </m:sup>
                        </m:sSubSup>
                        <m:r>
                          <a:rPr lang="en-IN" sz="3200" i="1">
                            <a:solidFill>
                              <a:prstClr val="black"/>
                            </a:solidFill>
                            <a:latin typeface="Cambria Math" panose="02040503050406030204" pitchFamily="18" charset="0"/>
                          </a:rPr>
                          <m:t>,…,</m:t>
                        </m:r>
                        <m:sSubSup>
                          <m:sSubSupPr>
                            <m:ctrlPr>
                              <a:rPr lang="en-IN" sz="3200" i="1">
                                <a:solidFill>
                                  <a:prstClr val="black"/>
                                </a:solidFill>
                                <a:latin typeface="Cambria Math" panose="02040503050406030204" pitchFamily="18" charset="0"/>
                              </a:rPr>
                            </m:ctrlPr>
                          </m:sSubSupPr>
                          <m:e>
                            <m:r>
                              <a:rPr lang="en-IN" sz="3200" i="1">
                                <a:solidFill>
                                  <a:prstClr val="black"/>
                                </a:solidFill>
                                <a:latin typeface="Cambria Math" panose="02040503050406030204" pitchFamily="18" charset="0"/>
                              </a:rPr>
                              <m:t>𝑞</m:t>
                            </m:r>
                          </m:e>
                          <m:sub>
                            <m:r>
                              <a:rPr lang="en-IN" sz="3200" i="1">
                                <a:solidFill>
                                  <a:prstClr val="black"/>
                                </a:solidFill>
                                <a:latin typeface="Cambria Math" panose="02040503050406030204" pitchFamily="18" charset="0"/>
                              </a:rPr>
                              <m:t>𝑐</m:t>
                            </m:r>
                          </m:sub>
                          <m:sup>
                            <m:r>
                              <a:rPr lang="en-IN" sz="3200" i="1">
                                <a:solidFill>
                                  <a:prstClr val="black"/>
                                </a:solidFill>
                                <a:latin typeface="Cambria Math" panose="02040503050406030204" pitchFamily="18" charset="0"/>
                              </a:rPr>
                              <m:t>𝑛</m:t>
                            </m:r>
                          </m:sup>
                        </m:sSubSup>
                      </m:e>
                    </m:d>
                  </m:oMath>
                </a14:m>
                <a:r>
                  <a:rPr lang="en-IN" sz="3200" dirty="0" smtClean="0">
                    <a:solidFill>
                      <a:prstClr val="black"/>
                    </a:solidFill>
                    <a:latin typeface="Calibri Light" panose="020F0302020204030204"/>
                  </a:rPr>
                  <a:t/>
                </a:r>
                <a:br>
                  <a:rPr lang="en-IN" sz="3200" dirty="0" smtClean="0">
                    <a:solidFill>
                      <a:prstClr val="black"/>
                    </a:solidFill>
                    <a:latin typeface="Calibri Light" panose="020F0302020204030204"/>
                  </a:rPr>
                </a:br>
                <a14:m>
                  <m:oMath xmlns:m="http://schemas.openxmlformats.org/officeDocument/2006/math">
                    <m:r>
                      <a:rPr lang="en-IN" sz="3200" i="1">
                        <a:solidFill>
                          <a:prstClr val="black"/>
                        </a:solidFill>
                        <a:latin typeface="Cambria Math" panose="02040503050406030204" pitchFamily="18" charset="0"/>
                      </a:rPr>
                      <m:t>=</m:t>
                    </m:r>
                    <m:sSup>
                      <m:sSupPr>
                        <m:ctrlPr>
                          <a:rPr lang="en-IN" sz="3200" i="1">
                            <a:solidFill>
                              <a:prstClr val="black"/>
                            </a:solidFill>
                            <a:latin typeface="Cambria Math" panose="02040503050406030204" pitchFamily="18" charset="0"/>
                          </a:rPr>
                        </m:ctrlPr>
                      </m:sSupPr>
                      <m:e>
                        <m:d>
                          <m:dPr>
                            <m:ctrlPr>
                              <a:rPr lang="en-IN" sz="3200" i="1">
                                <a:solidFill>
                                  <a:prstClr val="black"/>
                                </a:solidFill>
                                <a:latin typeface="Cambria Math" panose="02040503050406030204" pitchFamily="18" charset="0"/>
                              </a:rPr>
                            </m:ctrlPr>
                          </m:dPr>
                          <m:e>
                            <m:sSup>
                              <m:sSupPr>
                                <m:ctrlPr>
                                  <a:rPr lang="en-IN" sz="3200" i="1">
                                    <a:solidFill>
                                      <a:prstClr val="black"/>
                                    </a:solidFill>
                                    <a:latin typeface="Cambria Math" panose="02040503050406030204" pitchFamily="18" charset="0"/>
                                  </a:rPr>
                                </m:ctrlPr>
                              </m:sSupPr>
                              <m:e>
                                <m:r>
                                  <a:rPr lang="en-IN" sz="3200" i="1">
                                    <a:solidFill>
                                      <a:prstClr val="black"/>
                                    </a:solidFill>
                                    <a:latin typeface="Cambria Math" panose="02040503050406030204" pitchFamily="18" charset="0"/>
                                  </a:rPr>
                                  <m:t>𝑋</m:t>
                                </m:r>
                              </m:e>
                              <m:sup>
                                <m:r>
                                  <a:rPr lang="en-IN" sz="3200" i="1">
                                    <a:solidFill>
                                      <a:prstClr val="black"/>
                                    </a:solidFill>
                                    <a:latin typeface="Cambria Math" panose="02040503050406030204" pitchFamily="18" charset="0"/>
                                  </a:rPr>
                                  <m:t>⊤</m:t>
                                </m:r>
                              </m:sup>
                            </m:sSup>
                            <m:sSub>
                              <m:sSubPr>
                                <m:ctrlPr>
                                  <a:rPr lang="en-IN" sz="3200" i="1">
                                    <a:solidFill>
                                      <a:prstClr val="black"/>
                                    </a:solidFill>
                                    <a:latin typeface="Cambria Math" panose="02040503050406030204" pitchFamily="18" charset="0"/>
                                  </a:rPr>
                                </m:ctrlPr>
                              </m:sSubPr>
                              <m:e>
                                <m:r>
                                  <a:rPr lang="en-IN" sz="3200" i="1">
                                    <a:solidFill>
                                      <a:prstClr val="black"/>
                                    </a:solidFill>
                                    <a:latin typeface="Cambria Math" panose="02040503050406030204" pitchFamily="18" charset="0"/>
                                  </a:rPr>
                                  <m:t>𝑄</m:t>
                                </m:r>
                              </m:e>
                              <m:sub>
                                <m:r>
                                  <a:rPr lang="en-IN" sz="3200" i="1">
                                    <a:solidFill>
                                      <a:prstClr val="black"/>
                                    </a:solidFill>
                                    <a:latin typeface="Cambria Math" panose="02040503050406030204" pitchFamily="18" charset="0"/>
                                  </a:rPr>
                                  <m:t>𝑐</m:t>
                                </m:r>
                              </m:sub>
                            </m:sSub>
                            <m:r>
                              <a:rPr lang="en-IN" sz="3200" i="1">
                                <a:solidFill>
                                  <a:prstClr val="black"/>
                                </a:solidFill>
                                <a:latin typeface="Cambria Math" panose="02040503050406030204" pitchFamily="18" charset="0"/>
                              </a:rPr>
                              <m:t>𝑋</m:t>
                            </m:r>
                          </m:e>
                        </m:d>
                      </m:e>
                      <m:sup>
                        <m:r>
                          <a:rPr lang="en-IN" sz="3200" i="1">
                            <a:solidFill>
                              <a:prstClr val="black"/>
                            </a:solidFill>
                            <a:latin typeface="Cambria Math" panose="02040503050406030204" pitchFamily="18" charset="0"/>
                          </a:rPr>
                          <m:t>−1</m:t>
                        </m:r>
                      </m:sup>
                    </m:sSup>
                    <m:d>
                      <m:dPr>
                        <m:ctrlPr>
                          <a:rPr lang="en-IN" sz="3200" b="0" i="1" smtClean="0">
                            <a:solidFill>
                              <a:prstClr val="black"/>
                            </a:solidFill>
                            <a:latin typeface="Cambria Math" panose="02040503050406030204" pitchFamily="18" charset="0"/>
                          </a:rPr>
                        </m:ctrlPr>
                      </m:dPr>
                      <m:e>
                        <m:sSup>
                          <m:sSupPr>
                            <m:ctrlPr>
                              <a:rPr lang="en-IN" sz="3200" i="1">
                                <a:solidFill>
                                  <a:prstClr val="black"/>
                                </a:solidFill>
                                <a:latin typeface="Cambria Math" panose="02040503050406030204" pitchFamily="18" charset="0"/>
                              </a:rPr>
                            </m:ctrlPr>
                          </m:sSupPr>
                          <m:e>
                            <m:r>
                              <a:rPr lang="en-IN" sz="3200" i="1">
                                <a:solidFill>
                                  <a:prstClr val="black"/>
                                </a:solidFill>
                                <a:latin typeface="Cambria Math" panose="02040503050406030204" pitchFamily="18" charset="0"/>
                              </a:rPr>
                              <m:t>𝑋</m:t>
                            </m:r>
                          </m:e>
                          <m:sup>
                            <m:r>
                              <a:rPr lang="en-IN" sz="3200" i="1">
                                <a:solidFill>
                                  <a:prstClr val="black"/>
                                </a:solidFill>
                                <a:latin typeface="Cambria Math" panose="02040503050406030204" pitchFamily="18" charset="0"/>
                              </a:rPr>
                              <m:t>⊤</m:t>
                            </m:r>
                          </m:sup>
                        </m:sSup>
                        <m:sSub>
                          <m:sSubPr>
                            <m:ctrlPr>
                              <a:rPr lang="en-IN" sz="3200" i="1">
                                <a:solidFill>
                                  <a:prstClr val="black"/>
                                </a:solidFill>
                                <a:latin typeface="Cambria Math" panose="02040503050406030204" pitchFamily="18" charset="0"/>
                              </a:rPr>
                            </m:ctrlPr>
                          </m:sSubPr>
                          <m:e>
                            <m:r>
                              <a:rPr lang="en-IN" sz="3200" i="1">
                                <a:solidFill>
                                  <a:prstClr val="black"/>
                                </a:solidFill>
                                <a:latin typeface="Cambria Math" panose="02040503050406030204" pitchFamily="18" charset="0"/>
                              </a:rPr>
                              <m:t>𝑄</m:t>
                            </m:r>
                          </m:e>
                          <m:sub>
                            <m:r>
                              <a:rPr lang="en-IN" sz="3200" i="1">
                                <a:solidFill>
                                  <a:prstClr val="black"/>
                                </a:solidFill>
                                <a:latin typeface="Cambria Math" panose="02040503050406030204" pitchFamily="18" charset="0"/>
                              </a:rPr>
                              <m:t>𝑐</m:t>
                            </m:r>
                          </m:sub>
                        </m:sSub>
                        <m:r>
                          <a:rPr lang="en-IN" sz="3200" b="1">
                            <a:solidFill>
                              <a:prstClr val="black"/>
                            </a:solidFill>
                            <a:latin typeface="Cambria Math" panose="02040503050406030204" pitchFamily="18" charset="0"/>
                          </a:rPr>
                          <m:t>𝐲</m:t>
                        </m:r>
                      </m:e>
                    </m:d>
                  </m:oMath>
                </a14:m>
                <a:r>
                  <a:rPr lang="en-US" sz="3200" dirty="0" smtClean="0">
                    <a:solidFill>
                      <a:prstClr val="black"/>
                    </a:solidFill>
                    <a:latin typeface="Calibri Light" panose="020F0302020204030204"/>
                  </a:rPr>
                  <a:t> (apply first order optimality)</a:t>
                </a:r>
                <a:endParaRPr lang="en-US" sz="3200" dirty="0">
                  <a:solidFill>
                    <a:prstClr val="black"/>
                  </a:solidFill>
                  <a:latin typeface="Calibri Light" panose="020F0302020204030204"/>
                </a:endParaRPr>
              </a:p>
              <a:p>
                <a:pPr marL="514350" lvl="0" indent="-514350">
                  <a:buFont typeface="+mj-lt"/>
                  <a:buAutoNum type="arabicPeriod"/>
                </a:pPr>
                <a:r>
                  <a:rPr lang="en-IN" sz="3200" dirty="0" smtClean="0">
                    <a:solidFill>
                      <a:prstClr val="black"/>
                    </a:solidFill>
                    <a:latin typeface="Calibri Light" panose="020F0302020204030204"/>
                  </a:rPr>
                  <a:t>Repeat </a:t>
                </a:r>
                <a:r>
                  <a:rPr lang="en-IN" sz="3200" dirty="0">
                    <a:solidFill>
                      <a:prstClr val="black"/>
                    </a:solidFill>
                    <a:latin typeface="Calibri Light" panose="020F0302020204030204"/>
                  </a:rPr>
                  <a:t>until convergence</a:t>
                </a:r>
                <a:endParaRPr lang="en-US" sz="3200" dirty="0">
                  <a:solidFill>
                    <a:prstClr val="black"/>
                  </a:solidFill>
                  <a:latin typeface="Calibri Light" panose="020F0302020204030204"/>
                </a:endParaRPr>
              </a:p>
            </p:txBody>
          </p:sp>
        </mc:Choice>
        <mc:Fallback>
          <p:sp>
            <p:nvSpPr>
              <p:cNvPr id="5" name="TextBox 4"/>
              <p:cNvSpPr txBox="1">
                <a:spLocks noRot="1" noChangeAspect="1" noMove="1" noResize="1" noEditPoints="1" noAdjustHandles="1" noChangeArrowheads="1" noChangeShapeType="1" noTextEdit="1"/>
              </p:cNvSpPr>
              <p:nvPr/>
            </p:nvSpPr>
            <p:spPr>
              <a:xfrm>
                <a:off x="402730" y="901176"/>
                <a:ext cx="11301573" cy="5956824"/>
              </a:xfrm>
              <a:prstGeom prst="rect">
                <a:avLst/>
              </a:prstGeom>
              <a:blipFill>
                <a:blip r:embed="rId3"/>
                <a:stretch>
                  <a:fillRect l="-1237" t="-1322" b="-2238"/>
                </a:stretch>
              </a:blipFill>
              <a:ln w="38100">
                <a:solidFill>
                  <a:srgbClr val="7030A0"/>
                </a:solidFill>
                <a:prstDash val="dash"/>
              </a:ln>
            </p:spPr>
            <p:txBody>
              <a:bodyPr/>
              <a:lstStyle/>
              <a:p>
                <a:r>
                  <a:rPr lang="en-IN">
                    <a:noFill/>
                  </a:rPr>
                  <a:t> </a:t>
                </a:r>
              </a:p>
            </p:txBody>
          </p:sp>
        </mc:Fallback>
      </mc:AlternateContent>
    </p:spTree>
    <p:extLst>
      <p:ext uri="{BB962C8B-B14F-4D97-AF65-F5344CB8AC3E}">
        <p14:creationId xmlns:p14="http://schemas.microsoft.com/office/powerpoint/2010/main" val="34108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Generative Supervised Learning</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600328" cy="5967270"/>
              </a:xfrm>
            </p:spPr>
            <p:txBody>
              <a:bodyPr>
                <a:normAutofit/>
              </a:bodyPr>
              <a:lstStyle/>
              <a:p>
                <a:r>
                  <a:rPr lang="en-IN" dirty="0" smtClean="0"/>
                  <a:t>Core idea behind generative learning for classification with </a:t>
                </a:r>
                <a14:m>
                  <m:oMath xmlns:m="http://schemas.openxmlformats.org/officeDocument/2006/math">
                    <m:r>
                      <a:rPr lang="en-IN" b="0" i="1" smtClean="0">
                        <a:latin typeface="Cambria Math" panose="02040503050406030204" pitchFamily="18" charset="0"/>
                      </a:rPr>
                      <m:t>𝐶</m:t>
                    </m:r>
                  </m:oMath>
                </a14:m>
                <a:r>
                  <a:rPr lang="en-IN" dirty="0" smtClean="0"/>
                  <a:t> classes</a:t>
                </a:r>
              </a:p>
              <a:p>
                <a:pPr algn="ctr"/>
                <a:r>
                  <a:rPr lang="en-IN" i="1" dirty="0" smtClean="0"/>
                  <a:t>For each class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i="1" dirty="0" smtClean="0"/>
                  <a:t> learn what do data points</a:t>
                </a:r>
                <a:br>
                  <a:rPr lang="en-IN" i="1" dirty="0" smtClean="0"/>
                </a:br>
                <a:r>
                  <a:rPr lang="en-IN" i="1" dirty="0" smtClean="0"/>
                  <a:t> of that class look like (using a distribution). For a test</a:t>
                </a:r>
                <a:br>
                  <a:rPr lang="en-IN" i="1" dirty="0" smtClean="0"/>
                </a:br>
                <a:r>
                  <a:rPr lang="en-IN" i="1" dirty="0" smtClean="0"/>
                  <a:t> data point, ask each of these </a:t>
                </a:r>
                <a14:m>
                  <m:oMath xmlns:m="http://schemas.openxmlformats.org/officeDocument/2006/math">
                    <m:r>
                      <a:rPr lang="en-IN" b="0" i="1" smtClean="0">
                        <a:latin typeface="Cambria Math" panose="02040503050406030204" pitchFamily="18" charset="0"/>
                      </a:rPr>
                      <m:t>𝐶</m:t>
                    </m:r>
                  </m:oMath>
                </a14:m>
                <a:r>
                  <a:rPr lang="en-IN" i="1" dirty="0" smtClean="0"/>
                  <a:t> distributions to vote based on</a:t>
                </a:r>
                <a:br>
                  <a:rPr lang="en-IN" i="1" dirty="0" smtClean="0"/>
                </a:br>
                <a:r>
                  <a:rPr lang="en-IN" i="1" dirty="0" smtClean="0"/>
                  <a:t> how much they think the data point belongs to their class</a:t>
                </a:r>
                <a:endParaRPr lang="en-IN" i="1" dirty="0"/>
              </a:p>
              <a:p>
                <a:r>
                  <a:rPr lang="en-IN" dirty="0" smtClean="0"/>
                  <a:t>Interpreting the above in language of probability, 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smtClean="0"/>
                  <a:t>, predict the label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r>
                  <a:rPr lang="en-IN" dirty="0" smtClean="0"/>
                  <a:t> based on the following rule (</a:t>
                </a:r>
                <a14:m>
                  <m:oMath xmlns:m="http://schemas.openxmlformats.org/officeDocument/2006/math">
                    <m:r>
                      <a:rPr lang="en-IN" b="1" i="0" smtClean="0">
                        <a:latin typeface="Cambria Math" panose="02040503050406030204" pitchFamily="18" charset="0"/>
                      </a:rPr>
                      <m:t>𝛉</m:t>
                    </m:r>
                  </m:oMath>
                </a14:m>
                <a:r>
                  <a:rPr lang="en-IN" dirty="0" smtClean="0"/>
                  <a:t> is the model)</a:t>
                </a:r>
              </a:p>
              <a:p>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oMath>
                </a14:m>
                <a:endParaRPr lang="en-IN" dirty="0" smtClean="0"/>
              </a:p>
              <a:p>
                <a14:m>
                  <m:oMath xmlns:m="http://schemas.openxmlformats.org/officeDocument/2006/math">
                    <m:r>
                      <a:rPr lang="en-IN"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f>
                              <m:fPr>
                                <m:ctrlPr>
                                  <a:rPr lang="en-IN" b="1"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𝛉</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den>
                            </m:f>
                          </m:e>
                        </m:func>
                      </m:e>
                    </m:func>
                  </m:oMath>
                </a14:m>
                <a:r>
                  <a:rPr lang="en-IN" dirty="0"/>
                  <a:t> (apply Bayes rule)</a:t>
                </a:r>
                <a:endParaRPr lang="en-IN" dirty="0"/>
              </a:p>
              <a:p>
                <a14:m>
                  <m:oMath xmlns:m="http://schemas.openxmlformats.org/officeDocument/2006/math">
                    <m:r>
                      <a:rPr lang="en-IN" b="1"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r>
                  <a:rPr lang="en-IN" dirty="0" smtClean="0"/>
                  <a:t> (</a:t>
                </a:r>
                <a:r>
                  <a:rPr lang="en-IN" dirty="0"/>
                  <a:t>ignore </a:t>
                </a:r>
                <a:r>
                  <a:rPr lang="en-IN" dirty="0" smtClean="0"/>
                  <a:t>terms w/o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oMath>
                </a14:m>
                <a:r>
                  <a:rPr lang="en-IN" dirty="0"/>
                  <a:t>)</a:t>
                </a:r>
                <a:endParaRPr lang="en-IN" dirty="0"/>
              </a:p>
              <a:p>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67270"/>
              </a:xfrm>
              <a:blipFill>
                <a:blip r:embed="rId2"/>
                <a:stretch>
                  <a:fillRect l="-578" t="-24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
        <p:nvSpPr>
          <p:cNvPr id="5" name="TextBox 4"/>
          <p:cNvSpPr txBox="1"/>
          <p:nvPr/>
        </p:nvSpPr>
        <p:spPr>
          <a:xfrm>
            <a:off x="434098" y="1075446"/>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6" name="TextBox 5"/>
          <p:cNvSpPr txBox="1"/>
          <p:nvPr/>
        </p:nvSpPr>
        <p:spPr>
          <a:xfrm rot="10800000">
            <a:off x="11123891" y="1546044"/>
            <a:ext cx="992728" cy="2215991"/>
          </a:xfrm>
          <a:prstGeom prst="rect">
            <a:avLst/>
          </a:prstGeom>
          <a:noFill/>
        </p:spPr>
        <p:txBody>
          <a:bodyPr wrap="square" rtlCol="0">
            <a:spAutoFit/>
          </a:bodyPr>
          <a:lstStyle/>
          <a:p>
            <a:r>
              <a:rPr lang="en-IN" sz="13800" dirty="0" smtClean="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7" name="Oval 6"/>
          <p:cNvSpPr/>
          <p:nvPr/>
        </p:nvSpPr>
        <p:spPr>
          <a:xfrm>
            <a:off x="2188395" y="6000108"/>
            <a:ext cx="305142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Oval 7"/>
          <p:cNvSpPr/>
          <p:nvPr/>
        </p:nvSpPr>
        <p:spPr>
          <a:xfrm>
            <a:off x="5332289" y="6000108"/>
            <a:ext cx="238360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nvGrpSpPr>
          <p:cNvPr id="9" name="Group 8"/>
          <p:cNvGrpSpPr/>
          <p:nvPr/>
        </p:nvGrpSpPr>
        <p:grpSpPr>
          <a:xfrm>
            <a:off x="10589828" y="2839102"/>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ular Callout 14"/>
          <p:cNvSpPr/>
          <p:nvPr/>
        </p:nvSpPr>
        <p:spPr>
          <a:xfrm>
            <a:off x="5147352" y="2617677"/>
            <a:ext cx="5316917" cy="1624000"/>
          </a:xfrm>
          <a:prstGeom prst="wedgeRectCallout">
            <a:avLst>
              <a:gd name="adj1" fmla="val 59550"/>
              <a:gd name="adj2" fmla="val 3580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Every generative learning </a:t>
            </a:r>
            <a:r>
              <a:rPr lang="en-IN" sz="2400" dirty="0" err="1" smtClean="0">
                <a:solidFill>
                  <a:schemeClr val="tx1"/>
                </a:solidFill>
                <a:latin typeface="+mj-lt"/>
              </a:rPr>
              <a:t>algo</a:t>
            </a:r>
            <a:r>
              <a:rPr lang="en-IN" sz="2400" dirty="0" smtClean="0">
                <a:solidFill>
                  <a:schemeClr val="tx1"/>
                </a:solidFill>
                <a:latin typeface="+mj-lt"/>
              </a:rPr>
              <a:t> takes a decision on how to learn these probability distributions from data. Let us see one example of how this can be done</a:t>
            </a:r>
            <a:endParaRPr lang="en-IN" sz="2400" dirty="0">
              <a:solidFill>
                <a:schemeClr val="tx1"/>
              </a:solidFill>
              <a:latin typeface="+mj-lt"/>
            </a:endParaRPr>
          </a:p>
        </p:txBody>
      </p:sp>
    </p:spTree>
    <p:extLst>
      <p:ext uri="{BB962C8B-B14F-4D97-AF65-F5344CB8AC3E}">
        <p14:creationId xmlns:p14="http://schemas.microsoft.com/office/powerpoint/2010/main" val="326908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right)">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P spid="8"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06.5191"/>
  <p:tag name="ORIGINALWIDTH" val="960.2645"/>
  <p:tag name="LATEXADDIN" val="\documentclass{article}&#10;\usepackage{amsmath,amssymb}&#10;\usepackage{olo}&#10;\pagestyle{empty}&#10;\begin{document}&#10;&#10;\begin{align*}&#10;\hat\vw_{\text{MAP}} &amp;= \arg\min \sum_{i=1}^n\br{y^i-\ip{\vw}{\vx^i}}^2 + \lambda\cdot\norm{\vw}_2^2\\&#10;&amp;= (\vX^\top\vX + \lambda\cdot I)^{-1}\vX^\top\vy&#10;\end{align*}&#10;&#10;\end{document}"/>
  <p:tag name="IGUANATEXSIZE" val="28"/>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RIGINALHEIGHT" val="43.80378"/>
  <p:tag name="ORIGINALWIDTH" val="57.00496"/>
  <p:tag name="LATEXADDIN" val="\documentclass{article}&#10;\usepackage{amsmath,amssymb}&#10;\pagestyle{empty}&#10;\renewcommand{\Pr}{\mathbb{P}}&#10;\newcommand{\E}{\mathbb{E}}&#10;\newcommand{\bth}{\boldsymbol\theta}&#10;\newcommand{\x}{\mathbf x}&#10;\newcommand{\y}{\mathbf y}&#10;\begin{document}&#10;&#10;\[&#10;\x&#10;\]&#10;&#10;\end{document}"/>
  <p:tag name="IGUANATEXSIZE" val="36"/>
  <p:tag name="IGUANATEXCURSOR" val="244"/>
</p:tagLst>
</file>

<file path=ppt/tags/tag3.xml><?xml version="1.0" encoding="utf-8"?>
<p:tagLst xmlns:a="http://schemas.openxmlformats.org/drawingml/2006/main" xmlns:r="http://schemas.openxmlformats.org/officeDocument/2006/relationships" xmlns:p="http://schemas.openxmlformats.org/presentationml/2006/main">
  <p:tag name="ORIGINALHEIGHT" val="64.20559"/>
  <p:tag name="ORIGINALWIDTH" val="46.20402"/>
  <p:tag name="LATEXADDIN" val="\documentclass{article}&#10;\usepackage{amsmath,amssymb}&#10;\pagestyle{empty}&#10;\renewcommand{\Pr}{\mathbb{P}}&#10;\newcommand{\E}{\mathbb{E}}&#10;\newcommand{\bth}{\boldsymbol\theta}&#10;\newcommand{\x}{\mathbf x}&#10;\newcommand{\y}{\mathbf y}&#10;\begin{document}&#10;&#10;\[&#10;y&#10;\]&#10;&#10;\end{document}"/>
  <p:tag name="IGUANATEXSIZE" val="36"/>
  <p:tag name="IGUANATEXCURSOR" val="243"/>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1916</TotalTime>
  <Words>757</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Century</vt:lpstr>
      <vt:lpstr>Nexa Bold</vt:lpstr>
      <vt:lpstr>Wingdings</vt:lpstr>
      <vt:lpstr>Metropolitan</vt:lpstr>
      <vt:lpstr>Generative ML II</vt:lpstr>
      <vt:lpstr>Announcements</vt:lpstr>
      <vt:lpstr>Recap of Last Lecture</vt:lpstr>
      <vt:lpstr>First A Detour – Mixed Regression</vt:lpstr>
      <vt:lpstr>Latent Variables to the Rescue</vt:lpstr>
      <vt:lpstr>MLE for Mixed Regression</vt:lpstr>
      <vt:lpstr>Alternating Optimization for MR</vt:lpstr>
      <vt:lpstr>EM for Mixed Regression</vt:lpstr>
      <vt:lpstr>Generative Supervised Learning</vt:lpstr>
      <vt:lpstr>A simple generative model</vt:lpstr>
      <vt:lpstr>A simple generative model</vt:lpstr>
      <vt:lpstr>MLE for generative classification</vt:lpstr>
      <vt:lpstr>MLE for generative classification</vt:lpstr>
      <vt:lpstr>MLE for generative classification</vt:lpstr>
      <vt:lpstr>Special Cases – I </vt:lpstr>
      <vt:lpstr>Special Cases – II</vt:lpstr>
      <vt:lpstr>Special Cases – III</vt:lpstr>
      <vt:lpstr>General Case</vt:lpstr>
      <vt:lpstr>Generative Learning with Missing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106</cp:revision>
  <dcterms:created xsi:type="dcterms:W3CDTF">2018-07-30T05:08:11Z</dcterms:created>
  <dcterms:modified xsi:type="dcterms:W3CDTF">2019-09-13T15:27:08Z</dcterms:modified>
</cp:coreProperties>
</file>