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76" r:id="rId12"/>
    <p:sldId id="277" r:id="rId13"/>
    <p:sldId id="265" r:id="rId14"/>
    <p:sldId id="266" r:id="rId15"/>
    <p:sldId id="268" r:id="rId16"/>
    <p:sldId id="269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79" autoAdjust="0"/>
  </p:normalViewPr>
  <p:slideViewPr>
    <p:cSldViewPr snapToGrid="0">
      <p:cViewPr varScale="1">
        <p:scale>
          <a:sx n="69" d="100"/>
          <a:sy n="69" d="100"/>
        </p:scale>
        <p:origin x="5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9/24/2019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4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Dependence and Independence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/>
              <a:lstStyle/>
              <a:p>
                <a:r>
                  <a:rPr lang="en-IN" dirty="0" smtClean="0"/>
                  <a:t>If we can express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as a linear combination of some other vectors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1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dirty="0" smtClean="0"/>
                  <a:t>, then we say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 smtClean="0"/>
                  <a:t> is </a:t>
                </a:r>
                <a:r>
                  <a:rPr lang="en-IN" i="1" dirty="0" smtClean="0"/>
                  <a:t>linearly dependent</a:t>
                </a:r>
                <a:r>
                  <a:rPr lang="en-IN" dirty="0" smtClean="0"/>
                  <a:t>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1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in such cases is redundant: linear combinations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dont give us any new vector that some linear combination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didnt already give</a:t>
                </a:r>
              </a:p>
              <a:p>
                <a:pPr lvl="2"/>
                <a:r>
                  <a:rPr lang="en-IN" dirty="0" smtClean="0"/>
                  <a:t>In other words,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span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b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span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b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IN" i="0" dirty="0" smtClean="0"/>
              </a:p>
              <a:p>
                <a:pPr lvl="2"/>
                <a:r>
                  <a:rPr lang="en-IN" dirty="0" smtClean="0"/>
                  <a:t>Show </a:t>
                </a:r>
                <a:r>
                  <a:rPr lang="en-IN" dirty="0"/>
                  <a:t>that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/>
                  <a:t> is </a:t>
                </a:r>
                <a:r>
                  <a:rPr lang="en-IN" dirty="0" err="1" smtClean="0"/>
                  <a:t>lin</a:t>
                </a:r>
                <a:r>
                  <a:rPr lang="en-IN" dirty="0" smtClean="0"/>
                  <a:t>-dep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then there must exist at least one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IN" dirty="0" smtClean="0"/>
                  <a:t> s.t.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is also </a:t>
                </a:r>
                <a:r>
                  <a:rPr lang="en-IN" dirty="0" err="1" smtClean="0"/>
                  <a:t>lin</a:t>
                </a:r>
                <a:r>
                  <a:rPr lang="en-IN" dirty="0" smtClean="0"/>
                  <a:t>-dep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– </a:t>
                </a:r>
                <a:r>
                  <a:rPr lang="en-IN" dirty="0" smtClean="0"/>
                  <a:t>linear dependence is infectious </a:t>
                </a:r>
                <a:r>
                  <a:rPr lang="en-IN" i="0" dirty="0" smtClean="0">
                    <a:sym typeface="Wingdings" panose="05000000000000000000" pitchFamily="2" charset="2"/>
                  </a:rPr>
                  <a:t></a:t>
                </a:r>
                <a:endParaRPr lang="en-IN" i="0" dirty="0" smtClean="0"/>
              </a:p>
              <a:p>
                <a:r>
                  <a:rPr lang="en-IN" dirty="0" smtClean="0"/>
                  <a:t>A set of vectors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 smtClean="0"/>
                  <a:t> is said to be </a:t>
                </a:r>
                <a:r>
                  <a:rPr lang="en-IN" i="1" dirty="0" smtClean="0"/>
                  <a:t>linearly independent</a:t>
                </a:r>
                <a:r>
                  <a:rPr lang="en-IN" dirty="0" smtClean="0"/>
                  <a:t> if no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can be written as a linear combination of the other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2759" r="-7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Given a set of vectors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, consider the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span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IN" b="0" dirty="0" smtClean="0"/>
              </a:p>
              <a:p>
                <a:pPr lvl="2"/>
                <a:r>
                  <a:rPr lang="en-IN" dirty="0" smtClean="0"/>
                  <a:t>A set of vectors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b="0" dirty="0" smtClean="0"/>
                  <a:t> is called a basis for the set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b="0" dirty="0" smtClean="0"/>
                  <a:t> if vectors in t</a:t>
                </a:r>
                <a:r>
                  <a:rPr lang="en-IN" dirty="0" smtClean="0"/>
                  <a:t>he set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b="0" dirty="0" smtClean="0"/>
                  <a:t> are linearly independent as well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0">
                        <a:latin typeface="Cambria Math" panose="02040503050406030204" pitchFamily="18" charset="0"/>
                      </a:rPr>
                      <m:t>span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i="0">
                        <a:latin typeface="Cambria Math" panose="02040503050406030204" pitchFamily="18" charset="0"/>
                      </a:rPr>
                      <m:t>span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IN" b="0" dirty="0" smtClean="0"/>
              </a:p>
              <a:p>
                <a:pPr lvl="2"/>
                <a:r>
                  <a:rPr lang="en-IN" dirty="0" smtClean="0"/>
                  <a:t>This is </a:t>
                </a:r>
                <a:r>
                  <a:rPr lang="en-IN" dirty="0"/>
                  <a:t>true if and only if (often written as </a:t>
                </a:r>
                <a:r>
                  <a:rPr lang="en-IN" dirty="0" err="1"/>
                  <a:t>iff</a:t>
                </a:r>
                <a:r>
                  <a:rPr lang="en-IN" dirty="0" smtClean="0"/>
                  <a:t>)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 smtClean="0"/>
                  <a:t> is </a:t>
                </a:r>
                <a:r>
                  <a:rPr lang="en-IN" dirty="0" err="1" smtClean="0"/>
                  <a:t>lin-indep</a:t>
                </a:r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0">
                        <a:latin typeface="Cambria Math" panose="02040503050406030204" pitchFamily="18" charset="0"/>
                      </a:rPr>
                      <m:t>span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⊇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 smtClean="0"/>
                  <a:t>Linear independence assures us that the basis cannot be shrunk any further</a:t>
                </a:r>
                <a:endParaRPr lang="en-IN" b="0" dirty="0" smtClean="0"/>
              </a:p>
              <a:p>
                <a:pPr lvl="2"/>
                <a:r>
                  <a:rPr lang="en-IN" dirty="0" smtClean="0"/>
                  <a:t>If vectors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b="0" dirty="0" smtClean="0"/>
                  <a:t> are </a:t>
                </a:r>
                <a:r>
                  <a:rPr lang="en-IN" b="0" i="0" dirty="0" smtClean="0"/>
                  <a:t>orthogonal</a:t>
                </a:r>
                <a:r>
                  <a:rPr lang="en-IN" b="0" dirty="0" smtClean="0"/>
                  <a:t>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⊥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b="0" dirty="0" smtClean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b="0" dirty="0" smtClean="0"/>
                  <a:t> then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b="0" dirty="0" smtClean="0"/>
                  <a:t> is called an </a:t>
                </a:r>
                <a:r>
                  <a:rPr lang="en-IN" b="0" i="0" dirty="0" smtClean="0"/>
                  <a:t>orthogonal basis</a:t>
                </a:r>
              </a:p>
              <a:p>
                <a:pPr lvl="2"/>
                <a:r>
                  <a:rPr lang="en-IN" dirty="0"/>
                  <a:t>If vectors in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/>
                  <a:t> are </a:t>
                </a:r>
                <a:r>
                  <a:rPr lang="en-IN" i="0" dirty="0" smtClean="0"/>
                  <a:t>orthonormal</a:t>
                </a:r>
                <a:r>
                  <a:rPr lang="en-IN" dirty="0" smtClean="0"/>
                  <a:t> </a:t>
                </a:r>
                <a:r>
                  <a:rPr lang="en-IN" dirty="0"/>
                  <a:t>i.e</a:t>
                </a:r>
                <a:r>
                  <a:rPr lang="en-IN" dirty="0" smtClean="0"/>
                  <a:t>. they are orthogonal 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 smtClean="0"/>
                  <a:t> for all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IN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 smtClean="0"/>
                  <a:t>,</a:t>
                </a:r>
                <a:r>
                  <a:rPr lang="en-IN" dirty="0"/>
                  <a:t> then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/>
                  <a:t> is called an </a:t>
                </a:r>
                <a:r>
                  <a:rPr lang="en-IN" i="0" dirty="0" smtClean="0"/>
                  <a:t>orthonormal basis</a:t>
                </a:r>
                <a:endParaRPr lang="en-IN" b="0" dirty="0" smtClean="0"/>
              </a:p>
              <a:p>
                <a:pPr lvl="2"/>
                <a:r>
                  <a:rPr lang="en-IN" dirty="0" smtClean="0"/>
                  <a:t>These definitions hold true even if the set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dirty="0" smtClean="0"/>
                  <a:t> contains infinitely many vectors</a:t>
                </a:r>
              </a:p>
              <a:p>
                <a:pPr lvl="3"/>
                <a:r>
                  <a:rPr lang="en-IN" dirty="0" smtClean="0"/>
                  <a:t>Need to 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0" dirty="0" smtClean="0">
                        <a:latin typeface="Cambria Math" panose="02040503050406030204" pitchFamily="18" charset="0"/>
                      </a:rPr>
                      <m:t>span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i="0" dirty="0" smtClean="0"/>
                  <a:t> more carefully in this case but relatively simple</a:t>
                </a:r>
              </a:p>
              <a:p>
                <a:r>
                  <a:rPr lang="en-IN" dirty="0" smtClean="0"/>
                  <a:t>Exists a simple </a:t>
                </a:r>
                <a:r>
                  <a:rPr lang="en-IN" dirty="0" err="1" smtClean="0"/>
                  <a:t>algo</a:t>
                </a:r>
                <a:r>
                  <a:rPr lang="en-IN" dirty="0" smtClean="0"/>
                  <a:t> to extract a basis out of a finite set of vectors</a:t>
                </a:r>
              </a:p>
              <a:p>
                <a:pPr lvl="2"/>
                <a:r>
                  <a:rPr lang="en-IN" i="0" dirty="0" smtClean="0"/>
                  <a:t>Gram-Schmidt Process</a:t>
                </a:r>
                <a:endParaRPr lang="en-IN" i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1909" b="-20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4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Gram-Schmidt Process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</p:spPr>
            <p:txBody>
              <a:bodyPr/>
              <a:lstStyle/>
              <a:p>
                <a:r>
                  <a:rPr lang="en-IN" dirty="0" smtClean="0"/>
                  <a:t>Given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b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, this process yields an orthonormal basis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Initialize basis by removing an (arbitrary) element from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dirty="0" smtClean="0"/>
                  <a:t>, say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Repeat until all the set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dirty="0" smtClean="0"/>
                  <a:t> is not empty</a:t>
                </a:r>
              </a:p>
              <a:p>
                <a:pPr lvl="2"/>
                <a:r>
                  <a:rPr lang="en-IN" dirty="0" smtClean="0"/>
                  <a:t>Remove an arbitrary element from the set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dirty="0" smtClean="0"/>
                  <a:t>, say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b="1" i="0" dirty="0" smtClean="0"/>
              </a:p>
              <a:p>
                <a:pPr lvl="2"/>
                <a:r>
                  <a:rPr lang="en-IN" dirty="0" smtClean="0"/>
                  <a:t>Compute</a:t>
                </a:r>
                <a:r>
                  <a:rPr lang="en-IN" i="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b="1" i="0" dirty="0" smtClean="0">
                            <a:latin typeface="Cambria Math" panose="02040503050406030204" pitchFamily="18" charset="0"/>
                          </a:rPr>
                          <m:t>𝐛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d>
                          <m:d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 dirty="0">
                                    <a:latin typeface="Cambria Math" panose="02040503050406030204" pitchFamily="18" charset="0"/>
                                  </a:rPr>
                                  <m:t>𝐛</m:t>
                                </m:r>
                              </m:e>
                              <m:sup>
                                <m:r>
                                  <a:rPr lang="en-IN" dirty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b="1" i="0" dirty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nary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endParaRPr lang="en-IN" b="1" i="0" dirty="0" smtClean="0"/>
              </a:p>
              <a:p>
                <a:pPr lvl="2"/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dirty="0" smtClean="0"/>
                  <a:t>, add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 to the basis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 smtClean="0"/>
                  <a:t> else throw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n-IN" dirty="0" smtClean="0"/>
                  <a:t> away</a:t>
                </a:r>
              </a:p>
              <a:p>
                <a:r>
                  <a:rPr lang="en-IN" dirty="0" smtClean="0"/>
                  <a:t>The exact basis we get depends on the order in which we process the vectors but we will get an orthonormal basis every time</a:t>
                </a:r>
              </a:p>
              <a:p>
                <a:pPr lvl="2"/>
                <a:r>
                  <a:rPr lang="en-IN" dirty="0" smtClean="0"/>
                  <a:t>We will also get a basis of the same size every time (proof omitted)</a:t>
                </a:r>
              </a:p>
              <a:p>
                <a:pPr lvl="2"/>
                <a:r>
                  <a:rPr lang="en-IN" dirty="0" smtClean="0"/>
                  <a:t>The above algorithm is simple but can be numerically imprecise (recall overflow issues), numerically stable versions of GM also exist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  <a:blipFill>
                <a:blip r:embed="rId2"/>
                <a:stretch>
                  <a:fillRect l="-562" t="-2759" b="-28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0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Maps/Transformations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/>
              <a:lstStyle/>
              <a:p>
                <a:r>
                  <a:rPr lang="en-IN" dirty="0" smtClean="0"/>
                  <a:t>These maps vectors to other vectors, but in a way that preserves lines</a:t>
                </a:r>
              </a:p>
              <a:p>
                <a:pPr lvl="2"/>
                <a:r>
                  <a:rPr lang="en-IN" dirty="0" smtClean="0"/>
                  <a:t>The mapped vectors may have the same/smaller/larger dimensionality</a:t>
                </a:r>
              </a:p>
              <a:p>
                <a:pPr lvl="2"/>
                <a:r>
                  <a:rPr lang="en-IN" dirty="0" smtClean="0"/>
                  <a:t>If a bunch of vectors were lying on a line earlier (any line), the mapped vectors would also lie on a (possibly different line)</a:t>
                </a:r>
              </a:p>
              <a:p>
                <a:pPr lvl="2"/>
                <a:r>
                  <a:rPr lang="en-IN" dirty="0" smtClean="0"/>
                  <a:t>Linear transformations always map the origin to the origin itself. If a map preserves all lines but shifts the origin – called an </a:t>
                </a:r>
                <a:r>
                  <a:rPr lang="en-IN" i="0" dirty="0" smtClean="0"/>
                  <a:t>affine transformation</a:t>
                </a:r>
                <a:r>
                  <a:rPr lang="en-IN" dirty="0" smtClean="0"/>
                  <a:t> instead</a:t>
                </a:r>
              </a:p>
              <a:p>
                <a:r>
                  <a:rPr lang="en-IN" dirty="0" smtClean="0"/>
                  <a:t>Mathematically, function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dirty="0" smtClean="0"/>
                  <a:t> is a linear map/transformation if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for </a:t>
                </a:r>
                <a:r>
                  <a:rPr lang="en-IN" b="1" i="0" dirty="0" smtClean="0"/>
                  <a:t>any</a:t>
                </a:r>
                <a:r>
                  <a:rPr lang="en-IN" dirty="0" smtClean="0"/>
                  <a:t> pair of two vectors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3"/>
                <a:r>
                  <a:rPr lang="en-IN" b="1" dirty="0" smtClean="0"/>
                  <a:t>Note</a:t>
                </a:r>
                <a:r>
                  <a:rPr lang="en-IN" dirty="0" smtClean="0"/>
                  <a:t>: The vectors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are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-dimensional, not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 smtClean="0"/>
                  <a:t>-dimensional</a:t>
                </a:r>
              </a:p>
              <a:p>
                <a:pPr lvl="3"/>
                <a:r>
                  <a:rPr lang="en-IN" dirty="0" smtClean="0"/>
                  <a:t>The emphasis on the word </a:t>
                </a:r>
                <a:r>
                  <a:rPr lang="en-IN" b="1" i="1" dirty="0" smtClean="0"/>
                  <a:t>any</a:t>
                </a:r>
                <a:r>
                  <a:rPr lang="en-IN" dirty="0" smtClean="0"/>
                  <a:t> is important. It wont do if this holds only for some pairs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 smtClean="0"/>
                  <a:t> for </a:t>
                </a:r>
                <a:r>
                  <a:rPr lang="en-IN" b="1" i="0" dirty="0" smtClean="0"/>
                  <a:t>any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i="0" dirty="0" smtClean="0"/>
                  <a:t> </a:t>
                </a:r>
                <a:r>
                  <a:rPr lang="en-IN" dirty="0" smtClean="0"/>
                  <a:t>and </a:t>
                </a:r>
                <a:r>
                  <a:rPr lang="en-IN" b="1" i="0" dirty="0" smtClean="0"/>
                  <a:t>any</a:t>
                </a:r>
                <a:r>
                  <a:rPr lang="en-IN" i="0" dirty="0" smtClean="0"/>
                  <a:t>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b="1" i="0" dirty="0" smtClean="0"/>
              </a:p>
              <a:p>
                <a:pPr lvl="3"/>
                <a:r>
                  <a:rPr lang="en-IN" b="1" dirty="0" smtClean="0"/>
                  <a:t>Note</a:t>
                </a:r>
                <a:r>
                  <a:rPr lang="en-IN" dirty="0" smtClean="0"/>
                  <a:t>: taking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i="0" dirty="0" smtClean="0"/>
                  <a:t> shows us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i="0" dirty="0" smtClean="0"/>
                  <a:t> where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i="0" dirty="0" smtClean="0"/>
                  <a:t> and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IN" i="0" dirty="0" smtClean="0"/>
              </a:p>
              <a:p>
                <a:pPr lvl="2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2759" r="-613" b="-5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471" y="0"/>
            <a:ext cx="1740936" cy="174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253353" y="1424833"/>
                <a:ext cx="10578164" cy="3105711"/>
              </a:xfrm>
              <a:prstGeom prst="wedgeRectCallout">
                <a:avLst>
                  <a:gd name="adj1" fmla="val 55640"/>
                  <a:gd name="adj2" fmla="val -54642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Consider the line joining vectors </a:t>
                </a:r>
                <a14:m>
                  <m:oMath xmlns:m="http://schemas.openxmlformats.org/officeDocument/2006/math"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: all points on this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line 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can be described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as an affine combination of </a:t>
                </a:r>
                <a14:m>
                  <m:oMath xmlns:m="http://schemas.openxmlformats.org/officeDocument/2006/math"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for some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Now, given a linear map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we have </a:t>
                </a:r>
                <a:b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</m:e>
                      </m:d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IN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</m:d>
                      <m:r>
                        <a:rPr lang="en-IN" sz="2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I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IN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</m:d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I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</m:d>
                      <m:r>
                        <a:rPr lang="en-IN" sz="2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I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</m:d>
                    </m:oMath>
                  </m:oMathPara>
                </a14:m>
                <a:endParaRPr lang="en-IN" sz="2400" dirty="0" smtClean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Thus,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also lies on the line joining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Conversely, consider a point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on the line joining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d>
                  </m:oMath>
                </a14:m>
                <a:r>
                  <a:rPr lang="en-IN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This point must be of the form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d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for some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But this means that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</m:oMath>
                </a14:m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which means that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was the result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mapping some point on the line joining </a:t>
                </a:r>
                <a14:m>
                  <m:oMath xmlns:m="http://schemas.openxmlformats.org/officeDocument/2006/math"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53" y="1424833"/>
                <a:ext cx="10578164" cy="3105711"/>
              </a:xfrm>
              <a:prstGeom prst="wedgeRectCallout">
                <a:avLst>
                  <a:gd name="adj1" fmla="val 55640"/>
                  <a:gd name="adj2" fmla="val -54642"/>
                </a:avLst>
              </a:prstGeom>
              <a:blipFill>
                <a:blip r:embed="rId4"/>
                <a:stretch>
                  <a:fillRect l="-707" b="-334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71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Encoding Linear Transformations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/>
              <a:lstStyle/>
              <a:p>
                <a:r>
                  <a:rPr lang="en-IN" dirty="0" smtClean="0"/>
                  <a:t>Although it may seem very tedious to write down such a function that maps vectors to vectors in a “linear” way, it is actually very easy</a:t>
                </a:r>
              </a:p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0,0,…,0,1,0,…,0,0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be the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which has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 smtClean="0"/>
                  <a:t> in the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 err="1" smtClean="0"/>
                  <a:t>-th</a:t>
                </a:r>
                <a:r>
                  <a:rPr lang="en-IN" dirty="0" smtClean="0"/>
                  <a:t> coordinate and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 smtClean="0"/>
                  <a:t> everywhere else</a:t>
                </a:r>
              </a:p>
              <a:p>
                <a:pPr lvl="2"/>
                <a:r>
                  <a:rPr lang="en-IN" dirty="0" smtClean="0"/>
                  <a:t>Often called 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 smtClean="0"/>
                  <a:t>-</a:t>
                </a:r>
                <a:r>
                  <a:rPr lang="en-IN" dirty="0" err="1" smtClean="0"/>
                  <a:t>th</a:t>
                </a:r>
                <a:r>
                  <a:rPr lang="en-IN" dirty="0" smtClean="0"/>
                  <a:t> canonical/standard/natural basic vector</a:t>
                </a:r>
              </a:p>
              <a:p>
                <a:r>
                  <a:rPr lang="en-IN" dirty="0" smtClean="0"/>
                  <a:t>Suppose someone tells 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 smtClean="0"/>
                  <a:t> (all these are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dirty="0" smtClean="0"/>
                  <a:t>)</a:t>
                </a:r>
              </a:p>
              <a:p>
                <a:r>
                  <a:rPr lang="en-IN" dirty="0" smtClean="0"/>
                  <a:t>For any new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, I can use linearity to find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</m:oMath>
                </a14:m>
                <a:r>
                  <a:rPr lang="en-IN" dirty="0" smtClean="0"/>
                  <a:t/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𝐞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𝐞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𝐞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IN" dirty="0" smtClean="0"/>
                  <a:t>Thus, fixing where the canonical vectors get mapped completely fixes where </a:t>
                </a:r>
                <a:r>
                  <a:rPr lang="en-IN" b="1" i="1" dirty="0" smtClean="0"/>
                  <a:t>any</a:t>
                </a:r>
                <a:r>
                  <a:rPr lang="en-IN" dirty="0" smtClean="0"/>
                  <a:t> vector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must get mapped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 r="-4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2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Matrices </a:t>
            </a:r>
            <a:r>
              <a:rPr lang="en-IN" b="1" dirty="0" smtClean="0"/>
              <a:t>ARE</a:t>
            </a:r>
            <a:r>
              <a:rPr lang="en-IN" dirty="0" smtClean="0"/>
              <a:t> Linear Transformations!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If we arrange all these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 smtClean="0"/>
                  <a:t> vectors (all of which are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-dimensional) as column vectors side by side, we get 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 smtClean="0"/>
                  <a:t> matrix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dirty="0" smtClean="0"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𝐞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/>
                            </m:eqAr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𝐞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/>
                            </m:eqAr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𝐞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/>
                            </m:eqArr>
                          </m:e>
                        </m:d>
                      </m:e>
                    </m:d>
                  </m:oMath>
                </a14:m>
                <a:r>
                  <a:rPr lang="en-IN" dirty="0" smtClean="0"/>
                  <a:t> </a:t>
                </a:r>
              </a:p>
              <a:p>
                <a:r>
                  <a:rPr lang="en-IN" b="1" dirty="0" smtClean="0"/>
                  <a:t>Note</a:t>
                </a:r>
                <a:r>
                  <a:rPr lang="en-IN" dirty="0" smtClean="0"/>
                  <a:t>: another way of writing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𝐞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IN" dirty="0" smtClean="0"/>
                  <a:t> is to simply write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endParaRPr lang="en-IN" b="1" dirty="0" smtClean="0"/>
              </a:p>
              <a:p>
                <a:r>
                  <a:rPr lang="en-IN" dirty="0" smtClean="0"/>
                  <a:t>Thus, all linear transformations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dirty="0" smtClean="0"/>
                  <a:t> can be expressed as a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matrix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 smtClean="0"/>
                  <a:t> such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IN" dirty="0" smtClean="0"/>
                  <a:t> gives us the transformed vectors!</a:t>
                </a:r>
              </a:p>
              <a:p>
                <a:r>
                  <a:rPr lang="en-IN" dirty="0" smtClean="0"/>
                  <a:t>It is easy to verify that for any matrix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, the transformation defined 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IN" dirty="0" smtClean="0"/>
                  <a:t> is always linear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 r="-1366" b="-26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523" y="1761423"/>
            <a:ext cx="1740935" cy="1740935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2329314" y="1761422"/>
            <a:ext cx="8195209" cy="981517"/>
          </a:xfrm>
          <a:prstGeom prst="wedgeRectCallout">
            <a:avLst>
              <a:gd name="adj1" fmla="val 58797"/>
              <a:gd name="adj2" fmla="val 5822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This means every linear transformation uniquely corresponds to a matrix and every matrix uniquely defines a linear transformation!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493645" y="466114"/>
            <a:ext cx="1468606" cy="1238929"/>
            <a:chOff x="12383748" y="1219011"/>
            <a:chExt cx="1862104" cy="1570887"/>
          </a:xfrm>
        </p:grpSpPr>
        <p:sp>
          <p:nvSpPr>
            <p:cNvPr id="8" name="Freeform 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ular Callout 12"/>
              <p:cNvSpPr/>
              <p:nvPr/>
            </p:nvSpPr>
            <p:spPr>
              <a:xfrm>
                <a:off x="1010653" y="191994"/>
                <a:ext cx="9420213" cy="1368052"/>
              </a:xfrm>
              <a:prstGeom prst="wedgeRectCallout">
                <a:avLst>
                  <a:gd name="adj1" fmla="val 59553"/>
                  <a:gd name="adj2" fmla="val 55380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Be careful – this works only for linear transformations. If the transformation you have in mind is non-linear, then merely specifying what happens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on that transformation will not tell us complete details of that map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Rectangular Callout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653" y="191994"/>
                <a:ext cx="9420213" cy="1368052"/>
              </a:xfrm>
              <a:prstGeom prst="wedgeRectCallout">
                <a:avLst>
                  <a:gd name="adj1" fmla="val 59553"/>
                  <a:gd name="adj2" fmla="val 55380"/>
                </a:avLst>
              </a:prstGeom>
              <a:blipFill>
                <a:blip r:embed="rId4"/>
                <a:stretch>
                  <a:fillRect l="-647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471" y="3558738"/>
            <a:ext cx="1740936" cy="17409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ular Callout 19"/>
              <p:cNvSpPr/>
              <p:nvPr/>
            </p:nvSpPr>
            <p:spPr>
              <a:xfrm>
                <a:off x="349220" y="3558737"/>
                <a:ext cx="10379739" cy="1523255"/>
              </a:xfrm>
              <a:prstGeom prst="wedgeRectCallout">
                <a:avLst>
                  <a:gd name="adj1" fmla="val 57406"/>
                  <a:gd name="adj2" fmla="val 2915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We use feature matrices in ML, say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Even these matrices correspond to maps – they map models to scores i.e.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↦</m:t>
                    </m:r>
                    <m:acc>
                      <m:accPr>
                        <m:chr m:val="̂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acc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Thus, features define a linear map too! The goal of ML is to find a suitable input for this map (the model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) such that the output is as desired by us (e.g. we may want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acc>
                    <m:r>
                      <a:rPr lang="en-I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acc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)</a:t>
                </a:r>
                <a:endParaRPr lang="en-IN" sz="2400" b="1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20" name="Rectangular Callout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20" y="3558737"/>
                <a:ext cx="10379739" cy="1523255"/>
              </a:xfrm>
              <a:prstGeom prst="wedgeRectCallout">
                <a:avLst>
                  <a:gd name="adj1" fmla="val 57406"/>
                  <a:gd name="adj2" fmla="val 29157"/>
                </a:avLst>
              </a:prstGeom>
              <a:blipFill>
                <a:blip r:embed="rId6"/>
                <a:stretch>
                  <a:fillRect l="-599" t="-2734" b="-898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25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3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Special Linear Transformations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7273602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The first kind of linear transformations that we study are </a:t>
            </a:r>
            <a:r>
              <a:rPr lang="en-IN" i="1" dirty="0" smtClean="0"/>
              <a:t>scaling transformations</a:t>
            </a:r>
            <a:r>
              <a:rPr lang="en-IN" dirty="0" smtClean="0"/>
              <a:t> that simply scale the various dimensions by different amounts</a:t>
            </a:r>
          </a:p>
          <a:p>
            <a:pPr lvl="2"/>
            <a:r>
              <a:rPr lang="en-IN" dirty="0" smtClean="0"/>
              <a:t>Scaling by a negative quantity is permitted – amounts to flipping that dimension</a:t>
            </a:r>
          </a:p>
          <a:p>
            <a:pPr lvl="2"/>
            <a:r>
              <a:rPr lang="en-IN" dirty="0" smtClean="0"/>
              <a:t>For scaling transformations, output vector is of the same dim as input vector</a:t>
            </a:r>
          </a:p>
          <a:p>
            <a:pPr lvl="2"/>
            <a:r>
              <a:rPr lang="en-IN" dirty="0" smtClean="0"/>
              <a:t>Sometimes, we may treat scaling by zero as equivalent to dropping a dimension</a:t>
            </a:r>
          </a:p>
          <a:p>
            <a:pPr lvl="2"/>
            <a:r>
              <a:rPr lang="en-IN" dirty="0" smtClean="0"/>
              <a:t>Scaling transformations correspond to diagonal matrices</a:t>
            </a:r>
          </a:p>
          <a:p>
            <a:r>
              <a:rPr lang="en-IN" dirty="0" smtClean="0"/>
              <a:t>Easy to see that scaling maps are linear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  <p:grpSp>
        <p:nvGrpSpPr>
          <p:cNvPr id="115" name="Group 114"/>
          <p:cNvGrpSpPr/>
          <p:nvPr/>
        </p:nvGrpSpPr>
        <p:grpSpPr>
          <a:xfrm>
            <a:off x="7526957" y="1111624"/>
            <a:ext cx="4326726" cy="3344873"/>
            <a:chOff x="7526957" y="1111624"/>
            <a:chExt cx="4326726" cy="3344873"/>
          </a:xfrm>
        </p:grpSpPr>
        <p:cxnSp>
          <p:nvCxnSpPr>
            <p:cNvPr id="45" name="Straight Arrow Connector 44"/>
            <p:cNvCxnSpPr/>
            <p:nvPr/>
          </p:nvCxnSpPr>
          <p:spPr>
            <a:xfrm flipV="1">
              <a:off x="9688945" y="1802070"/>
              <a:ext cx="1480914" cy="980706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>
            <a:xfrm>
              <a:off x="7717142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210780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8704418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9198056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9691694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0185332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0678970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172610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1663499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9690320" y="-858931"/>
              <a:ext cx="0" cy="432672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9690320" y="-365293"/>
              <a:ext cx="0" cy="432672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9690320" y="128346"/>
              <a:ext cx="0" cy="432672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9690320" y="621984"/>
              <a:ext cx="0" cy="432672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7526957" y="3278985"/>
              <a:ext cx="432672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7526957" y="3772623"/>
              <a:ext cx="432672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7526957" y="4263689"/>
              <a:ext cx="432672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 flipV="1">
              <a:off x="9688945" y="2289136"/>
              <a:ext cx="5499" cy="493640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58" name="Straight Arrow Connector 157"/>
            <p:cNvCxnSpPr/>
            <p:nvPr/>
          </p:nvCxnSpPr>
          <p:spPr>
            <a:xfrm>
              <a:off x="9686194" y="2781349"/>
              <a:ext cx="499138" cy="3997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tailEnd type="triangle" w="lg" len="lg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7669530" y="5338579"/>
                <a:ext cx="3796349" cy="968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200" b="0" dirty="0" smtClean="0">
                    <a:latin typeface="+mj-lt"/>
                  </a:rPr>
                  <a:t>e.g.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530" y="5338579"/>
                <a:ext cx="3796349" cy="968791"/>
              </a:xfrm>
              <a:prstGeom prst="rect">
                <a:avLst/>
              </a:prstGeom>
              <a:blipFill>
                <a:blip r:embed="rId2"/>
                <a:stretch>
                  <a:fillRect l="-4013" b="-12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Group 164"/>
          <p:cNvGrpSpPr/>
          <p:nvPr/>
        </p:nvGrpSpPr>
        <p:grpSpPr>
          <a:xfrm>
            <a:off x="7526957" y="1115573"/>
            <a:ext cx="4326726" cy="3344873"/>
            <a:chOff x="7526957" y="1111624"/>
            <a:chExt cx="4326726" cy="3344873"/>
          </a:xfrm>
        </p:grpSpPr>
        <p:cxnSp>
          <p:nvCxnSpPr>
            <p:cNvPr id="166" name="Straight Arrow Connector 165"/>
            <p:cNvCxnSpPr/>
            <p:nvPr/>
          </p:nvCxnSpPr>
          <p:spPr>
            <a:xfrm flipV="1">
              <a:off x="9688945" y="1802070"/>
              <a:ext cx="1480914" cy="980706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67" name="Straight Connector 166"/>
            <p:cNvCxnSpPr/>
            <p:nvPr/>
          </p:nvCxnSpPr>
          <p:spPr>
            <a:xfrm>
              <a:off x="7717142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821078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8704418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9198056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9691694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10185332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1067897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1117261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11663499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rot="5400000">
              <a:off x="9690320" y="-858931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5400000">
              <a:off x="9690320" y="-365293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9690320" y="128346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5400000">
              <a:off x="9690320" y="621984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>
              <a:off x="7526957" y="3278985"/>
              <a:ext cx="432672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>
              <a:off x="7526957" y="3772623"/>
              <a:ext cx="432672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>
              <a:off x="7526957" y="4263689"/>
              <a:ext cx="432672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 flipV="1">
              <a:off x="9688945" y="2289136"/>
              <a:ext cx="5499" cy="49364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84" name="Straight Arrow Connector 183"/>
            <p:cNvCxnSpPr/>
            <p:nvPr/>
          </p:nvCxnSpPr>
          <p:spPr>
            <a:xfrm>
              <a:off x="9686194" y="2781349"/>
              <a:ext cx="499138" cy="3997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tailEnd type="triangle" w="lg" len="lg"/>
            </a:ln>
            <a:effectLst/>
          </p:spPr>
        </p:cxnSp>
      </p:grpSp>
      <p:grpSp>
        <p:nvGrpSpPr>
          <p:cNvPr id="185" name="Group 184"/>
          <p:cNvGrpSpPr/>
          <p:nvPr/>
        </p:nvGrpSpPr>
        <p:grpSpPr>
          <a:xfrm flipH="1">
            <a:off x="8608745" y="279354"/>
            <a:ext cx="2163363" cy="5017310"/>
            <a:chOff x="7526957" y="1111624"/>
            <a:chExt cx="4326726" cy="3344873"/>
          </a:xfrm>
        </p:grpSpPr>
        <p:cxnSp>
          <p:nvCxnSpPr>
            <p:cNvPr id="186" name="Straight Arrow Connector 185"/>
            <p:cNvCxnSpPr/>
            <p:nvPr/>
          </p:nvCxnSpPr>
          <p:spPr>
            <a:xfrm flipV="1">
              <a:off x="9688945" y="1802070"/>
              <a:ext cx="1480914" cy="980706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87" name="Straight Connector 186"/>
            <p:cNvCxnSpPr/>
            <p:nvPr/>
          </p:nvCxnSpPr>
          <p:spPr>
            <a:xfrm>
              <a:off x="7717142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821078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8704418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9198056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9691694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10185332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10659719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1117261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11663499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rot="5400000">
              <a:off x="9690320" y="-858931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rot="5400000">
              <a:off x="9690320" y="-365293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rot="5400000">
              <a:off x="9690320" y="128346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rot="5400000">
              <a:off x="9690320" y="621984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H="1">
              <a:off x="7526957" y="3278985"/>
              <a:ext cx="432672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H="1">
              <a:off x="7526957" y="3766206"/>
              <a:ext cx="432672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H="1">
              <a:off x="7526957" y="4263689"/>
              <a:ext cx="432672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 flipV="1">
              <a:off x="9688945" y="2289136"/>
              <a:ext cx="5499" cy="49364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204" name="Straight Arrow Connector 203"/>
            <p:cNvCxnSpPr/>
            <p:nvPr/>
          </p:nvCxnSpPr>
          <p:spPr>
            <a:xfrm>
              <a:off x="9686194" y="2781349"/>
              <a:ext cx="499138" cy="3997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tailEnd type="triangle" w="lg" len="lg"/>
            </a:ln>
            <a:effectLst/>
          </p:spPr>
        </p:cxnSp>
      </p:grpSp>
      <p:sp>
        <p:nvSpPr>
          <p:cNvPr id="205" name="TextBox 204"/>
          <p:cNvSpPr txBox="1"/>
          <p:nvPr/>
        </p:nvSpPr>
        <p:spPr>
          <a:xfrm>
            <a:off x="7594118" y="6211848"/>
            <a:ext cx="4184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+mj-lt"/>
              </a:rPr>
              <a:t>Scale x axis by factor of 0.5 and flip it</a:t>
            </a:r>
          </a:p>
          <a:p>
            <a:r>
              <a:rPr lang="en-IN" sz="2000" dirty="0" smtClean="0">
                <a:latin typeface="+mj-lt"/>
              </a:rPr>
              <a:t>Scale y axis by a factor of 1.5</a:t>
            </a: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711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1000" fill="hold"/>
                                        <p:tgtEl>
                                          <p:spTgt spid="165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1000" fill="hold"/>
                                        <p:tgtEl>
                                          <p:spTgt spid="165"/>
                                        </p:tgtEl>
                                      </p:cBhvr>
                                      <p:by x="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2" grpId="0"/>
      <p:bldP spid="20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Special Linear Transformations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7273602" cy="5746376"/>
              </a:xfrm>
            </p:spPr>
            <p:txBody>
              <a:bodyPr>
                <a:normAutofit/>
              </a:bodyPr>
              <a:lstStyle/>
              <a:p>
                <a:r>
                  <a:rPr lang="en-IN" i="1" dirty="0" smtClean="0"/>
                  <a:t>Rotation </a:t>
                </a:r>
                <a:r>
                  <a:rPr lang="en-IN" i="1" dirty="0"/>
                  <a:t>transformations</a:t>
                </a:r>
                <a:r>
                  <a:rPr lang="en-IN" dirty="0"/>
                  <a:t> </a:t>
                </a:r>
                <a:r>
                  <a:rPr lang="en-IN" dirty="0" smtClean="0"/>
                  <a:t>are linear maps that simply </a:t>
                </a:r>
                <a:r>
                  <a:rPr lang="en-IN" dirty="0"/>
                  <a:t>rotate the whole space</a:t>
                </a:r>
              </a:p>
              <a:p>
                <a:pPr lvl="2"/>
                <a:r>
                  <a:rPr lang="en-IN" dirty="0" smtClean="0"/>
                  <a:t>Also </a:t>
                </a:r>
                <a:r>
                  <a:rPr lang="en-IN" dirty="0"/>
                  <a:t>preserve </a:t>
                </a:r>
                <a:r>
                  <a:rPr lang="en-IN" dirty="0" smtClean="0"/>
                  <a:t>dot products b/w any </a:t>
                </a:r>
                <a:r>
                  <a:rPr lang="en-IN" dirty="0"/>
                  <a:t>two </a:t>
                </a:r>
                <a:r>
                  <a:rPr lang="en-IN" dirty="0" err="1" smtClean="0"/>
                  <a:t>vecs</a:t>
                </a:r>
                <a:endParaRPr lang="en-IN" dirty="0"/>
              </a:p>
              <a:p>
                <a:pPr lvl="3"/>
                <a:r>
                  <a:rPr lang="en-IN" b="1" dirty="0" smtClean="0"/>
                  <a:t>Corollary</a:t>
                </a:r>
                <a:r>
                  <a:rPr lang="en-IN" dirty="0" smtClean="0"/>
                  <a:t>: also preserve Euclid. distances b/w any </a:t>
                </a:r>
                <a:r>
                  <a:rPr lang="en-IN" dirty="0"/>
                  <a:t>two </a:t>
                </a:r>
                <a:r>
                  <a:rPr lang="en-IN" dirty="0" smtClean="0"/>
                  <a:t>points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</m:rad>
                  </m:oMath>
                </a14:m>
                <a:endParaRPr lang="en-IN" dirty="0"/>
              </a:p>
              <a:p>
                <a:pPr lvl="3"/>
                <a:r>
                  <a:rPr lang="en-IN" dirty="0"/>
                  <a:t>Such maps are called </a:t>
                </a:r>
                <a:r>
                  <a:rPr lang="en-IN" i="1" dirty="0"/>
                  <a:t>isometric </a:t>
                </a:r>
                <a:r>
                  <a:rPr lang="en-IN" i="1" dirty="0" smtClean="0"/>
                  <a:t>transformations</a:t>
                </a:r>
                <a:br>
                  <a:rPr lang="en-IN" i="1" dirty="0" smtClean="0"/>
                </a:br>
                <a:r>
                  <a:rPr lang="en-IN" i="1" dirty="0" err="1" smtClean="0"/>
                  <a:t>iso</a:t>
                </a:r>
                <a:r>
                  <a:rPr lang="en-IN" i="1" dirty="0" smtClean="0"/>
                  <a:t> = same, </a:t>
                </a:r>
                <a:r>
                  <a:rPr lang="en-IN" i="1" dirty="0" err="1" smtClean="0"/>
                  <a:t>metricus</a:t>
                </a:r>
                <a:r>
                  <a:rPr lang="en-IN" i="1" dirty="0" smtClean="0"/>
                  <a:t> = measurement</a:t>
                </a:r>
                <a:endParaRPr lang="en-IN" i="1" dirty="0"/>
              </a:p>
              <a:p>
                <a:pPr lvl="2"/>
                <a:r>
                  <a:rPr lang="en-IN" dirty="0" smtClean="0"/>
                  <a:t>Output </a:t>
                </a:r>
                <a:r>
                  <a:rPr lang="en-IN" dirty="0" err="1" smtClean="0"/>
                  <a:t>vec</a:t>
                </a:r>
                <a:r>
                  <a:rPr lang="en-IN" dirty="0" smtClean="0"/>
                  <a:t> </a:t>
                </a:r>
                <a:r>
                  <a:rPr lang="en-IN" dirty="0"/>
                  <a:t>always of </a:t>
                </a:r>
                <a:r>
                  <a:rPr lang="en-IN" dirty="0" smtClean="0"/>
                  <a:t>same </a:t>
                </a:r>
                <a:r>
                  <a:rPr lang="en-IN" dirty="0"/>
                  <a:t>dim as input </a:t>
                </a:r>
                <a:r>
                  <a:rPr lang="en-IN" dirty="0" err="1" smtClean="0"/>
                  <a:t>vec</a:t>
                </a:r>
                <a:endParaRPr lang="en-IN" dirty="0"/>
              </a:p>
              <a:p>
                <a:pPr lvl="2"/>
                <a:r>
                  <a:rPr lang="en-IN" dirty="0"/>
                  <a:t>Rotation transformations always correspond to matrices whose columns are </a:t>
                </a:r>
                <a:r>
                  <a:rPr lang="en-IN" dirty="0" smtClean="0"/>
                  <a:t>orthonormal</a:t>
                </a:r>
              </a:p>
              <a:p>
                <a:pPr lvl="3"/>
                <a:r>
                  <a:rPr lang="en-IN" dirty="0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 smtClean="0"/>
                  <a:t>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dirty="0" smtClean="0"/>
                  <a:t> and rot. maps preserve dot products, we must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 smtClean="0"/>
                  <a:t> too!</a:t>
                </a:r>
              </a:p>
              <a:p>
                <a:pPr lvl="3"/>
                <a:r>
                  <a:rPr lang="en-IN" dirty="0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𝐞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 smtClean="0"/>
                  <a:t> 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𝐞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 smtClean="0"/>
                  <a:t> too</a:t>
                </a:r>
                <a:r>
                  <a:rPr lang="en-IN" dirty="0" smtClean="0"/>
                  <a:t>!</a:t>
                </a:r>
                <a:endParaRPr lang="en-I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7273602" cy="5746376"/>
              </a:xfrm>
              <a:blipFill>
                <a:blip r:embed="rId2"/>
                <a:stretch>
                  <a:fillRect l="-92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17</a:t>
            </a:fld>
            <a:endParaRPr lang="en-US"/>
          </a:p>
        </p:txBody>
      </p:sp>
      <p:grpSp>
        <p:nvGrpSpPr>
          <p:cNvPr id="115" name="Group 114"/>
          <p:cNvGrpSpPr/>
          <p:nvPr/>
        </p:nvGrpSpPr>
        <p:grpSpPr>
          <a:xfrm>
            <a:off x="7526957" y="1111624"/>
            <a:ext cx="4326726" cy="3344873"/>
            <a:chOff x="7526957" y="1111624"/>
            <a:chExt cx="4326726" cy="3344873"/>
          </a:xfrm>
        </p:grpSpPr>
        <p:cxnSp>
          <p:nvCxnSpPr>
            <p:cNvPr id="45" name="Straight Arrow Connector 44"/>
            <p:cNvCxnSpPr/>
            <p:nvPr/>
          </p:nvCxnSpPr>
          <p:spPr>
            <a:xfrm flipV="1">
              <a:off x="9688945" y="1802070"/>
              <a:ext cx="1480914" cy="980706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>
            <a:xfrm>
              <a:off x="7717142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210780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8704418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9198056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9691694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0185332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0678970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172610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1663499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9690320" y="-858931"/>
              <a:ext cx="0" cy="432672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9690320" y="-365293"/>
              <a:ext cx="0" cy="432672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9690320" y="128346"/>
              <a:ext cx="0" cy="432672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9690320" y="621984"/>
              <a:ext cx="0" cy="432672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7526957" y="3278985"/>
              <a:ext cx="432672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7526957" y="3772623"/>
              <a:ext cx="432672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7526957" y="4263689"/>
              <a:ext cx="432672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 flipV="1">
              <a:off x="9688945" y="2289136"/>
              <a:ext cx="5499" cy="493640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58" name="Straight Arrow Connector 157"/>
            <p:cNvCxnSpPr/>
            <p:nvPr/>
          </p:nvCxnSpPr>
          <p:spPr>
            <a:xfrm>
              <a:off x="9686194" y="2781349"/>
              <a:ext cx="499138" cy="3997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tailEnd type="triangle" w="lg" len="lg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7238198" y="5249857"/>
                <a:ext cx="4953801" cy="1233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200" b="0" dirty="0" smtClean="0">
                    <a:latin typeface="+mj-lt"/>
                  </a:rPr>
                  <a:t>e.g.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mr>
                          <m:m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mr>
                        </m:m>
                      </m:e>
                    </m:d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198" y="5249857"/>
                <a:ext cx="4953801" cy="1233992"/>
              </a:xfrm>
              <a:prstGeom prst="rect">
                <a:avLst/>
              </a:prstGeom>
              <a:blipFill>
                <a:blip r:embed="rId3"/>
                <a:stretch>
                  <a:fillRect l="-30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Group 164"/>
          <p:cNvGrpSpPr/>
          <p:nvPr/>
        </p:nvGrpSpPr>
        <p:grpSpPr>
          <a:xfrm>
            <a:off x="7526957" y="1115573"/>
            <a:ext cx="4326726" cy="3344873"/>
            <a:chOff x="7526957" y="1111624"/>
            <a:chExt cx="4326726" cy="3344873"/>
          </a:xfrm>
        </p:grpSpPr>
        <p:cxnSp>
          <p:nvCxnSpPr>
            <p:cNvPr id="166" name="Straight Arrow Connector 165"/>
            <p:cNvCxnSpPr/>
            <p:nvPr/>
          </p:nvCxnSpPr>
          <p:spPr>
            <a:xfrm flipV="1">
              <a:off x="9688945" y="1802070"/>
              <a:ext cx="1480914" cy="980706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67" name="Straight Connector 166"/>
            <p:cNvCxnSpPr/>
            <p:nvPr/>
          </p:nvCxnSpPr>
          <p:spPr>
            <a:xfrm>
              <a:off x="7717142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821078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8704418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9198056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9691694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10185332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1067897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1117261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11663499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rot="5400000">
              <a:off x="9690320" y="-858931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5400000">
              <a:off x="9690320" y="-365293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9690320" y="128346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5400000">
              <a:off x="9690320" y="621984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>
              <a:off x="7526957" y="3278985"/>
              <a:ext cx="432672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>
              <a:off x="7526957" y="3772623"/>
              <a:ext cx="432672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>
              <a:off x="7526957" y="4263689"/>
              <a:ext cx="432672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 flipV="1">
              <a:off x="9688945" y="2289136"/>
              <a:ext cx="5499" cy="49364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84" name="Straight Arrow Connector 183"/>
            <p:cNvCxnSpPr/>
            <p:nvPr/>
          </p:nvCxnSpPr>
          <p:spPr>
            <a:xfrm>
              <a:off x="9686194" y="2781349"/>
              <a:ext cx="499138" cy="3997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tailEnd type="triangle" w="lg" len="lg"/>
            </a:ln>
            <a:effectLst/>
          </p:spPr>
        </p:cxnSp>
      </p:grpSp>
      <p:sp>
        <p:nvSpPr>
          <p:cNvPr id="66" name="TextBox 65"/>
          <p:cNvSpPr txBox="1"/>
          <p:nvPr/>
        </p:nvSpPr>
        <p:spPr>
          <a:xfrm>
            <a:off x="7594118" y="6483849"/>
            <a:ext cx="425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+mj-lt"/>
              </a:rPr>
              <a:t>Rotate counter-clockwise by 45 degrees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970" y="129866"/>
            <a:ext cx="1740935" cy="1740935"/>
          </a:xfrm>
          <a:prstGeom prst="rect">
            <a:avLst/>
          </a:prstGeom>
        </p:spPr>
      </p:pic>
      <p:sp>
        <p:nvSpPr>
          <p:cNvPr id="48" name="Rectangular Callout 47"/>
          <p:cNvSpPr/>
          <p:nvPr/>
        </p:nvSpPr>
        <p:spPr>
          <a:xfrm>
            <a:off x="3127438" y="67476"/>
            <a:ext cx="7761673" cy="1126977"/>
          </a:xfrm>
          <a:prstGeom prst="wedgeRectCallout">
            <a:avLst>
              <a:gd name="adj1" fmla="val 56051"/>
              <a:gd name="adj2" fmla="val 52578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  <a:latin typeface="+mj-lt"/>
              </a:rPr>
              <a:t>Caution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: not all orthonormal matrices correspond to rotation maps though. Orthonormal matrices can also give maps that flip the sign of an axis (after rotating it) or even exchange axes</a:t>
            </a:r>
            <a:endParaRPr lang="en-IN" sz="2400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146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5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2" grpId="0"/>
      <p:bldP spid="66" grpId="0"/>
      <p:bldP spid="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Special Linear Transformations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7273602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Beware of linear transformations where the vectors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 smtClean="0"/>
                  <a:t> are not linearly independent</a:t>
                </a:r>
              </a:p>
              <a:p>
                <a:r>
                  <a:rPr lang="en-IN" dirty="0" smtClean="0"/>
                  <a:t>In such case, the entire space is mapped to a lower-dimensional hyperplane/line</a:t>
                </a:r>
              </a:p>
              <a:p>
                <a:pPr lvl="2"/>
                <a:r>
                  <a:rPr lang="en-IN" dirty="0" smtClean="0"/>
                  <a:t>Sure, this low dimensional (hyper)plane/line could be sitting inside a higher dimensional space but it would itself be low dimensional</a:t>
                </a:r>
              </a:p>
              <a:p>
                <a:r>
                  <a:rPr lang="en-IN" dirty="0" smtClean="0"/>
                  <a:t>This could be the case even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 is a large number, even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Thus, notice that the possible values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are exactly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span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𝐞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𝐞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7273602" cy="5746376"/>
              </a:xfrm>
              <a:blipFill>
                <a:blip r:embed="rId2"/>
                <a:stretch>
                  <a:fillRect l="-92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18</a:t>
            </a:fld>
            <a:endParaRPr lang="en-US"/>
          </a:p>
        </p:txBody>
      </p:sp>
      <p:grpSp>
        <p:nvGrpSpPr>
          <p:cNvPr id="115" name="Group 114"/>
          <p:cNvGrpSpPr/>
          <p:nvPr/>
        </p:nvGrpSpPr>
        <p:grpSpPr>
          <a:xfrm>
            <a:off x="7526957" y="1111624"/>
            <a:ext cx="4326726" cy="3344873"/>
            <a:chOff x="7526957" y="1111624"/>
            <a:chExt cx="4326726" cy="3344873"/>
          </a:xfrm>
        </p:grpSpPr>
        <p:cxnSp>
          <p:nvCxnSpPr>
            <p:cNvPr id="45" name="Straight Arrow Connector 44"/>
            <p:cNvCxnSpPr/>
            <p:nvPr/>
          </p:nvCxnSpPr>
          <p:spPr>
            <a:xfrm flipV="1">
              <a:off x="9688945" y="1802070"/>
              <a:ext cx="1480914" cy="980706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>
            <a:xfrm>
              <a:off x="7717142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210780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8704418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9198056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9691694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0185332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0678970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172610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1663499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9690320" y="-858931"/>
              <a:ext cx="0" cy="432672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9690320" y="-365293"/>
              <a:ext cx="0" cy="432672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9690320" y="128346"/>
              <a:ext cx="0" cy="432672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9690320" y="621984"/>
              <a:ext cx="0" cy="432672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7526957" y="3278985"/>
              <a:ext cx="432672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7526957" y="3772623"/>
              <a:ext cx="432672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7526957" y="4263689"/>
              <a:ext cx="432672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 flipV="1">
              <a:off x="9688945" y="2289136"/>
              <a:ext cx="5499" cy="493640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58" name="Straight Arrow Connector 157"/>
            <p:cNvCxnSpPr/>
            <p:nvPr/>
          </p:nvCxnSpPr>
          <p:spPr>
            <a:xfrm>
              <a:off x="9686194" y="2781349"/>
              <a:ext cx="499138" cy="3997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tailEnd type="triangle" w="lg" len="lg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7969932" y="5249857"/>
                <a:ext cx="3931661" cy="910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200" b="0" dirty="0" smtClean="0">
                    <a:latin typeface="+mj-lt"/>
                  </a:rPr>
                  <a:t>e.g.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932" y="5249857"/>
                <a:ext cx="3931661" cy="910314"/>
              </a:xfrm>
              <a:prstGeom prst="rect">
                <a:avLst/>
              </a:prstGeom>
              <a:blipFill>
                <a:blip r:embed="rId3"/>
                <a:stretch>
                  <a:fillRect l="-3876" b="-4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Group 164"/>
          <p:cNvGrpSpPr/>
          <p:nvPr/>
        </p:nvGrpSpPr>
        <p:grpSpPr>
          <a:xfrm>
            <a:off x="7526957" y="1115573"/>
            <a:ext cx="4326726" cy="3344873"/>
            <a:chOff x="7526957" y="1111624"/>
            <a:chExt cx="4326726" cy="3344873"/>
          </a:xfrm>
        </p:grpSpPr>
        <p:cxnSp>
          <p:nvCxnSpPr>
            <p:cNvPr id="166" name="Straight Arrow Connector 165"/>
            <p:cNvCxnSpPr/>
            <p:nvPr/>
          </p:nvCxnSpPr>
          <p:spPr>
            <a:xfrm flipV="1">
              <a:off x="9688945" y="1802070"/>
              <a:ext cx="1480914" cy="980706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67" name="Straight Connector 166"/>
            <p:cNvCxnSpPr/>
            <p:nvPr/>
          </p:nvCxnSpPr>
          <p:spPr>
            <a:xfrm>
              <a:off x="7717142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821078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8704418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9198056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9691694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10185332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1067897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1117261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11663499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rot="5400000">
              <a:off x="9690320" y="-858931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5400000">
              <a:off x="9690320" y="-365293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9690320" y="128346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5400000">
              <a:off x="9690320" y="621984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>
              <a:off x="7526957" y="3278985"/>
              <a:ext cx="432672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>
              <a:off x="7526957" y="3772623"/>
              <a:ext cx="432672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>
              <a:off x="7526957" y="4263689"/>
              <a:ext cx="432672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 flipV="1">
              <a:off x="9688945" y="2289136"/>
              <a:ext cx="5499" cy="49364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84" name="Straight Arrow Connector 183"/>
            <p:cNvCxnSpPr/>
            <p:nvPr/>
          </p:nvCxnSpPr>
          <p:spPr>
            <a:xfrm>
              <a:off x="9686194" y="2781349"/>
              <a:ext cx="499138" cy="3997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tailEnd type="triangle" w="lg" len="lg"/>
            </a:ln>
            <a:effectLst/>
          </p:spPr>
        </p:cxnSp>
      </p:grpSp>
      <p:grpSp>
        <p:nvGrpSpPr>
          <p:cNvPr id="109" name="Group 108"/>
          <p:cNvGrpSpPr/>
          <p:nvPr/>
        </p:nvGrpSpPr>
        <p:grpSpPr>
          <a:xfrm rot="-3780000">
            <a:off x="-4146698" y="1115572"/>
            <a:ext cx="27682284" cy="3344873"/>
            <a:chOff x="7526957" y="1111624"/>
            <a:chExt cx="4326726" cy="3344873"/>
          </a:xfrm>
          <a:scene3d>
            <a:camera prst="orthographicFront">
              <a:rot lat="839728" lon="4534038" rev="2593148"/>
            </a:camera>
            <a:lightRig rig="threePt" dir="t"/>
          </a:scene3d>
        </p:grpSpPr>
        <p:cxnSp>
          <p:nvCxnSpPr>
            <p:cNvPr id="110" name="Straight Arrow Connector 109"/>
            <p:cNvCxnSpPr/>
            <p:nvPr/>
          </p:nvCxnSpPr>
          <p:spPr>
            <a:xfrm flipV="1">
              <a:off x="9688945" y="1802070"/>
              <a:ext cx="1480914" cy="980706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12" name="Straight Connector 111"/>
            <p:cNvCxnSpPr/>
            <p:nvPr/>
          </p:nvCxnSpPr>
          <p:spPr>
            <a:xfrm>
              <a:off x="7717142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21078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8704418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9198056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9691694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10185332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1067897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1117261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11663499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9690320" y="-858931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>
              <a:off x="9690320" y="-365293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5400000">
              <a:off x="9690320" y="128346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5400000">
              <a:off x="9690320" y="621984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7526957" y="3278985"/>
              <a:ext cx="432672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>
              <a:off x="7526957" y="3772623"/>
              <a:ext cx="432672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7526957" y="4263689"/>
              <a:ext cx="432672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V="1">
              <a:off x="9688945" y="2289136"/>
              <a:ext cx="5499" cy="49364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30" name="Straight Arrow Connector 129"/>
            <p:cNvCxnSpPr/>
            <p:nvPr/>
          </p:nvCxnSpPr>
          <p:spPr>
            <a:xfrm>
              <a:off x="9686194" y="2781349"/>
              <a:ext cx="499138" cy="3997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tailEnd type="triangle" w="lg" len="lg"/>
            </a:ln>
            <a:effectLst/>
          </p:spPr>
        </p:cxnSp>
      </p:grpSp>
      <p:grpSp>
        <p:nvGrpSpPr>
          <p:cNvPr id="131" name="Group 130"/>
          <p:cNvGrpSpPr/>
          <p:nvPr/>
        </p:nvGrpSpPr>
        <p:grpSpPr>
          <a:xfrm rot="-3780000">
            <a:off x="-8285452" y="1107739"/>
            <a:ext cx="35948794" cy="3344873"/>
            <a:chOff x="7526957" y="1111624"/>
            <a:chExt cx="4326726" cy="3344873"/>
          </a:xfrm>
          <a:scene3d>
            <a:camera prst="orthographicFront">
              <a:rot lat="868646" lon="5161974" rev="4469746"/>
            </a:camera>
            <a:lightRig rig="threePt" dir="t"/>
          </a:scene3d>
        </p:grpSpPr>
        <p:cxnSp>
          <p:nvCxnSpPr>
            <p:cNvPr id="132" name="Straight Arrow Connector 131"/>
            <p:cNvCxnSpPr/>
            <p:nvPr/>
          </p:nvCxnSpPr>
          <p:spPr>
            <a:xfrm flipV="1">
              <a:off x="9688945" y="1802070"/>
              <a:ext cx="1480914" cy="980706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>
            <a:xfrm>
              <a:off x="7717142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821078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8704418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9198056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9691694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0185332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067897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1117261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11663499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9690320" y="-858931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9690320" y="-365293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9690320" y="128346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9690320" y="621984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H="1">
              <a:off x="7526957" y="3278985"/>
              <a:ext cx="432672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7526957" y="3772623"/>
              <a:ext cx="432672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>
              <a:off x="7526957" y="4263689"/>
              <a:ext cx="432672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 flipV="1">
              <a:off x="9688945" y="2289136"/>
              <a:ext cx="5499" cy="49364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50" name="Straight Arrow Connector 149"/>
            <p:cNvCxnSpPr/>
            <p:nvPr/>
          </p:nvCxnSpPr>
          <p:spPr>
            <a:xfrm>
              <a:off x="9686194" y="2781349"/>
              <a:ext cx="499138" cy="3997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tailEnd type="triangle" w="lg" len="lg"/>
            </a:ln>
            <a:effectLst/>
          </p:spPr>
        </p:cxnSp>
      </p:grpSp>
      <p:cxnSp>
        <p:nvCxnSpPr>
          <p:cNvPr id="6" name="Straight Connector 5"/>
          <p:cNvCxnSpPr/>
          <p:nvPr/>
        </p:nvCxnSpPr>
        <p:spPr>
          <a:xfrm flipH="1">
            <a:off x="8180224" y="480836"/>
            <a:ext cx="2668239" cy="53413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80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3805800">
                                      <p:cBhvr>
                                        <p:cTn id="3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1000" fill="hold"/>
                                        <p:tgtEl>
                                          <p:spTgt spid="165"/>
                                        </p:tgtEl>
                                      </p:cBhvr>
                                      <p:by x="223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Applying Multiple Linear Transformations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3"/>
                <a:ext cx="11938645" cy="6059197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We can apply multiple linear transformations to a single vector</a:t>
                </a:r>
              </a:p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IN" dirty="0" smtClean="0"/>
                  <a:t> be two linear transformations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 smtClean="0"/>
                  <a:t> is represented by a matrix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IN" dirty="0" smtClean="0"/>
                  <a:t> by a matrix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dirty="0" smtClean="0"/>
                  <a:t>The transformation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is then simply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𝐵𝐴</m:t>
                        </m:r>
                      </m:e>
                    </m:d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i.e.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IN" dirty="0" smtClean="0"/>
                  <a:t> is represented by the matrix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𝐵𝐴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The claim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𝐵𝐴</m:t>
                        </m:r>
                      </m:e>
                    </m:d>
                    <m:r>
                      <a:rPr lang="en-IN" b="1" i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 smtClean="0"/>
                  <a:t>requires a proof but it is a relatively simple proof</a:t>
                </a:r>
              </a:p>
              <a:p>
                <a:pPr lvl="2"/>
                <a:r>
                  <a:rPr lang="en-IN" b="1" dirty="0" smtClean="0"/>
                  <a:t>Hint</a:t>
                </a:r>
                <a:r>
                  <a:rPr lang="en-IN" dirty="0" smtClean="0"/>
                  <a:t>: first show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IN" dirty="0" smtClean="0"/>
                  <a:t> must be linear as well and then use linearity</a:t>
                </a:r>
              </a:p>
              <a:p>
                <a:pPr lvl="2"/>
                <a:r>
                  <a:rPr lang="en-IN" dirty="0"/>
                  <a:t>This is why </a:t>
                </a:r>
                <a:r>
                  <a:rPr lang="en-IN" dirty="0" smtClean="0"/>
                  <a:t>can’t multiply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/>
                  <a:t> together if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IN" dirty="0"/>
                  <a:t> since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(the </a:t>
                </a:r>
                <a:r>
                  <a:rPr lang="en-IN" dirty="0"/>
                  <a:t>linear maps do not make sense</a:t>
                </a:r>
                <a:r>
                  <a:rPr lang="en-IN" dirty="0" smtClean="0"/>
                  <a:t>!)</a:t>
                </a:r>
              </a:p>
              <a:p>
                <a:pPr lvl="2"/>
                <a:r>
                  <a:rPr lang="en-IN" dirty="0" smtClean="0"/>
                  <a:t>Also </a:t>
                </a:r>
                <a:r>
                  <a:rPr lang="en-IN" dirty="0"/>
                  <a:t>shows why </a:t>
                </a:r>
                <a:r>
                  <a:rPr lang="en-IN" dirty="0" err="1"/>
                  <a:t>matmul</a:t>
                </a:r>
                <a:r>
                  <a:rPr lang="en-IN" dirty="0"/>
                  <a:t> is associative </a:t>
                </a:r>
                <a:r>
                  <a:rPr lang="en-IN" dirty="0" err="1" smtClean="0"/>
                  <a:t>i.e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𝑃𝑄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𝑃𝑄𝑅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 smtClean="0"/>
                  <a:t>Can also be used to show (by constructing an example) why </a:t>
                </a:r>
                <a:r>
                  <a:rPr lang="en-IN" dirty="0" err="1" smtClean="0"/>
                  <a:t>matmul</a:t>
                </a:r>
                <a:r>
                  <a:rPr lang="en-IN" dirty="0" smtClean="0"/>
                  <a:t> is not commutative i.e.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why it may be the case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𝐿𝑀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𝑀𝐿</m:t>
                    </m:r>
                  </m:oMath>
                </a14:m>
                <a:endParaRPr lang="en-IN" dirty="0" smtClean="0"/>
              </a:p>
              <a:p>
                <a:pPr lvl="2"/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3"/>
                <a:ext cx="11938645" cy="6059197"/>
              </a:xfrm>
              <a:blipFill>
                <a:blip r:embed="rId2"/>
                <a:stretch>
                  <a:fillRect l="-562" t="-2414" r="-10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9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746376"/>
          </a:xfrm>
        </p:spPr>
        <p:txBody>
          <a:bodyPr/>
          <a:lstStyle/>
          <a:p>
            <a:r>
              <a:rPr lang="en-US" dirty="0" smtClean="0"/>
              <a:t>Deadline for submitting regrading requests for </a:t>
            </a:r>
            <a:r>
              <a:rPr lang="en-US" dirty="0" err="1" smtClean="0"/>
              <a:t>midsem</a:t>
            </a:r>
            <a:r>
              <a:rPr lang="en-US" dirty="0" smtClean="0"/>
              <a:t>: </a:t>
            </a:r>
            <a:r>
              <a:rPr lang="en-US" b="1" dirty="0" smtClean="0"/>
              <a:t>Sept 30, 2019</a:t>
            </a:r>
          </a:p>
          <a:p>
            <a:r>
              <a:rPr lang="en-US" dirty="0" smtClean="0"/>
              <a:t>Assignment 2 was released last week</a:t>
            </a:r>
            <a:r>
              <a:rPr lang="en-US" dirty="0"/>
              <a:t> </a:t>
            </a:r>
            <a:r>
              <a:rPr lang="en-US" dirty="0" smtClean="0"/>
              <a:t>– deadline </a:t>
            </a:r>
            <a:r>
              <a:rPr lang="en-US" b="1" dirty="0" smtClean="0"/>
              <a:t>Oct 26, 9:59PM IST</a:t>
            </a:r>
          </a:p>
          <a:p>
            <a:pPr lvl="2"/>
            <a:r>
              <a:rPr lang="en-US" dirty="0" smtClean="0"/>
              <a:t>Note the differences from the previous assignment</a:t>
            </a:r>
          </a:p>
          <a:p>
            <a:pPr lvl="2"/>
            <a:r>
              <a:rPr lang="en-US" dirty="0" smtClean="0"/>
              <a:t>Submission includes a PDF file (</a:t>
            </a:r>
            <a:r>
              <a:rPr lang="en-US" dirty="0" err="1" smtClean="0"/>
              <a:t>Gradescope</a:t>
            </a:r>
            <a:r>
              <a:rPr lang="en-US" dirty="0" smtClean="0"/>
              <a:t>) and a ZIP file (website)</a:t>
            </a:r>
          </a:p>
          <a:p>
            <a:pPr lvl="3"/>
            <a:r>
              <a:rPr lang="en-US" dirty="0" smtClean="0"/>
              <a:t>ZIP file should be password protected (8-10 alphanumeric password – no special chars)</a:t>
            </a:r>
          </a:p>
          <a:p>
            <a:pPr lvl="2"/>
            <a:r>
              <a:rPr lang="en-US" dirty="0" smtClean="0"/>
              <a:t>Allowed to freely use code downloaded from the internet</a:t>
            </a:r>
          </a:p>
          <a:p>
            <a:pPr lvl="3"/>
            <a:r>
              <a:rPr lang="en-US" dirty="0" smtClean="0"/>
              <a:t>Extreme </a:t>
            </a:r>
            <a:r>
              <a:rPr lang="en-US" dirty="0"/>
              <a:t>Classification </a:t>
            </a:r>
            <a:r>
              <a:rPr lang="en-US" dirty="0" smtClean="0"/>
              <a:t>Repository: manikvarma.org/downloads/XC/XMLRepository.html</a:t>
            </a:r>
          </a:p>
          <a:p>
            <a:pPr lvl="3"/>
            <a:r>
              <a:rPr lang="en-US" dirty="0" smtClean="0"/>
              <a:t>Must give credit to original author of code though – no penalty for using other’s code but heavy penalty for using code from the internet without giving due credit</a:t>
            </a:r>
          </a:p>
          <a:p>
            <a:pPr lvl="2"/>
            <a:r>
              <a:rPr lang="en-US" dirty="0" smtClean="0"/>
              <a:t>ZIP file must be self contained</a:t>
            </a:r>
          </a:p>
          <a:p>
            <a:pPr lvl="3"/>
            <a:r>
              <a:rPr lang="en-US" dirty="0" smtClean="0"/>
              <a:t>Must contain a file called </a:t>
            </a:r>
            <a:r>
              <a:rPr lang="en-US" i="1" dirty="0" smtClean="0"/>
              <a:t>predict.py </a:t>
            </a:r>
            <a:r>
              <a:rPr lang="en-US" dirty="0" smtClean="0"/>
              <a:t>containing a method </a:t>
            </a:r>
            <a:r>
              <a:rPr lang="en-US" i="1" dirty="0" err="1" smtClean="0"/>
              <a:t>getReco</a:t>
            </a:r>
            <a:r>
              <a:rPr lang="en-US" i="1" dirty="0" smtClean="0"/>
              <a:t> </a:t>
            </a:r>
            <a:r>
              <a:rPr lang="en-US" dirty="0" smtClean="0"/>
              <a:t>(don’t change names)</a:t>
            </a:r>
          </a:p>
          <a:p>
            <a:pPr lvl="3"/>
            <a:r>
              <a:rPr lang="en-US" dirty="0" smtClean="0"/>
              <a:t>Must also contain model and any non </a:t>
            </a:r>
            <a:r>
              <a:rPr lang="en-US" i="1" dirty="0" smtClean="0"/>
              <a:t>pip</a:t>
            </a:r>
            <a:r>
              <a:rPr lang="en-US" dirty="0" smtClean="0"/>
              <a:t> libraries required to run prediction code</a:t>
            </a:r>
          </a:p>
          <a:p>
            <a:pPr lvl="3"/>
            <a:r>
              <a:rPr lang="en-US" dirty="0"/>
              <a:t>N</a:t>
            </a:r>
            <a:r>
              <a:rPr lang="en-US" dirty="0" smtClean="0"/>
              <a:t>o GPU access available for prediction (no restrictions on training though)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Universal Linear Transformations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turns out that scaling and rotation transformations are all we need to understand in order to understand </a:t>
            </a:r>
            <a:r>
              <a:rPr lang="en-IN" b="1" dirty="0" smtClean="0"/>
              <a:t>any</a:t>
            </a:r>
            <a:r>
              <a:rPr lang="en-IN" dirty="0" smtClean="0"/>
              <a:t> linear transformation</a:t>
            </a:r>
          </a:p>
          <a:p>
            <a:r>
              <a:rPr lang="en-IN" dirty="0" smtClean="0"/>
              <a:t>A superbly powerful result in linear algebra assures us that every linear transformation can be expressed as a composition of two rotation transformations and one scaling transformation</a:t>
            </a:r>
          </a:p>
          <a:p>
            <a:r>
              <a:rPr lang="en-IN" dirty="0" smtClean="0"/>
              <a:t>This result is known as the singular value decomposition (SVD) theorem and it underlies a very useful ML technique known as principal component analysis (PCA)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1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Recap of Last Lecture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/>
          <a:lstStyle/>
          <a:p>
            <a:r>
              <a:rPr lang="en-IN" dirty="0" smtClean="0"/>
              <a:t>Using latent variable modelling and the </a:t>
            </a:r>
            <a:r>
              <a:rPr lang="en-IN" dirty="0" err="1" smtClean="0"/>
              <a:t>AltOpt</a:t>
            </a:r>
            <a:r>
              <a:rPr lang="en-IN" dirty="0" smtClean="0"/>
              <a:t>/EM algorithms to solve the mixed regression problem</a:t>
            </a:r>
          </a:p>
          <a:p>
            <a:r>
              <a:rPr lang="en-IN" dirty="0" smtClean="0"/>
              <a:t>Using Generative Learning for Classification</a:t>
            </a:r>
          </a:p>
          <a:p>
            <a:pPr lvl="2"/>
            <a:r>
              <a:rPr lang="en-IN" dirty="0" smtClean="0"/>
              <a:t>Saw the simple case of binary classification – extendible to multiclass too</a:t>
            </a:r>
          </a:p>
          <a:p>
            <a:r>
              <a:rPr lang="en-IN" dirty="0" smtClean="0"/>
              <a:t>Model feature vectors of each class as a single Gaussian</a:t>
            </a:r>
          </a:p>
          <a:p>
            <a:pPr lvl="2"/>
            <a:r>
              <a:rPr lang="en-IN" dirty="0" smtClean="0"/>
              <a:t>May use multiple Gaussians too and model each class as a GMM instead</a:t>
            </a:r>
          </a:p>
          <a:p>
            <a:r>
              <a:rPr lang="en-IN" dirty="0" smtClean="0"/>
              <a:t>Special cases correspond to linear classifiers/</a:t>
            </a:r>
            <a:r>
              <a:rPr lang="en-IN" dirty="0" err="1" smtClean="0"/>
              <a:t>LwP</a:t>
            </a:r>
            <a:r>
              <a:rPr lang="en-IN" dirty="0" smtClean="0"/>
              <a:t> classifiers</a:t>
            </a:r>
          </a:p>
          <a:p>
            <a:pPr lvl="2"/>
            <a:r>
              <a:rPr lang="en-IN" dirty="0" smtClean="0"/>
              <a:t>Both Gaussians identical (standard or else spherical): linear classifier</a:t>
            </a:r>
          </a:p>
          <a:p>
            <a:pPr lvl="2"/>
            <a:r>
              <a:rPr lang="en-IN" dirty="0" smtClean="0"/>
              <a:t>Uniform prior class probabilities and standard Gaussians: </a:t>
            </a:r>
            <a:r>
              <a:rPr lang="en-IN" dirty="0" err="1" smtClean="0"/>
              <a:t>LwP</a:t>
            </a:r>
            <a:r>
              <a:rPr lang="en-IN" dirty="0" smtClean="0"/>
              <a:t> classifier</a:t>
            </a:r>
          </a:p>
          <a:p>
            <a:pPr lvl="2"/>
            <a:r>
              <a:rPr lang="en-IN" dirty="0" smtClean="0"/>
              <a:t>General case: quadratic classifier</a:t>
            </a:r>
          </a:p>
          <a:p>
            <a:r>
              <a:rPr lang="en-IN" dirty="0" smtClean="0"/>
              <a:t>Generative methods to deal with missing data/data reconstruction</a:t>
            </a:r>
          </a:p>
          <a:p>
            <a:pPr lvl="2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4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Algebra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/>
              <a:lstStyle/>
              <a:p>
                <a:r>
                  <a:rPr lang="en-IN" dirty="0" smtClean="0"/>
                  <a:t>The study of vectors and certain types of operations on vectors</a:t>
                </a:r>
              </a:p>
              <a:p>
                <a:r>
                  <a:rPr lang="en-IN" dirty="0" smtClean="0"/>
                  <a:t>Eventual goal: build generative models that are smaller and faster</a:t>
                </a:r>
              </a:p>
              <a:p>
                <a:r>
                  <a:rPr lang="en-IN" dirty="0" smtClean="0"/>
                  <a:t>As was the case with calculus as well as probability theory</a:t>
                </a:r>
              </a:p>
              <a:p>
                <a:pPr lvl="2"/>
                <a:r>
                  <a:rPr lang="en-IN" dirty="0" smtClean="0"/>
                  <a:t>Do try to get intuition (geometric intuition in this case) for toy cases</a:t>
                </a:r>
              </a:p>
              <a:p>
                <a:pPr lvl="2"/>
                <a:r>
                  <a:rPr lang="en-IN" dirty="0" smtClean="0"/>
                  <a:t>Use this to convince yourself that the operations/results do make sense</a:t>
                </a:r>
              </a:p>
              <a:p>
                <a:pPr lvl="2"/>
                <a:r>
                  <a:rPr lang="en-IN" dirty="0" smtClean="0"/>
                  <a:t>Difficult to get geometric intuition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&gt;3</m:t>
                    </m:r>
                  </m:oMath>
                </a14:m>
                <a:r>
                  <a:rPr lang="en-IN" dirty="0" smtClean="0"/>
                  <a:t> – intuition may even be wrong!</a:t>
                </a:r>
              </a:p>
              <a:p>
                <a:pPr lvl="3"/>
                <a:r>
                  <a:rPr lang="en-IN" dirty="0" smtClean="0"/>
                  <a:t>Curse of dimensionality – a collection of unintuitive things that happen in large dims</a:t>
                </a:r>
              </a:p>
              <a:p>
                <a:pPr lvl="2"/>
                <a:r>
                  <a:rPr lang="en-IN" dirty="0" smtClean="0"/>
                  <a:t>Thus, for high </a:t>
                </a:r>
                <a:r>
                  <a:rPr lang="en-IN" dirty="0"/>
                  <a:t>dimensional cases, trust the </a:t>
                </a:r>
                <a:r>
                  <a:rPr lang="en-IN" dirty="0" smtClean="0"/>
                  <a:t>math</a:t>
                </a:r>
              </a:p>
              <a:p>
                <a:r>
                  <a:rPr lang="en-IN" dirty="0" smtClean="0"/>
                  <a:t>Recall: several (equally correct) ways of describing vectors. Vectors are</a:t>
                </a:r>
              </a:p>
              <a:p>
                <a:pPr lvl="2"/>
                <a:r>
                  <a:rPr lang="en-IN" b="1" dirty="0" smtClean="0"/>
                  <a:t>Physics</a:t>
                </a:r>
                <a:r>
                  <a:rPr lang="en-IN" dirty="0" smtClean="0"/>
                  <a:t>: things that look like arrows and have a magnitude and a direction</a:t>
                </a:r>
              </a:p>
              <a:p>
                <a:pPr lvl="2"/>
                <a:r>
                  <a:rPr lang="en-IN" b="1" dirty="0" smtClean="0"/>
                  <a:t>Math</a:t>
                </a:r>
                <a:r>
                  <a:rPr lang="en-IN" dirty="0" smtClean="0"/>
                  <a:t>: things that can be added together, or scaled by multiplying a scalar</a:t>
                </a:r>
              </a:p>
              <a:p>
                <a:pPr lvl="2"/>
                <a:r>
                  <a:rPr lang="en-IN" b="1" dirty="0" smtClean="0"/>
                  <a:t>CS/ML</a:t>
                </a:r>
                <a:r>
                  <a:rPr lang="en-IN" dirty="0" smtClean="0"/>
                  <a:t>: a list of real numbers/integers that describe features/quantities</a:t>
                </a:r>
                <a:endParaRPr lang="en-IN" dirty="0"/>
              </a:p>
              <a:p>
                <a:pPr lvl="2"/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 b="-2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3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Combinations of Vectors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dirty="0" smtClean="0"/>
                  <a:t>Given two vectors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and scalars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, we can</a:t>
                </a:r>
              </a:p>
              <a:p>
                <a:pPr lvl="2"/>
                <a:r>
                  <a:rPr lang="en-IN" dirty="0" smtClean="0"/>
                  <a:t>Scale individual vectors using the scalars, for example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IN" b="1" i="0" dirty="0" smtClean="0"/>
                  <a:t> </a:t>
                </a:r>
                <a:r>
                  <a:rPr lang="en-IN" dirty="0" smtClean="0"/>
                  <a:t>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endParaRPr lang="en-IN" b="1" i="0" dirty="0" smtClean="0"/>
              </a:p>
              <a:p>
                <a:pPr lvl="2"/>
                <a:r>
                  <a:rPr lang="en-IN" dirty="0" smtClean="0"/>
                  <a:t>Add/subtract the two vectors e.g.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IN" dirty="0" smtClean="0"/>
                  <a:t> or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endParaRPr lang="en-IN" b="1" i="0" dirty="0" smtClean="0"/>
              </a:p>
              <a:p>
                <a:pPr lvl="2"/>
                <a:r>
                  <a:rPr lang="en-IN" dirty="0" smtClean="0"/>
                  <a:t>Add/subtract the scaled vectors e.g.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IN" dirty="0" smtClean="0"/>
                  <a:t> 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endParaRPr lang="en-IN" b="1" i="0" dirty="0" smtClean="0"/>
              </a:p>
              <a:p>
                <a:r>
                  <a:rPr lang="en-IN" dirty="0" smtClean="0"/>
                  <a:t>These operations are called </a:t>
                </a:r>
                <a:r>
                  <a:rPr lang="en-IN" i="1" dirty="0" smtClean="0"/>
                  <a:t>linear</a:t>
                </a:r>
                <a:r>
                  <a:rPr lang="en-IN" dirty="0" smtClean="0"/>
                  <a:t> operations on vectors</a:t>
                </a:r>
              </a:p>
              <a:p>
                <a:pPr lvl="2"/>
                <a:r>
                  <a:rPr lang="en-IN" dirty="0" smtClean="0"/>
                  <a:t>Name comes from the word “line”</a:t>
                </a:r>
              </a:p>
              <a:p>
                <a:pPr lvl="2"/>
                <a:r>
                  <a:rPr lang="en-IN" dirty="0" smtClean="0"/>
                  <a:t>If we fix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IN" dirty="0" smtClean="0"/>
                  <a:t> and vary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dirty="0" smtClean="0"/>
                  <a:t>, vectors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IN" dirty="0" smtClean="0"/>
                  <a:t> lie on a line</a:t>
                </a:r>
              </a:p>
              <a:p>
                <a:pPr lvl="2"/>
                <a:r>
                  <a:rPr lang="en-IN" dirty="0" smtClean="0"/>
                  <a:t>Fix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 smtClean="0"/>
                  <a:t> and vary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dirty="0" smtClean="0"/>
                  <a:t>, then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IN" dirty="0" smtClean="0"/>
                  <a:t> will line on a line</a:t>
                </a:r>
                <a:endParaRPr lang="en-IN" dirty="0"/>
              </a:p>
              <a:p>
                <a:pPr lvl="2"/>
                <a:r>
                  <a:rPr lang="en-IN" dirty="0" smtClean="0"/>
                  <a:t>Don’t </a:t>
                </a:r>
                <a:r>
                  <a:rPr lang="en-IN" dirty="0"/>
                  <a:t>read too much into the name </a:t>
                </a:r>
                <a:r>
                  <a:rPr lang="en-IN" dirty="0" smtClean="0"/>
                  <a:t>though</a:t>
                </a:r>
              </a:p>
              <a:p>
                <a:pPr lvl="2"/>
                <a:r>
                  <a:rPr lang="en-IN" dirty="0" smtClean="0"/>
                  <a:t>If we vary both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 smtClean="0"/>
                  <a:t> then resulting vectors need</a:t>
                </a:r>
                <a:br>
                  <a:rPr lang="en-IN" dirty="0" smtClean="0"/>
                </a:br>
                <a:r>
                  <a:rPr lang="en-IN" dirty="0" smtClean="0"/>
                  <a:t>no longer lie on a line (but they will lie on a plane</a:t>
                </a:r>
                <a:r>
                  <a:rPr lang="en-IN" dirty="0" smtClean="0">
                    <a:sym typeface="Wingdings" panose="05000000000000000000" pitchFamily="2" charset="2"/>
                  </a:rPr>
                  <a:t>)</a:t>
                </a:r>
              </a:p>
              <a:p>
                <a:pPr lvl="2"/>
                <a:r>
                  <a:rPr lang="en-IN" dirty="0" smtClean="0">
                    <a:sym typeface="Wingdings" panose="05000000000000000000" pitchFamily="2" charset="2"/>
                  </a:rPr>
                  <a:t>In math in general, the word “linear” loses its connection to “line” quickly</a:t>
                </a:r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4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866598" y="3493213"/>
            <a:ext cx="3211745" cy="2702104"/>
            <a:chOff x="8866598" y="3493213"/>
            <a:chExt cx="3211745" cy="270210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285097" y="3493213"/>
              <a:ext cx="0" cy="270210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866598" y="5732979"/>
              <a:ext cx="321174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/>
          <p:nvPr/>
        </p:nvCxnSpPr>
        <p:spPr>
          <a:xfrm flipV="1">
            <a:off x="9265919" y="5353878"/>
            <a:ext cx="1206551" cy="37910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0472470" y="4370536"/>
            <a:ext cx="722701" cy="983341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953357" y="4111489"/>
            <a:ext cx="3038226" cy="95462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0107849" y="5386902"/>
                <a:ext cx="6635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IN" b="1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849" y="5386902"/>
                <a:ext cx="663580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0833820" y="4752054"/>
                <a:ext cx="6773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IN" b="1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3820" y="4752054"/>
                <a:ext cx="677365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 flipV="1">
            <a:off x="9285097" y="5168608"/>
            <a:ext cx="1741678" cy="5643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9285096" y="5502011"/>
            <a:ext cx="729989" cy="23654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9285096" y="5502011"/>
            <a:ext cx="729989" cy="236546"/>
          </a:xfrm>
          <a:prstGeom prst="straightConnector1">
            <a:avLst/>
          </a:prstGeom>
          <a:noFill/>
          <a:ln w="38100" cap="flat" cmpd="sng" algn="ctr">
            <a:solidFill>
              <a:srgbClr val="F03B5E"/>
            </a:solidFill>
            <a:prstDash val="solid"/>
            <a:tailEnd type="triangle" w="lg" len="lg"/>
          </a:ln>
          <a:effectLst/>
        </p:spPr>
      </p:cxnSp>
      <p:cxnSp>
        <p:nvCxnSpPr>
          <p:cNvPr id="92" name="Straight Arrow Connector 91"/>
          <p:cNvCxnSpPr/>
          <p:nvPr/>
        </p:nvCxnSpPr>
        <p:spPr>
          <a:xfrm flipV="1">
            <a:off x="9299345" y="5004694"/>
            <a:ext cx="531099" cy="722639"/>
          </a:xfrm>
          <a:prstGeom prst="straightConnector1">
            <a:avLst/>
          </a:prstGeom>
          <a:noFill/>
          <a:ln w="38100" cap="flat" cmpd="sng" algn="ctr">
            <a:solidFill>
              <a:srgbClr val="60B1F2"/>
            </a:solidFill>
            <a:prstDash val="solid"/>
            <a:tailEnd type="triangl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9434737" y="5619955"/>
                <a:ext cx="364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18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737" y="5619955"/>
                <a:ext cx="36420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9225489" y="5091924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18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489" y="5091924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/>
          <p:cNvCxnSpPr/>
          <p:nvPr/>
        </p:nvCxnSpPr>
        <p:spPr>
          <a:xfrm flipV="1">
            <a:off x="9287387" y="4370536"/>
            <a:ext cx="1883363" cy="1372508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tailEnd type="triangl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/>
              <p:cNvSpPr/>
              <p:nvPr/>
            </p:nvSpPr>
            <p:spPr>
              <a:xfrm>
                <a:off x="9133712" y="4633298"/>
                <a:ext cx="13790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IN" b="1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IN" b="1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712" y="4633298"/>
                <a:ext cx="1379095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989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0.04544 -0.02639 " pathEditMode="relative" rAng="0" ptsTypes="AA">
                                      <p:cBhvr>
                                        <p:cTn id="1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-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45 -0.02639 L -0.03802 0.02106 " pathEditMode="relative" rAng="0" ptsTypes="AA">
                                      <p:cBhvr>
                                        <p:cTn id="1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6" y="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1" grpId="0"/>
      <p:bldP spid="33" grpId="0"/>
      <p:bldP spid="93" grpId="0"/>
      <p:bldP spid="93" grpId="1"/>
      <p:bldP spid="94" grpId="0"/>
      <p:bldP spid="94" grpId="1"/>
      <p:bldP spid="97" grpId="0"/>
      <p:bldP spid="9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8866598" y="3493213"/>
            <a:ext cx="3211745" cy="2702104"/>
          </a:xfrm>
          <a:prstGeom prst="rect">
            <a:avLst/>
          </a:prstGeom>
          <a:gradFill flip="none" rotWithShape="1">
            <a:gsLst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Special kinds of linear combinations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940435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Given two vectors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and scalars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dirty="0" smtClean="0"/>
              </a:p>
              <a:p>
                <a:r>
                  <a:rPr lang="en-IN" b="1" dirty="0" smtClean="0"/>
                  <a:t>Convex combinations</a:t>
                </a:r>
                <a:r>
                  <a:rPr lang="en-IN" dirty="0" smtClean="0"/>
                  <a:t>: we insist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 smtClean="0"/>
                  <a:t>. Set of all convex combinations of two vectors is simply the line segment joining them</a:t>
                </a:r>
              </a:p>
              <a:p>
                <a:r>
                  <a:rPr lang="en-IN" b="1" dirty="0" smtClean="0"/>
                  <a:t>Affine combinations</a:t>
                </a:r>
                <a:r>
                  <a:rPr lang="en-IN" dirty="0" smtClean="0"/>
                  <a:t>: we only insist that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 smtClean="0"/>
                  <a:t>.</a:t>
                </a:r>
                <a:br>
                  <a:rPr lang="en-IN" dirty="0" smtClean="0"/>
                </a:br>
                <a:r>
                  <a:rPr lang="en-IN" dirty="0" smtClean="0"/>
                  <a:t>The set of all affine combinations of two vectors is the entire line (not segment) passing through them</a:t>
                </a:r>
              </a:p>
              <a:p>
                <a:r>
                  <a:rPr lang="en-IN" b="1" dirty="0" smtClean="0"/>
                  <a:t>Linear combinations</a:t>
                </a:r>
                <a:r>
                  <a:rPr lang="en-IN" dirty="0" smtClean="0"/>
                  <a:t>: no such restrictions 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 smtClean="0"/>
                  <a:t>.</a:t>
                </a:r>
                <a:br>
                  <a:rPr lang="en-IN" dirty="0" smtClean="0"/>
                </a:br>
                <a:r>
                  <a:rPr lang="en-IN" dirty="0" smtClean="0"/>
                  <a:t>The set of all linear combinations of two vectors</a:t>
                </a:r>
                <a:br>
                  <a:rPr lang="en-IN" dirty="0" smtClean="0"/>
                </a:br>
                <a:r>
                  <a:rPr lang="en-IN" dirty="0" smtClean="0"/>
                  <a:t>is called the </a:t>
                </a:r>
                <a:r>
                  <a:rPr lang="en-IN" i="1" dirty="0" smtClean="0"/>
                  <a:t>span</a:t>
                </a:r>
                <a:r>
                  <a:rPr lang="en-IN" dirty="0" smtClean="0"/>
                  <a:t> of those two vectors</a:t>
                </a:r>
              </a:p>
              <a:p>
                <a:r>
                  <a:rPr lang="en-IN" b="1" dirty="0" smtClean="0"/>
                  <a:t>Special case</a:t>
                </a:r>
                <a:r>
                  <a:rPr lang="en-IN" dirty="0" smtClean="0"/>
                  <a:t>: when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dirty="0" err="1" smtClean="0"/>
                  <a:t>s.t.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IN" dirty="0" smtClean="0"/>
                  <a:t> (possibly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dirty="0" smtClean="0"/>
                  <a:t>). Can you find out what happens in this case??</a:t>
                </a:r>
                <a:endParaRPr lang="en-IN" b="1" dirty="0"/>
              </a:p>
              <a:p>
                <a:endParaRPr lang="en-IN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9404355" cy="5746376"/>
              </a:xfrm>
              <a:blipFill>
                <a:blip r:embed="rId2"/>
                <a:stretch>
                  <a:fillRect l="-713" t="-2439" r="-2140" b="-33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8866598" y="3493213"/>
            <a:ext cx="3211745" cy="2702104"/>
            <a:chOff x="8866598" y="3493213"/>
            <a:chExt cx="3211745" cy="270210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9285097" y="3493213"/>
              <a:ext cx="0" cy="270210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866598" y="5732979"/>
              <a:ext cx="321174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/>
          <p:cNvCxnSpPr/>
          <p:nvPr/>
        </p:nvCxnSpPr>
        <p:spPr>
          <a:xfrm flipV="1">
            <a:off x="9292713" y="5366013"/>
            <a:ext cx="1097987" cy="371200"/>
          </a:xfrm>
          <a:prstGeom prst="straightConnector1">
            <a:avLst/>
          </a:prstGeom>
          <a:noFill/>
          <a:ln w="38100" cap="flat" cmpd="sng" algn="ctr">
            <a:solidFill>
              <a:srgbClr val="F03B5E"/>
            </a:solidFill>
            <a:prstDash val="solid"/>
            <a:tailEnd type="triangle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>
          <a:xfrm flipV="1">
            <a:off x="9299345" y="5004694"/>
            <a:ext cx="531099" cy="722639"/>
          </a:xfrm>
          <a:prstGeom prst="straightConnector1">
            <a:avLst/>
          </a:prstGeom>
          <a:noFill/>
          <a:ln w="38100" cap="flat" cmpd="sng" algn="ctr">
            <a:solidFill>
              <a:srgbClr val="60B1F2"/>
            </a:solidFill>
            <a:prstDash val="solid"/>
            <a:tailEnd type="triangl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9434737" y="5619955"/>
                <a:ext cx="364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18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737" y="5619955"/>
                <a:ext cx="3642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9225489" y="5091924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18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489" y="5091924"/>
                <a:ext cx="37702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>
            <a:off x="8872481" y="4373880"/>
            <a:ext cx="2767520" cy="1821437"/>
          </a:xfrm>
          <a:prstGeom prst="line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837076" y="5006130"/>
            <a:ext cx="540381" cy="3556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212" y="55296"/>
            <a:ext cx="1864034" cy="18640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ular Callout 38"/>
              <p:cNvSpPr/>
              <p:nvPr/>
            </p:nvSpPr>
            <p:spPr>
              <a:xfrm>
                <a:off x="3236360" y="238048"/>
                <a:ext cx="7361123" cy="1122526"/>
              </a:xfrm>
              <a:prstGeom prst="wedgeRectCallout">
                <a:avLst>
                  <a:gd name="adj1" fmla="val 57335"/>
                  <a:gd name="adj2" fmla="val 35950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We can convince ourselves why the convex and affine combinations are respectively the line and the line segment but why should the span be the entire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plane?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9" name="Rectangular Callou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360" y="238048"/>
                <a:ext cx="7361123" cy="1122526"/>
              </a:xfrm>
              <a:prstGeom prst="wedgeRectCallout">
                <a:avLst>
                  <a:gd name="adj1" fmla="val 57335"/>
                  <a:gd name="adj2" fmla="val 35950"/>
                </a:avLst>
              </a:prstGeom>
              <a:blipFill>
                <a:blip r:embed="rId6"/>
                <a:stretch>
                  <a:fillRect l="-538" t="-5263" b="-1368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3793554" y="2113611"/>
            <a:ext cx="1468606" cy="1238929"/>
            <a:chOff x="12383748" y="1219011"/>
            <a:chExt cx="1862104" cy="1570887"/>
          </a:xfrm>
        </p:grpSpPr>
        <p:sp>
          <p:nvSpPr>
            <p:cNvPr id="41" name="Freeform 40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Freeform 41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Oval 44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6" name="Rectangular Callout 45"/>
          <p:cNvSpPr/>
          <p:nvPr/>
        </p:nvSpPr>
        <p:spPr>
          <a:xfrm>
            <a:off x="610661" y="2385281"/>
            <a:ext cx="3131521" cy="797787"/>
          </a:xfrm>
          <a:prstGeom prst="wedgeRectCallout">
            <a:avLst>
              <a:gd name="adj1" fmla="val 73603"/>
              <a:gd name="adj2" fmla="val 6075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Let us study these in more detail to find out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760" y="2113611"/>
            <a:ext cx="1846937" cy="1846937"/>
          </a:xfrm>
          <a:prstGeom prst="rect">
            <a:avLst/>
          </a:prstGeom>
        </p:spPr>
      </p:pic>
      <p:sp>
        <p:nvSpPr>
          <p:cNvPr id="48" name="Rectangular Callout 47"/>
          <p:cNvSpPr/>
          <p:nvPr/>
        </p:nvSpPr>
        <p:spPr>
          <a:xfrm>
            <a:off x="5775847" y="2287887"/>
            <a:ext cx="4741329" cy="864955"/>
          </a:xfrm>
          <a:prstGeom prst="wedgeRectCallout">
            <a:avLst>
              <a:gd name="adj1" fmla="val 62796"/>
              <a:gd name="adj2" fmla="val 61928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What if we have more than two points. How are these defined then?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9322929" y="5094522"/>
            <a:ext cx="857310" cy="621278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tailEnd type="triangle" w="lg" len="lg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8825753" y="5723099"/>
            <a:ext cx="482161" cy="359667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34235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" grpId="0" uiExpand="1" build="p"/>
      <p:bldP spid="21" grpId="0"/>
      <p:bldP spid="22" grpId="0"/>
      <p:bldP spid="39" grpId="0" animBg="1"/>
      <p:bldP spid="46" grpId="0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9018998" y="3645613"/>
            <a:ext cx="3211745" cy="2702104"/>
          </a:xfrm>
          <a:prstGeom prst="rect">
            <a:avLst/>
          </a:prstGeom>
          <a:gradFill flip="none" rotWithShape="1">
            <a:gsLst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Span of Vectors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dirty="0" smtClean="0"/>
                  <a:t>Span of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IN" dirty="0" smtClean="0"/>
                  <a:t>: the set of all vectors that can be obtained by scaling the two vectors using (possibly negative) scalars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 smtClean="0"/>
                  <a:t> and adding them</a:t>
                </a:r>
              </a:p>
              <a:p>
                <a:r>
                  <a:rPr lang="en-IN" b="1" dirty="0" smtClean="0"/>
                  <a:t>Trick</a:t>
                </a:r>
                <a:r>
                  <a:rPr lang="en-IN" dirty="0" smtClean="0"/>
                  <a:t>: First set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 smtClean="0"/>
                  <a:t> and see what happens when we vary only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IN" dirty="0" smtClean="0"/>
                  <a:t> for all values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dirty="0" smtClean="0"/>
                  <a:t> gives us all vectors on the line along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endParaRPr lang="en-IN" b="1" dirty="0" smtClean="0"/>
              </a:p>
              <a:p>
                <a:r>
                  <a:rPr lang="en-IN" dirty="0" smtClean="0"/>
                  <a:t>Now let see add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IN" dirty="0" smtClean="0"/>
                  <a:t> and see the set of possible vectors</a:t>
                </a:r>
                <a:br>
                  <a:rPr lang="en-IN" dirty="0" smtClean="0"/>
                </a:br>
                <a:r>
                  <a:rPr lang="en-IN" dirty="0" smtClean="0"/>
                  <a:t>of the form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This means that the set of all vectors of the form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IN" dirty="0" smtClean="0"/>
                  <a:t> 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 smtClean="0"/>
                  <a:t> is varied as well can be got</a:t>
                </a:r>
                <a:br>
                  <a:rPr lang="en-IN" dirty="0" smtClean="0"/>
                </a:br>
                <a:r>
                  <a:rPr lang="en-IN" dirty="0" smtClean="0"/>
                  <a:t>simply by sweeping this line</a:t>
                </a:r>
              </a:p>
              <a:p>
                <a:r>
                  <a:rPr lang="en-IN" dirty="0" smtClean="0"/>
                  <a:t>We can convince ourselves that every point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/>
                </a:r>
                <a:br>
                  <a:rPr lang="en-IN" dirty="0" smtClean="0"/>
                </a:br>
                <a:r>
                  <a:rPr lang="en-IN" dirty="0" smtClean="0"/>
                  <a:t>can be reached this way which is why span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r="-11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866598" y="3493213"/>
            <a:ext cx="3211745" cy="2702104"/>
            <a:chOff x="8866598" y="3493213"/>
            <a:chExt cx="3211745" cy="270210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285097" y="3493213"/>
              <a:ext cx="0" cy="270210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866598" y="5732979"/>
              <a:ext cx="321174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/>
          <p:cNvCxnSpPr/>
          <p:nvPr/>
        </p:nvCxnSpPr>
        <p:spPr>
          <a:xfrm flipV="1">
            <a:off x="9292713" y="5366013"/>
            <a:ext cx="1097987" cy="371200"/>
          </a:xfrm>
          <a:prstGeom prst="straightConnector1">
            <a:avLst/>
          </a:prstGeom>
          <a:noFill/>
          <a:ln w="38100" cap="flat" cmpd="sng" algn="ctr">
            <a:solidFill>
              <a:srgbClr val="F03B5E"/>
            </a:solidFill>
            <a:prstDash val="solid"/>
            <a:tailEnd type="triangl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434737" y="5619955"/>
                <a:ext cx="364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18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737" y="5619955"/>
                <a:ext cx="3642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 flipV="1">
            <a:off x="253353" y="3554165"/>
            <a:ext cx="15355514" cy="527542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9299345" y="5004694"/>
            <a:ext cx="531099" cy="722639"/>
          </a:xfrm>
          <a:prstGeom prst="straightConnector1">
            <a:avLst/>
          </a:prstGeom>
          <a:noFill/>
          <a:ln w="38100" cap="flat" cmpd="sng" algn="ctr">
            <a:solidFill>
              <a:srgbClr val="60B1F2"/>
            </a:solidFill>
            <a:prstDash val="solid"/>
            <a:tailEnd type="triangl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9225489" y="5091924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18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489" y="5091924"/>
                <a:ext cx="37702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/>
          <p:cNvGrpSpPr/>
          <p:nvPr/>
        </p:nvGrpSpPr>
        <p:grpSpPr>
          <a:xfrm>
            <a:off x="10609737" y="568360"/>
            <a:ext cx="1468606" cy="1238929"/>
            <a:chOff x="12383748" y="1219011"/>
            <a:chExt cx="1862104" cy="1570887"/>
          </a:xfrm>
        </p:grpSpPr>
        <p:sp>
          <p:nvSpPr>
            <p:cNvPr id="46" name="Freeform 45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Freeform 46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ular Callout 50"/>
              <p:cNvSpPr/>
              <p:nvPr/>
            </p:nvSpPr>
            <p:spPr>
              <a:xfrm>
                <a:off x="831221" y="252360"/>
                <a:ext cx="9685062" cy="1934698"/>
              </a:xfrm>
              <a:prstGeom prst="wedgeRectCallout">
                <a:avLst>
                  <a:gd name="adj1" fmla="val 58526"/>
                  <a:gd name="adj2" fmla="val 27861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The only time this procedure will not work is when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for some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In that case, the vector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IN" sz="2400" b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will lie on the line generated by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IN" sz="2400" b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itself and adding multiples of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to that line will still give us that same line. To see this, note that for any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in this case we would have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𝑞𝑐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which lies on the line along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itself! Thus, we are stuck to points on this line alone!!</a:t>
                </a:r>
                <a:endParaRPr lang="en-IN" sz="2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1" name="Rectangular Callout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21" y="252360"/>
                <a:ext cx="9685062" cy="1934698"/>
              </a:xfrm>
              <a:prstGeom prst="wedgeRectCallout">
                <a:avLst>
                  <a:gd name="adj1" fmla="val 58526"/>
                  <a:gd name="adj2" fmla="val 27861"/>
                </a:avLst>
              </a:prstGeom>
              <a:blipFill>
                <a:blip r:embed="rId5"/>
                <a:stretch>
                  <a:fillRect l="-520" t="-926" b="-586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43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0.04362 -0.10533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" y="-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62 -0.10533 L 0.11211 -0.28658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4" y="-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11 -0.28658 L -0.07396 0.18703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10" y="2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396 0.18703 L -8.33333E-7 2.22222E-6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-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" grpId="0" uiExpand="1" build="p"/>
      <p:bldP spid="10" grpId="0"/>
      <p:bldP spid="21" grpId="0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Combinations of More than 2 Vectors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5"/>
                <a:ext cx="9569072" cy="5818564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Given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, a convex combination of these points is obtained by selecting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 smtClean="0"/>
                  <a:t> </a:t>
                </a:r>
                <a:r>
                  <a:rPr lang="en-IN" dirty="0" err="1" smtClean="0"/>
                  <a:t>s.t.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 smtClean="0"/>
                  <a:t> and computing the point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IN" dirty="0" smtClean="0"/>
                  <a:t>The set of all convex combinations gives us the </a:t>
                </a:r>
                <a:r>
                  <a:rPr lang="en-IN" i="1" dirty="0" smtClean="0"/>
                  <a:t>convex hull</a:t>
                </a:r>
                <a:r>
                  <a:rPr lang="en-IN" dirty="0" smtClean="0"/>
                  <a:t> of these points, defined as the the smallest convex set that contains all these points</a:t>
                </a:r>
              </a:p>
              <a:p>
                <a:r>
                  <a:rPr lang="en-IN" b="1" dirty="0" smtClean="0"/>
                  <a:t>Trick</a:t>
                </a:r>
                <a:r>
                  <a:rPr lang="en-IN" dirty="0" smtClean="0"/>
                  <a:t>: just as before, start small – start with two points and look at their convex combinations (line segment)</a:t>
                </a:r>
              </a:p>
              <a:p>
                <a:r>
                  <a:rPr lang="en-IN" dirty="0" smtClean="0"/>
                  <a:t>Then add a third point by taking some weight away from the previous two points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Go over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IN" dirty="0" smtClean="0"/>
                  <a:t>. Add more points similarly. If a new point already lies inside previous hull, nothing to do!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5"/>
                <a:ext cx="9569072" cy="5818564"/>
              </a:xfrm>
              <a:blipFill>
                <a:blip r:embed="rId2"/>
                <a:stretch>
                  <a:fillRect l="-701" t="-2408" r="-1721" b="-25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9645445" y="1445342"/>
            <a:ext cx="2133600" cy="1710813"/>
          </a:xfrm>
          <a:custGeom>
            <a:avLst/>
            <a:gdLst>
              <a:gd name="connsiteX0" fmla="*/ 1002890 w 2133600"/>
              <a:gd name="connsiteY0" fmla="*/ 0 h 1710813"/>
              <a:gd name="connsiteX1" fmla="*/ 2133600 w 2133600"/>
              <a:gd name="connsiteY1" fmla="*/ 412955 h 1710813"/>
              <a:gd name="connsiteX2" fmla="*/ 1956620 w 2133600"/>
              <a:gd name="connsiteY2" fmla="*/ 1435510 h 1710813"/>
              <a:gd name="connsiteX3" fmla="*/ 471949 w 2133600"/>
              <a:gd name="connsiteY3" fmla="*/ 1710813 h 1710813"/>
              <a:gd name="connsiteX4" fmla="*/ 78658 w 2133600"/>
              <a:gd name="connsiteY4" fmla="*/ 1288026 h 1710813"/>
              <a:gd name="connsiteX5" fmla="*/ 0 w 2133600"/>
              <a:gd name="connsiteY5" fmla="*/ 717755 h 1710813"/>
              <a:gd name="connsiteX6" fmla="*/ 324465 w 2133600"/>
              <a:gd name="connsiteY6" fmla="*/ 167148 h 1710813"/>
              <a:gd name="connsiteX7" fmla="*/ 1002890 w 2133600"/>
              <a:gd name="connsiteY7" fmla="*/ 0 h 1710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3600" h="1710813">
                <a:moveTo>
                  <a:pt x="1002890" y="0"/>
                </a:moveTo>
                <a:lnTo>
                  <a:pt x="2133600" y="412955"/>
                </a:lnTo>
                <a:lnTo>
                  <a:pt x="1956620" y="1435510"/>
                </a:lnTo>
                <a:lnTo>
                  <a:pt x="471949" y="1710813"/>
                </a:lnTo>
                <a:lnTo>
                  <a:pt x="78658" y="1288026"/>
                </a:lnTo>
                <a:lnTo>
                  <a:pt x="0" y="717755"/>
                </a:lnTo>
                <a:lnTo>
                  <a:pt x="324465" y="167148"/>
                </a:lnTo>
                <a:lnTo>
                  <a:pt x="100289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0554929" y="1366683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11696366" y="1788323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9903126" y="1531700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9575472" y="2108399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9645445" y="2658689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10054870" y="3061485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11521024" y="2798677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10133528" y="1869288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11227948" y="1945639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11306606" y="2448928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10849896" y="1788323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10818797" y="2319678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10593067" y="2758243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>
            <a:off x="10219119" y="2533014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10514409" y="2143432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10943457" y="2904169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11463922" y="2188094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9" name="Group 88"/>
          <p:cNvGrpSpPr/>
          <p:nvPr/>
        </p:nvGrpSpPr>
        <p:grpSpPr>
          <a:xfrm>
            <a:off x="10493645" y="466114"/>
            <a:ext cx="1468606" cy="1238929"/>
            <a:chOff x="12383748" y="1219011"/>
            <a:chExt cx="1862104" cy="1570887"/>
          </a:xfrm>
        </p:grpSpPr>
        <p:sp>
          <p:nvSpPr>
            <p:cNvPr id="90" name="Freeform 89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Freeform 90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Oval 92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Oval 93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5" name="Rectangular Callout 94"/>
          <p:cNvSpPr/>
          <p:nvPr/>
        </p:nvSpPr>
        <p:spPr>
          <a:xfrm>
            <a:off x="2774021" y="231283"/>
            <a:ext cx="7626169" cy="1368052"/>
          </a:xfrm>
          <a:prstGeom prst="wedgeRectCallout">
            <a:avLst>
              <a:gd name="adj1" fmla="val 58327"/>
              <a:gd name="adj2" fmla="val 4975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It does not matter in which order do you consider the points. Eventually you will land up with the same convex hull. This claim requires a proof which is beyond the scope of CS771</a:t>
            </a:r>
            <a:endParaRPr lang="en-IN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6" name="Freeform 95"/>
          <p:cNvSpPr/>
          <p:nvPr/>
        </p:nvSpPr>
        <p:spPr>
          <a:xfrm>
            <a:off x="9645445" y="3694643"/>
            <a:ext cx="2133600" cy="1710813"/>
          </a:xfrm>
          <a:custGeom>
            <a:avLst/>
            <a:gdLst>
              <a:gd name="connsiteX0" fmla="*/ 1002890 w 2133600"/>
              <a:gd name="connsiteY0" fmla="*/ 0 h 1710813"/>
              <a:gd name="connsiteX1" fmla="*/ 2133600 w 2133600"/>
              <a:gd name="connsiteY1" fmla="*/ 412955 h 1710813"/>
              <a:gd name="connsiteX2" fmla="*/ 1956620 w 2133600"/>
              <a:gd name="connsiteY2" fmla="*/ 1435510 h 1710813"/>
              <a:gd name="connsiteX3" fmla="*/ 471949 w 2133600"/>
              <a:gd name="connsiteY3" fmla="*/ 1710813 h 1710813"/>
              <a:gd name="connsiteX4" fmla="*/ 78658 w 2133600"/>
              <a:gd name="connsiteY4" fmla="*/ 1288026 h 1710813"/>
              <a:gd name="connsiteX5" fmla="*/ 0 w 2133600"/>
              <a:gd name="connsiteY5" fmla="*/ 717755 h 1710813"/>
              <a:gd name="connsiteX6" fmla="*/ 324465 w 2133600"/>
              <a:gd name="connsiteY6" fmla="*/ 167148 h 1710813"/>
              <a:gd name="connsiteX7" fmla="*/ 1002890 w 2133600"/>
              <a:gd name="connsiteY7" fmla="*/ 0 h 1710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3600" h="1710813">
                <a:moveTo>
                  <a:pt x="1002890" y="0"/>
                </a:moveTo>
                <a:lnTo>
                  <a:pt x="2133600" y="412955"/>
                </a:lnTo>
                <a:lnTo>
                  <a:pt x="1956620" y="1435510"/>
                </a:lnTo>
                <a:lnTo>
                  <a:pt x="471949" y="1710813"/>
                </a:lnTo>
                <a:lnTo>
                  <a:pt x="78658" y="1288026"/>
                </a:lnTo>
                <a:lnTo>
                  <a:pt x="0" y="717755"/>
                </a:lnTo>
                <a:lnTo>
                  <a:pt x="324465" y="167148"/>
                </a:lnTo>
                <a:lnTo>
                  <a:pt x="100289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Freeform 96"/>
          <p:cNvSpPr/>
          <p:nvPr/>
        </p:nvSpPr>
        <p:spPr>
          <a:xfrm>
            <a:off x="9645445" y="3694644"/>
            <a:ext cx="2133600" cy="1710813"/>
          </a:xfrm>
          <a:custGeom>
            <a:avLst/>
            <a:gdLst>
              <a:gd name="connsiteX0" fmla="*/ 1002890 w 2133600"/>
              <a:gd name="connsiteY0" fmla="*/ 0 h 1710813"/>
              <a:gd name="connsiteX1" fmla="*/ 2133600 w 2133600"/>
              <a:gd name="connsiteY1" fmla="*/ 412955 h 1710813"/>
              <a:gd name="connsiteX2" fmla="*/ 1956620 w 2133600"/>
              <a:gd name="connsiteY2" fmla="*/ 1435510 h 1710813"/>
              <a:gd name="connsiteX3" fmla="*/ 471949 w 2133600"/>
              <a:gd name="connsiteY3" fmla="*/ 1710813 h 1710813"/>
              <a:gd name="connsiteX4" fmla="*/ 78658 w 2133600"/>
              <a:gd name="connsiteY4" fmla="*/ 1288026 h 1710813"/>
              <a:gd name="connsiteX5" fmla="*/ 0 w 2133600"/>
              <a:gd name="connsiteY5" fmla="*/ 717755 h 1710813"/>
              <a:gd name="connsiteX6" fmla="*/ 324465 w 2133600"/>
              <a:gd name="connsiteY6" fmla="*/ 167148 h 1710813"/>
              <a:gd name="connsiteX7" fmla="*/ 1002890 w 2133600"/>
              <a:gd name="connsiteY7" fmla="*/ 0 h 1710813"/>
              <a:gd name="connsiteX0" fmla="*/ 1002890 w 2133600"/>
              <a:gd name="connsiteY0" fmla="*/ 0 h 1710813"/>
              <a:gd name="connsiteX1" fmla="*/ 2133600 w 2133600"/>
              <a:gd name="connsiteY1" fmla="*/ 412955 h 1710813"/>
              <a:gd name="connsiteX2" fmla="*/ 1956620 w 2133600"/>
              <a:gd name="connsiteY2" fmla="*/ 1435510 h 1710813"/>
              <a:gd name="connsiteX3" fmla="*/ 471949 w 2133600"/>
              <a:gd name="connsiteY3" fmla="*/ 1710813 h 1710813"/>
              <a:gd name="connsiteX4" fmla="*/ 78658 w 2133600"/>
              <a:gd name="connsiteY4" fmla="*/ 1288026 h 1710813"/>
              <a:gd name="connsiteX5" fmla="*/ 0 w 2133600"/>
              <a:gd name="connsiteY5" fmla="*/ 717755 h 1710813"/>
              <a:gd name="connsiteX6" fmla="*/ 1002890 w 2133600"/>
              <a:gd name="connsiteY6" fmla="*/ 0 h 1710813"/>
              <a:gd name="connsiteX0" fmla="*/ 1002890 w 2133600"/>
              <a:gd name="connsiteY0" fmla="*/ 0 h 1710813"/>
              <a:gd name="connsiteX1" fmla="*/ 2133600 w 2133600"/>
              <a:gd name="connsiteY1" fmla="*/ 412955 h 1710813"/>
              <a:gd name="connsiteX2" fmla="*/ 1956620 w 2133600"/>
              <a:gd name="connsiteY2" fmla="*/ 1435510 h 1710813"/>
              <a:gd name="connsiteX3" fmla="*/ 471949 w 2133600"/>
              <a:gd name="connsiteY3" fmla="*/ 1710813 h 1710813"/>
              <a:gd name="connsiteX4" fmla="*/ 0 w 2133600"/>
              <a:gd name="connsiteY4" fmla="*/ 717755 h 1710813"/>
              <a:gd name="connsiteX5" fmla="*/ 1002890 w 2133600"/>
              <a:gd name="connsiteY5" fmla="*/ 0 h 1710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3600" h="1710813">
                <a:moveTo>
                  <a:pt x="1002890" y="0"/>
                </a:moveTo>
                <a:lnTo>
                  <a:pt x="2133600" y="412955"/>
                </a:lnTo>
                <a:lnTo>
                  <a:pt x="1956620" y="1435510"/>
                </a:lnTo>
                <a:lnTo>
                  <a:pt x="471949" y="1710813"/>
                </a:lnTo>
                <a:lnTo>
                  <a:pt x="0" y="717755"/>
                </a:lnTo>
                <a:lnTo>
                  <a:pt x="100289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Freeform 97"/>
          <p:cNvSpPr/>
          <p:nvPr/>
        </p:nvSpPr>
        <p:spPr>
          <a:xfrm>
            <a:off x="10117394" y="3694644"/>
            <a:ext cx="1661651" cy="1710813"/>
          </a:xfrm>
          <a:custGeom>
            <a:avLst/>
            <a:gdLst>
              <a:gd name="connsiteX0" fmla="*/ 1002890 w 2133600"/>
              <a:gd name="connsiteY0" fmla="*/ 0 h 1710813"/>
              <a:gd name="connsiteX1" fmla="*/ 2133600 w 2133600"/>
              <a:gd name="connsiteY1" fmla="*/ 412955 h 1710813"/>
              <a:gd name="connsiteX2" fmla="*/ 1956620 w 2133600"/>
              <a:gd name="connsiteY2" fmla="*/ 1435510 h 1710813"/>
              <a:gd name="connsiteX3" fmla="*/ 471949 w 2133600"/>
              <a:gd name="connsiteY3" fmla="*/ 1710813 h 1710813"/>
              <a:gd name="connsiteX4" fmla="*/ 78658 w 2133600"/>
              <a:gd name="connsiteY4" fmla="*/ 1288026 h 1710813"/>
              <a:gd name="connsiteX5" fmla="*/ 0 w 2133600"/>
              <a:gd name="connsiteY5" fmla="*/ 717755 h 1710813"/>
              <a:gd name="connsiteX6" fmla="*/ 324465 w 2133600"/>
              <a:gd name="connsiteY6" fmla="*/ 167148 h 1710813"/>
              <a:gd name="connsiteX7" fmla="*/ 1002890 w 2133600"/>
              <a:gd name="connsiteY7" fmla="*/ 0 h 1710813"/>
              <a:gd name="connsiteX0" fmla="*/ 1002890 w 2133600"/>
              <a:gd name="connsiteY0" fmla="*/ 0 h 1710813"/>
              <a:gd name="connsiteX1" fmla="*/ 2133600 w 2133600"/>
              <a:gd name="connsiteY1" fmla="*/ 412955 h 1710813"/>
              <a:gd name="connsiteX2" fmla="*/ 1956620 w 2133600"/>
              <a:gd name="connsiteY2" fmla="*/ 1435510 h 1710813"/>
              <a:gd name="connsiteX3" fmla="*/ 471949 w 2133600"/>
              <a:gd name="connsiteY3" fmla="*/ 1710813 h 1710813"/>
              <a:gd name="connsiteX4" fmla="*/ 0 w 2133600"/>
              <a:gd name="connsiteY4" fmla="*/ 717755 h 1710813"/>
              <a:gd name="connsiteX5" fmla="*/ 324465 w 2133600"/>
              <a:gd name="connsiteY5" fmla="*/ 167148 h 1710813"/>
              <a:gd name="connsiteX6" fmla="*/ 1002890 w 2133600"/>
              <a:gd name="connsiteY6" fmla="*/ 0 h 1710813"/>
              <a:gd name="connsiteX0" fmla="*/ 678425 w 1809135"/>
              <a:gd name="connsiteY0" fmla="*/ 0 h 1710813"/>
              <a:gd name="connsiteX1" fmla="*/ 1809135 w 1809135"/>
              <a:gd name="connsiteY1" fmla="*/ 412955 h 1710813"/>
              <a:gd name="connsiteX2" fmla="*/ 1632155 w 1809135"/>
              <a:gd name="connsiteY2" fmla="*/ 1435510 h 1710813"/>
              <a:gd name="connsiteX3" fmla="*/ 147484 w 1809135"/>
              <a:gd name="connsiteY3" fmla="*/ 1710813 h 1710813"/>
              <a:gd name="connsiteX4" fmla="*/ 0 w 1809135"/>
              <a:gd name="connsiteY4" fmla="*/ 167148 h 1710813"/>
              <a:gd name="connsiteX5" fmla="*/ 678425 w 1809135"/>
              <a:gd name="connsiteY5" fmla="*/ 0 h 1710813"/>
              <a:gd name="connsiteX0" fmla="*/ 530941 w 1661651"/>
              <a:gd name="connsiteY0" fmla="*/ 0 h 1710813"/>
              <a:gd name="connsiteX1" fmla="*/ 1661651 w 1661651"/>
              <a:gd name="connsiteY1" fmla="*/ 412955 h 1710813"/>
              <a:gd name="connsiteX2" fmla="*/ 1484671 w 1661651"/>
              <a:gd name="connsiteY2" fmla="*/ 1435510 h 1710813"/>
              <a:gd name="connsiteX3" fmla="*/ 0 w 1661651"/>
              <a:gd name="connsiteY3" fmla="*/ 1710813 h 1710813"/>
              <a:gd name="connsiteX4" fmla="*/ 530941 w 1661651"/>
              <a:gd name="connsiteY4" fmla="*/ 0 h 1710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1651" h="1710813">
                <a:moveTo>
                  <a:pt x="530941" y="0"/>
                </a:moveTo>
                <a:lnTo>
                  <a:pt x="1661651" y="412955"/>
                </a:lnTo>
                <a:lnTo>
                  <a:pt x="1484671" y="1435510"/>
                </a:lnTo>
                <a:lnTo>
                  <a:pt x="0" y="1710813"/>
                </a:lnTo>
                <a:lnTo>
                  <a:pt x="530941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Freeform 98"/>
          <p:cNvSpPr/>
          <p:nvPr/>
        </p:nvSpPr>
        <p:spPr>
          <a:xfrm>
            <a:off x="10588812" y="3685801"/>
            <a:ext cx="1187108" cy="1474668"/>
          </a:xfrm>
          <a:custGeom>
            <a:avLst/>
            <a:gdLst>
              <a:gd name="connsiteX0" fmla="*/ 1002890 w 2133600"/>
              <a:gd name="connsiteY0" fmla="*/ 0 h 1710813"/>
              <a:gd name="connsiteX1" fmla="*/ 2133600 w 2133600"/>
              <a:gd name="connsiteY1" fmla="*/ 412955 h 1710813"/>
              <a:gd name="connsiteX2" fmla="*/ 1956620 w 2133600"/>
              <a:gd name="connsiteY2" fmla="*/ 1435510 h 1710813"/>
              <a:gd name="connsiteX3" fmla="*/ 471949 w 2133600"/>
              <a:gd name="connsiteY3" fmla="*/ 1710813 h 1710813"/>
              <a:gd name="connsiteX4" fmla="*/ 78658 w 2133600"/>
              <a:gd name="connsiteY4" fmla="*/ 1288026 h 1710813"/>
              <a:gd name="connsiteX5" fmla="*/ 0 w 2133600"/>
              <a:gd name="connsiteY5" fmla="*/ 717755 h 1710813"/>
              <a:gd name="connsiteX6" fmla="*/ 324465 w 2133600"/>
              <a:gd name="connsiteY6" fmla="*/ 167148 h 1710813"/>
              <a:gd name="connsiteX7" fmla="*/ 1002890 w 2133600"/>
              <a:gd name="connsiteY7" fmla="*/ 0 h 1710813"/>
              <a:gd name="connsiteX0" fmla="*/ 924232 w 2054942"/>
              <a:gd name="connsiteY0" fmla="*/ 0 h 1710813"/>
              <a:gd name="connsiteX1" fmla="*/ 2054942 w 2054942"/>
              <a:gd name="connsiteY1" fmla="*/ 412955 h 1710813"/>
              <a:gd name="connsiteX2" fmla="*/ 1877962 w 2054942"/>
              <a:gd name="connsiteY2" fmla="*/ 1435510 h 1710813"/>
              <a:gd name="connsiteX3" fmla="*/ 393291 w 2054942"/>
              <a:gd name="connsiteY3" fmla="*/ 1710813 h 1710813"/>
              <a:gd name="connsiteX4" fmla="*/ 0 w 2054942"/>
              <a:gd name="connsiteY4" fmla="*/ 1288026 h 1710813"/>
              <a:gd name="connsiteX5" fmla="*/ 245807 w 2054942"/>
              <a:gd name="connsiteY5" fmla="*/ 167148 h 1710813"/>
              <a:gd name="connsiteX6" fmla="*/ 924232 w 2054942"/>
              <a:gd name="connsiteY6" fmla="*/ 0 h 1710813"/>
              <a:gd name="connsiteX0" fmla="*/ 924232 w 2054942"/>
              <a:gd name="connsiteY0" fmla="*/ 0 h 1710813"/>
              <a:gd name="connsiteX1" fmla="*/ 2054942 w 2054942"/>
              <a:gd name="connsiteY1" fmla="*/ 412955 h 1710813"/>
              <a:gd name="connsiteX2" fmla="*/ 1877962 w 2054942"/>
              <a:gd name="connsiteY2" fmla="*/ 1435510 h 1710813"/>
              <a:gd name="connsiteX3" fmla="*/ 393291 w 2054942"/>
              <a:gd name="connsiteY3" fmla="*/ 1710813 h 1710813"/>
              <a:gd name="connsiteX4" fmla="*/ 0 w 2054942"/>
              <a:gd name="connsiteY4" fmla="*/ 1288026 h 1710813"/>
              <a:gd name="connsiteX5" fmla="*/ 924232 w 2054942"/>
              <a:gd name="connsiteY5" fmla="*/ 0 h 1710813"/>
              <a:gd name="connsiteX0" fmla="*/ 924232 w 2054942"/>
              <a:gd name="connsiteY0" fmla="*/ 0 h 1435510"/>
              <a:gd name="connsiteX1" fmla="*/ 2054942 w 2054942"/>
              <a:gd name="connsiteY1" fmla="*/ 412955 h 1435510"/>
              <a:gd name="connsiteX2" fmla="*/ 1877962 w 2054942"/>
              <a:gd name="connsiteY2" fmla="*/ 1435510 h 1435510"/>
              <a:gd name="connsiteX3" fmla="*/ 0 w 2054942"/>
              <a:gd name="connsiteY3" fmla="*/ 1288026 h 1435510"/>
              <a:gd name="connsiteX4" fmla="*/ 924232 w 2054942"/>
              <a:gd name="connsiteY4" fmla="*/ 0 h 1435510"/>
              <a:gd name="connsiteX0" fmla="*/ 0 w 1130710"/>
              <a:gd name="connsiteY0" fmla="*/ 0 h 1435510"/>
              <a:gd name="connsiteX1" fmla="*/ 1130710 w 1130710"/>
              <a:gd name="connsiteY1" fmla="*/ 412955 h 1435510"/>
              <a:gd name="connsiteX2" fmla="*/ 953730 w 1130710"/>
              <a:gd name="connsiteY2" fmla="*/ 1435510 h 1435510"/>
              <a:gd name="connsiteX3" fmla="*/ 74835 w 1130710"/>
              <a:gd name="connsiteY3" fmla="*/ 729226 h 1435510"/>
              <a:gd name="connsiteX4" fmla="*/ 0 w 1130710"/>
              <a:gd name="connsiteY4" fmla="*/ 0 h 1435510"/>
              <a:gd name="connsiteX0" fmla="*/ 56398 w 1187108"/>
              <a:gd name="connsiteY0" fmla="*/ 0 h 1435510"/>
              <a:gd name="connsiteX1" fmla="*/ 1187108 w 1187108"/>
              <a:gd name="connsiteY1" fmla="*/ 412955 h 1435510"/>
              <a:gd name="connsiteX2" fmla="*/ 1010128 w 1187108"/>
              <a:gd name="connsiteY2" fmla="*/ 1435510 h 1435510"/>
              <a:gd name="connsiteX3" fmla="*/ 0 w 1187108"/>
              <a:gd name="connsiteY3" fmla="*/ 780026 h 1435510"/>
              <a:gd name="connsiteX4" fmla="*/ 56398 w 1187108"/>
              <a:gd name="connsiteY4" fmla="*/ 0 h 1435510"/>
              <a:gd name="connsiteX0" fmla="*/ 45814 w 1187108"/>
              <a:gd name="connsiteY0" fmla="*/ 0 h 1452443"/>
              <a:gd name="connsiteX1" fmla="*/ 1187108 w 1187108"/>
              <a:gd name="connsiteY1" fmla="*/ 429888 h 1452443"/>
              <a:gd name="connsiteX2" fmla="*/ 1010128 w 1187108"/>
              <a:gd name="connsiteY2" fmla="*/ 1452443 h 1452443"/>
              <a:gd name="connsiteX3" fmla="*/ 0 w 1187108"/>
              <a:gd name="connsiteY3" fmla="*/ 796959 h 1452443"/>
              <a:gd name="connsiteX4" fmla="*/ 45814 w 1187108"/>
              <a:gd name="connsiteY4" fmla="*/ 0 h 1452443"/>
              <a:gd name="connsiteX0" fmla="*/ 50048 w 1187108"/>
              <a:gd name="connsiteY0" fmla="*/ 0 h 1446093"/>
              <a:gd name="connsiteX1" fmla="*/ 1187108 w 1187108"/>
              <a:gd name="connsiteY1" fmla="*/ 423538 h 1446093"/>
              <a:gd name="connsiteX2" fmla="*/ 1010128 w 1187108"/>
              <a:gd name="connsiteY2" fmla="*/ 1446093 h 1446093"/>
              <a:gd name="connsiteX3" fmla="*/ 0 w 1187108"/>
              <a:gd name="connsiteY3" fmla="*/ 790609 h 1446093"/>
              <a:gd name="connsiteX4" fmla="*/ 50048 w 1187108"/>
              <a:gd name="connsiteY4" fmla="*/ 0 h 1446093"/>
              <a:gd name="connsiteX0" fmla="*/ 47931 w 1187108"/>
              <a:gd name="connsiteY0" fmla="*/ 0 h 1446093"/>
              <a:gd name="connsiteX1" fmla="*/ 1187108 w 1187108"/>
              <a:gd name="connsiteY1" fmla="*/ 423538 h 1446093"/>
              <a:gd name="connsiteX2" fmla="*/ 1010128 w 1187108"/>
              <a:gd name="connsiteY2" fmla="*/ 1446093 h 1446093"/>
              <a:gd name="connsiteX3" fmla="*/ 0 w 1187108"/>
              <a:gd name="connsiteY3" fmla="*/ 790609 h 1446093"/>
              <a:gd name="connsiteX4" fmla="*/ 47931 w 1187108"/>
              <a:gd name="connsiteY4" fmla="*/ 0 h 1446093"/>
              <a:gd name="connsiteX0" fmla="*/ 35231 w 1187108"/>
              <a:gd name="connsiteY0" fmla="*/ 0 h 1446093"/>
              <a:gd name="connsiteX1" fmla="*/ 1187108 w 1187108"/>
              <a:gd name="connsiteY1" fmla="*/ 423538 h 1446093"/>
              <a:gd name="connsiteX2" fmla="*/ 1010128 w 1187108"/>
              <a:gd name="connsiteY2" fmla="*/ 1446093 h 1446093"/>
              <a:gd name="connsiteX3" fmla="*/ 0 w 1187108"/>
              <a:gd name="connsiteY3" fmla="*/ 790609 h 1446093"/>
              <a:gd name="connsiteX4" fmla="*/ 35231 w 1187108"/>
              <a:gd name="connsiteY4" fmla="*/ 0 h 1446093"/>
              <a:gd name="connsiteX0" fmla="*/ 37348 w 1187108"/>
              <a:gd name="connsiteY0" fmla="*/ 0 h 1450326"/>
              <a:gd name="connsiteX1" fmla="*/ 1187108 w 1187108"/>
              <a:gd name="connsiteY1" fmla="*/ 427771 h 1450326"/>
              <a:gd name="connsiteX2" fmla="*/ 1010128 w 1187108"/>
              <a:gd name="connsiteY2" fmla="*/ 1450326 h 1450326"/>
              <a:gd name="connsiteX3" fmla="*/ 0 w 1187108"/>
              <a:gd name="connsiteY3" fmla="*/ 794842 h 1450326"/>
              <a:gd name="connsiteX4" fmla="*/ 37348 w 1187108"/>
              <a:gd name="connsiteY4" fmla="*/ 0 h 1450326"/>
              <a:gd name="connsiteX0" fmla="*/ 37348 w 1187108"/>
              <a:gd name="connsiteY0" fmla="*/ 0 h 1446093"/>
              <a:gd name="connsiteX1" fmla="*/ 1187108 w 1187108"/>
              <a:gd name="connsiteY1" fmla="*/ 423538 h 1446093"/>
              <a:gd name="connsiteX2" fmla="*/ 1010128 w 1187108"/>
              <a:gd name="connsiteY2" fmla="*/ 1446093 h 1446093"/>
              <a:gd name="connsiteX3" fmla="*/ 0 w 1187108"/>
              <a:gd name="connsiteY3" fmla="*/ 790609 h 1446093"/>
              <a:gd name="connsiteX4" fmla="*/ 37348 w 1187108"/>
              <a:gd name="connsiteY4" fmla="*/ 0 h 1446093"/>
              <a:gd name="connsiteX0" fmla="*/ 37348 w 1187108"/>
              <a:gd name="connsiteY0" fmla="*/ 0 h 1474668"/>
              <a:gd name="connsiteX1" fmla="*/ 1187108 w 1187108"/>
              <a:gd name="connsiteY1" fmla="*/ 423538 h 1474668"/>
              <a:gd name="connsiteX2" fmla="*/ 1006953 w 1187108"/>
              <a:gd name="connsiteY2" fmla="*/ 1474668 h 1474668"/>
              <a:gd name="connsiteX3" fmla="*/ 0 w 1187108"/>
              <a:gd name="connsiteY3" fmla="*/ 790609 h 1474668"/>
              <a:gd name="connsiteX4" fmla="*/ 37348 w 1187108"/>
              <a:gd name="connsiteY4" fmla="*/ 0 h 147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7108" h="1474668">
                <a:moveTo>
                  <a:pt x="37348" y="0"/>
                </a:moveTo>
                <a:lnTo>
                  <a:pt x="1187108" y="423538"/>
                </a:lnTo>
                <a:lnTo>
                  <a:pt x="1006953" y="1474668"/>
                </a:lnTo>
                <a:lnTo>
                  <a:pt x="0" y="790609"/>
                </a:lnTo>
                <a:lnTo>
                  <a:pt x="3734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0" name="Freeform 99"/>
          <p:cNvSpPr/>
          <p:nvPr/>
        </p:nvSpPr>
        <p:spPr>
          <a:xfrm>
            <a:off x="10589032" y="3687020"/>
            <a:ext cx="1215413" cy="788704"/>
          </a:xfrm>
          <a:custGeom>
            <a:avLst/>
            <a:gdLst>
              <a:gd name="connsiteX0" fmla="*/ 1002890 w 2133600"/>
              <a:gd name="connsiteY0" fmla="*/ 0 h 1710813"/>
              <a:gd name="connsiteX1" fmla="*/ 2133600 w 2133600"/>
              <a:gd name="connsiteY1" fmla="*/ 412955 h 1710813"/>
              <a:gd name="connsiteX2" fmla="*/ 1956620 w 2133600"/>
              <a:gd name="connsiteY2" fmla="*/ 1435510 h 1710813"/>
              <a:gd name="connsiteX3" fmla="*/ 471949 w 2133600"/>
              <a:gd name="connsiteY3" fmla="*/ 1710813 h 1710813"/>
              <a:gd name="connsiteX4" fmla="*/ 78658 w 2133600"/>
              <a:gd name="connsiteY4" fmla="*/ 1288026 h 1710813"/>
              <a:gd name="connsiteX5" fmla="*/ 0 w 2133600"/>
              <a:gd name="connsiteY5" fmla="*/ 717755 h 1710813"/>
              <a:gd name="connsiteX6" fmla="*/ 324465 w 2133600"/>
              <a:gd name="connsiteY6" fmla="*/ 167148 h 1710813"/>
              <a:gd name="connsiteX7" fmla="*/ 1002890 w 2133600"/>
              <a:gd name="connsiteY7" fmla="*/ 0 h 1710813"/>
              <a:gd name="connsiteX0" fmla="*/ 924232 w 2054942"/>
              <a:gd name="connsiteY0" fmla="*/ 0 h 1710813"/>
              <a:gd name="connsiteX1" fmla="*/ 2054942 w 2054942"/>
              <a:gd name="connsiteY1" fmla="*/ 412955 h 1710813"/>
              <a:gd name="connsiteX2" fmla="*/ 1877962 w 2054942"/>
              <a:gd name="connsiteY2" fmla="*/ 1435510 h 1710813"/>
              <a:gd name="connsiteX3" fmla="*/ 393291 w 2054942"/>
              <a:gd name="connsiteY3" fmla="*/ 1710813 h 1710813"/>
              <a:gd name="connsiteX4" fmla="*/ 0 w 2054942"/>
              <a:gd name="connsiteY4" fmla="*/ 1288026 h 1710813"/>
              <a:gd name="connsiteX5" fmla="*/ 245807 w 2054942"/>
              <a:gd name="connsiteY5" fmla="*/ 167148 h 1710813"/>
              <a:gd name="connsiteX6" fmla="*/ 924232 w 2054942"/>
              <a:gd name="connsiteY6" fmla="*/ 0 h 1710813"/>
              <a:gd name="connsiteX0" fmla="*/ 678425 w 1809135"/>
              <a:gd name="connsiteY0" fmla="*/ 0 h 1710813"/>
              <a:gd name="connsiteX1" fmla="*/ 1809135 w 1809135"/>
              <a:gd name="connsiteY1" fmla="*/ 412955 h 1710813"/>
              <a:gd name="connsiteX2" fmla="*/ 1632155 w 1809135"/>
              <a:gd name="connsiteY2" fmla="*/ 1435510 h 1710813"/>
              <a:gd name="connsiteX3" fmla="*/ 147484 w 1809135"/>
              <a:gd name="connsiteY3" fmla="*/ 1710813 h 1710813"/>
              <a:gd name="connsiteX4" fmla="*/ 0 w 1809135"/>
              <a:gd name="connsiteY4" fmla="*/ 167148 h 1710813"/>
              <a:gd name="connsiteX5" fmla="*/ 678425 w 1809135"/>
              <a:gd name="connsiteY5" fmla="*/ 0 h 1710813"/>
              <a:gd name="connsiteX0" fmla="*/ 530941 w 1661651"/>
              <a:gd name="connsiteY0" fmla="*/ 0 h 1710813"/>
              <a:gd name="connsiteX1" fmla="*/ 1661651 w 1661651"/>
              <a:gd name="connsiteY1" fmla="*/ 412955 h 1710813"/>
              <a:gd name="connsiteX2" fmla="*/ 1484671 w 1661651"/>
              <a:gd name="connsiteY2" fmla="*/ 1435510 h 1710813"/>
              <a:gd name="connsiteX3" fmla="*/ 0 w 1661651"/>
              <a:gd name="connsiteY3" fmla="*/ 1710813 h 1710813"/>
              <a:gd name="connsiteX4" fmla="*/ 530941 w 1661651"/>
              <a:gd name="connsiteY4" fmla="*/ 0 h 1710813"/>
              <a:gd name="connsiteX0" fmla="*/ 530941 w 1661651"/>
              <a:gd name="connsiteY0" fmla="*/ 0 h 1710813"/>
              <a:gd name="connsiteX1" fmla="*/ 1661651 w 1661651"/>
              <a:gd name="connsiteY1" fmla="*/ 412955 h 1710813"/>
              <a:gd name="connsiteX2" fmla="*/ 0 w 1661651"/>
              <a:gd name="connsiteY2" fmla="*/ 1710813 h 1710813"/>
              <a:gd name="connsiteX3" fmla="*/ 530941 w 1661651"/>
              <a:gd name="connsiteY3" fmla="*/ 0 h 1710813"/>
              <a:gd name="connsiteX0" fmla="*/ 0 w 1130710"/>
              <a:gd name="connsiteY0" fmla="*/ 0 h 911916"/>
              <a:gd name="connsiteX1" fmla="*/ 1130710 w 1130710"/>
              <a:gd name="connsiteY1" fmla="*/ 412955 h 911916"/>
              <a:gd name="connsiteX2" fmla="*/ 354583 w 1130710"/>
              <a:gd name="connsiteY2" fmla="*/ 911916 h 911916"/>
              <a:gd name="connsiteX3" fmla="*/ 0 w 1130710"/>
              <a:gd name="connsiteY3" fmla="*/ 0 h 911916"/>
              <a:gd name="connsiteX0" fmla="*/ 59303 w 1190013"/>
              <a:gd name="connsiteY0" fmla="*/ 0 h 767537"/>
              <a:gd name="connsiteX1" fmla="*/ 1190013 w 1190013"/>
              <a:gd name="connsiteY1" fmla="*/ 412955 h 767537"/>
              <a:gd name="connsiteX2" fmla="*/ 0 w 1190013"/>
              <a:gd name="connsiteY2" fmla="*/ 767537 h 767537"/>
              <a:gd name="connsiteX3" fmla="*/ 59303 w 1190013"/>
              <a:gd name="connsiteY3" fmla="*/ 0 h 767537"/>
              <a:gd name="connsiteX0" fmla="*/ 59303 w 1190013"/>
              <a:gd name="connsiteY0" fmla="*/ 0 h 784471"/>
              <a:gd name="connsiteX1" fmla="*/ 1190013 w 1190013"/>
              <a:gd name="connsiteY1" fmla="*/ 412955 h 784471"/>
              <a:gd name="connsiteX2" fmla="*/ 0 w 1190013"/>
              <a:gd name="connsiteY2" fmla="*/ 784471 h 784471"/>
              <a:gd name="connsiteX3" fmla="*/ 59303 w 1190013"/>
              <a:gd name="connsiteY3" fmla="*/ 0 h 784471"/>
              <a:gd name="connsiteX0" fmla="*/ 59303 w 1215413"/>
              <a:gd name="connsiteY0" fmla="*/ 0 h 784471"/>
              <a:gd name="connsiteX1" fmla="*/ 1215413 w 1215413"/>
              <a:gd name="connsiteY1" fmla="*/ 421421 h 784471"/>
              <a:gd name="connsiteX2" fmla="*/ 0 w 1215413"/>
              <a:gd name="connsiteY2" fmla="*/ 784471 h 784471"/>
              <a:gd name="connsiteX3" fmla="*/ 59303 w 1215413"/>
              <a:gd name="connsiteY3" fmla="*/ 0 h 784471"/>
              <a:gd name="connsiteX0" fmla="*/ 46603 w 1215413"/>
              <a:gd name="connsiteY0" fmla="*/ 0 h 788704"/>
              <a:gd name="connsiteX1" fmla="*/ 1215413 w 1215413"/>
              <a:gd name="connsiteY1" fmla="*/ 425654 h 788704"/>
              <a:gd name="connsiteX2" fmla="*/ 0 w 1215413"/>
              <a:gd name="connsiteY2" fmla="*/ 788704 h 788704"/>
              <a:gd name="connsiteX3" fmla="*/ 46603 w 1215413"/>
              <a:gd name="connsiteY3" fmla="*/ 0 h 78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413" h="788704">
                <a:moveTo>
                  <a:pt x="46603" y="0"/>
                </a:moveTo>
                <a:lnTo>
                  <a:pt x="1215413" y="425654"/>
                </a:lnTo>
                <a:lnTo>
                  <a:pt x="0" y="788704"/>
                </a:lnTo>
                <a:lnTo>
                  <a:pt x="46603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Oval 100"/>
          <p:cNvSpPr/>
          <p:nvPr/>
        </p:nvSpPr>
        <p:spPr>
          <a:xfrm>
            <a:off x="9903126" y="3783133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Oval 101"/>
          <p:cNvSpPr/>
          <p:nvPr/>
        </p:nvSpPr>
        <p:spPr>
          <a:xfrm>
            <a:off x="9575472" y="4359832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Oval 102"/>
          <p:cNvSpPr/>
          <p:nvPr/>
        </p:nvSpPr>
        <p:spPr>
          <a:xfrm>
            <a:off x="9645445" y="4910122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Oval 103"/>
          <p:cNvSpPr/>
          <p:nvPr/>
        </p:nvSpPr>
        <p:spPr>
          <a:xfrm>
            <a:off x="10054870" y="5312918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Oval 104"/>
          <p:cNvSpPr/>
          <p:nvPr/>
        </p:nvSpPr>
        <p:spPr>
          <a:xfrm>
            <a:off x="11521024" y="5050110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Oval 105"/>
          <p:cNvSpPr/>
          <p:nvPr/>
        </p:nvSpPr>
        <p:spPr>
          <a:xfrm>
            <a:off x="10133528" y="4120721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Oval 106"/>
          <p:cNvSpPr/>
          <p:nvPr/>
        </p:nvSpPr>
        <p:spPr>
          <a:xfrm>
            <a:off x="11227948" y="4197072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Oval 107"/>
          <p:cNvSpPr/>
          <p:nvPr/>
        </p:nvSpPr>
        <p:spPr>
          <a:xfrm>
            <a:off x="11306606" y="4700361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Oval 108"/>
          <p:cNvSpPr/>
          <p:nvPr/>
        </p:nvSpPr>
        <p:spPr>
          <a:xfrm>
            <a:off x="10849896" y="4039756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Oval 109"/>
          <p:cNvSpPr/>
          <p:nvPr/>
        </p:nvSpPr>
        <p:spPr>
          <a:xfrm>
            <a:off x="10818797" y="4571111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Oval 110"/>
          <p:cNvSpPr/>
          <p:nvPr/>
        </p:nvSpPr>
        <p:spPr>
          <a:xfrm>
            <a:off x="10593067" y="5009676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Oval 111"/>
          <p:cNvSpPr/>
          <p:nvPr/>
        </p:nvSpPr>
        <p:spPr>
          <a:xfrm>
            <a:off x="10219119" y="4784447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Oval 112"/>
          <p:cNvSpPr/>
          <p:nvPr/>
        </p:nvSpPr>
        <p:spPr>
          <a:xfrm>
            <a:off x="10514409" y="4394865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Oval 113"/>
          <p:cNvSpPr/>
          <p:nvPr/>
        </p:nvSpPr>
        <p:spPr>
          <a:xfrm>
            <a:off x="10943457" y="5155602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Oval 114"/>
          <p:cNvSpPr/>
          <p:nvPr/>
        </p:nvSpPr>
        <p:spPr>
          <a:xfrm>
            <a:off x="11463922" y="4439527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6" name="Straight Connector 115"/>
          <p:cNvCxnSpPr/>
          <p:nvPr/>
        </p:nvCxnSpPr>
        <p:spPr>
          <a:xfrm>
            <a:off x="10629409" y="3688502"/>
            <a:ext cx="1145615" cy="434743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10554929" y="3618116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Oval 117"/>
          <p:cNvSpPr/>
          <p:nvPr/>
        </p:nvSpPr>
        <p:spPr>
          <a:xfrm>
            <a:off x="11696366" y="4039756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9" name="Straight Connector 118"/>
          <p:cNvCxnSpPr/>
          <p:nvPr/>
        </p:nvCxnSpPr>
        <p:spPr>
          <a:xfrm flipH="1">
            <a:off x="10595742" y="3699132"/>
            <a:ext cx="36784" cy="7743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10580763" y="4121126"/>
            <a:ext cx="1194261" cy="34956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0602669" y="4196544"/>
            <a:ext cx="412070" cy="156374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10147039" y="3792190"/>
                <a:ext cx="52751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7039" y="3792190"/>
                <a:ext cx="527515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10130286" y="4162067"/>
                <a:ext cx="5347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286" y="4162067"/>
                <a:ext cx="534785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11216847" y="4191744"/>
                <a:ext cx="52345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847" y="4191744"/>
                <a:ext cx="523457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10644753" y="4313434"/>
                <a:ext cx="5347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4753" y="4313434"/>
                <a:ext cx="534785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Straight Connector 125"/>
          <p:cNvCxnSpPr/>
          <p:nvPr/>
        </p:nvCxnSpPr>
        <p:spPr>
          <a:xfrm>
            <a:off x="10622039" y="3912338"/>
            <a:ext cx="820402" cy="31133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0606752" y="4068092"/>
            <a:ext cx="593564" cy="22524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0607485" y="4310088"/>
            <a:ext cx="228986" cy="86896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10629409" y="3807613"/>
            <a:ext cx="970273" cy="368203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0" name="Freeform 129"/>
          <p:cNvSpPr/>
          <p:nvPr/>
        </p:nvSpPr>
        <p:spPr>
          <a:xfrm>
            <a:off x="10933155" y="4201494"/>
            <a:ext cx="772435" cy="501248"/>
          </a:xfrm>
          <a:custGeom>
            <a:avLst/>
            <a:gdLst>
              <a:gd name="connsiteX0" fmla="*/ 1002890 w 2133600"/>
              <a:gd name="connsiteY0" fmla="*/ 0 h 1710813"/>
              <a:gd name="connsiteX1" fmla="*/ 2133600 w 2133600"/>
              <a:gd name="connsiteY1" fmla="*/ 412955 h 1710813"/>
              <a:gd name="connsiteX2" fmla="*/ 1956620 w 2133600"/>
              <a:gd name="connsiteY2" fmla="*/ 1435510 h 1710813"/>
              <a:gd name="connsiteX3" fmla="*/ 471949 w 2133600"/>
              <a:gd name="connsiteY3" fmla="*/ 1710813 h 1710813"/>
              <a:gd name="connsiteX4" fmla="*/ 78658 w 2133600"/>
              <a:gd name="connsiteY4" fmla="*/ 1288026 h 1710813"/>
              <a:gd name="connsiteX5" fmla="*/ 0 w 2133600"/>
              <a:gd name="connsiteY5" fmla="*/ 717755 h 1710813"/>
              <a:gd name="connsiteX6" fmla="*/ 324465 w 2133600"/>
              <a:gd name="connsiteY6" fmla="*/ 167148 h 1710813"/>
              <a:gd name="connsiteX7" fmla="*/ 1002890 w 2133600"/>
              <a:gd name="connsiteY7" fmla="*/ 0 h 1710813"/>
              <a:gd name="connsiteX0" fmla="*/ 924232 w 2054942"/>
              <a:gd name="connsiteY0" fmla="*/ 0 h 1710813"/>
              <a:gd name="connsiteX1" fmla="*/ 2054942 w 2054942"/>
              <a:gd name="connsiteY1" fmla="*/ 412955 h 1710813"/>
              <a:gd name="connsiteX2" fmla="*/ 1877962 w 2054942"/>
              <a:gd name="connsiteY2" fmla="*/ 1435510 h 1710813"/>
              <a:gd name="connsiteX3" fmla="*/ 393291 w 2054942"/>
              <a:gd name="connsiteY3" fmla="*/ 1710813 h 1710813"/>
              <a:gd name="connsiteX4" fmla="*/ 0 w 2054942"/>
              <a:gd name="connsiteY4" fmla="*/ 1288026 h 1710813"/>
              <a:gd name="connsiteX5" fmla="*/ 245807 w 2054942"/>
              <a:gd name="connsiteY5" fmla="*/ 167148 h 1710813"/>
              <a:gd name="connsiteX6" fmla="*/ 924232 w 2054942"/>
              <a:gd name="connsiteY6" fmla="*/ 0 h 1710813"/>
              <a:gd name="connsiteX0" fmla="*/ 678425 w 1809135"/>
              <a:gd name="connsiteY0" fmla="*/ 0 h 1710813"/>
              <a:gd name="connsiteX1" fmla="*/ 1809135 w 1809135"/>
              <a:gd name="connsiteY1" fmla="*/ 412955 h 1710813"/>
              <a:gd name="connsiteX2" fmla="*/ 1632155 w 1809135"/>
              <a:gd name="connsiteY2" fmla="*/ 1435510 h 1710813"/>
              <a:gd name="connsiteX3" fmla="*/ 147484 w 1809135"/>
              <a:gd name="connsiteY3" fmla="*/ 1710813 h 1710813"/>
              <a:gd name="connsiteX4" fmla="*/ 0 w 1809135"/>
              <a:gd name="connsiteY4" fmla="*/ 167148 h 1710813"/>
              <a:gd name="connsiteX5" fmla="*/ 678425 w 1809135"/>
              <a:gd name="connsiteY5" fmla="*/ 0 h 1710813"/>
              <a:gd name="connsiteX0" fmla="*/ 530941 w 1661651"/>
              <a:gd name="connsiteY0" fmla="*/ 0 h 1710813"/>
              <a:gd name="connsiteX1" fmla="*/ 1661651 w 1661651"/>
              <a:gd name="connsiteY1" fmla="*/ 412955 h 1710813"/>
              <a:gd name="connsiteX2" fmla="*/ 1484671 w 1661651"/>
              <a:gd name="connsiteY2" fmla="*/ 1435510 h 1710813"/>
              <a:gd name="connsiteX3" fmla="*/ 0 w 1661651"/>
              <a:gd name="connsiteY3" fmla="*/ 1710813 h 1710813"/>
              <a:gd name="connsiteX4" fmla="*/ 530941 w 1661651"/>
              <a:gd name="connsiteY4" fmla="*/ 0 h 1710813"/>
              <a:gd name="connsiteX0" fmla="*/ 530941 w 1661651"/>
              <a:gd name="connsiteY0" fmla="*/ 0 h 1710813"/>
              <a:gd name="connsiteX1" fmla="*/ 1661651 w 1661651"/>
              <a:gd name="connsiteY1" fmla="*/ 412955 h 1710813"/>
              <a:gd name="connsiteX2" fmla="*/ 0 w 1661651"/>
              <a:gd name="connsiteY2" fmla="*/ 1710813 h 1710813"/>
              <a:gd name="connsiteX3" fmla="*/ 530941 w 1661651"/>
              <a:gd name="connsiteY3" fmla="*/ 0 h 1710813"/>
              <a:gd name="connsiteX0" fmla="*/ 0 w 1130710"/>
              <a:gd name="connsiteY0" fmla="*/ 0 h 911916"/>
              <a:gd name="connsiteX1" fmla="*/ 1130710 w 1130710"/>
              <a:gd name="connsiteY1" fmla="*/ 412955 h 911916"/>
              <a:gd name="connsiteX2" fmla="*/ 354583 w 1130710"/>
              <a:gd name="connsiteY2" fmla="*/ 911916 h 911916"/>
              <a:gd name="connsiteX3" fmla="*/ 0 w 1130710"/>
              <a:gd name="connsiteY3" fmla="*/ 0 h 911916"/>
              <a:gd name="connsiteX0" fmla="*/ 59303 w 1190013"/>
              <a:gd name="connsiteY0" fmla="*/ 0 h 767537"/>
              <a:gd name="connsiteX1" fmla="*/ 1190013 w 1190013"/>
              <a:gd name="connsiteY1" fmla="*/ 412955 h 767537"/>
              <a:gd name="connsiteX2" fmla="*/ 0 w 1190013"/>
              <a:gd name="connsiteY2" fmla="*/ 767537 h 767537"/>
              <a:gd name="connsiteX3" fmla="*/ 59303 w 1190013"/>
              <a:gd name="connsiteY3" fmla="*/ 0 h 767537"/>
              <a:gd name="connsiteX0" fmla="*/ 59303 w 1190013"/>
              <a:gd name="connsiteY0" fmla="*/ 0 h 784471"/>
              <a:gd name="connsiteX1" fmla="*/ 1190013 w 1190013"/>
              <a:gd name="connsiteY1" fmla="*/ 412955 h 784471"/>
              <a:gd name="connsiteX2" fmla="*/ 0 w 1190013"/>
              <a:gd name="connsiteY2" fmla="*/ 784471 h 784471"/>
              <a:gd name="connsiteX3" fmla="*/ 59303 w 1190013"/>
              <a:gd name="connsiteY3" fmla="*/ 0 h 784471"/>
              <a:gd name="connsiteX0" fmla="*/ 59303 w 1215413"/>
              <a:gd name="connsiteY0" fmla="*/ 0 h 784471"/>
              <a:gd name="connsiteX1" fmla="*/ 1215413 w 1215413"/>
              <a:gd name="connsiteY1" fmla="*/ 421421 h 784471"/>
              <a:gd name="connsiteX2" fmla="*/ 0 w 1215413"/>
              <a:gd name="connsiteY2" fmla="*/ 784471 h 784471"/>
              <a:gd name="connsiteX3" fmla="*/ 59303 w 1215413"/>
              <a:gd name="connsiteY3" fmla="*/ 0 h 784471"/>
              <a:gd name="connsiteX0" fmla="*/ 46603 w 1215413"/>
              <a:gd name="connsiteY0" fmla="*/ 0 h 788704"/>
              <a:gd name="connsiteX1" fmla="*/ 1215413 w 1215413"/>
              <a:gd name="connsiteY1" fmla="*/ 425654 h 788704"/>
              <a:gd name="connsiteX2" fmla="*/ 0 w 1215413"/>
              <a:gd name="connsiteY2" fmla="*/ 788704 h 788704"/>
              <a:gd name="connsiteX3" fmla="*/ 46603 w 1215413"/>
              <a:gd name="connsiteY3" fmla="*/ 0 h 78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413" h="788704">
                <a:moveTo>
                  <a:pt x="46603" y="0"/>
                </a:moveTo>
                <a:lnTo>
                  <a:pt x="1215413" y="425654"/>
                </a:lnTo>
                <a:lnTo>
                  <a:pt x="0" y="788704"/>
                </a:lnTo>
                <a:lnTo>
                  <a:pt x="46603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1" name="Straight Connector 130"/>
          <p:cNvCxnSpPr/>
          <p:nvPr/>
        </p:nvCxnSpPr>
        <p:spPr>
          <a:xfrm flipH="1">
            <a:off x="11594185" y="4115588"/>
            <a:ext cx="182418" cy="10400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0590706" y="4470486"/>
            <a:ext cx="1003479" cy="68097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10631877" y="3695364"/>
            <a:ext cx="962308" cy="14468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10194980" y="4534295"/>
                <a:ext cx="66866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4980" y="4534295"/>
                <a:ext cx="668660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10735240" y="4825231"/>
                <a:ext cx="5347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5240" y="4825231"/>
                <a:ext cx="534785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11675807" y="4181814"/>
                <a:ext cx="52394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5807" y="4181814"/>
                <a:ext cx="523943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/>
              <p:cNvSpPr txBox="1"/>
              <p:nvPr/>
            </p:nvSpPr>
            <p:spPr>
              <a:xfrm>
                <a:off x="11621267" y="4661740"/>
                <a:ext cx="5347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1267" y="4661740"/>
                <a:ext cx="534785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10777698" y="3848888"/>
                <a:ext cx="58479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7698" y="3848888"/>
                <a:ext cx="584795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11172676" y="4423599"/>
                <a:ext cx="5347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2676" y="4423599"/>
                <a:ext cx="534785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ular Callout 139"/>
              <p:cNvSpPr/>
              <p:nvPr/>
            </p:nvSpPr>
            <p:spPr>
              <a:xfrm>
                <a:off x="6962805" y="3227443"/>
                <a:ext cx="2721553" cy="908433"/>
              </a:xfrm>
              <a:prstGeom prst="wedgeRectCallout">
                <a:avLst>
                  <a:gd name="adj1" fmla="val 80254"/>
                  <a:gd name="adj2" fmla="val 48691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Ratio of these lengths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I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0" name="Rectangular Callout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05" y="3227443"/>
                <a:ext cx="2721553" cy="908433"/>
              </a:xfrm>
              <a:prstGeom prst="wedgeRectCallout">
                <a:avLst>
                  <a:gd name="adj1" fmla="val 80254"/>
                  <a:gd name="adj2" fmla="val 48691"/>
                </a:avLst>
              </a:prstGeom>
              <a:blipFill>
                <a:blip r:embed="rId12"/>
                <a:stretch>
                  <a:fillRect l="-1698" b="-8387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ular Callout 140"/>
              <p:cNvSpPr/>
              <p:nvPr/>
            </p:nvSpPr>
            <p:spPr>
              <a:xfrm>
                <a:off x="7481454" y="4891100"/>
                <a:ext cx="2721553" cy="908433"/>
              </a:xfrm>
              <a:prstGeom prst="wedgeRectCallout">
                <a:avLst>
                  <a:gd name="adj1" fmla="val 73888"/>
                  <a:gd name="adj2" fmla="val -58323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Ratio of these lengths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I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1" name="Rectangular Callout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454" y="4891100"/>
                <a:ext cx="2721553" cy="908433"/>
              </a:xfrm>
              <a:prstGeom prst="wedgeRectCallout">
                <a:avLst>
                  <a:gd name="adj1" fmla="val 73888"/>
                  <a:gd name="adj2" fmla="val -58323"/>
                </a:avLst>
              </a:prstGeom>
              <a:blipFill>
                <a:blip r:embed="rId13"/>
                <a:stretch>
                  <a:fillRect l="-1786" b="-773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29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95" grpId="0" animBg="1"/>
      <p:bldP spid="96" grpId="0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7" grpId="0" animBg="1"/>
      <p:bldP spid="118" grpId="0" animBg="1"/>
      <p:bldP spid="122" grpId="0"/>
      <p:bldP spid="122" grpId="1"/>
      <p:bldP spid="123" grpId="0"/>
      <p:bldP spid="123" grpId="1"/>
      <p:bldP spid="124" grpId="0"/>
      <p:bldP spid="124" grpId="1"/>
      <p:bldP spid="125" grpId="0"/>
      <p:bldP spid="125" grpId="1"/>
      <p:bldP spid="130" grpId="0" animBg="1"/>
      <p:bldP spid="130" grpId="1" animBg="1"/>
      <p:bldP spid="134" grpId="0"/>
      <p:bldP spid="134" grpId="1"/>
      <p:bldP spid="135" grpId="0"/>
      <p:bldP spid="135" grpId="1"/>
      <p:bldP spid="136" grpId="0"/>
      <p:bldP spid="136" grpId="1"/>
      <p:bldP spid="137" grpId="0"/>
      <p:bldP spid="137" grpId="1"/>
      <p:bldP spid="138" grpId="0"/>
      <p:bldP spid="138" grpId="1"/>
      <p:bldP spid="139" grpId="0"/>
      <p:bldP spid="139" grpId="1"/>
      <p:bldP spid="140" grpId="0" animBg="1"/>
      <p:bldP spid="140" grpId="1" animBg="1"/>
      <p:bldP spid="141" grpId="0" animBg="1"/>
      <p:bldP spid="14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1" y="0"/>
            <a:ext cx="12191999" cy="6857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Span of More than Two Vectors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9212760" y="2925104"/>
            <a:ext cx="662632" cy="902610"/>
            <a:chOff x="9212760" y="2925104"/>
            <a:chExt cx="662632" cy="902610"/>
          </a:xfrm>
        </p:grpSpPr>
        <p:cxnSp>
          <p:nvCxnSpPr>
            <p:cNvPr id="24" name="Straight Connector 23"/>
            <p:cNvCxnSpPr/>
            <p:nvPr/>
          </p:nvCxnSpPr>
          <p:spPr>
            <a:xfrm flipH="1">
              <a:off x="9648396" y="2925104"/>
              <a:ext cx="226996" cy="4262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9648396" y="3351389"/>
              <a:ext cx="0" cy="4763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212760" y="3351389"/>
              <a:ext cx="43563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 flipH="1">
            <a:off x="8574491" y="3351389"/>
            <a:ext cx="1071240" cy="20117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rapezoid 15"/>
          <p:cNvSpPr/>
          <p:nvPr/>
        </p:nvSpPr>
        <p:spPr>
          <a:xfrm rot="2700000">
            <a:off x="7591047" y="1780355"/>
            <a:ext cx="4341693" cy="3142064"/>
          </a:xfrm>
          <a:prstGeom prst="trapezoid">
            <a:avLst>
              <a:gd name="adj" fmla="val 28308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>
            <a:off x="9645731" y="1111624"/>
            <a:ext cx="0" cy="22397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645731" y="3351390"/>
            <a:ext cx="25462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823200" y="1905802"/>
            <a:ext cx="3389240" cy="312561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0260448" y="2615811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/>
          <p:cNvSpPr/>
          <p:nvPr/>
        </p:nvSpPr>
        <p:spPr>
          <a:xfrm>
            <a:off x="8716383" y="2414334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3" name="Straight Connector 52"/>
          <p:cNvCxnSpPr/>
          <p:nvPr/>
        </p:nvCxnSpPr>
        <p:spPr>
          <a:xfrm>
            <a:off x="8229600" y="1949227"/>
            <a:ext cx="2988733" cy="292757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11676373" y="2037547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7823200" y="2018339"/>
            <a:ext cx="4131733" cy="239275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9638992" y="4028502"/>
            <a:ext cx="157316" cy="157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7904327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Let us consider three vectors in 3 dimensions</a:t>
                </a:r>
              </a:p>
              <a:p>
                <a:pPr lvl="2"/>
                <a:r>
                  <a:rPr lang="en-IN" dirty="0" smtClean="0"/>
                  <a:t>With two vectors (not multiples of each other), we already saw that entire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 is covered so adding more vectors in 2 dims is not interesting anymore</a:t>
                </a:r>
              </a:p>
              <a:p>
                <a:r>
                  <a:rPr lang="en-IN" b="1" dirty="0" smtClean="0"/>
                  <a:t>Trick</a:t>
                </a:r>
                <a:r>
                  <a:rPr lang="en-IN" dirty="0" smtClean="0"/>
                  <a:t>: start with span of one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IN" dirty="0" smtClean="0"/>
                  <a:t>: a line</a:t>
                </a:r>
              </a:p>
              <a:p>
                <a:r>
                  <a:rPr lang="en-IN" dirty="0" smtClean="0"/>
                  <a:t>Add a new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: causes the line to move about and become a plane (flat sheet in 3D)</a:t>
                </a:r>
              </a:p>
              <a:p>
                <a:r>
                  <a:rPr lang="en-IN" dirty="0" smtClean="0"/>
                  <a:t>Add a new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N" dirty="0" smtClean="0"/>
                  <a:t>: causes the sheet to move about and cover entire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N" dirty="0" smtClean="0"/>
                  <a:t> had been expressible as a comb of the previous 2 vectors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 for some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, then would not cover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7904327" cy="5746376"/>
              </a:xfrm>
              <a:blipFill>
                <a:blip r:embed="rId2"/>
                <a:stretch>
                  <a:fillRect l="-849" t="-2545" r="-2006" b="-18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oup 91"/>
          <p:cNvGrpSpPr/>
          <p:nvPr/>
        </p:nvGrpSpPr>
        <p:grpSpPr>
          <a:xfrm>
            <a:off x="10493645" y="466114"/>
            <a:ext cx="1468606" cy="1238929"/>
            <a:chOff x="12383748" y="1219011"/>
            <a:chExt cx="1862104" cy="1570887"/>
          </a:xfrm>
        </p:grpSpPr>
        <p:sp>
          <p:nvSpPr>
            <p:cNvPr id="93" name="Freeform 92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Freeform 93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Oval 95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Oval 96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8" name="Rectangular Callout 97"/>
          <p:cNvSpPr/>
          <p:nvPr/>
        </p:nvSpPr>
        <p:spPr>
          <a:xfrm>
            <a:off x="2550695" y="1701486"/>
            <a:ext cx="7849495" cy="1368052"/>
          </a:xfrm>
          <a:prstGeom prst="wedgeRectCallout">
            <a:avLst>
              <a:gd name="adj1" fmla="val 59676"/>
              <a:gd name="adj2" fmla="val -5578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Yet again, it does not matter in which order do you consider the points. Eventually you will land up with the same span. This claim requires a proof which is beyond the scope of CS771</a:t>
            </a:r>
            <a:endParaRPr lang="en-IN" sz="2400" b="1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ular Callout 98"/>
              <p:cNvSpPr/>
              <p:nvPr/>
            </p:nvSpPr>
            <p:spPr>
              <a:xfrm>
                <a:off x="2550695" y="172367"/>
                <a:ext cx="7849495" cy="1368052"/>
              </a:xfrm>
              <a:prstGeom prst="wedgeRectCallout">
                <a:avLst>
                  <a:gd name="adj1" fmla="val 59553"/>
                  <a:gd name="adj2" fmla="val 55380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Same reason as before. For any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IN" sz="2400" b="1" dirty="0" smtClean="0">
                    <a:solidFill>
                      <a:schemeClr val="tx1"/>
                    </a:solidFill>
                    <a:latin typeface="+mj-lt"/>
                  </a:rPr>
                  <a:t>,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we have</a:t>
                </a:r>
                <a:b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/>
                </a:r>
                <a:b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</a:b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i.e. we get no new points outside of the plane by adding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9" name="Rectangular Callout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695" y="172367"/>
                <a:ext cx="7849495" cy="1368052"/>
              </a:xfrm>
              <a:prstGeom prst="wedgeRectCallout">
                <a:avLst>
                  <a:gd name="adj1" fmla="val 59553"/>
                  <a:gd name="adj2" fmla="val 55380"/>
                </a:avLst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0" name="Picture 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561" y="3306239"/>
            <a:ext cx="1722822" cy="1722822"/>
          </a:xfrm>
          <a:prstGeom prst="rect">
            <a:avLst/>
          </a:prstGeom>
        </p:spPr>
      </p:pic>
      <p:sp>
        <p:nvSpPr>
          <p:cNvPr id="101" name="Rectangular Callout 100"/>
          <p:cNvSpPr/>
          <p:nvPr/>
        </p:nvSpPr>
        <p:spPr>
          <a:xfrm>
            <a:off x="1910993" y="3306238"/>
            <a:ext cx="8802050" cy="1218202"/>
          </a:xfrm>
          <a:prstGeom prst="wedgeRectCallout">
            <a:avLst>
              <a:gd name="adj1" fmla="val 58445"/>
              <a:gd name="adj2" fmla="val 49398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Affine combinations of more than two vectors can also produce planes/hyperplanes. We will not require affine combinations much in our discussions so we are not going into details of those here</a:t>
            </a:r>
          </a:p>
        </p:txBody>
      </p:sp>
    </p:spTree>
    <p:extLst>
      <p:ext uri="{BB962C8B-B14F-4D97-AF65-F5344CB8AC3E}">
        <p14:creationId xmlns:p14="http://schemas.microsoft.com/office/powerpoint/2010/main" val="64024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-0.07083 -0.12454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-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83 -0.12454 L 0.07357 0.1324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14" y="1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57 0.1324 L 1.04167E-6 2.59259E-6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5" y="-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59259E-6 L 0.12487 -0.12685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37" y="-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487 -0.12685 L -0.13151 0.13217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26" y="1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151 0.13217 L 3.69713E-17 2.59259E-6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6" y="-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9" grpId="1" animBg="1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47" grpId="0" animBg="1"/>
      <p:bldP spid="50" grpId="0" animBg="1"/>
      <p:bldP spid="83" grpId="0" animBg="1"/>
      <p:bldP spid="83" grpId="1" animBg="1"/>
      <p:bldP spid="91" grpId="0" animBg="1"/>
      <p:bldP spid="3" grpId="0" uiExpand="1" build="p"/>
      <p:bldP spid="98" grpId="0" animBg="1"/>
      <p:bldP spid="99" grpId="0" animBg="1"/>
      <p:bldP spid="101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3291</TotalTime>
  <Words>1437</Words>
  <Application>Microsoft Office PowerPoint</Application>
  <PresentationFormat>Widescreen</PresentationFormat>
  <Paragraphs>226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Wingdings</vt:lpstr>
      <vt:lpstr>Metropolitan</vt:lpstr>
      <vt:lpstr>Linear Algebra</vt:lpstr>
      <vt:lpstr>Announcements</vt:lpstr>
      <vt:lpstr>Recap of Last Lecture</vt:lpstr>
      <vt:lpstr>Linear Algebra</vt:lpstr>
      <vt:lpstr>Linear Combinations of Vectors</vt:lpstr>
      <vt:lpstr>Special kinds of linear combinations</vt:lpstr>
      <vt:lpstr>Span of Vectors</vt:lpstr>
      <vt:lpstr>Combinations of More than 2 Vectors</vt:lpstr>
      <vt:lpstr>Span of More than Two Vectors </vt:lpstr>
      <vt:lpstr>Dependence and Independence</vt:lpstr>
      <vt:lpstr>Basis</vt:lpstr>
      <vt:lpstr>Gram-Schmidt Process</vt:lpstr>
      <vt:lpstr>Linear Maps/Transformations</vt:lpstr>
      <vt:lpstr>Encoding Linear Transformations</vt:lpstr>
      <vt:lpstr>Matrices ARE Linear Transformations!</vt:lpstr>
      <vt:lpstr>Special Linear Transformations</vt:lpstr>
      <vt:lpstr>Special Linear Transformations</vt:lpstr>
      <vt:lpstr>Special Linear Transformations</vt:lpstr>
      <vt:lpstr>Applying Multiple Linear Transformations</vt:lpstr>
      <vt:lpstr>The Universal Linear Transformations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227</cp:revision>
  <dcterms:created xsi:type="dcterms:W3CDTF">2018-07-30T05:08:11Z</dcterms:created>
  <dcterms:modified xsi:type="dcterms:W3CDTF">2019-09-25T02:45:36Z</dcterms:modified>
</cp:coreProperties>
</file>