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7" r:id="rId14"/>
    <p:sldId id="272" r:id="rId15"/>
    <p:sldId id="273" r:id="rId16"/>
    <p:sldId id="274" r:id="rId17"/>
    <p:sldId id="275" r:id="rId18"/>
    <p:sldId id="276" r:id="rId19"/>
    <p:sldId id="26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7" autoAdjust="0"/>
  </p:normalViewPr>
  <p:slideViewPr>
    <p:cSldViewPr snapToGrid="0">
      <p:cViewPr>
        <p:scale>
          <a:sx n="33" d="100"/>
          <a:sy n="33" d="100"/>
        </p:scale>
        <p:origin x="136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9/26/2019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0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Algebra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Null Space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674943" cy="5746376"/>
              </a:xfrm>
            </p:spPr>
            <p:txBody>
              <a:bodyPr/>
              <a:lstStyle/>
              <a:p>
                <a:r>
                  <a:rPr lang="en-IN" dirty="0" smtClean="0"/>
                  <a:t>For any linear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with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its </a:t>
                </a:r>
                <a:r>
                  <a:rPr lang="en-IN" i="1" dirty="0" smtClean="0"/>
                  <a:t>null space</a:t>
                </a:r>
                <a:r>
                  <a:rPr lang="en-IN" dirty="0" smtClean="0"/>
                  <a:t> (aka </a:t>
                </a:r>
                <a:r>
                  <a:rPr lang="en-IN" i="1" dirty="0" smtClean="0"/>
                  <a:t>kernel</a:t>
                </a:r>
                <a:r>
                  <a:rPr lang="en-IN" dirty="0" smtClean="0"/>
                  <a:t>) is the set of inputs that get mapped to zero vector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Can you show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is always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?</a:t>
                </a:r>
              </a:p>
              <a:p>
                <a:r>
                  <a:rPr lang="en-IN" dirty="0" smtClean="0"/>
                  <a:t>The rank/dimension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is called the </a:t>
                </a:r>
                <a:r>
                  <a:rPr lang="en-IN" i="1" dirty="0" smtClean="0"/>
                  <a:t>nullity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ker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then this means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only maps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to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b="1" dirty="0" smtClean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ker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then this means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maps an entire line passing through the origin (i.e. a subspace of dimension/rank 1) to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ker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 then this means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maps an entire </a:t>
                </a:r>
                <a:r>
                  <a:rPr lang="en-IN" dirty="0" smtClean="0"/>
                  <a:t>2D plane </a:t>
                </a:r>
                <a:r>
                  <a:rPr lang="en-IN" dirty="0"/>
                  <a:t>passing through the origin (i.e. a subspace of dimension/rank </a:t>
                </a:r>
                <a:r>
                  <a:rPr lang="en-IN" dirty="0" smtClean="0"/>
                  <a:t>2) </a:t>
                </a:r>
                <a:r>
                  <a:rPr lang="en-IN" dirty="0"/>
                  <a:t>to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 …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r>
                  <a:rPr lang="en-IN" b="1" dirty="0" smtClean="0"/>
                  <a:t>Rank-Nullity Theorem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ker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rank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implies that a matrix with nullity zero will always be full rank!</a:t>
                </a:r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674943" cy="5746376"/>
              </a:xfrm>
              <a:blipFill>
                <a:blip r:embed="rId2"/>
                <a:stretch>
                  <a:fillRect l="-574" t="-2439" r="-1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052" y="215575"/>
            <a:ext cx="1792096" cy="1792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2568539" y="215574"/>
                <a:ext cx="7941542" cy="1523255"/>
              </a:xfrm>
              <a:prstGeom prst="wedgeRectCallout">
                <a:avLst>
                  <a:gd name="adj1" fmla="val 58584"/>
                  <a:gd name="adj2" fmla="val 3259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Elements in the null space are impotent in the sense that they cannot change the output of the linear map. Note that we have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for any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any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9" y="215574"/>
                <a:ext cx="7941542" cy="1523255"/>
              </a:xfrm>
              <a:prstGeom prst="wedgeRectCallout">
                <a:avLst>
                  <a:gd name="adj1" fmla="val 58584"/>
                  <a:gd name="adj2" fmla="val 32595"/>
                </a:avLst>
              </a:prstGeom>
              <a:blipFill>
                <a:blip r:embed="rId4"/>
                <a:stretch>
                  <a:fillRect l="-70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052" y="2235147"/>
            <a:ext cx="1792098" cy="1792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253353" y="2092540"/>
                <a:ext cx="10014699" cy="1525300"/>
              </a:xfrm>
              <a:prstGeom prst="wedgeRectCallout">
                <a:avLst>
                  <a:gd name="adj1" fmla="val 57608"/>
                  <a:gd name="adj2" fmla="val 3455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that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ker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this means that the kernel has an infinite number of elements which means that for any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there exist infinitely many other vectors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̃"/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Each such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found by adding a kernel element to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(to see this, note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̃"/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acc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acc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func>
                      <m:func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ker</m:t>
                        </m:r>
                      </m:fName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2092540"/>
                <a:ext cx="10014699" cy="1525300"/>
              </a:xfrm>
              <a:prstGeom prst="wedgeRectCallout">
                <a:avLst>
                  <a:gd name="adj1" fmla="val 57608"/>
                  <a:gd name="adj2" fmla="val 34553"/>
                </a:avLst>
              </a:prstGeom>
              <a:blipFill>
                <a:blip r:embed="rId6"/>
                <a:stretch>
                  <a:fillRect l="-733" t="-3125" b="-937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02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Orthonormal Matrices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6935286" cy="5300823"/>
              </a:xfrm>
            </p:spPr>
            <p:txBody>
              <a:bodyPr/>
              <a:lstStyle/>
              <a:p>
                <a:r>
                  <a:rPr lang="en-IN" dirty="0" smtClean="0"/>
                  <a:t>Matrices whose columns are unit L2 norm and perp. to each other</a:t>
                </a:r>
              </a:p>
              <a:p>
                <a:r>
                  <a:rPr lang="en-IN" dirty="0" smtClean="0"/>
                  <a:t>Last saw them w.r.t rotation maps</a:t>
                </a:r>
              </a:p>
              <a:p>
                <a:r>
                  <a:rPr lang="en-IN" dirty="0" smtClean="0"/>
                  <a:t>Orthonormal matrices can rotate for sure but can do much more</a:t>
                </a:r>
              </a:p>
              <a:p>
                <a:pPr lvl="2"/>
                <a:r>
                  <a:rPr lang="en-IN" dirty="0" smtClean="0"/>
                  <a:t>If we take an orthonormal matrix and multiply one or more columns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 smtClean="0"/>
                  <a:t>, it amounts to flipping that/those axes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6935286" cy="5300823"/>
              </a:xfrm>
              <a:blipFill>
                <a:blip r:embed="rId2"/>
                <a:stretch>
                  <a:fillRect l="-967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26957" y="1111624"/>
            <a:ext cx="4326726" cy="3344873"/>
            <a:chOff x="7526957" y="1111624"/>
            <a:chExt cx="4326726" cy="334487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238198" y="5249857"/>
                <a:ext cx="4953801" cy="12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0" dirty="0" smtClean="0">
                    <a:latin typeface="+mj-lt"/>
                  </a:rPr>
                  <a:t>e.g.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198" y="5249857"/>
                <a:ext cx="4953801" cy="1233992"/>
              </a:xfrm>
              <a:prstGeom prst="rect">
                <a:avLst/>
              </a:prstGeom>
              <a:blipFill>
                <a:blip r:embed="rId3"/>
                <a:stretch>
                  <a:fillRect l="-3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7526957" y="1115573"/>
            <a:ext cx="4326726" cy="3344873"/>
            <a:chOff x="7526957" y="1111624"/>
            <a:chExt cx="4326726" cy="3344873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46" name="Rectangle 45"/>
          <p:cNvSpPr/>
          <p:nvPr/>
        </p:nvSpPr>
        <p:spPr>
          <a:xfrm>
            <a:off x="8979613" y="5476126"/>
            <a:ext cx="286306" cy="832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7" name="Group 66"/>
          <p:cNvGrpSpPr/>
          <p:nvPr/>
        </p:nvGrpSpPr>
        <p:grpSpPr>
          <a:xfrm rot="-2700000">
            <a:off x="7522831" y="1126619"/>
            <a:ext cx="4326726" cy="3344873"/>
            <a:chOff x="7526957" y="1111624"/>
            <a:chExt cx="4326726" cy="3344873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alpha val="2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alpha val="2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86" name="Straight Arrow Connector 85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alpha val="25000"/>
                </a:schemeClr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-2700000" flipH="1">
            <a:off x="7531081" y="1125710"/>
            <a:ext cx="4326726" cy="3344873"/>
            <a:chOff x="7526957" y="1111624"/>
            <a:chExt cx="4326726" cy="3344873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410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Orthonormal Matrices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6935286" cy="5746376"/>
              </a:xfrm>
            </p:spPr>
            <p:txBody>
              <a:bodyPr/>
              <a:lstStyle/>
              <a:p>
                <a:r>
                  <a:rPr lang="en-IN" dirty="0" smtClean="0"/>
                  <a:t>Matrices whose columns are unit L2 norm and perp. to each other</a:t>
                </a:r>
              </a:p>
              <a:p>
                <a:r>
                  <a:rPr lang="en-IN" dirty="0" smtClean="0"/>
                  <a:t>Last saw them w.r.t rotation maps</a:t>
                </a:r>
              </a:p>
              <a:p>
                <a:r>
                  <a:rPr lang="en-IN" dirty="0" smtClean="0"/>
                  <a:t>Orthonormal matrices can rotate for sure but can do much more</a:t>
                </a:r>
              </a:p>
              <a:p>
                <a:pPr lvl="2"/>
                <a:r>
                  <a:rPr lang="en-IN" dirty="0" smtClean="0"/>
                  <a:t>If we take an orthonormal matrix and multiply one or more columns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 smtClean="0"/>
                  <a:t>, it amounts to flipping that/those axes</a:t>
                </a:r>
              </a:p>
              <a:p>
                <a:pPr lvl="2"/>
                <a:r>
                  <a:rPr lang="en-IN" dirty="0" smtClean="0"/>
                  <a:t>If we take an orthonormal matrix and shift its columns around, it amounts to exchanging/reordering those axes</a:t>
                </a:r>
              </a:p>
              <a:p>
                <a:pPr lvl="2"/>
                <a:r>
                  <a:rPr lang="en-IN" dirty="0" smtClean="0"/>
                  <a:t>In general, orthonormal matrices give us a new (rotated/flipped/exchanged) basis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6935286" cy="5746376"/>
              </a:xfrm>
              <a:blipFill>
                <a:blip r:embed="rId2"/>
                <a:stretch>
                  <a:fillRect l="-967" t="-2545" r="-440" b="-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26957" y="1111624"/>
            <a:ext cx="4326726" cy="3344873"/>
            <a:chOff x="7526957" y="1111624"/>
            <a:chExt cx="4326726" cy="334487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238198" y="5249857"/>
                <a:ext cx="4953801" cy="12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b="0" dirty="0" smtClean="0">
                    <a:latin typeface="+mj-lt"/>
                  </a:rPr>
                  <a:t>e.g.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198" y="5249857"/>
                <a:ext cx="4953801" cy="1233992"/>
              </a:xfrm>
              <a:prstGeom prst="rect">
                <a:avLst/>
              </a:prstGeom>
              <a:blipFill>
                <a:blip r:embed="rId3"/>
                <a:stretch>
                  <a:fillRect l="-3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7526957" y="1115573"/>
            <a:ext cx="4326726" cy="3344873"/>
            <a:chOff x="7526957" y="1111624"/>
            <a:chExt cx="4326726" cy="3344873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68" name="Rectangle 67"/>
          <p:cNvSpPr/>
          <p:nvPr/>
        </p:nvSpPr>
        <p:spPr>
          <a:xfrm>
            <a:off x="8995363" y="5339050"/>
            <a:ext cx="2520155" cy="1073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8821825" y="5236073"/>
                <a:ext cx="1204369" cy="1254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ad>
                              <m:radPr>
                                <m:degHide m:val="on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mr>
                        <m:m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ad>
                              <m:radPr>
                                <m:degHide m:val="on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mr>
                      </m:m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825" y="5236073"/>
                <a:ext cx="1204369" cy="1254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0194260" y="5239316"/>
                <a:ext cx="933886" cy="1254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ad>
                              <m:radPr>
                                <m:degHide m:val="on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mr>
                        <m:m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ad>
                              <m:radPr>
                                <m:degHide m:val="on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mr>
                      </m:m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260" y="5239316"/>
                <a:ext cx="933886" cy="1254126"/>
              </a:xfrm>
              <a:prstGeom prst="rect">
                <a:avLst/>
              </a:prstGeom>
              <a:blipFill>
                <a:blip r:embed="rId5"/>
                <a:stretch>
                  <a:fillRect r="-41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 rot="2700000" flipH="1">
            <a:off x="7551735" y="1116723"/>
            <a:ext cx="4326726" cy="3344873"/>
            <a:chOff x="7526957" y="1111624"/>
            <a:chExt cx="4326726" cy="3344873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91" name="Group 90"/>
          <p:cNvGrpSpPr/>
          <p:nvPr/>
        </p:nvGrpSpPr>
        <p:grpSpPr>
          <a:xfrm rot="18900000">
            <a:off x="7556571" y="1115573"/>
            <a:ext cx="4326726" cy="3344873"/>
            <a:chOff x="7526957" y="1111624"/>
            <a:chExt cx="4326726" cy="3344873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>
                  <a:alpha val="2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3" name="Straight Connector 92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alpha val="2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10" name="Straight Arrow Connector 109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>
                  <a:alpha val="25000"/>
                </a:schemeClr>
              </a:solidFill>
              <a:prstDash val="solid"/>
              <a:tailEnd type="triangle" w="lg" len="lg"/>
            </a:ln>
            <a:effectLst/>
          </p:spPr>
        </p:cxnSp>
      </p:grpSp>
      <p:pic>
        <p:nvPicPr>
          <p:cNvPr id="111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984" y="324182"/>
            <a:ext cx="1792098" cy="1792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ular Callout 111"/>
              <p:cNvSpPr/>
              <p:nvPr/>
            </p:nvSpPr>
            <p:spPr>
              <a:xfrm>
                <a:off x="3140765" y="181575"/>
                <a:ext cx="7358219" cy="1281691"/>
              </a:xfrm>
              <a:prstGeom prst="wedgeRectCallout">
                <a:avLst>
                  <a:gd name="adj1" fmla="val 59634"/>
                  <a:gd name="adj2" fmla="val 4385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It is easy to see that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orthonormal i.e. its columns are unit L2 norm as well as pairwise orthogonal,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has an inverse and that inverse is simply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2" name="Rectangular Callout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765" y="181575"/>
                <a:ext cx="7358219" cy="1281691"/>
              </a:xfrm>
              <a:prstGeom prst="wedgeRectCallout">
                <a:avLst>
                  <a:gd name="adj1" fmla="val 59634"/>
                  <a:gd name="adj2" fmla="val 43859"/>
                </a:avLst>
              </a:prstGeom>
              <a:blipFill>
                <a:blip r:embed="rId7"/>
                <a:stretch>
                  <a:fillRect l="-752" b="-555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ular Callout 114"/>
              <p:cNvSpPr/>
              <p:nvPr/>
            </p:nvSpPr>
            <p:spPr>
              <a:xfrm>
                <a:off x="552367" y="1564420"/>
                <a:ext cx="9952075" cy="2433478"/>
              </a:xfrm>
              <a:prstGeom prst="wedgeRectCallout">
                <a:avLst>
                  <a:gd name="adj1" fmla="val 57278"/>
                  <a:gd name="adj2" fmla="val -5307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It is also true that if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 is orthonormal, then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>
                    <a:solidFill>
                      <a:prstClr val="black"/>
                    </a:solidFill>
                    <a:latin typeface="Calibri Light" panose="020F0302020204030204"/>
                  </a:rPr>
                  <a:t> as </a:t>
                </a:r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well. To see this, notice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we have</a:t>
                </a:r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I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This means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acts as an identity map to all the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orthonormal columns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However, any vector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can be written as a linear combination of the columns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(since they are pairwise independent and there are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of them so their span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). Thus,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must act as an identity map to all vectors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so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5" name="Rectangular Callout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7" y="1564420"/>
                <a:ext cx="9952075" cy="2433478"/>
              </a:xfrm>
              <a:prstGeom prst="wedgeRectCallout">
                <a:avLst>
                  <a:gd name="adj1" fmla="val 57278"/>
                  <a:gd name="adj2" fmla="val -53075"/>
                </a:avLst>
              </a:prstGeom>
              <a:blipFill>
                <a:blip r:embed="rId8"/>
                <a:stretch>
                  <a:fillRect l="-626" b="-215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22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3333 -1.11111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10156 -0.0004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9" grpId="0"/>
      <p:bldP spid="69" grpId="1"/>
      <p:bldP spid="70" grpId="0"/>
      <p:bldP spid="70" grpId="1"/>
      <p:bldP spid="112" grpId="0" animBg="1"/>
      <p:bldP spid="1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Singular Value Decomposition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647543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be any (possibly non-symmetric) square matrix. Then we can </a:t>
                </a:r>
                <a:r>
                  <a:rPr lang="en-IN" b="1" dirty="0" smtClean="0"/>
                  <a:t>always</a:t>
                </a:r>
                <a:r>
                  <a:rPr lang="en-IN" dirty="0" smtClean="0"/>
                  <a:t> write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as a product of three matrices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are orthonormal matrices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 is a scaling (diagonal) matrix with all entries non-negative</a:t>
                </a:r>
              </a:p>
              <a:p>
                <a:r>
                  <a:rPr lang="en-IN" dirty="0" smtClean="0"/>
                  <a:t>Thus, every linear map is simply a rotation (+ possibly axes flips, swaps), followed by axes scaling followed by another rotation (+ axes flips/swaps)</a:t>
                </a:r>
                <a:endParaRPr lang="en-IN" dirty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6475437" cy="5746376"/>
              </a:xfrm>
              <a:blipFill>
                <a:blip r:embed="rId2"/>
                <a:stretch>
                  <a:fillRect l="-1036" t="-2439" r="-2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26957" y="1111624"/>
            <a:ext cx="4326726" cy="3344873"/>
            <a:chOff x="7526957" y="1111624"/>
            <a:chExt cx="4326726" cy="334487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7526957" y="1115573"/>
            <a:ext cx="4326726" cy="3344873"/>
            <a:chOff x="7526957" y="1111624"/>
            <a:chExt cx="4326726" cy="3344873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9688945" y="1802070"/>
              <a:ext cx="1480914" cy="980706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3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>
              <a:off x="771714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21078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704418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198056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9691694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185332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67897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1172610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1663499" y="1111624"/>
              <a:ext cx="0" cy="334487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690320" y="-858931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9690320" y="-365293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9690320" y="128346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9690320" y="621984"/>
              <a:ext cx="0" cy="432672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526957" y="3278985"/>
              <a:ext cx="4326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526957" y="3772623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526957" y="4263689"/>
              <a:ext cx="4326726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9688945" y="2289136"/>
              <a:ext cx="5499" cy="49364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>
            <a:xfrm>
              <a:off x="9686194" y="2781349"/>
              <a:ext cx="499138" cy="399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tailEnd type="triangle" w="lg" len="lg"/>
            </a:ln>
            <a:effectLst/>
          </p:spPr>
        </p:cxn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16" y="203081"/>
            <a:ext cx="5169856" cy="5169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7236003" y="5128103"/>
                <a:ext cx="4891481" cy="1729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3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3200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3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3200" dirty="0" smtClean="0"/>
                  <a:t> </a:t>
                </a:r>
                <a:endParaRPr lang="en-IN" sz="32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003" y="5128103"/>
                <a:ext cx="4891481" cy="1729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385039" y="5321773"/>
                <a:ext cx="5881633" cy="1524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dirty="0" smtClean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039" y="5321773"/>
                <a:ext cx="5881633" cy="1524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/>
          <p:cNvSpPr txBox="1"/>
          <p:nvPr/>
        </p:nvSpPr>
        <p:spPr>
          <a:xfrm>
            <a:off x="10395600" y="4793492"/>
            <a:ext cx="187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c</a:t>
            </a:r>
            <a:r>
              <a:rPr lang="en-IN" dirty="0" smtClean="0">
                <a:latin typeface="+mj-lt"/>
              </a:rPr>
              <a:t>ounter clockwise rotation 45</a:t>
            </a:r>
            <a:endParaRPr lang="en-IN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96815" y="4793492"/>
            <a:ext cx="181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clockwise rotation 120</a:t>
            </a:r>
            <a:endParaRPr lang="en-IN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107073" y="4793492"/>
            <a:ext cx="120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scaling</a:t>
            </a:r>
            <a:endParaRPr lang="en-IN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ular Callout 112"/>
              <p:cNvSpPr/>
              <p:nvPr/>
            </p:nvSpPr>
            <p:spPr>
              <a:xfrm>
                <a:off x="5146895" y="3067669"/>
                <a:ext cx="4119024" cy="1714565"/>
              </a:xfrm>
              <a:prstGeom prst="wedgeRectCallout">
                <a:avLst>
                  <a:gd name="adj1" fmla="val 98540"/>
                  <a:gd name="adj2" fmla="val 84891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 smtClean="0">
                    <a:solidFill>
                      <a:prstClr val="black"/>
                    </a:solidFill>
                    <a:latin typeface="Calibri Light" panose="020F0302020204030204"/>
                  </a:rPr>
                  <a:t>Caution</a:t>
                </a:r>
                <a:r>
                  <a:rPr lang="en-IN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: This matrix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not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3" name="Rectangular Callout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95" y="3067669"/>
                <a:ext cx="4119024" cy="1714565"/>
              </a:xfrm>
              <a:prstGeom prst="wedgeRectCallout">
                <a:avLst>
                  <a:gd name="adj1" fmla="val 98540"/>
                  <a:gd name="adj2" fmla="val 84891"/>
                </a:avLst>
              </a:prstGeom>
              <a:blipFill>
                <a:blip r:embed="rId6"/>
                <a:stretch>
                  <a:fillRect l="-69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</p:cBhvr>
                                      <p:by x="7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8" grpId="0"/>
      <p:bldP spid="108" grpId="1"/>
      <p:bldP spid="109" grpId="0"/>
      <p:bldP spid="110" grpId="0"/>
      <p:bldP spid="111" grpId="0"/>
      <p:bldP spid="112" grpId="0"/>
      <p:bldP spid="1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Singular Value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Diagonal elements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 are called the </a:t>
                </a:r>
                <a:r>
                  <a:rPr lang="en-IN" i="1" dirty="0" smtClean="0"/>
                  <a:t>singular values </a:t>
                </a:r>
                <a:r>
                  <a:rPr lang="en-IN" dirty="0" smtClean="0"/>
                  <a:t>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(always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Column vectors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dirty="0" smtClean="0"/>
                  <a:t> are called the</a:t>
                </a:r>
                <a:r>
                  <a:rPr lang="en-IN" i="1" dirty="0"/>
                  <a:t> </a:t>
                </a:r>
                <a:r>
                  <a:rPr lang="en-IN" i="1" dirty="0" smtClean="0"/>
                  <a:t>left singular vectors </a:t>
                </a:r>
                <a:r>
                  <a:rPr lang="en-IN" dirty="0" smtClean="0"/>
                  <a:t>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C</a:t>
                </a:r>
                <a:r>
                  <a:rPr lang="en-IN" dirty="0" smtClean="0"/>
                  <a:t>olumn </a:t>
                </a:r>
                <a:r>
                  <a:rPr lang="en-IN" dirty="0"/>
                  <a:t>vectors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(row </a:t>
                </a:r>
                <a:r>
                  <a:rPr lang="en-IN" dirty="0" err="1" smtClean="0"/>
                  <a:t>vecs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) called </a:t>
                </a:r>
                <a:r>
                  <a:rPr lang="en-IN" i="1" dirty="0" smtClean="0"/>
                  <a:t>right </a:t>
                </a:r>
                <a:r>
                  <a:rPr lang="en-IN" i="1" dirty="0"/>
                  <a:t>singular vectors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then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 smtClean="0"/>
                  <a:t>Singular values of a matrix are always unique, singular vectors are not</a:t>
                </a:r>
              </a:p>
              <a:p>
                <a:pPr lvl="2"/>
                <a:r>
                  <a:rPr lang="en-IN" dirty="0" smtClean="0"/>
                  <a:t>Given one set of </a:t>
                </a:r>
                <a:r>
                  <a:rPr lang="en-IN" dirty="0" err="1" smtClean="0"/>
                  <a:t>left+right</a:t>
                </a:r>
                <a:r>
                  <a:rPr lang="en-IN" dirty="0" smtClean="0"/>
                  <a:t> singular vectors, can obtain other sets of </a:t>
                </a:r>
                <a:r>
                  <a:rPr lang="en-IN" dirty="0" err="1" smtClean="0"/>
                  <a:t>left+right</a:t>
                </a:r>
                <a:r>
                  <a:rPr lang="en-IN" dirty="0" smtClean="0"/>
                  <a:t> singular vectors using “certain” orthonormal maps – details a bit tedious</a:t>
                </a:r>
              </a:p>
              <a:p>
                <a:r>
                  <a:rPr lang="en-IN" dirty="0" smtClean="0"/>
                  <a:t>Tons of things to study about singular decompositions – too little time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b="-2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053" y="215575"/>
            <a:ext cx="1792096" cy="17920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253353" y="215574"/>
                <a:ext cx="10256729" cy="3335372"/>
              </a:xfrm>
              <a:prstGeom prst="wedgeRectCallout">
                <a:avLst>
                  <a:gd name="adj1" fmla="val 56388"/>
                  <a:gd name="adj2" fmla="val 88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For example, consider the following four different but equivalent SVDs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sz="2400" b="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I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215574"/>
                <a:ext cx="10256729" cy="3335372"/>
              </a:xfrm>
              <a:prstGeom prst="wedgeRectCallout">
                <a:avLst>
                  <a:gd name="adj1" fmla="val 56388"/>
                  <a:gd name="adj2" fmla="val 88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985" y="2785782"/>
            <a:ext cx="1792098" cy="17920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ular Callout 7"/>
              <p:cNvSpPr/>
              <p:nvPr/>
            </p:nvSpPr>
            <p:spPr>
              <a:xfrm>
                <a:off x="3001618" y="3681832"/>
                <a:ext cx="7497367" cy="1281691"/>
              </a:xfrm>
              <a:prstGeom prst="wedgeRectCallout">
                <a:avLst>
                  <a:gd name="adj1" fmla="val 59899"/>
                  <a:gd name="adj2" fmla="val -2748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 order to minimize this ambiguity, people commonly write SVD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≥…</m:t>
                    </m:r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618" y="3681832"/>
                <a:ext cx="7497367" cy="1281691"/>
              </a:xfrm>
              <a:prstGeom prst="wedgeRectCallout">
                <a:avLst>
                  <a:gd name="adj1" fmla="val 59899"/>
                  <a:gd name="adj2" fmla="val -27484"/>
                </a:avLst>
              </a:prstGeom>
              <a:blipFill>
                <a:blip r:embed="rId6"/>
                <a:stretch>
                  <a:fillRect l="-73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012" y="4645895"/>
            <a:ext cx="1740936" cy="174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ular Callout 9"/>
              <p:cNvSpPr/>
              <p:nvPr/>
            </p:nvSpPr>
            <p:spPr>
              <a:xfrm>
                <a:off x="4204253" y="5094409"/>
                <a:ext cx="6286675" cy="1736450"/>
              </a:xfrm>
              <a:prstGeom prst="wedgeRectCallout">
                <a:avLst>
                  <a:gd name="adj1" fmla="val 60092"/>
                  <a:gd name="adj2" fmla="val -281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we have 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Can you find an expression for rows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too?</a:t>
                </a:r>
              </a:p>
            </p:txBody>
          </p:sp>
        </mc:Choice>
        <mc:Fallback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53" y="5094409"/>
                <a:ext cx="6286675" cy="1736450"/>
              </a:xfrm>
              <a:prstGeom prst="wedgeRectCallout">
                <a:avLst>
                  <a:gd name="adj1" fmla="val 60092"/>
                  <a:gd name="adj2" fmla="val -2815"/>
                </a:avLst>
              </a:prstGeom>
              <a:blipFill>
                <a:blip r:embed="rId8"/>
                <a:stretch>
                  <a:fillRect l="-1138" b="-24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ular Callout 10"/>
              <p:cNvSpPr/>
              <p:nvPr/>
            </p:nvSpPr>
            <p:spPr>
              <a:xfrm>
                <a:off x="873303" y="2850314"/>
                <a:ext cx="4109663" cy="1028576"/>
              </a:xfrm>
              <a:prstGeom prst="wedgeRectCallout">
                <a:avLst>
                  <a:gd name="adj1" fmla="val 84582"/>
                  <a:gd name="adj2" fmla="val 55529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Note </a:t>
                </a:r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that each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 sz="2400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has </a:t>
                </a:r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unit (row and column) rank</a:t>
                </a:r>
                <a:endParaRPr lang="en-IN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03" y="2850314"/>
                <a:ext cx="4109663" cy="1028576"/>
              </a:xfrm>
              <a:prstGeom prst="wedgeRectCallout">
                <a:avLst>
                  <a:gd name="adj1" fmla="val 84582"/>
                  <a:gd name="adj2" fmla="val 55529"/>
                </a:avLst>
              </a:prstGeom>
              <a:blipFill>
                <a:blip r:embed="rId9"/>
                <a:stretch>
                  <a:fillRect l="-219" b="-163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Singular Value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SVD is defined even for matrices that are not square</a:t>
                </a:r>
              </a:p>
              <a:p>
                <a:r>
                  <a:rPr lang="en-IN" dirty="0" smtClean="0"/>
                  <a:t>Suppose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then we can always write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are orthonormal </a:t>
                </a:r>
                <a:r>
                  <a:rPr lang="en-IN" dirty="0" smtClean="0"/>
                  <a:t>matrices of different sizes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is a rectangular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Case 1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 smtClean="0"/>
                  <a:t> i.e. output dim &lt; input dim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reduces dim of vectors</a:t>
                </a:r>
              </a:p>
              <a:p>
                <a:r>
                  <a:rPr lang="en-IN" dirty="0" smtClean="0"/>
                  <a:t>In this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 throws out last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 smtClean="0"/>
                  <a:t> dimensions after rotation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39788" y="4759263"/>
                <a:ext cx="1800000" cy="9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88" y="4759263"/>
                <a:ext cx="1800000" cy="90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10538" y="4759263"/>
                <a:ext cx="900000" cy="9000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440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IN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38" y="4759263"/>
                <a:ext cx="900000" cy="90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34816" y="4759263"/>
                <a:ext cx="1800000" cy="180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IN" sz="44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816" y="4759263"/>
                <a:ext cx="1800000" cy="180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2901" y="4886097"/>
                <a:ext cx="12873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36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01" y="4886097"/>
                <a:ext cx="12873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6222677" y="4676405"/>
            <a:ext cx="1800000" cy="1074637"/>
            <a:chOff x="6222677" y="4742591"/>
            <a:chExt cx="1800000" cy="1074637"/>
          </a:xfrm>
        </p:grpSpPr>
        <p:sp>
          <p:nvSpPr>
            <p:cNvPr id="12" name="Rectangle 11"/>
            <p:cNvSpPr/>
            <p:nvPr/>
          </p:nvSpPr>
          <p:spPr>
            <a:xfrm rot="-2700000">
              <a:off x="6585699" y="4742591"/>
              <a:ext cx="182880" cy="10746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222677" y="4825449"/>
                  <a:ext cx="1800000" cy="90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IN" sz="4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IN" sz="44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677" y="4825449"/>
                  <a:ext cx="1800000" cy="90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10468223" y="4173935"/>
            <a:ext cx="685800" cy="2385328"/>
            <a:chOff x="10468223" y="4240121"/>
            <a:chExt cx="685800" cy="2385328"/>
          </a:xfrm>
        </p:grpSpPr>
        <p:sp>
          <p:nvSpPr>
            <p:cNvPr id="11" name="Rectangle 10"/>
            <p:cNvSpPr/>
            <p:nvPr/>
          </p:nvSpPr>
          <p:spPr>
            <a:xfrm>
              <a:off x="10728959" y="4825449"/>
              <a:ext cx="164328" cy="180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468223" y="4240121"/>
                  <a:ext cx="6858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223" y="4240121"/>
                  <a:ext cx="68580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21356" y="4171649"/>
                <a:ext cx="685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356" y="4171649"/>
                <a:ext cx="6858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434220" y="5668184"/>
            <a:ext cx="3978200" cy="900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80147" y="4171649"/>
                <a:ext cx="685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ΣV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147" y="4171649"/>
                <a:ext cx="685800" cy="584775"/>
              </a:xfrm>
              <a:prstGeom prst="rect">
                <a:avLst/>
              </a:prstGeom>
              <a:blipFill>
                <a:blip r:embed="rId10"/>
                <a:stretch>
                  <a:fillRect r="-13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48473" y="4171649"/>
                <a:ext cx="685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473" y="4171649"/>
                <a:ext cx="6858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8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-0.20755 2.59259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55 2.59259E-6 L -0.39818 2.59259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818 2.59259E-6 L -0.51354 2.59259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 animBg="1"/>
      <p:bldP spid="10" grpId="0"/>
      <p:bldP spid="16" grpId="0"/>
      <p:bldP spid="16" grpId="1"/>
      <p:bldP spid="17" grpId="0" animBg="1"/>
      <p:bldP spid="18" grpId="0"/>
      <p:bldP spid="18" grpId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50690" y="4759263"/>
                <a:ext cx="1800000" cy="18000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440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IN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90" y="4759263"/>
                <a:ext cx="1800000" cy="180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265919" y="4759263"/>
                <a:ext cx="900000" cy="90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IN" sz="44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19" y="4759263"/>
                <a:ext cx="900000" cy="90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10165919" y="4173935"/>
            <a:ext cx="685800" cy="2385328"/>
            <a:chOff x="10468223" y="4240121"/>
            <a:chExt cx="685800" cy="2385328"/>
          </a:xfrm>
        </p:grpSpPr>
        <p:sp>
          <p:nvSpPr>
            <p:cNvPr id="11" name="Rectangle 10"/>
            <p:cNvSpPr/>
            <p:nvPr/>
          </p:nvSpPr>
          <p:spPr>
            <a:xfrm>
              <a:off x="10728959" y="4825449"/>
              <a:ext cx="164328" cy="180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0468223" y="4240121"/>
                  <a:ext cx="6858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223" y="4240121"/>
                  <a:ext cx="685800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/>
          <p:cNvSpPr/>
          <p:nvPr/>
        </p:nvSpPr>
        <p:spPr>
          <a:xfrm>
            <a:off x="7258369" y="5658324"/>
            <a:ext cx="3407709" cy="1076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Singular Value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SVD is defined even for matrices that are not square</a:t>
                </a:r>
              </a:p>
              <a:p>
                <a:r>
                  <a:rPr lang="en-IN" dirty="0" smtClean="0"/>
                  <a:t>Suppose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then we can always write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where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are orthonormal </a:t>
                </a:r>
                <a:r>
                  <a:rPr lang="en-IN" dirty="0" smtClean="0"/>
                  <a:t>matrices of different sizes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is a rectangular diagonal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 smtClean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Case 2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 smtClean="0"/>
                  <a:t> i.e. output dim &gt; input dim.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increases dim of vectors</a:t>
                </a:r>
              </a:p>
              <a:p>
                <a:r>
                  <a:rPr lang="en-IN" dirty="0" smtClean="0"/>
                  <a:t>In this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 adds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 smtClean="0"/>
                  <a:t> dummy dimensions in addition to scaling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5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39788" y="4759263"/>
                <a:ext cx="900000" cy="18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88" y="4759263"/>
                <a:ext cx="900000" cy="180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00460" y="5335157"/>
                <a:ext cx="12873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36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60" y="5335157"/>
                <a:ext cx="128734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258369" y="4676405"/>
            <a:ext cx="900000" cy="1882858"/>
            <a:chOff x="6222677" y="4742591"/>
            <a:chExt cx="900000" cy="1882858"/>
          </a:xfrm>
        </p:grpSpPr>
        <p:sp>
          <p:nvSpPr>
            <p:cNvPr id="12" name="Rectangle 11"/>
            <p:cNvSpPr/>
            <p:nvPr/>
          </p:nvSpPr>
          <p:spPr>
            <a:xfrm rot="-2700000">
              <a:off x="6585699" y="4742591"/>
              <a:ext cx="182880" cy="10746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222677" y="4825449"/>
                  <a:ext cx="900000" cy="180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IN" sz="4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IN" sz="44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677" y="4825449"/>
                  <a:ext cx="900000" cy="180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192645" y="4171649"/>
                <a:ext cx="685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645" y="4171649"/>
                <a:ext cx="6858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965257" y="4171649"/>
                <a:ext cx="8084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3200" b="0" i="0" smtClean="0">
                              <a:latin typeface="Cambria Math" panose="02040503050406030204" pitchFamily="18" charset="0"/>
                            </a:rPr>
                            <m:t>ΣV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257" y="4171649"/>
                <a:ext cx="80845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17601" y="4171649"/>
                <a:ext cx="685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601" y="4171649"/>
                <a:ext cx="6858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96551" y="5481077"/>
            <a:ext cx="183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</a:p>
          <a:p>
            <a:r>
              <a:rPr lang="en-IN" dirty="0" smtClean="0"/>
              <a:t>0</a:t>
            </a:r>
          </a:p>
          <a:p>
            <a:r>
              <a:rPr lang="en-IN" dirty="0" smtClean="0"/>
              <a:t>0</a:t>
            </a:r>
          </a:p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072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13971 2.59259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71 2.59259E-6 L -0.30091 2.59259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91 2.59259E-6 L -0.52669 2.59259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" grpId="0" uiExpand="1" build="p"/>
      <p:bldP spid="6" grpId="0" animBg="1"/>
      <p:bldP spid="10" grpId="0"/>
      <p:bldP spid="16" grpId="0"/>
      <p:bldP spid="16" grpId="1"/>
      <p:bldP spid="18" grpId="0"/>
      <p:bldP spid="18" grpId="1"/>
      <p:bldP spid="19" grpId="0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Getting the SVD of a matrix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/>
                  <a:t> immediately tells us a </a:t>
                </a:r>
                <a:r>
                  <a:rPr lang="en-IN" dirty="0" smtClean="0"/>
                  <a:t>lot</a:t>
                </a:r>
              </a:p>
              <a:p>
                <a:r>
                  <a:rPr lang="en-IN" b="1" dirty="0"/>
                  <a:t>Rank</a:t>
                </a:r>
                <a:r>
                  <a:rPr lang="en-IN" dirty="0"/>
                  <a:t>: We always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number of non-zero entries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 smtClean="0"/>
                  <a:t>To see why, notice that if some diagonal entries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 are zero, we can remove those rows and the corresponding columns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IN" dirty="0" smtClean="0"/>
              </a:p>
              <a:p>
                <a:pPr lvl="2"/>
                <a:endParaRPr lang="en-IN" dirty="0"/>
              </a:p>
              <a:p>
                <a:pPr marL="0" lvl="2" indent="0">
                  <a:buNone/>
                </a:pPr>
                <a:endParaRPr lang="en-IN" dirty="0"/>
              </a:p>
              <a:p>
                <a:pPr lvl="2"/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and only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 smtClean="0"/>
                  <a:t> entries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 smtClean="0"/>
                  <a:t> are non-zero,</a:t>
                </a:r>
                <a:br>
                  <a:rPr lang="en-IN" dirty="0" smtClean="0"/>
                </a:br>
                <a:r>
                  <a:rPr lang="en-IN" dirty="0" smtClean="0"/>
                  <a:t>then we can equivalently write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as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̃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. This is often called the </a:t>
                </a:r>
                <a:r>
                  <a:rPr lang="en-IN" i="0" dirty="0" smtClean="0"/>
                  <a:t>thin SVD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Finally, notice </a:t>
                </a:r>
                <a:r>
                  <a:rPr lang="en-IN" dirty="0"/>
                  <a:t>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IN" b="1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dirty="0" smtClean="0"/>
                  <a:t> and thus, the column space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is nothing but the span of columns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IN" dirty="0" smtClean="0"/>
                  <a:t> and clearly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b="-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39788" y="3127918"/>
                <a:ext cx="1800000" cy="9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88" y="3127918"/>
                <a:ext cx="1800000" cy="90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10538" y="3127918"/>
                <a:ext cx="900000" cy="9000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440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IN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38" y="3127918"/>
                <a:ext cx="900000" cy="90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534816" y="3127918"/>
                <a:ext cx="1800000" cy="180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4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IN" sz="4400" b="0" i="1" dirty="0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IN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816" y="3127918"/>
                <a:ext cx="1800000" cy="180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222677" y="3045060"/>
            <a:ext cx="1800000" cy="1074637"/>
            <a:chOff x="6222677" y="4742591"/>
            <a:chExt cx="1800000" cy="1074637"/>
          </a:xfrm>
        </p:grpSpPr>
        <p:sp>
          <p:nvSpPr>
            <p:cNvPr id="9" name="Rectangle 8"/>
            <p:cNvSpPr/>
            <p:nvPr/>
          </p:nvSpPr>
          <p:spPr>
            <a:xfrm rot="-2700000">
              <a:off x="6585699" y="4742591"/>
              <a:ext cx="182880" cy="10746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222677" y="4825449"/>
                  <a:ext cx="1800000" cy="90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IN" sz="4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IN" sz="44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677" y="4825449"/>
                  <a:ext cx="1800000" cy="90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5509378" y="3041704"/>
            <a:ext cx="211022" cy="1028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94501" y="3731850"/>
                <a:ext cx="3683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1" y="3731850"/>
                <a:ext cx="3683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222676" y="3841387"/>
            <a:ext cx="1800001" cy="2290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32901" y="3232888"/>
                <a:ext cx="12873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3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01" y="3232888"/>
                <a:ext cx="128734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052" y="173142"/>
            <a:ext cx="1792096" cy="1792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/>
              <p:cNvSpPr/>
              <p:nvPr/>
            </p:nvSpPr>
            <p:spPr>
              <a:xfrm>
                <a:off x="2568539" y="173141"/>
                <a:ext cx="7941542" cy="1523255"/>
              </a:xfrm>
              <a:prstGeom prst="wedgeRectCallout">
                <a:avLst>
                  <a:gd name="adj1" fmla="val 56582"/>
                  <a:gd name="adj2" fmla="val 34553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 that this automatically shows that row rank and column rank are the same.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and the column rank of this matrix is clearly the same as that of the matrix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since the number of non-zeros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does not change at all.</a:t>
                </a:r>
              </a:p>
            </p:txBody>
          </p:sp>
        </mc:Choice>
        <mc:Fallback xmlns="">
          <p:sp>
            <p:nvSpPr>
              <p:cNvPr id="18" name="Rectangular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9" y="173141"/>
                <a:ext cx="7941542" cy="1523255"/>
              </a:xfrm>
              <a:prstGeom prst="wedgeRectCallout">
                <a:avLst>
                  <a:gd name="adj1" fmla="val 56582"/>
                  <a:gd name="adj2" fmla="val 34553"/>
                </a:avLst>
              </a:prstGeom>
              <a:blipFill>
                <a:blip r:embed="rId10"/>
                <a:stretch>
                  <a:fillRect t="-2734" b="-898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6222676" y="3841387"/>
            <a:ext cx="1800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09378" y="3127918"/>
            <a:ext cx="0" cy="899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1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2" grpId="0" animBg="1"/>
      <p:bldP spid="14" grpId="0"/>
      <p:bldP spid="15" grpId="0" animBg="1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Trace and Determinant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Trace and determinant are defined only for square matrices</a:t>
                </a:r>
              </a:p>
              <a:p>
                <a:r>
                  <a:rPr lang="en-IN" b="1" dirty="0" smtClean="0"/>
                  <a:t>Trace</a:t>
                </a:r>
                <a:r>
                  <a:rPr lang="en-IN" dirty="0"/>
                  <a:t>: </a:t>
                </a:r>
                <a:r>
                  <a:rPr lang="en-IN" dirty="0" smtClean="0"/>
                  <a:t>For a square matrix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i="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e>
                    </m:nary>
                  </m:oMath>
                </a14:m>
                <a:endParaRPr lang="en-IN" i="0" dirty="0" smtClean="0"/>
              </a:p>
              <a:p>
                <a:pPr lvl="2"/>
                <a:r>
                  <a:rPr lang="en-IN" dirty="0" smtClean="0"/>
                  <a:t>Can use SVD to get another definition of trace</a:t>
                </a:r>
              </a:p>
              <a:p>
                <a:pPr lvl="2"/>
                <a:r>
                  <a:rPr lang="en-IN" i="0" dirty="0"/>
                  <a:t>Trace has a funny property: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𝑄𝑃</m:t>
                        </m:r>
                      </m:e>
                    </m:d>
                  </m:oMath>
                </a14:m>
                <a:r>
                  <a:rPr lang="en-IN" dirty="0"/>
                  <a:t> for any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en-IN" dirty="0" smtClean="0"/>
                  <a:t>Trace also satisfies linearity properties </a:t>
                </a:r>
                <a:r>
                  <a:rPr lang="en-IN" i="0" dirty="0"/>
                  <a:t>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, then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IN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IN" dirty="0" smtClean="0"/>
                  <a:t>. This gives us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b="1" dirty="0" smtClean="0"/>
              </a:p>
              <a:p>
                <a:r>
                  <a:rPr lang="en-IN" b="1" dirty="0" smtClean="0"/>
                  <a:t>Determinant</a:t>
                </a:r>
                <a:r>
                  <a:rPr lang="en-IN" dirty="0"/>
                  <a:t>: For a square matrix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IN" i="0" dirty="0"/>
              </a:p>
              <a:p>
                <a:pPr lvl="2"/>
                <a:r>
                  <a:rPr lang="en-IN" i="0" dirty="0"/>
                  <a:t>Sign of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IN" i="0" dirty="0"/>
                  <a:t> depends on how many axes did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i="0" dirty="0"/>
                  <a:t> flip/swap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Inverses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2081107" cy="5300823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 </a:t>
                </a:r>
                <a:r>
                  <a:rPr lang="en-IN" dirty="0"/>
                  <a:t>square matrix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is invertible </a:t>
                </a:r>
                <a:r>
                  <a:rPr lang="en-IN" dirty="0" err="1"/>
                  <a:t>iff</a:t>
                </a:r>
                <a:r>
                  <a:rPr lang="en-IN" dirty="0"/>
                  <a:t> all its singular values are </a:t>
                </a:r>
                <a:r>
                  <a:rPr lang="en-IN" dirty="0" smtClean="0"/>
                  <a:t>non-zero</a:t>
                </a:r>
              </a:p>
              <a:p>
                <a:pPr lvl="2"/>
                <a:r>
                  <a:rPr lang="en-IN" dirty="0" smtClean="0"/>
                  <a:t>A singular value being zero means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squishes vectors along some direction to the origin. This means that multiple input vectors map to the same output vector. This means that we cannot undo the linear map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Note </a:t>
                </a:r>
                <a:r>
                  <a:rPr lang="en-IN" dirty="0"/>
                  <a:t>that this means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is invertible </a:t>
                </a:r>
                <a:r>
                  <a:rPr lang="en-IN" dirty="0" err="1"/>
                  <a:t>iff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IN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is invertible, then we always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Nice because inverse of a diagonal matrix is simply element wise </a:t>
                </a:r>
                <a:r>
                  <a:rPr lang="en-IN" dirty="0" smtClean="0"/>
                  <a:t>inverse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:r>
                  <a:rPr lang="en-IN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IN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Recall that we do insist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and so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is well defined</a:t>
                </a:r>
                <a:endParaRPr lang="en-IN" dirty="0"/>
              </a:p>
              <a:p>
                <a:pPr lvl="2"/>
                <a:r>
                  <a:rPr lang="en-IN" dirty="0" smtClean="0"/>
                  <a:t>Indeed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Verify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dirty="0" smtClean="0"/>
                  <a:t> as well</a:t>
                </a:r>
              </a:p>
              <a:p>
                <a:endParaRPr lang="en-IN" b="1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2081107" cy="5300823"/>
              </a:xfrm>
              <a:blipFill>
                <a:blip r:embed="rId2"/>
                <a:stretch>
                  <a:fillRect l="-555" t="-2759" r="-1060" b="-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Lecture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Linear combination of vectors</a:t>
                </a:r>
              </a:p>
              <a:p>
                <a:pPr lvl="2"/>
                <a:r>
                  <a:rPr lang="en-US" dirty="0" smtClean="0"/>
                  <a:t>Special cases: affine combinations, convex combinations</a:t>
                </a:r>
              </a:p>
              <a:p>
                <a:pPr lvl="2"/>
                <a:r>
                  <a:rPr lang="en-US" dirty="0" smtClean="0"/>
                  <a:t>Span of a set of vectors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: all vectors obtainable as linear combinations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Incremental trick to finding convex hull/span of a set of vectors</a:t>
                </a:r>
              </a:p>
              <a:p>
                <a:r>
                  <a:rPr lang="en-US" dirty="0" smtClean="0"/>
                  <a:t>Notions of a set of vectors being linearly dependent/independent</a:t>
                </a:r>
              </a:p>
              <a:p>
                <a:pPr lvl="2"/>
                <a:r>
                  <a:rPr lang="en-IN" dirty="0"/>
                  <a:t>Other definitions e.g. </a:t>
                </a:r>
                <a:r>
                  <a:rPr lang="en-IN" dirty="0" smtClean="0"/>
                  <a:t>only null combination yields null vector are equivalent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Basis of a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: a linearly independent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⊇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US" dirty="0" smtClean="0"/>
                  <a:t>Gram-Schmidt process to identify an orthonormal basis for a finite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b="0" dirty="0" smtClean="0"/>
              </a:p>
              <a:p>
                <a:r>
                  <a:rPr lang="en-US" dirty="0" smtClean="0"/>
                  <a:t>Linear Maps/Transformations</a:t>
                </a:r>
              </a:p>
              <a:p>
                <a:pPr lvl="2"/>
                <a:r>
                  <a:rPr lang="en-US" dirty="0" smtClean="0"/>
                  <a:t>Every linear map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corresponds uniquely to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lvl="2"/>
                <a:r>
                  <a:rPr lang="en-US" dirty="0" smtClean="0"/>
                  <a:t>Every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corresponds uniquely to a linear map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Special kinds of linear maps: scaling maps, rotation maps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b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 Inverse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600329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Even if a matrix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is not invertible (even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is not square), we can still define the Moore-Penrose inverse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dirty="0" smtClean="0"/>
                  <a:t/>
                </a:r>
                <a:br>
                  <a:rPr lang="en-IN" dirty="0" smtClean="0"/>
                </a:br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pseudo inverse satisfies a few nice properties</a:t>
                </a:r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is indeed invertible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IN" dirty="0" smtClean="0"/>
                  <a:t> acts as identity for columns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. This means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. However this means that if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IN" i="0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IN" i="0" dirty="0" smtClean="0"/>
                  <a:t> is a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i="0" dirty="0" smtClean="0"/>
                  <a:t> such that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IN" i="0" dirty="0" smtClean="0"/>
                  <a:t>. 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IN" i="0" dirty="0" smtClean="0"/>
                  <a:t> does invert the map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0" dirty="0" smtClean="0"/>
                  <a:t> by sending a valid output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IN" i="0" dirty="0" smtClean="0"/>
                  <a:t> of 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0" dirty="0" smtClean="0"/>
                  <a:t> to an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b="1" i="0" dirty="0" smtClean="0"/>
                  <a:t> </a:t>
                </a:r>
                <a:r>
                  <a:rPr lang="en-IN" i="0" dirty="0" smtClean="0"/>
                  <a:t>which does indeed generate that very output with that map.</a:t>
                </a:r>
              </a:p>
              <a:p>
                <a:pPr lvl="2"/>
                <a:r>
                  <a:rPr lang="en-IN" i="0" dirty="0" smtClean="0"/>
                  <a:t>Can be shown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i="0" dirty="0" smtClean="0"/>
                  <a:t> is the vector with smallest L2 norm </a:t>
                </a:r>
                <a:r>
                  <a:rPr lang="en-IN" i="0" dirty="0" err="1" smtClean="0"/>
                  <a:t>s.t.</a:t>
                </a:r>
                <a:r>
                  <a:rPr lang="en-IN" i="0" dirty="0" smtClean="0"/>
                  <a:t>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IN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600329" cy="5746376"/>
              </a:xfrm>
              <a:blipFill>
                <a:blip r:embed="rId2"/>
                <a:stretch>
                  <a:fillRect l="-578" t="-2545" r="-1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072" y="125740"/>
            <a:ext cx="1740936" cy="174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5059017" y="234580"/>
                <a:ext cx="5590936" cy="1523255"/>
              </a:xfrm>
              <a:prstGeom prst="wedgeRectCallout">
                <a:avLst>
                  <a:gd name="adj1" fmla="val 64616"/>
                  <a:gd name="adj2" fmla="val 2132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Indeed, the pseudo inverse always gives us the “least squares” solution. If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then</a:t>
                </a:r>
                <a:b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IN" sz="2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I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I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I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IN" sz="2400" b="1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17" y="234580"/>
                <a:ext cx="5590936" cy="1523255"/>
              </a:xfrm>
              <a:prstGeom prst="wedgeRectCallout">
                <a:avLst>
                  <a:gd name="adj1" fmla="val 64616"/>
                  <a:gd name="adj2" fmla="val 21327"/>
                </a:avLst>
              </a:prstGeom>
              <a:blipFill>
                <a:blip r:embed="rId4"/>
                <a:stretch>
                  <a:fillRect l="-104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072" y="1975516"/>
            <a:ext cx="1740938" cy="174093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059016" y="1959814"/>
            <a:ext cx="5798955" cy="1085071"/>
          </a:xfrm>
          <a:prstGeom prst="wedgeRectCallout">
            <a:avLst>
              <a:gd name="adj1" fmla="val 58996"/>
              <a:gd name="adj2" fmla="val 5655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>
              <a:lnSpc>
                <a:spcPct val="85000"/>
              </a:lnSpc>
              <a:spcBef>
                <a:spcPts val="600"/>
              </a:spcBef>
            </a:pPr>
            <a:r>
              <a:rPr lang="en-I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Least squares?? Does this have anything to do with the least squares we did in regression?</a:t>
            </a:r>
            <a:endParaRPr lang="en-IN" sz="2400" dirty="0">
              <a:solidFill>
                <a:prstClr val="black">
                  <a:lumMod val="85000"/>
                  <a:lumOff val="15000"/>
                </a:prst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723393" y="3951285"/>
            <a:ext cx="1468606" cy="1238929"/>
            <a:chOff x="12383748" y="1219011"/>
            <a:chExt cx="1862104" cy="1570887"/>
          </a:xfrm>
        </p:grpSpPr>
        <p:sp>
          <p:nvSpPr>
            <p:cNvPr id="10" name="Freeform 9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4207822" y="3538500"/>
                <a:ext cx="6067877" cy="1368052"/>
              </a:xfrm>
              <a:prstGeom prst="wedgeRectCallout">
                <a:avLst>
                  <a:gd name="adj1" fmla="val 63896"/>
                  <a:gd name="adj2" fmla="val 6137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It sure does.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invertible, then we can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Thus, least squares solution simply gives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sz="2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22" y="3538500"/>
                <a:ext cx="6067877" cy="1368052"/>
              </a:xfrm>
              <a:prstGeom prst="wedgeRectCallout">
                <a:avLst>
                  <a:gd name="adj1" fmla="val 63896"/>
                  <a:gd name="adj2" fmla="val 61375"/>
                </a:avLst>
              </a:prstGeom>
              <a:blipFill>
                <a:blip r:embed="rId6"/>
                <a:stretch>
                  <a:fillRect l="-87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1272209" y="5025590"/>
                <a:ext cx="9357729" cy="1571373"/>
              </a:xfrm>
              <a:prstGeom prst="wedgeRectCallout">
                <a:avLst>
                  <a:gd name="adj1" fmla="val 58562"/>
                  <a:gd name="adj2" fmla="val -4574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In fact, even if there exists no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s.t.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even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returns the solution which has the smallest error i.e.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IN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and among all vectors with this smallest error,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is the one with smallest L2 norm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209" y="5025590"/>
                <a:ext cx="9357729" cy="1571373"/>
              </a:xfrm>
              <a:prstGeom prst="wedgeRectCallout">
                <a:avLst>
                  <a:gd name="adj1" fmla="val 58562"/>
                  <a:gd name="adj2" fmla="val -45748"/>
                </a:avLst>
              </a:prstGeom>
              <a:blipFill>
                <a:blip r:embed="rId7"/>
                <a:stretch>
                  <a:fillRect l="-478" t="-1894" b="-795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0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Compositional Linear Maps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Matrix operations assume very natural interpretations as linear maps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be linear maps </a:t>
                </a:r>
                <a:r>
                  <a:rPr lang="en-IN" dirty="0" err="1" smtClean="0"/>
                  <a:t>corresp</a:t>
                </a:r>
                <a:r>
                  <a:rPr lang="en-IN" dirty="0" smtClean="0"/>
                  <a:t>. to matrices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Matrix addition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 smtClean="0"/>
                  <a:t> corresponds to 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Matrix multiplication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corresponds to</a:t>
                </a:r>
                <a:r>
                  <a:rPr lang="en-IN" dirty="0" smtClean="0"/>
                  <a:t> 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Identity matrix</a:t>
                </a:r>
                <a:r>
                  <a:rPr lang="en-IN" dirty="0" smtClean="0"/>
                  <a:t>: </a:t>
                </a:r>
                <a:r>
                  <a:rPr lang="en-IN" dirty="0"/>
                  <a:t>corresponds to </a:t>
                </a:r>
                <a:r>
                  <a:rPr lang="en-IN" dirty="0" smtClean="0"/>
                  <a:t>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b="1" dirty="0" smtClean="0"/>
                  <a:t>Matrix scaling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corresponds to</a:t>
                </a:r>
                <a:r>
                  <a:rPr lang="en-IN" dirty="0" smtClean="0"/>
                  <a:t> the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Inverse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/>
                  <a:t> corresp.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You may verify that all the above compositional maps are indeed linear maps!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be a linear map with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Matrix transpose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is a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Need not have any special relation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in general, it is just another map</a:t>
                </a:r>
              </a:p>
              <a:p>
                <a:pPr lvl="2"/>
                <a:r>
                  <a:rPr lang="en-IN" dirty="0" smtClean="0"/>
                  <a:t>A symmetric matrix is one whose transpose gives the same map as itself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b="-27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85" y="213434"/>
            <a:ext cx="1796377" cy="1796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1993187" y="213433"/>
                <a:ext cx="8735772" cy="1246613"/>
              </a:xfrm>
              <a:prstGeom prst="wedgeRectCallout">
                <a:avLst>
                  <a:gd name="adj1" fmla="val 55822"/>
                  <a:gd name="adj2" fmla="val 42646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that this makes the result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almost immediately intuitive. If we applied a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a map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, then to invert/undo this composite map, we must first undo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then undo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187" y="213433"/>
                <a:ext cx="8735772" cy="1246613"/>
              </a:xfrm>
              <a:prstGeom prst="wedgeRectCallout">
                <a:avLst>
                  <a:gd name="adj1" fmla="val 55822"/>
                  <a:gd name="adj2" fmla="val 42646"/>
                </a:avLst>
              </a:prstGeom>
              <a:blipFill>
                <a:blip r:embed="rId4"/>
                <a:stretch>
                  <a:fillRect l="-591" b="-7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524" y="2061812"/>
            <a:ext cx="1740938" cy="17409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ular Callout 9"/>
              <p:cNvSpPr/>
              <p:nvPr/>
            </p:nvSpPr>
            <p:spPr>
              <a:xfrm>
                <a:off x="172635" y="2037463"/>
                <a:ext cx="10475607" cy="1085071"/>
              </a:xfrm>
              <a:prstGeom prst="wedgeRectCallout">
                <a:avLst>
                  <a:gd name="adj1" fmla="val 57282"/>
                  <a:gd name="adj2" fmla="val 547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 algn="ctr"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Can you see why some of the other commonly known results also make sense this way? For example why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𝐴</m:t>
                            </m:r>
                            <m:r>
                              <a:rPr lang="en-IN" sz="24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+</m:t>
                            </m:r>
                            <m:r>
                              <a:rPr lang="en-IN" sz="24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≠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or why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𝐴</m:t>
                        </m:r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𝐵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𝐵</m:t>
                    </m:r>
                  </m:oMath>
                </a14:m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or why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𝑐</m:t>
                        </m:r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</m:e>
                    </m:d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⋅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𝐴</m:t>
                    </m:r>
                  </m:oMath>
                </a14:m>
                <a:r>
                  <a:rPr lang="en-IN" sz="24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or why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𝐴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𝐵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𝐵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𝐴</m:t>
                    </m:r>
                  </m:oMath>
                </a14:m>
                <a:endParaRPr lang="en-IN" sz="2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10" name="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5" y="2037463"/>
                <a:ext cx="10475607" cy="1085071"/>
              </a:xfrm>
              <a:prstGeom prst="wedgeRectCallout">
                <a:avLst>
                  <a:gd name="adj1" fmla="val 57282"/>
                  <a:gd name="adj2" fmla="val 54722"/>
                </a:avLst>
              </a:prstGeom>
              <a:blipFill>
                <a:blip r:embed="rId6"/>
                <a:stretch>
                  <a:fillRect l="-162" t="-4663" b="-310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01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Compositional Linear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 vector (column by default)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IN" dirty="0" smtClean="0"/>
                  <a:t> is a map from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It maps a scalar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 to a vector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A row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is a map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It maps a vector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to a 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inner (aka dot) products can be seen as the application of a linear map!</a:t>
                </a:r>
              </a:p>
              <a:p>
                <a:r>
                  <a:rPr lang="en-IN" b="1" dirty="0" smtClean="0"/>
                  <a:t>Outer product</a:t>
                </a:r>
                <a:r>
                  <a:rPr lang="en-IN" dirty="0" smtClean="0"/>
                  <a:t>: given a col.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dirty="0" smtClean="0"/>
                  <a:t> and row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, can think of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as a composition map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i.e.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dirty="0" smtClean="0"/>
                  <a:t>. Indeed, for any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we have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IN" b="1" dirty="0" smtClean="0"/>
              </a:p>
              <a:p>
                <a:pPr lvl="2"/>
                <a:r>
                  <a:rPr lang="en-IN" dirty="0" smtClean="0"/>
                  <a:t>Not surprising then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is a matrix</a:t>
                </a:r>
              </a:p>
              <a:p>
                <a:pPr lvl="2"/>
                <a:r>
                  <a:rPr lang="en-IN" dirty="0" smtClean="0"/>
                  <a:t>Example for </a:t>
                </a:r>
                <a:r>
                  <a:rPr lang="en-IN" dirty="0" err="1" smtClean="0"/>
                  <a:t>matmul</a:t>
                </a:r>
                <a:r>
                  <a:rPr lang="en-IN" dirty="0" smtClean="0"/>
                  <a:t> not symmetric: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𝐮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whereas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𝐮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𝐮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dirty="0" smtClean="0"/>
                  <a:t> not even same dims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Can you show above identities using the linear map interpretation of matrices?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  <a:blipFill>
                <a:blip r:embed="rId2"/>
                <a:stretch>
                  <a:fillRect l="-562" t="-2545" r="-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 Space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Recall</a:t>
                </a:r>
                <a:r>
                  <a:rPr lang="en-IN" dirty="0" smtClean="0"/>
                  <a:t>: every linear map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represented by a matrix, 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of col. vectors telling us how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 smtClean="0"/>
                  <a:t> maps canonical vectors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algn="ctr"/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</a:rPr>
                                          <m:t>𝐞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/>
                            </m:eqAr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the same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dirty="0" smtClean="0"/>
                  <a:t>This</a:t>
                </a:r>
                <a:r>
                  <a:rPr lang="en-IN" dirty="0"/>
                  <a:t> </a:t>
                </a:r>
                <a:r>
                  <a:rPr lang="en-IN" dirty="0" smtClean="0"/>
                  <a:t>means as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 smtClean="0"/>
                  <a:t> takes all possible values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 smtClean="0"/>
                  <a:t>will take all possible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– </a:t>
                </a:r>
                <a:r>
                  <a:rPr lang="en-IN" dirty="0" smtClean="0"/>
                  <a:t>called the </a:t>
                </a:r>
                <a:r>
                  <a:rPr lang="en-IN" i="1" dirty="0" smtClean="0"/>
                  <a:t>column space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column space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 tells us all possible outputs that map can give!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644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Given a set of vectors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, the </a:t>
                </a:r>
                <a:r>
                  <a:rPr lang="en-IN" b="1" dirty="0" smtClean="0"/>
                  <a:t>number</a:t>
                </a:r>
                <a:r>
                  <a:rPr lang="en-IN" dirty="0" smtClean="0"/>
                  <a:t> of vectors in its basis is called the</a:t>
                </a:r>
                <a:r>
                  <a:rPr lang="en-IN" i="1" dirty="0"/>
                  <a:t> </a:t>
                </a:r>
                <a:r>
                  <a:rPr lang="en-IN" i="1" dirty="0" smtClean="0"/>
                  <a:t>rank</a:t>
                </a:r>
                <a:r>
                  <a:rPr lang="en-IN" dirty="0" smtClean="0"/>
                  <a:t> of the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– often written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IN" dirty="0" smtClean="0"/>
                  <a:t> or even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Warning</a:t>
                </a:r>
                <a:r>
                  <a:rPr lang="en-IN" dirty="0" smtClean="0"/>
                  <a:t>: a set of vectors can have more than one basis. However, all of them will have the same size. Gram-Schmidt will also give a basis of that same size</a:t>
                </a:r>
              </a:p>
              <a:p>
                <a:pPr lvl="2"/>
                <a:r>
                  <a:rPr lang="en-IN" b="1" dirty="0" smtClean="0"/>
                  <a:t>Special case 1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. This can happen only if the set contains only one element (or many copies of it) and that element is the zero vector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b="1" dirty="0" smtClean="0"/>
                  <a:t>Special case 2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i="0" dirty="0" smtClean="0"/>
                  <a:t>. This happens when vectors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i="0" dirty="0" smtClean="0"/>
                  <a:t> all lie along a line that passes through origin, even if the vectors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i="0" dirty="0" smtClean="0"/>
                  <a:t>-dimensional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IN" i="0" dirty="0" smtClean="0"/>
              </a:p>
              <a:p>
                <a:pPr lvl="2"/>
                <a:r>
                  <a:rPr lang="en-IN" b="1" dirty="0"/>
                  <a:t>Special case </a:t>
                </a:r>
                <a:r>
                  <a:rPr lang="en-IN" b="1" dirty="0" smtClean="0"/>
                  <a:t>3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i="0" dirty="0"/>
                  <a:t>. This happens when vectors in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i="0" dirty="0"/>
                  <a:t> all lie </a:t>
                </a:r>
                <a:r>
                  <a:rPr lang="en-IN" i="0" dirty="0" smtClean="0"/>
                  <a:t>on a 2D plane passing through origin, </a:t>
                </a:r>
                <a:r>
                  <a:rPr lang="en-IN" i="0" dirty="0"/>
                  <a:t>even if the vectors </a:t>
                </a:r>
                <a:r>
                  <a:rPr lang="en-IN" i="0" dirty="0" smtClean="0"/>
                  <a:t>are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i="0" dirty="0"/>
                  <a:t>-dimensional for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i="0" dirty="0" smtClean="0"/>
              </a:p>
              <a:p>
                <a:pPr lvl="2"/>
                <a:r>
                  <a:rPr lang="en-IN" b="1" dirty="0" smtClean="0"/>
                  <a:t>Not so special case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i="0" dirty="0"/>
                  <a:t>. This happens when vectors in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i="0" dirty="0"/>
                  <a:t> </a:t>
                </a:r>
                <a:r>
                  <a:rPr lang="en-IN" i="0" dirty="0" smtClean="0"/>
                  <a:t>are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i="0" dirty="0" smtClean="0"/>
                  <a:t>-dim vectors but all </a:t>
                </a:r>
                <a:r>
                  <a:rPr lang="en-IN" i="0" dirty="0"/>
                  <a:t>lie </a:t>
                </a:r>
                <a:r>
                  <a:rPr lang="en-IN" i="0" dirty="0" smtClean="0"/>
                  <a:t>on a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i="0" dirty="0" smtClean="0"/>
                  <a:t>-dimensional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i="0" dirty="0" smtClean="0"/>
              </a:p>
              <a:p>
                <a:pPr lvl="2"/>
                <a:r>
                  <a:rPr lang="en-IN" i="0" dirty="0" smtClean="0"/>
                  <a:t>For example,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i="0" dirty="0" smtClean="0"/>
                  <a:t> lying on a 3-dimensional subspace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60" y="241153"/>
            <a:ext cx="1740938" cy="1740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2465798" y="225451"/>
                <a:ext cx="8263162" cy="1085071"/>
              </a:xfrm>
              <a:prstGeom prst="wedgeRectCallout">
                <a:avLst>
                  <a:gd name="adj1" fmla="val 57282"/>
                  <a:gd name="adj2" fmla="val 547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Can you see why we must always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span</m:t>
                            </m:r>
                            <m:d>
                              <m:dPr>
                                <m:ctrlPr>
                                  <a:rPr lang="en-IN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solidFill>
                                      <a:prstClr val="black">
                                        <a:lumMod val="85000"/>
                                        <a:lumOff val="1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?</a:t>
                </a:r>
              </a:p>
              <a:p>
                <a:pPr marL="0" lvl="2">
                  <a:lnSpc>
                    <a:spcPct val="85000"/>
                  </a:lnSpc>
                  <a:spcBef>
                    <a:spcPts val="600"/>
                  </a:spcBef>
                </a:pPr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Can you see why we must always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IN" sz="24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98" y="225451"/>
                <a:ext cx="8263162" cy="1085071"/>
              </a:xfrm>
              <a:prstGeom prst="wedgeRectCallout">
                <a:avLst>
                  <a:gd name="adj1" fmla="val 57282"/>
                  <a:gd name="adj2" fmla="val 54722"/>
                </a:avLst>
              </a:prstGeom>
              <a:blipFill>
                <a:blip r:embed="rId4"/>
                <a:stretch>
                  <a:fillRect l="-82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0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 Rank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For a matrix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, rank of its set of columns is called </a:t>
                </a:r>
                <a:r>
                  <a:rPr lang="en-IN" i="1" dirty="0"/>
                  <a:t>column rank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/>
              </a:p>
              <a:p>
                <a:r>
                  <a:rPr lang="en-IN" dirty="0"/>
                  <a:t>For a matrix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, rank of its set of </a:t>
                </a:r>
                <a:r>
                  <a:rPr lang="en-IN" dirty="0" smtClean="0"/>
                  <a:t>rows (can be defined as the column rank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whose cols are rows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 smtClean="0"/>
                  <a:t>) is </a:t>
                </a:r>
                <a:r>
                  <a:rPr lang="en-IN" dirty="0"/>
                  <a:t>called </a:t>
                </a:r>
                <a:r>
                  <a:rPr lang="en-IN" i="1" dirty="0" smtClean="0"/>
                  <a:t>row </a:t>
                </a:r>
                <a:r>
                  <a:rPr lang="en-IN" i="1" dirty="0"/>
                  <a:t>rank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Claim without proof</a:t>
                </a:r>
                <a:r>
                  <a:rPr lang="en-IN" dirty="0" smtClean="0"/>
                  <a:t>: the row rank and the column rank of any matrix are always the same so we simply talk about the </a:t>
                </a:r>
                <a:r>
                  <a:rPr lang="en-IN" i="1" dirty="0" smtClean="0"/>
                  <a:t>rank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A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for which rank is equal to either the # of rows or the # of columns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is called a </a:t>
                </a:r>
                <a:r>
                  <a:rPr lang="en-IN" i="1" dirty="0" smtClean="0"/>
                  <a:t>full-rank</a:t>
                </a:r>
                <a:r>
                  <a:rPr lang="en-IN" dirty="0" smtClean="0"/>
                  <a:t> matrix</a:t>
                </a:r>
              </a:p>
              <a:p>
                <a:pPr lvl="2"/>
                <a:r>
                  <a:rPr lang="en-IN" dirty="0" smtClean="0"/>
                  <a:t>Remember, for every 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, we always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(aka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IN" dirty="0" smtClean="0"/>
                  <a:t>) </a:t>
                </a:r>
                <a14:m>
                  <m:oMath xmlns:m="http://schemas.openxmlformats.org/officeDocument/2006/math">
                    <m:r>
                      <a:rPr lang="en-IN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IN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 matrix that is not full rank is often called </a:t>
                </a:r>
                <a:r>
                  <a:rPr lang="en-IN" i="1" dirty="0" smtClean="0"/>
                  <a:t>rank-deficient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8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“Spaces”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Term used a lot in </a:t>
                </a:r>
                <a:r>
                  <a:rPr lang="en-IN" dirty="0" err="1" smtClean="0"/>
                  <a:t>linalg</a:t>
                </a:r>
                <a:r>
                  <a:rPr lang="en-IN" dirty="0" smtClean="0"/>
                  <a:t> – vector </a:t>
                </a:r>
                <a:r>
                  <a:rPr lang="en-IN" i="1" dirty="0" smtClean="0"/>
                  <a:t>space</a:t>
                </a:r>
                <a:r>
                  <a:rPr lang="en-IN" dirty="0" smtClean="0"/>
                  <a:t>, column </a:t>
                </a:r>
                <a:r>
                  <a:rPr lang="en-IN" i="1" dirty="0" smtClean="0"/>
                  <a:t>space, subspace</a:t>
                </a:r>
              </a:p>
              <a:p>
                <a:r>
                  <a:rPr lang="en-IN" dirty="0" smtClean="0"/>
                  <a:t>A </a:t>
                </a:r>
                <a:r>
                  <a:rPr lang="en-IN" i="1" dirty="0" smtClean="0"/>
                  <a:t>space</a:t>
                </a:r>
                <a:r>
                  <a:rPr lang="en-IN" dirty="0" smtClean="0"/>
                  <a:t> is simply a set of vectors that is “self-contained” in two senses</a:t>
                </a:r>
              </a:p>
              <a:p>
                <a:pPr lvl="2"/>
                <a:r>
                  <a:rPr lang="en-IN" dirty="0" smtClean="0"/>
                  <a:t>If we take any vector in that space and scale it by any real number, the resulting vector is already there in that space</a:t>
                </a:r>
              </a:p>
              <a:p>
                <a:pPr lvl="2"/>
                <a:r>
                  <a:rPr lang="en-IN" dirty="0" smtClean="0"/>
                  <a:t>If we take any two vectors in that space and add them together, the resulting vector is already there in that space</a:t>
                </a:r>
              </a:p>
              <a:p>
                <a:pPr lvl="2"/>
                <a:r>
                  <a:rPr lang="en-IN" dirty="0" smtClean="0"/>
                  <a:t>A fancy way of saying the above is to say that a space is “closed” with respect to vector addition and scalar multiplication</a:t>
                </a:r>
              </a:p>
              <a:p>
                <a:pPr lvl="2"/>
                <a:r>
                  <a:rPr lang="en-IN" dirty="0" smtClean="0"/>
                  <a:t>Note that zero vector must be inside every space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b="1" dirty="0" smtClean="0"/>
                  <a:t>Proof</a:t>
                </a:r>
                <a:r>
                  <a:rPr lang="en-IN" dirty="0" smtClean="0"/>
                  <a:t>: Take any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i="1" dirty="0" smtClean="0"/>
                  <a:t> too i.e.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too i.e.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N" b="1" dirty="0" smtClean="0"/>
              </a:p>
              <a:p>
                <a:r>
                  <a:rPr lang="en-IN" dirty="0" smtClean="0"/>
                  <a:t>Can you see why every line passing through the origin is a space?</a:t>
                </a:r>
              </a:p>
              <a:p>
                <a:r>
                  <a:rPr lang="en-IN" dirty="0" smtClean="0"/>
                  <a:t>Can you see why a line segment/line not passing through origin is not?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471" y="151703"/>
            <a:ext cx="1740936" cy="174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2219218" y="151702"/>
                <a:ext cx="8509741" cy="1523255"/>
              </a:xfrm>
              <a:prstGeom prst="wedgeRectCallout">
                <a:avLst>
                  <a:gd name="adj1" fmla="val 57406"/>
                  <a:gd name="adj2" fmla="val 29157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Vector spaces like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etc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are all spaces. Spaces can contain other spaces too (the contained spaces are called </a:t>
                </a:r>
                <a:r>
                  <a:rPr lang="en-IN" sz="2400" i="1" dirty="0" smtClean="0">
                    <a:solidFill>
                      <a:schemeClr val="tx1"/>
                    </a:solidFill>
                    <a:latin typeface="+mj-lt"/>
                  </a:rPr>
                  <a:t>subspaces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). For example,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(verify)</a:t>
                </a:r>
                <a:endParaRPr lang="en-IN" sz="240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18" y="151702"/>
                <a:ext cx="8509741" cy="1523255"/>
              </a:xfrm>
              <a:prstGeom prst="wedgeRectCallout">
                <a:avLst>
                  <a:gd name="adj1" fmla="val 57406"/>
                  <a:gd name="adj2" fmla="val 29157"/>
                </a:avLst>
              </a:prstGeom>
              <a:blipFill>
                <a:blip r:embed="rId4"/>
                <a:stretch>
                  <a:fillRect l="-33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6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Terms Related to Spaces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876390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Affine Spaces</a:t>
                </a:r>
                <a:r>
                  <a:rPr lang="en-IN" dirty="0" smtClean="0"/>
                  <a:t>: a “displaced” (sub)space. Suppose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is a space. Then for any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, the set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IN" dirty="0" smtClean="0"/>
                  <a:t> is </a:t>
                </a:r>
                <a:r>
                  <a:rPr lang="en-IN" dirty="0"/>
                  <a:t>an affine </a:t>
                </a:r>
                <a:r>
                  <a:rPr lang="en-IN" dirty="0" smtClean="0"/>
                  <a:t>space.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/>
                  <a:t>: spaces are </a:t>
                </a:r>
                <a:r>
                  <a:rPr lang="en-IN" dirty="0" smtClean="0"/>
                  <a:t>affine </a:t>
                </a:r>
                <a:r>
                  <a:rPr lang="en-IN" dirty="0"/>
                  <a:t>spaces </a:t>
                </a:r>
                <a:r>
                  <a:rPr lang="en-IN" dirty="0" smtClean="0"/>
                  <a:t>(take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 smtClean="0"/>
                  <a:t> e.g.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b="1" dirty="0" smtClean="0"/>
                  <a:t>Hyperplane</a:t>
                </a:r>
                <a:r>
                  <a:rPr lang="en-IN" dirty="0" smtClean="0"/>
                  <a:t>: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is a subspace of rank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All hyperplanes look like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smtClean="0"/>
                  <a:t>Affine Hyperplane</a:t>
                </a:r>
                <a:r>
                  <a:rPr lang="en-IN" dirty="0" smtClean="0"/>
                  <a:t>: a “displaced” hyperplane</a:t>
                </a:r>
              </a:p>
              <a:p>
                <a:pPr lvl="2"/>
                <a:r>
                  <a:rPr lang="en-IN" dirty="0" smtClean="0"/>
                  <a:t>All hyperplanes look like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IN" dirty="0"/>
                  <a:t> for some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some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.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 smtClean="0"/>
                  <a:t> iff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 for some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In ML, often we use the term hyperplane when we should really be using the term affine hyperplane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  <a:endParaRPr lang="en-IN" i="0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8763905" cy="5746376"/>
              </a:xfrm>
              <a:blipFill>
                <a:blip r:embed="rId2"/>
                <a:stretch>
                  <a:fillRect l="-765" t="-2545" b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174640" y="5231952"/>
            <a:ext cx="1013488" cy="1013487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apezoid 5"/>
          <p:cNvSpPr/>
          <p:nvPr/>
        </p:nvSpPr>
        <p:spPr>
          <a:xfrm rot="2700000">
            <a:off x="8808398" y="4266677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188127" y="3390472"/>
            <a:ext cx="0" cy="1841483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88127" y="5231952"/>
            <a:ext cx="1901678" cy="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174640" y="823564"/>
            <a:ext cx="2915165" cy="2854967"/>
            <a:chOff x="9174640" y="823564"/>
            <a:chExt cx="2915165" cy="2854967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9174640" y="2665044"/>
              <a:ext cx="1013488" cy="1013487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0188127" y="823564"/>
              <a:ext cx="0" cy="1841483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188127" y="2665044"/>
              <a:ext cx="190167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V="1">
            <a:off x="9051533" y="1947955"/>
            <a:ext cx="2854196" cy="1189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065259" y="1950443"/>
            <a:ext cx="2854196" cy="118977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apezoid 25"/>
          <p:cNvSpPr/>
          <p:nvPr/>
        </p:nvSpPr>
        <p:spPr>
          <a:xfrm rot="2700000">
            <a:off x="8814207" y="4271491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ular Callout 30"/>
          <p:cNvSpPr/>
          <p:nvPr/>
        </p:nvSpPr>
        <p:spPr>
          <a:xfrm>
            <a:off x="7450106" y="1335373"/>
            <a:ext cx="1750461" cy="478112"/>
          </a:xfrm>
          <a:prstGeom prst="wedgeRectCallout">
            <a:avLst>
              <a:gd name="adj1" fmla="val 96688"/>
              <a:gd name="adj2" fmla="val 6803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Affine Space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7564465" y="2217769"/>
            <a:ext cx="1521744" cy="546704"/>
          </a:xfrm>
          <a:prstGeom prst="wedgeRectCallout">
            <a:avLst>
              <a:gd name="adj1" fmla="val 93082"/>
              <a:gd name="adj2" fmla="val 543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Subspace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6914509" y="3109738"/>
            <a:ext cx="2425622" cy="478112"/>
          </a:xfrm>
          <a:prstGeom prst="wedgeRectCallout">
            <a:avLst>
              <a:gd name="adj1" fmla="val 80169"/>
              <a:gd name="adj2" fmla="val 61584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Affine Hyperplane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7119991" y="4927325"/>
            <a:ext cx="1630651" cy="546704"/>
          </a:xfrm>
          <a:prstGeom prst="wedgeRectCallout">
            <a:avLst>
              <a:gd name="adj1" fmla="val 93082"/>
              <a:gd name="adj2" fmla="val 5432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Hyperplane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60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3.125E-6 -0.1122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0.0569 -0.0949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26" grpId="0" animBg="1"/>
      <p:bldP spid="26" grpId="1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3331</TotalTime>
  <Words>941</Words>
  <Application>Microsoft Office PowerPoint</Application>
  <PresentationFormat>Widescreen</PresentationFormat>
  <Paragraphs>247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Metropolitan</vt:lpstr>
      <vt:lpstr>Linear Algebra II</vt:lpstr>
      <vt:lpstr>Recap of Last Lecture</vt:lpstr>
      <vt:lpstr>More on Compositional Linear Maps</vt:lpstr>
      <vt:lpstr>More on Compositional Linear Maps</vt:lpstr>
      <vt:lpstr>Column Space</vt:lpstr>
      <vt:lpstr>Rank</vt:lpstr>
      <vt:lpstr>Column Rank</vt:lpstr>
      <vt:lpstr>“Spaces”</vt:lpstr>
      <vt:lpstr>Terms Related to Spaces</vt:lpstr>
      <vt:lpstr>Null Space</vt:lpstr>
      <vt:lpstr>Orthonormal Matrices</vt:lpstr>
      <vt:lpstr>Orthonormal Matrices</vt:lpstr>
      <vt:lpstr>Singular Value Decomposition</vt:lpstr>
      <vt:lpstr>Singular Value Decomposition</vt:lpstr>
      <vt:lpstr>Singular Value Decomposition</vt:lpstr>
      <vt:lpstr>Singular Value Decomposition</vt:lpstr>
      <vt:lpstr>Rank</vt:lpstr>
      <vt:lpstr>Trace and Determinant</vt:lpstr>
      <vt:lpstr>Inverses</vt:lpstr>
      <vt:lpstr>Pseudo Inverse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206</cp:revision>
  <dcterms:created xsi:type="dcterms:W3CDTF">2018-07-30T05:08:11Z</dcterms:created>
  <dcterms:modified xsi:type="dcterms:W3CDTF">2019-09-26T16:14:13Z</dcterms:modified>
</cp:coreProperties>
</file>