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57" r:id="rId3"/>
    <p:sldId id="258" r:id="rId4"/>
    <p:sldId id="261" r:id="rId5"/>
    <p:sldId id="262" r:id="rId6"/>
    <p:sldId id="263" r:id="rId7"/>
    <p:sldId id="259"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9/26/2019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9/26/2019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9/26/2019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9/26/2019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tags" Target="../tags/tag3.xml"/><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slideLayout" Target="../slideLayouts/slideLayout2.xml"/><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Principal Component Analysis</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Power Method</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lstStyle/>
              <a:p>
                <a:r>
                  <a:rPr lang="en-IN" dirty="0" smtClean="0"/>
                  <a:t>Note that 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2</m:t>
                        </m:r>
                      </m:sub>
                    </m:sSub>
                    <m:r>
                      <a:rPr lang="en-IN" b="0" i="1" smtClean="0">
                        <a:latin typeface="Cambria Math" panose="02040503050406030204" pitchFamily="18" charset="0"/>
                      </a:rPr>
                      <m:t>⋅</m:t>
                    </m:r>
                    <m:r>
                      <m:rPr>
                        <m:sty m:val="p"/>
                      </m:rPr>
                      <a:rPr lang="en-IN">
                        <a:latin typeface="Cambria Math" panose="02040503050406030204" pitchFamily="18" charset="0"/>
                      </a:rPr>
                      <m:t>Δ</m:t>
                    </m:r>
                  </m:oMath>
                </a14:m>
                <a:r>
                  <a:rPr lang="en-IN" dirty="0" smtClean="0"/>
                  <a:t>, then </a:t>
                </a:r>
                <a14:m>
                  <m:oMath xmlns:m="http://schemas.openxmlformats.org/officeDocument/2006/math">
                    <m:sSubSup>
                      <m:sSubSupPr>
                        <m:ctrlPr>
                          <a:rPr lang="en-IN" b="0" i="1" smtClean="0">
                            <a:latin typeface="Cambria Math" panose="02040503050406030204" pitchFamily="18" charset="0"/>
                          </a:rPr>
                        </m:ctrlPr>
                      </m:sSubSupPr>
                      <m:e>
                        <m:r>
                          <a:rPr lang="en-IN" i="1">
                            <a:latin typeface="Cambria Math" panose="02040503050406030204" pitchFamily="18" charset="0"/>
                          </a:rPr>
                          <m:t>𝜆</m:t>
                        </m:r>
                      </m:e>
                      <m:sub>
                        <m:r>
                          <a:rPr lang="en-IN" i="1">
                            <a:latin typeface="Cambria Math" panose="02040503050406030204" pitchFamily="18" charset="0"/>
                          </a:rPr>
                          <m:t>1</m:t>
                        </m:r>
                      </m:sub>
                      <m:sup>
                        <m:r>
                          <a:rPr lang="en-IN" b="0" i="1" smtClean="0">
                            <a:latin typeface="Cambria Math" panose="02040503050406030204" pitchFamily="18" charset="0"/>
                          </a:rPr>
                          <m:t>𝑠</m:t>
                        </m:r>
                      </m:sup>
                    </m:sSub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𝜆</m:t>
                        </m:r>
                      </m:e>
                      <m:sub>
                        <m:r>
                          <a:rPr lang="en-IN" i="1">
                            <a:latin typeface="Cambria Math" panose="02040503050406030204" pitchFamily="18" charset="0"/>
                          </a:rPr>
                          <m:t>2</m:t>
                        </m:r>
                      </m:sub>
                      <m:sup>
                        <m:r>
                          <a:rPr lang="en-IN" b="0" i="1" smtClean="0">
                            <a:latin typeface="Cambria Math" panose="02040503050406030204" pitchFamily="18" charset="0"/>
                          </a:rPr>
                          <m:t>𝑠</m:t>
                        </m:r>
                      </m:sup>
                    </m:sSubSup>
                    <m:r>
                      <a:rPr lang="en-IN" b="0" i="1" smtClean="0">
                        <a:latin typeface="Cambria Math" panose="02040503050406030204" pitchFamily="18" charset="0"/>
                      </a:rPr>
                      <m:t>⋅</m:t>
                    </m:r>
                    <m:sSup>
                      <m:sSupPr>
                        <m:ctrlPr>
                          <a:rPr lang="en-IN" b="0" i="0" smtClean="0">
                            <a:latin typeface="Cambria Math" panose="02040503050406030204" pitchFamily="18" charset="0"/>
                          </a:rPr>
                        </m:ctrlPr>
                      </m:sSupPr>
                      <m:e>
                        <m:r>
                          <m:rPr>
                            <m:sty m:val="p"/>
                          </m:rPr>
                          <a:rPr lang="en-IN">
                            <a:latin typeface="Cambria Math" panose="02040503050406030204" pitchFamily="18" charset="0"/>
                          </a:rPr>
                          <m:t>Δ</m:t>
                        </m:r>
                      </m:e>
                      <m:sup>
                        <m:r>
                          <m:rPr>
                            <m:sty m:val="p"/>
                          </m:rPr>
                          <a:rPr lang="en-IN" b="0" i="0" smtClean="0">
                            <a:latin typeface="Cambria Math" panose="02040503050406030204" pitchFamily="18" charset="0"/>
                          </a:rPr>
                          <m:t>s</m:t>
                        </m:r>
                      </m:sup>
                    </m:sSup>
                  </m:oMath>
                </a14:m>
                <a:r>
                  <a:rPr lang="en-IN" dirty="0" smtClean="0"/>
                  <a:t> for </a:t>
                </a:r>
                <a14:m>
                  <m:oMath xmlns:m="http://schemas.openxmlformats.org/officeDocument/2006/math">
                    <m:r>
                      <a:rPr lang="en-IN" b="0" i="1" dirty="0" smtClean="0">
                        <a:latin typeface="Cambria Math" panose="02040503050406030204" pitchFamily="18" charset="0"/>
                      </a:rPr>
                      <m:t>𝑠</m:t>
                    </m:r>
                    <m:r>
                      <a:rPr lang="en-IN" i="1">
                        <a:latin typeface="Cambria Math" panose="02040503050406030204" pitchFamily="18" charset="0"/>
                      </a:rPr>
                      <m:t>≥</m:t>
                    </m:r>
                    <m:r>
                      <a:rPr lang="en-IN" i="1" dirty="0" smtClean="0">
                        <a:latin typeface="Cambria Math" panose="02040503050406030204" pitchFamily="18" charset="0"/>
                      </a:rPr>
                      <m:t>1</m:t>
                    </m:r>
                  </m:oMath>
                </a14:m>
                <a:endParaRPr lang="en-IN" dirty="0" smtClean="0"/>
              </a:p>
              <a:p>
                <a:pPr lvl="2"/>
                <a:r>
                  <a:rPr lang="en-IN" dirty="0" smtClean="0"/>
                  <a:t>Note that this means </a:t>
                </a:r>
                <a14:m>
                  <m:oMath xmlns:m="http://schemas.openxmlformats.org/officeDocument/2006/math">
                    <m:sSubSup>
                      <m:sSubSupPr>
                        <m:ctrlPr>
                          <a:rPr lang="en-IN" b="0" i="1" smtClean="0">
                            <a:latin typeface="Cambria Math" panose="02040503050406030204" pitchFamily="18" charset="0"/>
                          </a:rPr>
                        </m:ctrlPr>
                      </m:sSubSupPr>
                      <m:e>
                        <m:r>
                          <a:rPr lang="en-IN" i="1">
                            <a:latin typeface="Cambria Math" panose="02040503050406030204" pitchFamily="18" charset="0"/>
                          </a:rPr>
                          <m:t>𝜆</m:t>
                        </m:r>
                      </m:e>
                      <m:sub>
                        <m:r>
                          <a:rPr lang="en-IN" i="1">
                            <a:latin typeface="Cambria Math" panose="02040503050406030204" pitchFamily="18" charset="0"/>
                          </a:rPr>
                          <m:t>1</m:t>
                        </m:r>
                      </m:sub>
                      <m:sup>
                        <m:r>
                          <a:rPr lang="en-IN" b="0" i="1" smtClean="0">
                            <a:latin typeface="Cambria Math" panose="02040503050406030204" pitchFamily="18" charset="0"/>
                          </a:rPr>
                          <m:t>𝑠</m:t>
                        </m:r>
                      </m:sup>
                    </m:sSub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𝜆</m:t>
                        </m:r>
                      </m:e>
                      <m:sub>
                        <m:r>
                          <a:rPr lang="en-IN" i="1">
                            <a:latin typeface="Cambria Math" panose="02040503050406030204" pitchFamily="18" charset="0"/>
                          </a:rPr>
                          <m:t>𝑗</m:t>
                        </m:r>
                      </m:sub>
                      <m:sup>
                        <m:r>
                          <a:rPr lang="en-IN" b="0" i="1" smtClean="0">
                            <a:latin typeface="Cambria Math" panose="02040503050406030204" pitchFamily="18" charset="0"/>
                          </a:rPr>
                          <m:t>𝑠</m:t>
                        </m:r>
                      </m:sup>
                    </m:sSubSup>
                    <m:r>
                      <a:rPr lang="en-IN" i="1">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a:latin typeface="Cambria Math" panose="02040503050406030204" pitchFamily="18" charset="0"/>
                          </a:rPr>
                          <m:t>Δ</m:t>
                        </m:r>
                      </m:e>
                      <m:sup>
                        <m:r>
                          <a:rPr lang="en-IN" b="0" i="1" smtClean="0">
                            <a:latin typeface="Cambria Math" panose="02040503050406030204" pitchFamily="18" charset="0"/>
                          </a:rPr>
                          <m:t>𝑠</m:t>
                        </m:r>
                      </m:sup>
                    </m:sSup>
                  </m:oMath>
                </a14:m>
                <a:r>
                  <a:rPr lang="en-IN" dirty="0"/>
                  <a:t> </a:t>
                </a:r>
                <a:r>
                  <a:rPr lang="en-IN" dirty="0"/>
                  <a:t>for all </a:t>
                </a:r>
                <a14:m>
                  <m:oMath xmlns:m="http://schemas.openxmlformats.org/officeDocument/2006/math">
                    <m:r>
                      <a:rPr lang="en-IN" i="1" smtClean="0">
                        <a:latin typeface="Cambria Math" panose="02040503050406030204" pitchFamily="18" charset="0"/>
                      </a:rPr>
                      <m:t>𝑗</m:t>
                    </m:r>
                    <m:r>
                      <a:rPr lang="en-IN" i="1">
                        <a:latin typeface="Cambria Math" panose="02040503050406030204" pitchFamily="18" charset="0"/>
                      </a:rPr>
                      <m:t>≥2</m:t>
                    </m:r>
                  </m:oMath>
                </a14:m>
                <a:r>
                  <a:rPr lang="en-IN" dirty="0" smtClean="0"/>
                  <a:t> as well</a:t>
                </a:r>
              </a:p>
              <a:p>
                <a:pPr lvl="2"/>
                <a:r>
                  <a:rPr lang="en-IN" dirty="0" smtClean="0"/>
                  <a:t>Even if </a:t>
                </a:r>
                <a14:m>
                  <m:oMath xmlns:m="http://schemas.openxmlformats.org/officeDocument/2006/math">
                    <m:r>
                      <m:rPr>
                        <m:sty m:val="p"/>
                      </m:rPr>
                      <a:rPr lang="en-IN" b="0" i="0" smtClean="0">
                        <a:latin typeface="Cambria Math" panose="02040503050406030204" pitchFamily="18" charset="0"/>
                      </a:rPr>
                      <m:t>Δ</m:t>
                    </m:r>
                    <m:r>
                      <a:rPr lang="en-IN" b="0" i="0" smtClean="0">
                        <a:latin typeface="Cambria Math" panose="02040503050406030204" pitchFamily="18" charset="0"/>
                      </a:rPr>
                      <m:t>=1.1</m:t>
                    </m:r>
                  </m:oMath>
                </a14:m>
                <a:r>
                  <a:rPr lang="en-IN" dirty="0" smtClean="0"/>
                  <a:t>, with large enough </a:t>
                </a:r>
                <a14:m>
                  <m:oMath xmlns:m="http://schemas.openxmlformats.org/officeDocument/2006/math">
                    <m:r>
                      <a:rPr lang="en-IN" b="0" i="1" smtClean="0">
                        <a:latin typeface="Cambria Math" panose="02040503050406030204" pitchFamily="18" charset="0"/>
                      </a:rPr>
                      <m:t>𝑠</m:t>
                    </m:r>
                  </m:oMath>
                </a14:m>
                <a:r>
                  <a:rPr lang="en-IN" dirty="0" smtClean="0"/>
                  <a:t>, gap blows up e.g.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1.1</m:t>
                        </m:r>
                      </m:e>
                      <m:sup>
                        <m:r>
                          <a:rPr lang="en-IN" b="0" i="1" smtClean="0">
                            <a:latin typeface="Cambria Math" panose="02040503050406030204" pitchFamily="18" charset="0"/>
                          </a:rPr>
                          <m:t>100</m:t>
                        </m:r>
                      </m:sup>
                    </m:sSup>
                    <m:r>
                      <a:rPr lang="en-IN" b="0" i="1" smtClean="0">
                        <a:latin typeface="Cambria Math" panose="02040503050406030204" pitchFamily="18" charset="0"/>
                      </a:rPr>
                      <m:t>&gt;10000</m:t>
                    </m:r>
                  </m:oMath>
                </a14:m>
                <a:endParaRPr lang="en-IN" dirty="0" smtClean="0"/>
              </a:p>
              <a:p>
                <a:pPr lvl="2"/>
                <a:r>
                  <a:rPr lang="en-IN" dirty="0" smtClean="0"/>
                  <a:t>Thus, with large </a:t>
                </a:r>
                <a14:m>
                  <m:oMath xmlns:m="http://schemas.openxmlformats.org/officeDocument/2006/math">
                    <m:r>
                      <a:rPr lang="en-IN" b="0" i="1" smtClean="0">
                        <a:latin typeface="Cambria Math" panose="02040503050406030204" pitchFamily="18" charset="0"/>
                      </a:rPr>
                      <m:t>𝑠</m:t>
                    </m:r>
                  </m:oMath>
                </a14:m>
                <a:r>
                  <a:rPr lang="en-IN" dirty="0" smtClean="0"/>
                  <a:t>, the leading eigenvalue really stands out!</a:t>
                </a:r>
              </a:p>
              <a:p>
                <a:r>
                  <a:rPr lang="en-IN" dirty="0" smtClean="0"/>
                  <a:t>Let us take a vector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and let </a:t>
                </a:r>
                <a14:m>
                  <m:oMath xmlns:m="http://schemas.openxmlformats.org/officeDocument/2006/math">
                    <m:r>
                      <a:rPr lang="en-IN" b="1" i="0" smtClean="0">
                        <a:latin typeface="Cambria Math" panose="02040503050406030204" pitchFamily="18" charset="0"/>
                      </a:rPr>
                      <m:t>𝛂</m:t>
                    </m:r>
                    <m:r>
                      <a:rPr lang="en-IN" b="0" i="1" smtClean="0">
                        <a:latin typeface="Cambria Math" panose="02040503050406030204" pitchFamily="18" charset="0"/>
                      </a:rPr>
                      <m:t>=</m:t>
                    </m:r>
                    <m:sSup>
                      <m:sSupPr>
                        <m:ctrlPr>
                          <a:rPr lang="en-IN" b="1" i="0" smtClean="0">
                            <a:latin typeface="Cambria Math" panose="02040503050406030204" pitchFamily="18" charset="0"/>
                          </a:rPr>
                        </m:ctrlPr>
                      </m:sSupPr>
                      <m:e>
                        <m:r>
                          <a:rPr lang="en-IN" b="0" i="1" smtClean="0">
                            <a:latin typeface="Cambria Math" panose="02040503050406030204" pitchFamily="18" charset="0"/>
                          </a:rPr>
                          <m:t>𝑉</m:t>
                        </m:r>
                      </m:e>
                      <m:sup>
                        <m:r>
                          <a:rPr lang="en-IN" b="1" i="1" smtClean="0">
                            <a:latin typeface="Cambria Math" panose="02040503050406030204" pitchFamily="18" charset="0"/>
                          </a:rPr>
                          <m:t>⊤</m:t>
                        </m:r>
                      </m:sup>
                    </m:sSup>
                    <m:r>
                      <a:rPr lang="en-IN" b="1" i="0" smtClean="0">
                        <a:latin typeface="Cambria Math" panose="02040503050406030204" pitchFamily="18" charset="0"/>
                      </a:rPr>
                      <m:t>𝐱</m:t>
                    </m:r>
                  </m:oMath>
                </a14:m>
                <a:endParaRPr lang="en-IN" dirty="0" smtClean="0"/>
              </a:p>
              <a:p>
                <a:pPr lvl="2"/>
                <a:r>
                  <a:rPr lang="en-IN" dirty="0" smtClean="0"/>
                  <a:t>The vector </a:t>
                </a:r>
                <a14:m>
                  <m:oMath xmlns:m="http://schemas.openxmlformats.org/officeDocument/2006/math">
                    <m:r>
                      <a:rPr lang="en-IN" b="1" i="0">
                        <a:latin typeface="Cambria Math" panose="02040503050406030204" pitchFamily="18" charset="0"/>
                      </a:rPr>
                      <m:t>𝛂</m:t>
                    </m:r>
                  </m:oMath>
                </a14:m>
                <a:r>
                  <a:rPr lang="en-IN" dirty="0" smtClean="0"/>
                  <a:t> represents </a:t>
                </a:r>
                <a14:m>
                  <m:oMath xmlns:m="http://schemas.openxmlformats.org/officeDocument/2006/math">
                    <m:r>
                      <a:rPr lang="en-IN" b="1" i="0">
                        <a:latin typeface="Cambria Math" panose="02040503050406030204" pitchFamily="18" charset="0"/>
                      </a:rPr>
                      <m:t>𝐱</m:t>
                    </m:r>
                  </m:oMath>
                </a14:m>
                <a:r>
                  <a:rPr lang="en-IN" dirty="0" smtClean="0"/>
                  <a:t> in terms of columns of </a:t>
                </a:r>
                <a14:m>
                  <m:oMath xmlns:m="http://schemas.openxmlformats.org/officeDocument/2006/math">
                    <m:r>
                      <a:rPr lang="en-IN" b="0" i="1" smtClean="0">
                        <a:latin typeface="Cambria Math" panose="02040503050406030204" pitchFamily="18" charset="0"/>
                      </a:rPr>
                      <m:t>𝑉</m:t>
                    </m:r>
                  </m:oMath>
                </a14:m>
                <a:r>
                  <a:rPr lang="en-IN" b="0" dirty="0" smtClean="0"/>
                  <a:t> </a:t>
                </a:r>
                <a:r>
                  <a:rPr lang="en-IN" dirty="0"/>
                  <a:t>i.e. </a:t>
                </a:r>
                <a14:m>
                  <m:oMath xmlns:m="http://schemas.openxmlformats.org/officeDocument/2006/math">
                    <m:r>
                      <a:rPr lang="en-IN" b="1" i="0">
                        <a:latin typeface="Cambria Math" panose="02040503050406030204" pitchFamily="18" charset="0"/>
                      </a:rPr>
                      <m:t>𝐱</m:t>
                    </m:r>
                    <m:r>
                      <a:rPr lang="en-IN" b="1" i="0">
                        <a:latin typeface="Cambria Math" panose="02040503050406030204" pitchFamily="18" charset="0"/>
                      </a:rPr>
                      <m:t>=</m:t>
                    </m:r>
                    <m:nary>
                      <m:naryPr>
                        <m:chr m:val="∑"/>
                        <m:limLoc m:val="subSup"/>
                        <m:ctrlPr>
                          <a:rPr lang="en-IN">
                            <a:latin typeface="Cambria Math" panose="02040503050406030204" pitchFamily="18" charset="0"/>
                          </a:rPr>
                        </m:ctrlPr>
                      </m:naryPr>
                      <m:sub>
                        <m:r>
                          <m:rPr>
                            <m:brk m:alnAt="25"/>
                          </m:rPr>
                          <a:rPr lang="en-IN">
                            <a:latin typeface="Cambria Math" panose="02040503050406030204" pitchFamily="18" charset="0"/>
                          </a:rPr>
                          <m:t>𝑗</m:t>
                        </m:r>
                        <m:r>
                          <a:rPr lang="en-IN">
                            <a:latin typeface="Cambria Math" panose="02040503050406030204" pitchFamily="18" charset="0"/>
                          </a:rPr>
                          <m:t>=1</m:t>
                        </m:r>
                      </m:sub>
                      <m:sup>
                        <m:r>
                          <a:rPr lang="en-IN">
                            <a:latin typeface="Cambria Math" panose="02040503050406030204" pitchFamily="18" charset="0"/>
                          </a:rPr>
                          <m:t>𝑑</m:t>
                        </m:r>
                      </m:sup>
                      <m:e>
                        <m:sSub>
                          <m:sSubPr>
                            <m:ctrlPr>
                              <a:rPr lang="en-IN">
                                <a:latin typeface="Cambria Math" panose="02040503050406030204" pitchFamily="18" charset="0"/>
                              </a:rPr>
                            </m:ctrlPr>
                          </m:sSubPr>
                          <m:e>
                            <m:r>
                              <a:rPr lang="en-IN">
                                <a:latin typeface="Cambria Math" panose="02040503050406030204" pitchFamily="18" charset="0"/>
                              </a:rPr>
                              <m:t>𝛼</m:t>
                            </m:r>
                          </m:e>
                          <m:sub>
                            <m:r>
                              <a:rPr lang="en-IN">
                                <a:latin typeface="Cambria Math" panose="02040503050406030204" pitchFamily="18" charset="0"/>
                              </a:rPr>
                              <m:t>𝑗</m:t>
                            </m:r>
                          </m:sub>
                        </m:sSub>
                        <m:r>
                          <a:rPr lang="en-IN">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𝑗</m:t>
                            </m:r>
                          </m:sup>
                        </m:sSup>
                      </m:e>
                    </m:nary>
                  </m:oMath>
                </a14:m>
                <a:endParaRPr lang="en-IN" b="0" dirty="0" smtClean="0"/>
              </a:p>
              <a:p>
                <a:pPr lvl="2"/>
                <a:r>
                  <a:rPr lang="en-IN" dirty="0" smtClean="0"/>
                  <a:t>Notice that since </a:t>
                </a:r>
                <a14:m>
                  <m:oMath xmlns:m="http://schemas.openxmlformats.org/officeDocument/2006/math">
                    <m:r>
                      <a:rPr lang="en-IN" b="0" i="1" smtClean="0">
                        <a:latin typeface="Cambria Math" panose="02040503050406030204" pitchFamily="18" charset="0"/>
                      </a:rPr>
                      <m:t>𝑉</m:t>
                    </m:r>
                  </m:oMath>
                </a14:m>
                <a:r>
                  <a:rPr lang="en-IN" dirty="0" smtClean="0"/>
                  <a:t> is orthonormal, we have </a:t>
                </a:r>
                <a14:m>
                  <m:oMath xmlns:m="http://schemas.openxmlformats.org/officeDocument/2006/math">
                    <m:r>
                      <a:rPr lang="en-IN" b="0" i="1" smtClean="0">
                        <a:latin typeface="Cambria Math" panose="02040503050406030204" pitchFamily="18" charset="0"/>
                      </a:rPr>
                      <m:t>𝑉</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r>
                      <a:rPr lang="en-IN" b="1" i="0">
                        <a:latin typeface="Cambria Math" panose="02040503050406030204" pitchFamily="18" charset="0"/>
                      </a:rPr>
                      <m:t>𝐱</m:t>
                    </m:r>
                    <m:r>
                      <a:rPr lang="en-IN" b="1" i="0" smtClean="0">
                        <a:latin typeface="Cambria Math" panose="02040503050406030204" pitchFamily="18" charset="0"/>
                      </a:rPr>
                      <m:t>=</m:t>
                    </m:r>
                    <m:r>
                      <a:rPr lang="en-IN" b="1" i="0">
                        <a:latin typeface="Cambria Math" panose="02040503050406030204" pitchFamily="18" charset="0"/>
                      </a:rPr>
                      <m:t>𝐱</m:t>
                    </m:r>
                  </m:oMath>
                </a14:m>
                <a:endParaRPr lang="en-IN" dirty="0" smtClean="0"/>
              </a:p>
              <a:p>
                <a:r>
                  <a:rPr lang="en-IN" dirty="0" smtClean="0"/>
                  <a:t>This means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𝑠</m:t>
                        </m:r>
                      </m:sup>
                    </m:sSup>
                    <m:r>
                      <a:rPr lang="en-IN" b="1">
                        <a:latin typeface="Cambria Math" panose="02040503050406030204" pitchFamily="18" charset="0"/>
                      </a:rPr>
                      <m:t>𝐱</m:t>
                    </m:r>
                    <m:r>
                      <a:rPr lang="en-IN" b="1" i="0" smtClean="0">
                        <a:latin typeface="Cambria Math" panose="02040503050406030204" pitchFamily="18" charset="0"/>
                      </a:rPr>
                      <m:t>=</m:t>
                    </m:r>
                    <m:r>
                      <a:rPr lang="en-IN">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Λ</m:t>
                        </m:r>
                      </m:e>
                      <m:sup>
                        <m:r>
                          <a:rPr lang="en-IN" b="0" i="1" smtClean="0">
                            <a:latin typeface="Cambria Math" panose="02040503050406030204" pitchFamily="18" charset="0"/>
                          </a:rPr>
                          <m:t>𝑠</m:t>
                        </m:r>
                      </m:sup>
                    </m:sSup>
                    <m:sSup>
                      <m:sSupPr>
                        <m:ctrlPr>
                          <a:rPr lang="en-IN" i="1">
                            <a:latin typeface="Cambria Math" panose="02040503050406030204" pitchFamily="18" charset="0"/>
                          </a:rPr>
                        </m:ctrlPr>
                      </m:sSupPr>
                      <m:e>
                        <m:r>
                          <a:rPr lang="en-IN">
                            <a:latin typeface="Cambria Math" panose="02040503050406030204" pitchFamily="18" charset="0"/>
                          </a:rPr>
                          <m:t>𝑉</m:t>
                        </m:r>
                      </m:e>
                      <m:sup>
                        <m:r>
                          <a:rPr lang="en-IN">
                            <a:latin typeface="Cambria Math" panose="02040503050406030204" pitchFamily="18" charset="0"/>
                          </a:rPr>
                          <m:t>⊤</m:t>
                        </m:r>
                      </m:sup>
                    </m:sSup>
                    <m:r>
                      <a:rPr lang="en-IN" b="1">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Λ</m:t>
                        </m:r>
                      </m:e>
                      <m:sup>
                        <m:r>
                          <a:rPr lang="en-IN" b="0" i="1" smtClean="0">
                            <a:latin typeface="Cambria Math" panose="02040503050406030204" pitchFamily="18" charset="0"/>
                          </a:rPr>
                          <m:t>𝑠</m:t>
                        </m:r>
                      </m:sup>
                    </m:sSup>
                    <m:r>
                      <a:rPr lang="en-IN" b="1">
                        <a:latin typeface="Cambria Math" panose="02040503050406030204" pitchFamily="18" charset="0"/>
                      </a:rPr>
                      <m:t>𝛂</m:t>
                    </m:r>
                    <m:r>
                      <a:rPr lang="en-IN" b="1" i="0" smtClean="0">
                        <a:latin typeface="Cambria Math" panose="02040503050406030204" pitchFamily="18" charset="0"/>
                      </a:rPr>
                      <m:t>=</m:t>
                    </m:r>
                  </m:oMath>
                </a14:m>
                <a:endParaRPr lang="en-IN" i="1" dirty="0" smtClean="0"/>
              </a:p>
              <a:p>
                <a:pPr lvl="2"/>
                <a:r>
                  <a:rPr lang="en-IN" dirty="0" smtClean="0"/>
                  <a:t>However, we just saw that </a:t>
                </a:r>
                <a14:m>
                  <m:oMath xmlns:m="http://schemas.openxmlformats.org/officeDocument/2006/math">
                    <m:sSubSup>
                      <m:sSubSupPr>
                        <m:ctrlPr>
                          <a:rPr lang="en-IN">
                            <a:latin typeface="Cambria Math" panose="02040503050406030204" pitchFamily="18" charset="0"/>
                          </a:rPr>
                        </m:ctrlPr>
                      </m:sSubSupPr>
                      <m:e>
                        <m:r>
                          <a:rPr lang="en-IN">
                            <a:latin typeface="Cambria Math" panose="02040503050406030204" pitchFamily="18" charset="0"/>
                          </a:rPr>
                          <m:t>𝜆</m:t>
                        </m:r>
                      </m:e>
                      <m:sub>
                        <m:r>
                          <a:rPr lang="en-IN">
                            <a:latin typeface="Cambria Math" panose="02040503050406030204" pitchFamily="18" charset="0"/>
                          </a:rPr>
                          <m:t>1</m:t>
                        </m:r>
                      </m:sub>
                      <m:sup>
                        <m:r>
                          <a:rPr lang="en-IN" b="0" i="1" smtClean="0">
                            <a:latin typeface="Cambria Math" panose="02040503050406030204" pitchFamily="18" charset="0"/>
                          </a:rPr>
                          <m:t>𝑠</m:t>
                        </m:r>
                      </m:sup>
                    </m:sSubSup>
                    <m:r>
                      <a:rPr lang="en-IN" b="0" i="1" smtClean="0">
                        <a:latin typeface="Cambria Math" panose="02040503050406030204" pitchFamily="18" charset="0"/>
                      </a:rPr>
                      <m:t>≫</m:t>
                    </m:r>
                    <m:sSubSup>
                      <m:sSubSupPr>
                        <m:ctrlPr>
                          <a:rPr lang="en-IN">
                            <a:latin typeface="Cambria Math" panose="02040503050406030204" pitchFamily="18" charset="0"/>
                          </a:rPr>
                        </m:ctrlPr>
                      </m:sSubSupPr>
                      <m:e>
                        <m:r>
                          <a:rPr lang="en-IN">
                            <a:latin typeface="Cambria Math" panose="02040503050406030204" pitchFamily="18" charset="0"/>
                          </a:rPr>
                          <m:t>𝜆</m:t>
                        </m:r>
                      </m:e>
                      <m:sub>
                        <m:r>
                          <a:rPr lang="en-IN">
                            <a:latin typeface="Cambria Math" panose="02040503050406030204" pitchFamily="18" charset="0"/>
                          </a:rPr>
                          <m:t>𝑗</m:t>
                        </m:r>
                      </m:sub>
                      <m:sup>
                        <m:r>
                          <a:rPr lang="en-IN" b="0" i="1" smtClean="0">
                            <a:latin typeface="Cambria Math" panose="02040503050406030204" pitchFamily="18" charset="0"/>
                          </a:rPr>
                          <m:t>𝑠</m:t>
                        </m:r>
                      </m:sup>
                    </m:sSubSup>
                  </m:oMath>
                </a14:m>
                <a:r>
                  <a:rPr lang="en-IN" i="1" dirty="0" smtClean="0"/>
                  <a:t> </a:t>
                </a:r>
                <a:r>
                  <a:rPr lang="en-IN" dirty="0"/>
                  <a:t>for all </a:t>
                </a:r>
                <a14:m>
                  <m:oMath xmlns:m="http://schemas.openxmlformats.org/officeDocument/2006/math">
                    <m:r>
                      <a:rPr lang="en-IN">
                        <a:latin typeface="Cambria Math" panose="02040503050406030204" pitchFamily="18" charset="0"/>
                      </a:rPr>
                      <m:t>𝑗</m:t>
                    </m:r>
                    <m:r>
                      <a:rPr lang="en-IN">
                        <a:latin typeface="Cambria Math" panose="02040503050406030204" pitchFamily="18" charset="0"/>
                      </a:rPr>
                      <m:t>≥2</m:t>
                    </m:r>
                  </m:oMath>
                </a14:m>
                <a:endParaRPr lang="en-IN" i="1" dirty="0" smtClean="0"/>
              </a:p>
              <a:p>
                <a:pPr lvl="2"/>
                <a:r>
                  <a:rPr lang="en-IN" dirty="0" smtClean="0"/>
                  <a:t>This means that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𝐴</m:t>
                        </m:r>
                      </m:e>
                      <m:sup>
                        <m:r>
                          <a:rPr lang="en-IN" b="0" i="1" smtClean="0">
                            <a:latin typeface="Cambria Math" panose="02040503050406030204" pitchFamily="18" charset="0"/>
                          </a:rPr>
                          <m:t>𝑠</m:t>
                        </m:r>
                      </m:sup>
                    </m:sSup>
                    <m:r>
                      <a:rPr lang="en-IN" b="1">
                        <a:latin typeface="Cambria Math" panose="02040503050406030204" pitchFamily="18" charset="0"/>
                      </a:rPr>
                      <m:t>𝐱</m:t>
                    </m:r>
                    <m:r>
                      <a:rPr lang="en-IN" b="1" i="1" smtClean="0">
                        <a:latin typeface="Cambria Math" panose="02040503050406030204" pitchFamily="18" charset="0"/>
                      </a:rPr>
                      <m:t>≈</m:t>
                    </m:r>
                    <m:sSub>
                      <m:sSubPr>
                        <m:ctrlPr>
                          <a:rPr lang="en-IN">
                            <a:latin typeface="Cambria Math" panose="02040503050406030204" pitchFamily="18" charset="0"/>
                          </a:rPr>
                        </m:ctrlPr>
                      </m:sSubPr>
                      <m:e>
                        <m:r>
                          <a:rPr lang="en-IN">
                            <a:latin typeface="Cambria Math" panose="02040503050406030204" pitchFamily="18" charset="0"/>
                          </a:rPr>
                          <m:t>𝛼</m:t>
                        </m:r>
                      </m:e>
                      <m:sub>
                        <m:r>
                          <a:rPr lang="en-IN" i="0">
                            <a:latin typeface="Cambria Math" panose="02040503050406030204" pitchFamily="18" charset="0"/>
                          </a:rPr>
                          <m:t>1</m:t>
                        </m:r>
                      </m:sub>
                    </m:sSub>
                    <m:sSubSup>
                      <m:sSubSupPr>
                        <m:ctrlPr>
                          <a:rPr lang="en-IN">
                            <a:latin typeface="Cambria Math" panose="02040503050406030204" pitchFamily="18" charset="0"/>
                          </a:rPr>
                        </m:ctrlPr>
                      </m:sSubSupPr>
                      <m:e>
                        <m:r>
                          <a:rPr lang="en-IN">
                            <a:latin typeface="Cambria Math" panose="02040503050406030204" pitchFamily="18" charset="0"/>
                          </a:rPr>
                          <m:t>𝜆</m:t>
                        </m:r>
                      </m:e>
                      <m:sub>
                        <m:r>
                          <a:rPr lang="en-IN">
                            <a:latin typeface="Cambria Math" panose="02040503050406030204" pitchFamily="18" charset="0"/>
                          </a:rPr>
                          <m:t>1</m:t>
                        </m:r>
                      </m:sub>
                      <m:sup>
                        <m:r>
                          <a:rPr lang="en-IN" b="0" i="1" smtClean="0">
                            <a:latin typeface="Cambria Math" panose="02040503050406030204" pitchFamily="18" charset="0"/>
                          </a:rPr>
                          <m:t>𝑠</m:t>
                        </m:r>
                      </m:sup>
                    </m:sSub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1</m:t>
                        </m:r>
                      </m:sup>
                    </m:sSup>
                  </m:oMath>
                </a14:m>
                <a:r>
                  <a:rPr lang="en-IN" i="1" dirty="0" smtClean="0"/>
                  <a:t> which means that </a:t>
                </a:r>
                <a14:m>
                  <m:oMath xmlns:m="http://schemas.openxmlformats.org/officeDocument/2006/math">
                    <m:sSup>
                      <m:sSupPr>
                        <m:ctrlPr>
                          <a:rPr lang="en-IN">
                            <a:solidFill>
                              <a:schemeClr val="tx1"/>
                            </a:solidFill>
                            <a:latin typeface="Cambria Math" panose="02040503050406030204" pitchFamily="18" charset="0"/>
                          </a:rPr>
                        </m:ctrlPr>
                      </m:sSupPr>
                      <m:e>
                        <m:acc>
                          <m:accPr>
                            <m:chr m:val="̂"/>
                            <m:ctrlPr>
                              <a:rPr lang="en-IN">
                                <a:solidFill>
                                  <a:schemeClr val="tx1"/>
                                </a:solidFill>
                                <a:latin typeface="Cambria Math" panose="02040503050406030204" pitchFamily="18" charset="0"/>
                              </a:rPr>
                            </m:ctrlPr>
                          </m:accPr>
                          <m:e>
                            <m:r>
                              <a:rPr lang="en-IN" b="1" i="0">
                                <a:solidFill>
                                  <a:schemeClr val="tx1"/>
                                </a:solidFill>
                                <a:latin typeface="Cambria Math" panose="02040503050406030204" pitchFamily="18" charset="0"/>
                              </a:rPr>
                              <m:t>𝐯</m:t>
                            </m:r>
                          </m:e>
                        </m:acc>
                      </m:e>
                      <m:sup>
                        <m:r>
                          <a:rPr lang="en-IN">
                            <a:solidFill>
                              <a:schemeClr val="tx1"/>
                            </a:solidFill>
                            <a:latin typeface="Cambria Math" panose="02040503050406030204" pitchFamily="18" charset="0"/>
                          </a:rPr>
                          <m:t>1</m:t>
                        </m:r>
                      </m:sup>
                    </m:sSup>
                    <m:r>
                      <a:rPr lang="en-IN" i="1" smtClean="0">
                        <a:solidFill>
                          <a:schemeClr val="tx1"/>
                        </a:solidFill>
                        <a:latin typeface="Cambria Math" panose="02040503050406030204" pitchFamily="18" charset="0"/>
                      </a:rPr>
                      <m:t>≜</m:t>
                    </m:r>
                    <m:f>
                      <m:fPr>
                        <m:ctrlPr>
                          <a:rPr lang="en-IN" b="1" i="1" smtClean="0">
                            <a:latin typeface="Cambria Math" panose="02040503050406030204" pitchFamily="18" charset="0"/>
                          </a:rPr>
                        </m:ctrlPr>
                      </m:fPr>
                      <m:num>
                        <m:sSup>
                          <m:sSupPr>
                            <m:ctrlPr>
                              <a:rPr lang="en-IN">
                                <a:latin typeface="Cambria Math" panose="02040503050406030204" pitchFamily="18" charset="0"/>
                              </a:rPr>
                            </m:ctrlPr>
                          </m:sSupPr>
                          <m:e>
                            <m:r>
                              <a:rPr lang="en-IN">
                                <a:latin typeface="Cambria Math" panose="02040503050406030204" pitchFamily="18" charset="0"/>
                              </a:rPr>
                              <m:t>𝐴</m:t>
                            </m:r>
                          </m:e>
                          <m:sup>
                            <m:r>
                              <a:rPr lang="en-IN" b="0" i="1" smtClean="0">
                                <a:latin typeface="Cambria Math" panose="02040503050406030204" pitchFamily="18" charset="0"/>
                              </a:rPr>
                              <m:t>𝑠</m:t>
                            </m:r>
                          </m:sup>
                        </m:sSup>
                        <m:r>
                          <a:rPr lang="en-IN" b="1">
                            <a:latin typeface="Cambria Math" panose="02040503050406030204" pitchFamily="18" charset="0"/>
                          </a:rPr>
                          <m:t>𝐱</m:t>
                        </m:r>
                      </m:num>
                      <m:den>
                        <m:sSub>
                          <m:sSubPr>
                            <m:ctrlPr>
                              <a:rPr lang="en-IN" b="1" i="1" smtClean="0">
                                <a:latin typeface="Cambria Math" panose="02040503050406030204" pitchFamily="18" charset="0"/>
                              </a:rPr>
                            </m:ctrlPr>
                          </m:sSubPr>
                          <m:e>
                            <m:d>
                              <m:dPr>
                                <m:begChr m:val="‖"/>
                                <m:endChr m:val="‖"/>
                                <m:ctrlPr>
                                  <a:rPr lang="en-IN" b="1" i="1" smtClean="0">
                                    <a:latin typeface="Cambria Math" panose="02040503050406030204" pitchFamily="18" charset="0"/>
                                  </a:rPr>
                                </m:ctrlPr>
                              </m:dPr>
                              <m:e>
                                <m:sSup>
                                  <m:sSupPr>
                                    <m:ctrlPr>
                                      <a:rPr lang="en-IN">
                                        <a:latin typeface="Cambria Math" panose="02040503050406030204" pitchFamily="18" charset="0"/>
                                      </a:rPr>
                                    </m:ctrlPr>
                                  </m:sSupPr>
                                  <m:e>
                                    <m:r>
                                      <a:rPr lang="en-IN">
                                        <a:latin typeface="Cambria Math" panose="02040503050406030204" pitchFamily="18" charset="0"/>
                                      </a:rPr>
                                      <m:t>𝐴</m:t>
                                    </m:r>
                                  </m:e>
                                  <m:sup>
                                    <m:r>
                                      <a:rPr lang="en-IN" b="0" i="1" smtClean="0">
                                        <a:latin typeface="Cambria Math" panose="02040503050406030204" pitchFamily="18" charset="0"/>
                                      </a:rPr>
                                      <m:t>𝑠</m:t>
                                    </m:r>
                                  </m:sup>
                                </m:sSup>
                                <m:r>
                                  <a:rPr lang="en-IN" b="1">
                                    <a:latin typeface="Cambria Math" panose="02040503050406030204" pitchFamily="18" charset="0"/>
                                  </a:rPr>
                                  <m:t>𝐱</m:t>
                                </m:r>
                              </m:e>
                            </m:d>
                          </m:e>
                          <m:sub>
                            <m:r>
                              <a:rPr lang="en-IN" b="1" i="1" smtClean="0">
                                <a:latin typeface="Cambria Math" panose="02040503050406030204" pitchFamily="18" charset="0"/>
                              </a:rPr>
                              <m:t>𝟐</m:t>
                            </m:r>
                          </m:sub>
                        </m:sSub>
                      </m:den>
                    </m:f>
                    <m:r>
                      <a:rPr lang="en-IN" b="1" i="1" smtClean="0">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1</m:t>
                        </m:r>
                      </m:sup>
                    </m:sSup>
                  </m:oMath>
                </a14:m>
                <a:endParaRPr lang="en-IN" i="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mc:AlternateContent xmlns:mc="http://schemas.openxmlformats.org/markup-compatibility/2006">
        <mc:Choice xmlns:a14="http://schemas.microsoft.com/office/drawing/2010/main" Requires="a14">
          <p:sp>
            <p:nvSpPr>
              <p:cNvPr id="26" name="TextBox 25"/>
              <p:cNvSpPr txBox="1"/>
              <p:nvPr/>
            </p:nvSpPr>
            <p:spPr>
              <a:xfrm>
                <a:off x="6606282" y="4530903"/>
                <a:ext cx="2753475" cy="5909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IN" sz="3200" i="1" smtClean="0">
                              <a:latin typeface="Cambria Math" panose="02040503050406030204" pitchFamily="18" charset="0"/>
                            </a:rPr>
                          </m:ctrlPr>
                        </m:sSubPr>
                        <m:e>
                          <m:r>
                            <a:rPr lang="en-IN" sz="3200">
                              <a:latin typeface="Cambria Math" panose="02040503050406030204" pitchFamily="18" charset="0"/>
                            </a:rPr>
                            <m:t>𝛼</m:t>
                          </m:r>
                        </m:e>
                        <m:sub>
                          <m:r>
                            <a:rPr lang="en-IN" sz="3200">
                              <a:latin typeface="Cambria Math" panose="02040503050406030204" pitchFamily="18" charset="0"/>
                            </a:rPr>
                            <m:t>1</m:t>
                          </m:r>
                        </m:sub>
                      </m:sSub>
                      <m:sSubSup>
                        <m:sSubSupPr>
                          <m:ctrlPr>
                            <a:rPr lang="en-IN" sz="3200" i="1">
                              <a:latin typeface="Cambria Math" panose="02040503050406030204" pitchFamily="18" charset="0"/>
                            </a:rPr>
                          </m:ctrlPr>
                        </m:sSubSupPr>
                        <m:e>
                          <m:r>
                            <a:rPr lang="en-IN" sz="3200" i="1">
                              <a:latin typeface="Cambria Math" panose="02040503050406030204" pitchFamily="18" charset="0"/>
                            </a:rPr>
                            <m:t>𝜆</m:t>
                          </m:r>
                        </m:e>
                        <m:sub>
                          <m:r>
                            <a:rPr lang="en-IN" sz="3200" i="1">
                              <a:latin typeface="Cambria Math" panose="02040503050406030204" pitchFamily="18" charset="0"/>
                            </a:rPr>
                            <m:t>1</m:t>
                          </m:r>
                        </m:sub>
                        <m:sup>
                          <m:r>
                            <a:rPr lang="en-IN" sz="3200" b="0" i="1" smtClean="0">
                              <a:latin typeface="Cambria Math" panose="02040503050406030204" pitchFamily="18" charset="0"/>
                            </a:rPr>
                            <m:t>𝑠</m:t>
                          </m:r>
                        </m:sup>
                      </m:sSubSup>
                      <m:r>
                        <a:rPr lang="en-IN" sz="3200">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𝐯</m:t>
                          </m:r>
                        </m:e>
                        <m:sup>
                          <m:r>
                            <a:rPr lang="en-IN" sz="3200" i="1">
                              <a:latin typeface="Cambria Math" panose="02040503050406030204" pitchFamily="18" charset="0"/>
                            </a:rPr>
                            <m:t>1</m:t>
                          </m:r>
                        </m:sup>
                      </m:sSup>
                      <m:r>
                        <a:rPr lang="en-IN" sz="3200" i="1">
                          <a:latin typeface="Cambria Math" panose="02040503050406030204" pitchFamily="18" charset="0"/>
                        </a:rPr>
                        <m:t>+</m:t>
                      </m:r>
                    </m:oMath>
                  </m:oMathPara>
                </a14:m>
                <a:endParaRPr lang="en-IN" sz="3200" dirty="0"/>
              </a:p>
            </p:txBody>
          </p:sp>
        </mc:Choice>
        <mc:Fallback>
          <p:sp>
            <p:nvSpPr>
              <p:cNvPr id="26" name="TextBox 25"/>
              <p:cNvSpPr txBox="1">
                <a:spLocks noRot="1" noChangeAspect="1" noMove="1" noResize="1" noEditPoints="1" noAdjustHandles="1" noChangeArrowheads="1" noChangeShapeType="1" noTextEdit="1"/>
              </p:cNvSpPr>
              <p:nvPr/>
            </p:nvSpPr>
            <p:spPr>
              <a:xfrm>
                <a:off x="6606282" y="4530903"/>
                <a:ext cx="2753475" cy="59093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8989888" y="4492494"/>
                <a:ext cx="2753475" cy="668260"/>
              </a:xfrm>
              <a:prstGeom prst="rect">
                <a:avLst/>
              </a:prstGeom>
              <a:noFill/>
            </p:spPr>
            <p:txBody>
              <a:bodyPr wrap="square" rtlCol="0">
                <a:spAutoFit/>
              </a:bodyPr>
              <a:lstStyle/>
              <a:p>
                <a14:m>
                  <m:oMath xmlns:m="http://schemas.openxmlformats.org/officeDocument/2006/math">
                    <m:nary>
                      <m:naryPr>
                        <m:chr m:val="∑"/>
                        <m:limLoc m:val="subSup"/>
                        <m:supHide m:val="on"/>
                        <m:ctrlPr>
                          <a:rPr lang="en-IN" sz="3200" i="1" smtClean="0">
                            <a:latin typeface="Cambria Math" panose="02040503050406030204" pitchFamily="18" charset="0"/>
                          </a:rPr>
                        </m:ctrlPr>
                      </m:naryPr>
                      <m:sub>
                        <m:r>
                          <m:rPr>
                            <m:brk m:alnAt="25"/>
                          </m:rPr>
                          <a:rPr lang="en-IN" sz="3200">
                            <a:latin typeface="Cambria Math" panose="02040503050406030204" pitchFamily="18" charset="0"/>
                          </a:rPr>
                          <m:t>𝑗</m:t>
                        </m:r>
                        <m:r>
                          <a:rPr lang="en-IN" sz="3200">
                            <a:latin typeface="Cambria Math" panose="02040503050406030204" pitchFamily="18" charset="0"/>
                          </a:rPr>
                          <m:t>&gt;1</m:t>
                        </m:r>
                      </m:sub>
                      <m:sup/>
                      <m:e>
                        <m:sSub>
                          <m:sSubPr>
                            <m:ctrlPr>
                              <a:rPr lang="en-IN" sz="3200" i="1">
                                <a:latin typeface="Cambria Math" panose="02040503050406030204" pitchFamily="18" charset="0"/>
                              </a:rPr>
                            </m:ctrlPr>
                          </m:sSubPr>
                          <m:e>
                            <m:r>
                              <a:rPr lang="en-IN" sz="3200">
                                <a:latin typeface="Cambria Math" panose="02040503050406030204" pitchFamily="18" charset="0"/>
                              </a:rPr>
                              <m:t>𝛼</m:t>
                            </m:r>
                          </m:e>
                          <m:sub>
                            <m:r>
                              <a:rPr lang="en-IN" sz="3200">
                                <a:latin typeface="Cambria Math" panose="02040503050406030204" pitchFamily="18" charset="0"/>
                              </a:rPr>
                              <m:t>𝑗</m:t>
                            </m:r>
                          </m:sub>
                        </m:sSub>
                        <m:sSubSup>
                          <m:sSubSupPr>
                            <m:ctrlPr>
                              <a:rPr lang="en-IN" sz="3200" i="1">
                                <a:latin typeface="Cambria Math" panose="02040503050406030204" pitchFamily="18" charset="0"/>
                              </a:rPr>
                            </m:ctrlPr>
                          </m:sSubSupPr>
                          <m:e>
                            <m:r>
                              <a:rPr lang="en-IN" sz="3200" i="1">
                                <a:latin typeface="Cambria Math" panose="02040503050406030204" pitchFamily="18" charset="0"/>
                              </a:rPr>
                              <m:t>𝜆</m:t>
                            </m:r>
                          </m:e>
                          <m:sub>
                            <m:r>
                              <a:rPr lang="en-IN" sz="3200" i="1">
                                <a:latin typeface="Cambria Math" panose="02040503050406030204" pitchFamily="18" charset="0"/>
                              </a:rPr>
                              <m:t>𝑗</m:t>
                            </m:r>
                          </m:sub>
                          <m:sup>
                            <m:r>
                              <a:rPr lang="en-IN" sz="3200" b="0" i="1" smtClean="0">
                                <a:latin typeface="Cambria Math" panose="02040503050406030204" pitchFamily="18" charset="0"/>
                              </a:rPr>
                              <m:t>𝑠</m:t>
                            </m:r>
                          </m:sup>
                        </m:sSubSup>
                        <m:r>
                          <a:rPr lang="en-IN" sz="3200">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𝐯</m:t>
                            </m:r>
                          </m:e>
                          <m:sup>
                            <m:r>
                              <a:rPr lang="en-IN" sz="3200">
                                <a:latin typeface="Cambria Math" panose="02040503050406030204" pitchFamily="18" charset="0"/>
                              </a:rPr>
                              <m:t>𝑗</m:t>
                            </m:r>
                          </m:sup>
                        </m:sSup>
                      </m:e>
                    </m:nary>
                  </m:oMath>
                </a14:m>
                <a:r>
                  <a:rPr lang="en-IN" sz="3200" dirty="0" smtClean="0"/>
                  <a:t> </a:t>
                </a:r>
                <a:endParaRPr lang="en-IN" sz="3200" dirty="0"/>
              </a:p>
            </p:txBody>
          </p:sp>
        </mc:Choice>
        <mc:Fallback>
          <p:sp>
            <p:nvSpPr>
              <p:cNvPr id="27" name="TextBox 26"/>
              <p:cNvSpPr txBox="1">
                <a:spLocks noRot="1" noChangeAspect="1" noMove="1" noResize="1" noEditPoints="1" noAdjustHandles="1" noChangeArrowheads="1" noChangeShapeType="1" noTextEdit="1"/>
              </p:cNvSpPr>
              <p:nvPr/>
            </p:nvSpPr>
            <p:spPr>
              <a:xfrm>
                <a:off x="8989888" y="4492494"/>
                <a:ext cx="2753475" cy="668260"/>
              </a:xfrm>
              <a:prstGeom prst="rect">
                <a:avLst/>
              </a:prstGeom>
              <a:blipFill>
                <a:blip r:embed="rId4"/>
                <a:stretch>
                  <a:fillRect/>
                </a:stretch>
              </a:blipFill>
            </p:spPr>
            <p:txBody>
              <a:bodyPr/>
              <a:lstStyle/>
              <a:p>
                <a:r>
                  <a:rPr lang="en-IN">
                    <a:noFill/>
                  </a:rPr>
                  <a:t> </a:t>
                </a:r>
              </a:p>
            </p:txBody>
          </p:sp>
        </mc:Fallback>
      </mc:AlternateContent>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4852" y="4763761"/>
            <a:ext cx="1807146" cy="1807146"/>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4852" y="411269"/>
            <a:ext cx="1775788" cy="1775788"/>
          </a:xfrm>
          <a:prstGeom prst="rect">
            <a:avLst/>
          </a:prstGeom>
        </p:spPr>
      </p:pic>
      <p:grpSp>
        <p:nvGrpSpPr>
          <p:cNvPr id="30" name="Group 29"/>
          <p:cNvGrpSpPr/>
          <p:nvPr/>
        </p:nvGrpSpPr>
        <p:grpSpPr>
          <a:xfrm>
            <a:off x="10620115" y="2779281"/>
            <a:ext cx="1468606" cy="1238929"/>
            <a:chOff x="12383748" y="1219011"/>
            <a:chExt cx="1862104" cy="1570887"/>
          </a:xfrm>
        </p:grpSpPr>
        <p:sp>
          <p:nvSpPr>
            <p:cNvPr id="31" name="Freeform 30"/>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31"/>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32"/>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36" name="Rectangular Callout 35"/>
              <p:cNvSpPr/>
              <p:nvPr/>
            </p:nvSpPr>
            <p:spPr>
              <a:xfrm>
                <a:off x="7493688" y="306044"/>
                <a:ext cx="2885758" cy="857662"/>
              </a:xfrm>
              <a:prstGeom prst="wedgeRectCallout">
                <a:avLst>
                  <a:gd name="adj1" fmla="val 75379"/>
                  <a:gd name="adj2" fmla="val 6833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How do I find our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𝜆</m:t>
                        </m:r>
                      </m:e>
                      <m:sub>
                        <m:r>
                          <a:rPr lang="en-IN" sz="2400" b="0" i="1" smtClean="0">
                            <a:solidFill>
                              <a:schemeClr val="tx1"/>
                            </a:solidFill>
                            <a:latin typeface="Cambria Math" panose="02040503050406030204" pitchFamily="18" charset="0"/>
                          </a:rPr>
                          <m:t>1</m:t>
                        </m:r>
                      </m:sub>
                    </m:sSub>
                  </m:oMath>
                </a14:m>
                <a:r>
                  <a:rPr lang="en-IN" sz="2400" dirty="0" smtClean="0">
                    <a:solidFill>
                      <a:schemeClr val="tx1"/>
                    </a:solidFill>
                    <a:latin typeface="+mj-lt"/>
                  </a:rPr>
                  <a:t>?</a:t>
                </a:r>
              </a:p>
            </p:txBody>
          </p:sp>
        </mc:Choice>
        <mc:Fallback>
          <p:sp>
            <p:nvSpPr>
              <p:cNvPr id="36" name="Rectangular Callout 35"/>
              <p:cNvSpPr>
                <a:spLocks noRot="1" noChangeAspect="1" noMove="1" noResize="1" noEditPoints="1" noAdjustHandles="1" noChangeArrowheads="1" noChangeShapeType="1" noTextEdit="1"/>
              </p:cNvSpPr>
              <p:nvPr/>
            </p:nvSpPr>
            <p:spPr>
              <a:xfrm>
                <a:off x="7493688" y="306044"/>
                <a:ext cx="2885758" cy="857662"/>
              </a:xfrm>
              <a:prstGeom prst="wedgeRectCallout">
                <a:avLst>
                  <a:gd name="adj1" fmla="val 75379"/>
                  <a:gd name="adj2" fmla="val 68338"/>
                </a:avLst>
              </a:prstGeom>
              <a:blipFill>
                <a:blip r:embed="rId7"/>
                <a:stretch>
                  <a:fillRect l="-998"/>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7" name="Rectangular Callout 36"/>
              <p:cNvSpPr/>
              <p:nvPr/>
            </p:nvSpPr>
            <p:spPr>
              <a:xfrm>
                <a:off x="4338598" y="2292281"/>
                <a:ext cx="5914365" cy="1315308"/>
              </a:xfrm>
              <a:prstGeom prst="wedgeRectCallout">
                <a:avLst>
                  <a:gd name="adj1" fmla="val 59836"/>
                  <a:gd name="adj2" fmla="val 5859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Find </a:t>
                </a:r>
                <a14:m>
                  <m:oMath xmlns:m="http://schemas.openxmlformats.org/officeDocument/2006/math">
                    <m:sSup>
                      <m:sSupPr>
                        <m:ctrlPr>
                          <a:rPr lang="en-IN" sz="2400" b="0" i="1"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𝐯</m:t>
                            </m:r>
                          </m:e>
                        </m:acc>
                      </m:e>
                      <m:sup>
                        <m:r>
                          <a:rPr lang="en-IN" sz="2400" b="0" i="1" smtClean="0">
                            <a:solidFill>
                              <a:schemeClr val="tx1"/>
                            </a:solidFill>
                            <a:latin typeface="Cambria Math" panose="02040503050406030204" pitchFamily="18" charset="0"/>
                          </a:rPr>
                          <m:t>1</m:t>
                        </m:r>
                      </m:sup>
                    </m:sSup>
                  </m:oMath>
                </a14:m>
                <a:r>
                  <a:rPr lang="en-IN" sz="2400" dirty="0" smtClean="0">
                    <a:solidFill>
                      <a:schemeClr val="tx1"/>
                    </a:solidFill>
                    <a:latin typeface="+mj-lt"/>
                  </a:rPr>
                  <a:t> and then use the fact that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𝜆</m:t>
                        </m:r>
                      </m:e>
                      <m:sup>
                        <m:r>
                          <a:rPr lang="en-IN" sz="2400" b="0" i="1" smtClean="0">
                            <a:solidFill>
                              <a:schemeClr val="tx1"/>
                            </a:solidFill>
                            <a:latin typeface="Cambria Math" panose="02040503050406030204" pitchFamily="18" charset="0"/>
                          </a:rPr>
                          <m:t>1</m:t>
                        </m:r>
                      </m:sup>
                    </m:sSup>
                  </m:oMath>
                </a14:m>
                <a:r>
                  <a:rPr lang="en-IN" sz="2400" dirty="0" smtClean="0">
                    <a:solidFill>
                      <a:schemeClr val="tx1"/>
                    </a:solidFill>
                    <a:latin typeface="+mj-lt"/>
                  </a:rPr>
                  <a:t> is the eigenvalue of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corresponding to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1</m:t>
                        </m:r>
                      </m:sup>
                    </m:sSup>
                  </m:oMath>
                </a14:m>
                <a:r>
                  <a:rPr lang="en-IN" sz="2400" dirty="0" smtClean="0">
                    <a:solidFill>
                      <a:schemeClr val="tx1"/>
                    </a:solidFill>
                    <a:latin typeface="+mj-lt"/>
                  </a:rPr>
                  <a:t> (i.e.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1</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𝜆</m:t>
                        </m:r>
                      </m:e>
                      <m:sup>
                        <m:r>
                          <a:rPr lang="en-IN" sz="2400" b="0" i="1" smtClean="0">
                            <a:solidFill>
                              <a:schemeClr val="tx1"/>
                            </a:solidFill>
                            <a:latin typeface="Cambria Math" panose="02040503050406030204" pitchFamily="18" charset="0"/>
                          </a:rPr>
                          <m:t>1</m:t>
                        </m:r>
                      </m:sup>
                    </m:sSup>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1</m:t>
                        </m:r>
                      </m:sup>
                    </m:sSup>
                  </m:oMath>
                </a14:m>
                <a:r>
                  <a:rPr lang="en-IN" sz="2400" dirty="0" smtClean="0">
                    <a:solidFill>
                      <a:schemeClr val="tx1"/>
                    </a:solidFill>
                    <a:latin typeface="+mj-lt"/>
                  </a:rPr>
                  <a:t>) to get </a:t>
                </a:r>
                <a14:m>
                  <m:oMath xmlns:m="http://schemas.openxmlformats.org/officeDocument/2006/math">
                    <m:sSup>
                      <m:sSupPr>
                        <m:ctrlPr>
                          <a:rPr lang="en-IN" sz="2400" b="0" i="1"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𝜆</m:t>
                            </m:r>
                          </m:e>
                        </m:acc>
                      </m:e>
                      <m:sup>
                        <m:r>
                          <a:rPr lang="en-IN" sz="2400" b="0" i="1" smtClean="0">
                            <a:solidFill>
                              <a:schemeClr val="tx1"/>
                            </a:solidFill>
                            <a:latin typeface="Cambria Math" panose="02040503050406030204" pitchFamily="18" charset="0"/>
                          </a:rPr>
                          <m:t>1</m:t>
                        </m:r>
                      </m:sup>
                    </m:sSup>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d>
                          <m:dPr>
                            <m:begChr m:val="‖"/>
                            <m:endChr m:val="‖"/>
                            <m:ctrlPr>
                              <a:rPr lang="en-IN" sz="2400" b="0" i="1" smtClean="0">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𝑋</m:t>
                                </m:r>
                              </m:e>
                              <m:sup>
                                <m:r>
                                  <a:rPr lang="en-IN" sz="2400" i="1">
                                    <a:solidFill>
                                      <a:schemeClr val="tx1"/>
                                    </a:solidFill>
                                    <a:latin typeface="Cambria Math" panose="02040503050406030204" pitchFamily="18" charset="0"/>
                                  </a:rPr>
                                  <m:t>⊤</m:t>
                                </m:r>
                              </m:sup>
                            </m:sSup>
                            <m:r>
                              <a:rPr lang="en-IN" sz="2400" i="1">
                                <a:solidFill>
                                  <a:schemeClr val="tx1"/>
                                </a:solidFill>
                                <a:latin typeface="Cambria Math" panose="02040503050406030204" pitchFamily="18" charset="0"/>
                              </a:rPr>
                              <m:t>𝑋</m:t>
                            </m:r>
                            <m:sSup>
                              <m:sSupPr>
                                <m:ctrlPr>
                                  <a:rPr lang="en-IN" sz="2400" i="1">
                                    <a:solidFill>
                                      <a:schemeClr val="tx1"/>
                                    </a:solidFill>
                                    <a:latin typeface="Cambria Math" panose="02040503050406030204" pitchFamily="18" charset="0"/>
                                  </a:rPr>
                                </m:ctrlPr>
                              </m:sSupPr>
                              <m:e>
                                <m:acc>
                                  <m:accPr>
                                    <m:chr m:val="̂"/>
                                    <m:ctrlPr>
                                      <a:rPr lang="en-IN" sz="2400" b="1" i="1" smtClean="0">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𝐯</m:t>
                                    </m:r>
                                  </m:e>
                                </m:acc>
                              </m:e>
                              <m:sup>
                                <m:r>
                                  <a:rPr lang="en-IN" sz="2400" i="1">
                                    <a:solidFill>
                                      <a:schemeClr val="tx1"/>
                                    </a:solidFill>
                                    <a:latin typeface="Cambria Math" panose="02040503050406030204" pitchFamily="18" charset="0"/>
                                  </a:rPr>
                                  <m:t>1</m:t>
                                </m:r>
                              </m:sup>
                            </m:sSup>
                          </m:e>
                        </m:d>
                      </m:e>
                      <m:sub>
                        <m:r>
                          <a:rPr lang="en-IN" sz="2400" b="0" i="1" smtClean="0">
                            <a:solidFill>
                              <a:schemeClr val="tx1"/>
                            </a:solidFill>
                            <a:latin typeface="Cambria Math" panose="02040503050406030204" pitchFamily="18" charset="0"/>
                          </a:rPr>
                          <m:t>2</m:t>
                        </m:r>
                      </m:sub>
                    </m:sSub>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𝜆</m:t>
                        </m:r>
                      </m:e>
                      <m:sup>
                        <m:r>
                          <a:rPr lang="en-IN" sz="2400" b="0" i="1" smtClean="0">
                            <a:solidFill>
                              <a:schemeClr val="tx1"/>
                            </a:solidFill>
                            <a:latin typeface="Cambria Math" panose="02040503050406030204" pitchFamily="18" charset="0"/>
                          </a:rPr>
                          <m:t>1</m:t>
                        </m:r>
                      </m:sup>
                    </m:sSup>
                  </m:oMath>
                </a14:m>
                <a:endParaRPr lang="en-IN" sz="2400" dirty="0" smtClean="0">
                  <a:solidFill>
                    <a:schemeClr val="tx1"/>
                  </a:solidFill>
                  <a:latin typeface="+mj-lt"/>
                </a:endParaRPr>
              </a:p>
            </p:txBody>
          </p:sp>
        </mc:Choice>
        <mc:Fallback>
          <p:sp>
            <p:nvSpPr>
              <p:cNvPr id="37" name="Rectangular Callout 36"/>
              <p:cNvSpPr>
                <a:spLocks noRot="1" noChangeAspect="1" noMove="1" noResize="1" noEditPoints="1" noAdjustHandles="1" noChangeArrowheads="1" noChangeShapeType="1" noTextEdit="1"/>
              </p:cNvSpPr>
              <p:nvPr/>
            </p:nvSpPr>
            <p:spPr>
              <a:xfrm>
                <a:off x="4338598" y="2292281"/>
                <a:ext cx="5914365" cy="1315308"/>
              </a:xfrm>
              <a:prstGeom prst="wedgeRectCallout">
                <a:avLst>
                  <a:gd name="adj1" fmla="val 59836"/>
                  <a:gd name="adj2" fmla="val 58597"/>
                </a:avLst>
              </a:prstGeom>
              <a:blipFill>
                <a:blip r:embed="rId8"/>
                <a:stretch>
                  <a:fillRect/>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8" name="Rectangular Callout 37"/>
              <p:cNvSpPr/>
              <p:nvPr/>
            </p:nvSpPr>
            <p:spPr>
              <a:xfrm>
                <a:off x="2835132" y="5206840"/>
                <a:ext cx="7544314" cy="1287496"/>
              </a:xfrm>
              <a:prstGeom prst="wedgeRectCallout">
                <a:avLst>
                  <a:gd name="adj1" fmla="val 64211"/>
                  <a:gd name="adj2" fmla="val 448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obtained our approximation as </a:t>
                </a:r>
                <a14:m>
                  <m:oMath xmlns:m="http://schemas.openxmlformats.org/officeDocument/2006/math">
                    <m:sSup>
                      <m:sSupPr>
                        <m:ctrlPr>
                          <a:rPr lang="en-IN" sz="2400" i="1">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𝐯</m:t>
                            </m:r>
                          </m:e>
                        </m:acc>
                      </m:e>
                      <m:sup>
                        <m:r>
                          <a:rPr lang="en-IN" sz="2400">
                            <a:solidFill>
                              <a:schemeClr val="tx1"/>
                            </a:solidFill>
                            <a:latin typeface="Cambria Math" panose="02040503050406030204" pitchFamily="18" charset="0"/>
                          </a:rPr>
                          <m:t>1</m:t>
                        </m:r>
                      </m:sup>
                    </m:sSup>
                    <m:r>
                      <a:rPr lang="en-IN" sz="2400" i="1">
                        <a:solidFill>
                          <a:schemeClr val="tx1"/>
                        </a:solidFill>
                        <a:latin typeface="Cambria Math" panose="02040503050406030204" pitchFamily="18" charset="0"/>
                      </a:rPr>
                      <m:t>≜</m:t>
                    </m:r>
                    <m:f>
                      <m:fPr>
                        <m:ctrlPr>
                          <a:rPr lang="en-IN" sz="2400" b="1" i="1">
                            <a:solidFill>
                              <a:schemeClr val="tx1"/>
                            </a:solidFill>
                            <a:latin typeface="Cambria Math" panose="02040503050406030204" pitchFamily="18" charset="0"/>
                          </a:rPr>
                        </m:ctrlPr>
                      </m:fPr>
                      <m:num>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𝐴</m:t>
                            </m:r>
                          </m:e>
                          <m:sup>
                            <m:r>
                              <a:rPr lang="en-IN" sz="2400" b="0" i="1" smtClean="0">
                                <a:solidFill>
                                  <a:schemeClr val="tx1"/>
                                </a:solidFill>
                                <a:latin typeface="Cambria Math" panose="02040503050406030204" pitchFamily="18" charset="0"/>
                              </a:rPr>
                              <m:t>𝑠</m:t>
                            </m:r>
                          </m:sup>
                        </m:sSup>
                        <m:r>
                          <a:rPr lang="en-IN" sz="2400" b="1">
                            <a:solidFill>
                              <a:schemeClr val="tx1"/>
                            </a:solidFill>
                            <a:latin typeface="Cambria Math" panose="02040503050406030204" pitchFamily="18" charset="0"/>
                          </a:rPr>
                          <m:t>𝐱</m:t>
                        </m:r>
                      </m:num>
                      <m:den>
                        <m:sSub>
                          <m:sSubPr>
                            <m:ctrlPr>
                              <a:rPr lang="en-IN" sz="2400" b="1" i="1">
                                <a:solidFill>
                                  <a:schemeClr val="tx1"/>
                                </a:solidFill>
                                <a:latin typeface="Cambria Math" panose="02040503050406030204" pitchFamily="18" charset="0"/>
                              </a:rPr>
                            </m:ctrlPr>
                          </m:sSubPr>
                          <m:e>
                            <m:d>
                              <m:dPr>
                                <m:begChr m:val="‖"/>
                                <m:endChr m:val="‖"/>
                                <m:ctrlPr>
                                  <a:rPr lang="en-IN" sz="2400" b="1" i="1">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𝐴</m:t>
                                    </m:r>
                                  </m:e>
                                  <m:sup>
                                    <m:r>
                                      <a:rPr lang="en-IN" sz="2400" b="0" i="1" smtClean="0">
                                        <a:solidFill>
                                          <a:schemeClr val="tx1"/>
                                        </a:solidFill>
                                        <a:latin typeface="Cambria Math" panose="02040503050406030204" pitchFamily="18" charset="0"/>
                                      </a:rPr>
                                      <m:t>𝑠</m:t>
                                    </m:r>
                                  </m:sup>
                                </m:sSup>
                                <m:r>
                                  <a:rPr lang="en-IN" sz="2400" b="1">
                                    <a:solidFill>
                                      <a:schemeClr val="tx1"/>
                                    </a:solidFill>
                                    <a:latin typeface="Cambria Math" panose="02040503050406030204" pitchFamily="18" charset="0"/>
                                  </a:rPr>
                                  <m:t>𝐱</m:t>
                                </m:r>
                              </m:e>
                            </m:d>
                          </m:e>
                          <m:sub>
                            <m:r>
                              <a:rPr lang="en-IN" sz="2400" b="1" i="1">
                                <a:solidFill>
                                  <a:schemeClr val="tx1"/>
                                </a:solidFill>
                                <a:latin typeface="Cambria Math" panose="02040503050406030204" pitchFamily="18" charset="0"/>
                              </a:rPr>
                              <m:t>𝟐</m:t>
                            </m:r>
                          </m:sub>
                        </m:sSub>
                      </m:den>
                    </m:f>
                  </m:oMath>
                </a14:m>
                <a:r>
                  <a:rPr lang="en-IN" sz="2400" dirty="0" smtClean="0">
                    <a:solidFill>
                      <a:schemeClr val="tx1"/>
                    </a:solidFill>
                    <a:latin typeface="+mj-lt"/>
                  </a:rPr>
                  <a:t>. How should we choose </a:t>
                </a:r>
                <a14:m>
                  <m:oMath xmlns:m="http://schemas.openxmlformats.org/officeDocument/2006/math">
                    <m:r>
                      <a:rPr lang="en-IN" sz="2400" b="1" i="0" smtClean="0">
                        <a:solidFill>
                          <a:schemeClr val="tx1"/>
                        </a:solidFill>
                        <a:latin typeface="Cambria Math" panose="02040503050406030204" pitchFamily="18" charset="0"/>
                      </a:rPr>
                      <m:t>𝐱</m:t>
                    </m:r>
                  </m:oMath>
                </a14:m>
                <a:r>
                  <a:rPr lang="en-IN" sz="2400" dirty="0" smtClean="0">
                    <a:solidFill>
                      <a:schemeClr val="tx1"/>
                    </a:solidFill>
                    <a:latin typeface="+mj-lt"/>
                  </a:rPr>
                  <a:t>? Will any </a:t>
                </a:r>
                <a14:m>
                  <m:oMath xmlns:m="http://schemas.openxmlformats.org/officeDocument/2006/math">
                    <m:r>
                      <a:rPr lang="en-IN" sz="2400" b="1" i="0" smtClean="0">
                        <a:solidFill>
                          <a:schemeClr val="tx1"/>
                        </a:solidFill>
                        <a:latin typeface="Cambria Math" panose="02040503050406030204" pitchFamily="18" charset="0"/>
                      </a:rPr>
                      <m:t>𝐱</m:t>
                    </m:r>
                  </m:oMath>
                </a14:m>
                <a:r>
                  <a:rPr lang="en-IN" sz="2400" dirty="0" smtClean="0">
                    <a:solidFill>
                      <a:schemeClr val="tx1"/>
                    </a:solidFill>
                    <a:latin typeface="+mj-lt"/>
                  </a:rPr>
                  <a:t> work? How should we choose </a:t>
                </a:r>
                <a14:m>
                  <m:oMath xmlns:m="http://schemas.openxmlformats.org/officeDocument/2006/math">
                    <m:r>
                      <a:rPr lang="en-IN" sz="2400" b="0" i="1" smtClean="0">
                        <a:solidFill>
                          <a:schemeClr val="tx1"/>
                        </a:solidFill>
                        <a:latin typeface="Cambria Math" panose="02040503050406030204" pitchFamily="18" charset="0"/>
                      </a:rPr>
                      <m:t>𝑠</m:t>
                    </m:r>
                  </m:oMath>
                </a14:m>
                <a:r>
                  <a:rPr lang="en-IN" sz="2400" dirty="0" smtClean="0">
                    <a:solidFill>
                      <a:schemeClr val="tx1"/>
                    </a:solidFill>
                    <a:latin typeface="+mj-lt"/>
                  </a:rPr>
                  <a:t>?</a:t>
                </a:r>
              </a:p>
            </p:txBody>
          </p:sp>
        </mc:Choice>
        <mc:Fallback>
          <p:sp>
            <p:nvSpPr>
              <p:cNvPr id="38" name="Rectangular Callout 37"/>
              <p:cNvSpPr>
                <a:spLocks noRot="1" noChangeAspect="1" noMove="1" noResize="1" noEditPoints="1" noAdjustHandles="1" noChangeArrowheads="1" noChangeShapeType="1" noTextEdit="1"/>
              </p:cNvSpPr>
              <p:nvPr/>
            </p:nvSpPr>
            <p:spPr>
              <a:xfrm>
                <a:off x="2835132" y="5206840"/>
                <a:ext cx="7544314" cy="1287496"/>
              </a:xfrm>
              <a:prstGeom prst="wedgeRectCallout">
                <a:avLst>
                  <a:gd name="adj1" fmla="val 64211"/>
                  <a:gd name="adj2" fmla="val 4485"/>
                </a:avLst>
              </a:prstGeom>
              <a:blipFill>
                <a:blip r:embed="rId9"/>
                <a:stretch>
                  <a:fillRect l="-563" b="-461"/>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9" name="Rectangular Callout 38"/>
              <p:cNvSpPr/>
              <p:nvPr/>
            </p:nvSpPr>
            <p:spPr>
              <a:xfrm>
                <a:off x="575671" y="3743045"/>
                <a:ext cx="9625605" cy="1315308"/>
              </a:xfrm>
              <a:prstGeom prst="wedgeRectCallout">
                <a:avLst>
                  <a:gd name="adj1" fmla="val 58752"/>
                  <a:gd name="adj2" fmla="val -4138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b="1" smtClean="0">
                        <a:solidFill>
                          <a:prstClr val="black"/>
                        </a:solidFill>
                        <a:latin typeface="Cambria Math" panose="02040503050406030204" pitchFamily="18" charset="0"/>
                      </a:rPr>
                      <m:t>𝐱</m:t>
                    </m:r>
                  </m:oMath>
                </a14:m>
                <a:r>
                  <a:rPr lang="en-IN" sz="2400" dirty="0">
                    <a:solidFill>
                      <a:prstClr val="black"/>
                    </a:solidFill>
                    <a:latin typeface="Calibri Light" panose="020F0302020204030204"/>
                  </a:rPr>
                  <a:t> must be a vector so that </a:t>
                </a:r>
                <a14:m>
                  <m:oMath xmlns:m="http://schemas.openxmlformats.org/officeDocument/2006/math">
                    <m:sSub>
                      <m:sSubPr>
                        <m:ctrlPr>
                          <a:rPr lang="en-IN" sz="2400" i="1">
                            <a:solidFill>
                              <a:prstClr val="black"/>
                            </a:solidFill>
                            <a:latin typeface="Cambria Math" panose="02040503050406030204" pitchFamily="18" charset="0"/>
                          </a:rPr>
                        </m:ctrlPr>
                      </m:sSubPr>
                      <m:e>
                        <m:r>
                          <a:rPr lang="en-IN" sz="2400" i="1">
                            <a:solidFill>
                              <a:prstClr val="black"/>
                            </a:solidFill>
                            <a:latin typeface="Cambria Math" panose="02040503050406030204" pitchFamily="18" charset="0"/>
                          </a:rPr>
                          <m:t>𝛼</m:t>
                        </m:r>
                      </m:e>
                      <m:sub>
                        <m:r>
                          <a:rPr lang="en-IN" sz="2400" i="1">
                            <a:solidFill>
                              <a:prstClr val="black"/>
                            </a:solidFill>
                            <a:latin typeface="Cambria Math" panose="02040503050406030204" pitchFamily="18" charset="0"/>
                          </a:rPr>
                          <m:t>1</m:t>
                        </m:r>
                      </m:sub>
                    </m:sSub>
                    <m:r>
                      <a:rPr lang="en-IN" sz="2400" i="1">
                        <a:solidFill>
                          <a:prstClr val="black"/>
                        </a:solidFill>
                        <a:latin typeface="Cambria Math" panose="02040503050406030204" pitchFamily="18" charset="0"/>
                      </a:rPr>
                      <m:t>≠0</m:t>
                    </m:r>
                  </m:oMath>
                </a14:m>
                <a:r>
                  <a:rPr lang="en-IN" sz="2400" dirty="0">
                    <a:solidFill>
                      <a:prstClr val="black"/>
                    </a:solidFill>
                    <a:latin typeface="Calibri Light" panose="020F0302020204030204"/>
                  </a:rPr>
                  <a:t> i.e. </a:t>
                </a:r>
                <a14:m>
                  <m:oMath xmlns:m="http://schemas.openxmlformats.org/officeDocument/2006/math">
                    <m:sSup>
                      <m:sSupPr>
                        <m:ctrlPr>
                          <a:rPr lang="en-IN" sz="2400" i="1">
                            <a:solidFill>
                              <a:prstClr val="black"/>
                            </a:solidFill>
                            <a:latin typeface="Cambria Math" panose="02040503050406030204" pitchFamily="18" charset="0"/>
                          </a:rPr>
                        </m:ctrlPr>
                      </m:sSupPr>
                      <m:e>
                        <m:r>
                          <a:rPr lang="en-IN" sz="2400" b="1">
                            <a:solidFill>
                              <a:prstClr val="black"/>
                            </a:solidFill>
                            <a:latin typeface="Cambria Math" panose="02040503050406030204" pitchFamily="18" charset="0"/>
                          </a:rPr>
                          <m:t>𝐱</m:t>
                        </m:r>
                      </m:e>
                      <m:sup>
                        <m:r>
                          <a:rPr lang="en-IN" sz="2400" i="1">
                            <a:solidFill>
                              <a:prstClr val="black"/>
                            </a:solidFill>
                            <a:latin typeface="Cambria Math" panose="02040503050406030204" pitchFamily="18" charset="0"/>
                          </a:rPr>
                          <m:t>⊤</m:t>
                        </m:r>
                      </m:sup>
                    </m:sSup>
                    <m:sSup>
                      <m:sSupPr>
                        <m:ctrlPr>
                          <a:rPr lang="en-IN" sz="2400" i="1">
                            <a:solidFill>
                              <a:prstClr val="black"/>
                            </a:solidFill>
                            <a:latin typeface="Cambria Math" panose="02040503050406030204" pitchFamily="18" charset="0"/>
                          </a:rPr>
                        </m:ctrlPr>
                      </m:sSupPr>
                      <m:e>
                        <m:r>
                          <a:rPr lang="en-IN" sz="2400" b="1">
                            <a:solidFill>
                              <a:prstClr val="black"/>
                            </a:solidFill>
                            <a:latin typeface="Cambria Math" panose="02040503050406030204" pitchFamily="18" charset="0"/>
                          </a:rPr>
                          <m:t>𝐯</m:t>
                        </m:r>
                      </m:e>
                      <m:sup>
                        <m:r>
                          <a:rPr lang="en-IN" sz="2400" b="0" i="1" smtClean="0">
                            <a:solidFill>
                              <a:prstClr val="black"/>
                            </a:solidFill>
                            <a:latin typeface="Cambria Math" panose="02040503050406030204" pitchFamily="18" charset="0"/>
                          </a:rPr>
                          <m:t>1</m:t>
                        </m:r>
                      </m:sup>
                    </m:sSup>
                    <m:r>
                      <a:rPr lang="en-IN" sz="2400" b="0" i="1" smtClean="0">
                        <a:solidFill>
                          <a:prstClr val="black"/>
                        </a:solidFill>
                        <a:latin typeface="Cambria Math" panose="02040503050406030204" pitchFamily="18" charset="0"/>
                      </a:rPr>
                      <m:t>≠</m:t>
                    </m:r>
                    <m:r>
                      <a:rPr lang="en-IN" sz="2400" i="1">
                        <a:solidFill>
                          <a:prstClr val="black"/>
                        </a:solidFill>
                        <a:latin typeface="Cambria Math" panose="02040503050406030204" pitchFamily="18" charset="0"/>
                      </a:rPr>
                      <m:t>0</m:t>
                    </m:r>
                  </m:oMath>
                </a14:m>
                <a:r>
                  <a:rPr lang="en-IN" sz="2400" dirty="0" smtClean="0">
                    <a:solidFill>
                      <a:schemeClr val="tx1"/>
                    </a:solidFill>
                    <a:latin typeface="+mj-lt"/>
                  </a:rPr>
                  <a:t>. If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𝛼</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 then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𝛼</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sSubSup>
                      <m:sSubSupPr>
                        <m:ctrlPr>
                          <a:rPr lang="en-IN" sz="2400" b="0" i="1" smtClean="0">
                            <a:solidFill>
                              <a:schemeClr val="tx1"/>
                            </a:solidFill>
                            <a:latin typeface="Cambria Math" panose="02040503050406030204" pitchFamily="18" charset="0"/>
                          </a:rPr>
                        </m:ctrlPr>
                      </m:sSubSupPr>
                      <m:e>
                        <m:r>
                          <a:rPr lang="en-IN" sz="2400" b="0" i="1" smtClean="0">
                            <a:solidFill>
                              <a:schemeClr val="tx1"/>
                            </a:solidFill>
                            <a:latin typeface="Cambria Math" panose="02040503050406030204" pitchFamily="18" charset="0"/>
                          </a:rPr>
                          <m:t>𝜆</m:t>
                        </m:r>
                      </m:e>
                      <m:sub>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𝑠</m:t>
                        </m:r>
                      </m:sup>
                    </m:sSubSup>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 as well which means we will never recover the vector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𝐯</m:t>
                        </m:r>
                      </m:e>
                      <m:sup>
                        <m:r>
                          <a:rPr lang="en-IN" sz="2400" b="0" i="1" smtClean="0">
                            <a:solidFill>
                              <a:schemeClr val="tx1"/>
                            </a:solidFill>
                            <a:latin typeface="Cambria Math" panose="02040503050406030204" pitchFamily="18" charset="0"/>
                          </a:rPr>
                          <m:t>1</m:t>
                        </m:r>
                      </m:sup>
                    </m:sSup>
                  </m:oMath>
                </a14:m>
                <a:r>
                  <a:rPr lang="en-IN" sz="2400" dirty="0" smtClean="0">
                    <a:solidFill>
                      <a:schemeClr val="tx1"/>
                    </a:solidFill>
                    <a:latin typeface="+mj-lt"/>
                  </a:rPr>
                  <a:t>. The longer you run i.e. larger the </a:t>
                </a:r>
                <a14:m>
                  <m:oMath xmlns:m="http://schemas.openxmlformats.org/officeDocument/2006/math">
                    <m:r>
                      <a:rPr lang="en-IN" sz="2400" b="0" i="1" smtClean="0">
                        <a:solidFill>
                          <a:schemeClr val="tx1"/>
                        </a:solidFill>
                        <a:latin typeface="Cambria Math" panose="02040503050406030204" pitchFamily="18" charset="0"/>
                      </a:rPr>
                      <m:t>𝑠</m:t>
                    </m:r>
                  </m:oMath>
                </a14:m>
                <a:r>
                  <a:rPr lang="en-IN" sz="2400" dirty="0" smtClean="0">
                    <a:solidFill>
                      <a:schemeClr val="tx1"/>
                    </a:solidFill>
                    <a:latin typeface="+mj-lt"/>
                  </a:rPr>
                  <a:t>, the better the approximation you will get. </a:t>
                </a:r>
              </a:p>
            </p:txBody>
          </p:sp>
        </mc:Choice>
        <mc:Fallback>
          <p:sp>
            <p:nvSpPr>
              <p:cNvPr id="39" name="Rectangular Callout 38"/>
              <p:cNvSpPr>
                <a:spLocks noRot="1" noChangeAspect="1" noMove="1" noResize="1" noEditPoints="1" noAdjustHandles="1" noChangeArrowheads="1" noChangeShapeType="1" noTextEdit="1"/>
              </p:cNvSpPr>
              <p:nvPr/>
            </p:nvSpPr>
            <p:spPr>
              <a:xfrm>
                <a:off x="575671" y="3743045"/>
                <a:ext cx="9625605" cy="1315308"/>
              </a:xfrm>
              <a:prstGeom prst="wedgeRectCallout">
                <a:avLst>
                  <a:gd name="adj1" fmla="val 58752"/>
                  <a:gd name="adj2" fmla="val -41387"/>
                </a:avLst>
              </a:prstGeom>
              <a:blipFill>
                <a:blip r:embed="rId10"/>
                <a:stretch>
                  <a:fillRect l="-58" b="-4054"/>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0" name="Rectangular Callout 39"/>
              <p:cNvSpPr/>
              <p:nvPr/>
            </p:nvSpPr>
            <p:spPr>
              <a:xfrm>
                <a:off x="3081712" y="1299162"/>
                <a:ext cx="7260137" cy="857662"/>
              </a:xfrm>
              <a:prstGeom prst="wedgeRectCallout">
                <a:avLst>
                  <a:gd name="adj1" fmla="val 61511"/>
                  <a:gd name="adj2" fmla="val -227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Hmm … this means if our approximation </a:t>
                </a:r>
                <a14:m>
                  <m:oMath xmlns:m="http://schemas.openxmlformats.org/officeDocument/2006/math">
                    <m:sSup>
                      <m:sSupPr>
                        <m:ctrlPr>
                          <a:rPr lang="en-IN" sz="2400" i="1">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b="1">
                                <a:solidFill>
                                  <a:schemeClr val="tx1"/>
                                </a:solidFill>
                                <a:latin typeface="Cambria Math" panose="02040503050406030204" pitchFamily="18" charset="0"/>
                              </a:rPr>
                              <m:t>𝐯</m:t>
                            </m:r>
                          </m:e>
                        </m:acc>
                      </m:e>
                      <m:sup>
                        <m:r>
                          <a:rPr lang="en-IN" sz="2400" i="1">
                            <a:solidFill>
                              <a:schemeClr val="tx1"/>
                            </a:solidFill>
                            <a:latin typeface="Cambria Math" panose="02040503050406030204" pitchFamily="18" charset="0"/>
                          </a:rPr>
                          <m:t>1</m:t>
                        </m:r>
                      </m:sup>
                    </m:sSup>
                  </m:oMath>
                </a14:m>
                <a:r>
                  <a:rPr lang="en-IN" sz="2400" dirty="0" smtClean="0">
                    <a:solidFill>
                      <a:schemeClr val="tx1"/>
                    </a:solidFill>
                    <a:latin typeface="+mj-lt"/>
                  </a:rPr>
                  <a:t> is not good then our approximation </a:t>
                </a:r>
                <a14:m>
                  <m:oMath xmlns:m="http://schemas.openxmlformats.org/officeDocument/2006/math">
                    <m:sSup>
                      <m:sSupPr>
                        <m:ctrlPr>
                          <a:rPr lang="en-IN" sz="2400" i="1">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i="1">
                                <a:solidFill>
                                  <a:schemeClr val="tx1"/>
                                </a:solidFill>
                                <a:latin typeface="Cambria Math" panose="02040503050406030204" pitchFamily="18" charset="0"/>
                              </a:rPr>
                              <m:t>𝜆</m:t>
                            </m:r>
                          </m:e>
                        </m:acc>
                      </m:e>
                      <m:sup>
                        <m:r>
                          <a:rPr lang="en-IN" sz="2400" i="1">
                            <a:solidFill>
                              <a:schemeClr val="tx1"/>
                            </a:solidFill>
                            <a:latin typeface="Cambria Math" panose="02040503050406030204" pitchFamily="18" charset="0"/>
                          </a:rPr>
                          <m:t>1</m:t>
                        </m:r>
                      </m:sup>
                    </m:sSup>
                  </m:oMath>
                </a14:m>
                <a:r>
                  <a:rPr lang="en-IN" sz="2400" dirty="0" smtClean="0">
                    <a:solidFill>
                      <a:schemeClr val="tx1"/>
                    </a:solidFill>
                    <a:latin typeface="+mj-lt"/>
                  </a:rPr>
                  <a:t> wont be good either</a:t>
                </a:r>
              </a:p>
            </p:txBody>
          </p:sp>
        </mc:Choice>
        <mc:Fallback>
          <p:sp>
            <p:nvSpPr>
              <p:cNvPr id="40" name="Rectangular Callout 39"/>
              <p:cNvSpPr>
                <a:spLocks noRot="1" noChangeAspect="1" noMove="1" noResize="1" noEditPoints="1" noAdjustHandles="1" noChangeArrowheads="1" noChangeShapeType="1" noTextEdit="1"/>
              </p:cNvSpPr>
              <p:nvPr/>
            </p:nvSpPr>
            <p:spPr>
              <a:xfrm>
                <a:off x="3081712" y="1299162"/>
                <a:ext cx="7260137" cy="857662"/>
              </a:xfrm>
              <a:prstGeom prst="wedgeRectCallout">
                <a:avLst>
                  <a:gd name="adj1" fmla="val 61511"/>
                  <a:gd name="adj2" fmla="val -22704"/>
                </a:avLst>
              </a:prstGeom>
              <a:blipFill>
                <a:blip r:embed="rId11"/>
                <a:stretch>
                  <a:fillRect t="-2721" b="-12245"/>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6026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1" nodeType="clickEffect">
                                  <p:stCondLst>
                                    <p:cond delay="0"/>
                                  </p:stCondLst>
                                  <p:childTnLst>
                                    <p:animScale>
                                      <p:cBhvr>
                                        <p:cTn id="46" dur="1000" fill="hold"/>
                                        <p:tgtEl>
                                          <p:spTgt spid="27"/>
                                        </p:tgtEl>
                                      </p:cBhvr>
                                      <p:by x="25000" y="2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right)">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right)">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right)">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childTnLst>
                                </p:cTn>
                              </p:par>
                            </p:childTnLst>
                          </p:cTn>
                        </p:par>
                        <p:par>
                          <p:cTn id="76" fill="hold">
                            <p:stCondLst>
                              <p:cond delay="0"/>
                            </p:stCondLst>
                            <p:childTnLst>
                              <p:par>
                                <p:cTn id="77" presetID="22" presetClass="entr" presetSubtype="2"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right)">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6" grpId="0"/>
      <p:bldP spid="27" grpId="0"/>
      <p:bldP spid="27" grpId="1"/>
      <p:bldP spid="36" grpId="0" animBg="1"/>
      <p:bldP spid="37" grpId="0" animBg="1"/>
      <p:bldP spid="38" grpId="0" animBg="1"/>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Power Method</a:t>
            </a:r>
            <a:endParaRPr lang="en-IN" dirty="0"/>
          </a:p>
        </p:txBody>
      </p:sp>
      <p:sp>
        <p:nvSpPr>
          <p:cNvPr id="22" name="Content Placeholder 21"/>
          <p:cNvSpPr>
            <a:spLocks noGrp="1"/>
          </p:cNvSpPr>
          <p:nvPr>
            <p:ph idx="1"/>
          </p:nvPr>
        </p:nvSpPr>
        <p:spPr>
          <a:xfrm>
            <a:off x="253354" y="5506668"/>
            <a:ext cx="11600328" cy="1351332"/>
          </a:xfrm>
        </p:spPr>
        <p:txBody>
          <a:bodyPr/>
          <a:lstStyle/>
          <a:p>
            <a:pPr lvl="2"/>
            <a:r>
              <a:rPr lang="en-IN" dirty="0" smtClean="0"/>
              <a:t>In settings with no </a:t>
            </a:r>
            <a:r>
              <a:rPr lang="en-IN" dirty="0" err="1" smtClean="0"/>
              <a:t>eigengap</a:t>
            </a:r>
            <a:r>
              <a:rPr lang="en-IN" dirty="0" smtClean="0"/>
              <a:t>, it turns out that there is an entire subspace (i.e. infinitely many eigenvectors) corresponding to the largest eigenvalue</a:t>
            </a:r>
          </a:p>
          <a:p>
            <a:pPr lvl="2"/>
            <a:r>
              <a:rPr lang="en-IN" dirty="0" smtClean="0"/>
              <a:t>Power Method will return some vector in that subspace but not sure which</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mc:AlternateContent xmlns:mc="http://schemas.openxmlformats.org/markup-compatibility/2006">
        <mc:Choice xmlns:a14="http://schemas.microsoft.com/office/drawing/2010/main" Requires="a14">
          <p:sp>
            <p:nvSpPr>
              <p:cNvPr id="18" name="TextBox 17"/>
              <p:cNvSpPr txBox="1"/>
              <p:nvPr/>
            </p:nvSpPr>
            <p:spPr>
              <a:xfrm>
                <a:off x="1226211" y="1111624"/>
                <a:ext cx="9654612" cy="4240007"/>
              </a:xfrm>
              <a:prstGeom prst="rect">
                <a:avLst/>
              </a:prstGeom>
              <a:noFill/>
              <a:ln w="38100">
                <a:solidFill>
                  <a:srgbClr val="7030A0"/>
                </a:solidFill>
                <a:prstDash val="dash"/>
              </a:ln>
            </p:spPr>
            <p:txBody>
              <a:bodyPr wrap="square" rtlCol="0">
                <a:spAutoFit/>
              </a:bodyPr>
              <a:lstStyle/>
              <a:p>
                <a:pPr algn="ctr"/>
                <a:r>
                  <a:rPr lang="en-IN" sz="3600" b="1" dirty="0" smtClean="0">
                    <a:latin typeface="+mj-lt"/>
                  </a:rPr>
                  <a:t>THE POWER METHOD</a:t>
                </a:r>
              </a:p>
              <a:p>
                <a:pPr marL="514350" indent="-514350">
                  <a:buFont typeface="+mj-lt"/>
                  <a:buAutoNum type="arabicPeriod"/>
                </a:pPr>
                <a:r>
                  <a:rPr lang="en-IN" sz="3200" b="1" dirty="0" smtClean="0">
                    <a:latin typeface="+mj-lt"/>
                  </a:rPr>
                  <a:t>Input</a:t>
                </a:r>
                <a:r>
                  <a:rPr lang="en-IN" sz="3200" dirty="0" smtClean="0">
                    <a:latin typeface="+mj-lt"/>
                  </a:rPr>
                  <a:t>: </a:t>
                </a:r>
                <a:r>
                  <a:rPr lang="en-IN" sz="3200" dirty="0">
                    <a:latin typeface="+mj-lt"/>
                  </a:rPr>
                  <a:t>s</a:t>
                </a:r>
                <a:r>
                  <a:rPr lang="en-IN" sz="3200" dirty="0" smtClean="0">
                    <a:latin typeface="+mj-lt"/>
                  </a:rPr>
                  <a:t>quare symmetric m</a:t>
                </a:r>
                <a:r>
                  <a:rPr lang="en-IN" sz="3200" dirty="0" smtClean="0">
                    <a:latin typeface="+mj-lt"/>
                  </a:rPr>
                  <a:t>atrix </a:t>
                </a:r>
                <a14:m>
                  <m:oMath xmlns:m="http://schemas.openxmlformats.org/officeDocument/2006/math">
                    <m:r>
                      <a:rPr lang="en-IN" sz="3200" i="1">
                        <a:latin typeface="Cambria Math" panose="02040503050406030204" pitchFamily="18" charset="0"/>
                      </a:rPr>
                      <m:t>𝐴</m:t>
                    </m:r>
                    <m:r>
                      <a:rPr lang="en-IN" sz="3200" i="1">
                        <a:latin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i="1">
                            <a:latin typeface="Cambria Math" panose="02040503050406030204" pitchFamily="18" charset="0"/>
                            <a:ea typeface="Cambria Math" panose="02040503050406030204" pitchFamily="18" charset="0"/>
                          </a:rPr>
                          <m:t>ℝ</m:t>
                        </m:r>
                      </m:e>
                      <m:sup>
                        <m:r>
                          <a:rPr lang="en-IN" sz="3200" i="1">
                            <a:latin typeface="Cambria Math" panose="02040503050406030204" pitchFamily="18" charset="0"/>
                            <a:ea typeface="Cambria Math" panose="02040503050406030204" pitchFamily="18" charset="0"/>
                          </a:rPr>
                          <m:t>𝑑</m:t>
                        </m:r>
                        <m:r>
                          <a:rPr lang="en-IN" sz="3200" i="1">
                            <a:latin typeface="Cambria Math" panose="02040503050406030204" pitchFamily="18" charset="0"/>
                            <a:ea typeface="Cambria Math" panose="02040503050406030204" pitchFamily="18" charset="0"/>
                          </a:rPr>
                          <m:t>×</m:t>
                        </m:r>
                        <m:r>
                          <a:rPr lang="en-IN" sz="3200" i="1">
                            <a:latin typeface="Cambria Math" panose="02040503050406030204" pitchFamily="18" charset="0"/>
                            <a:ea typeface="Cambria Math" panose="02040503050406030204" pitchFamily="18" charset="0"/>
                          </a:rPr>
                          <m:t>𝑑</m:t>
                        </m:r>
                      </m:sup>
                    </m:sSup>
                  </m:oMath>
                </a14:m>
                <a:endParaRPr lang="en-US" sz="3200" b="1" dirty="0" smtClean="0">
                  <a:latin typeface="+mj-lt"/>
                </a:endParaRPr>
              </a:p>
              <a:p>
                <a:pPr marL="514350" indent="-514350">
                  <a:buFont typeface="+mj-lt"/>
                  <a:buAutoNum type="arabicPeriod"/>
                </a:pPr>
                <a:r>
                  <a:rPr lang="en-IN" sz="3200" dirty="0" smtClean="0">
                    <a:latin typeface="+mj-lt"/>
                  </a:rPr>
                  <a:t>Initialize </a:t>
                </a:r>
                <a14:m>
                  <m:oMath xmlns:m="http://schemas.openxmlformats.org/officeDocument/2006/math">
                    <m:sSup>
                      <m:sSupPr>
                        <m:ctrlPr>
                          <a:rPr lang="en-IN" sz="3200" b="1" i="0"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0" smtClean="0">
                            <a:latin typeface="Cambria Math" panose="02040503050406030204" pitchFamily="18" charset="0"/>
                          </a:rPr>
                          <m:t>0</m:t>
                        </m:r>
                      </m:sup>
                    </m:sSup>
                  </m:oMath>
                </a14:m>
                <a:r>
                  <a:rPr lang="en-IN" sz="3200" dirty="0" smtClean="0">
                    <a:latin typeface="+mj-lt"/>
                  </a:rPr>
                  <a:t> randomly e.g. </a:t>
                </a:r>
                <a14:m>
                  <m:oMath xmlns:m="http://schemas.openxmlformats.org/officeDocument/2006/math">
                    <m:r>
                      <a:rPr lang="en-IN" sz="3200" b="0" i="1" smtClean="0">
                        <a:latin typeface="+mj-lt"/>
                      </a:rPr>
                      <m:t>∼</m:t>
                    </m:r>
                    <m:r>
                      <a:rPr lang="en-IN" sz="3200" b="0" i="1" smtClean="0">
                        <a:latin typeface="+mj-lt"/>
                        <a:ea typeface="Cambria Math" panose="02040503050406030204" pitchFamily="18" charset="0"/>
                      </a:rPr>
                      <m:t>𝒩</m:t>
                    </m:r>
                    <m:r>
                      <a:rPr lang="en-IN" sz="3200" b="0" i="1" smtClean="0">
                        <a:latin typeface="+mj-lt"/>
                        <a:ea typeface="Cambria Math" panose="02040503050406030204" pitchFamily="18" charset="0"/>
                      </a:rPr>
                      <m:t>(</m:t>
                    </m:r>
                    <m:r>
                      <a:rPr lang="en-IN" sz="3200" b="1" i="1" smtClean="0">
                        <a:latin typeface="+mj-lt"/>
                        <a:ea typeface="Cambria Math" panose="02040503050406030204" pitchFamily="18" charset="0"/>
                      </a:rPr>
                      <m:t>𝟎</m:t>
                    </m:r>
                    <m:r>
                      <a:rPr lang="en-IN" sz="3200" b="0" i="1" smtClean="0">
                        <a:latin typeface="+mj-lt"/>
                        <a:ea typeface="Cambria Math" panose="02040503050406030204" pitchFamily="18" charset="0"/>
                      </a:rPr>
                      <m:t>,</m:t>
                    </m:r>
                    <m:r>
                      <a:rPr lang="en-IN" sz="3200" b="0" i="1" smtClean="0">
                        <a:latin typeface="+mj-lt"/>
                        <a:ea typeface="Cambria Math" panose="02040503050406030204" pitchFamily="18" charset="0"/>
                      </a:rPr>
                      <m:t>𝐼</m:t>
                    </m:r>
                    <m:r>
                      <a:rPr lang="en-IN" sz="3200" b="0" i="1" smtClean="0">
                        <a:latin typeface="+mj-lt"/>
                        <a:ea typeface="Cambria Math" panose="02040503050406030204" pitchFamily="18" charset="0"/>
                      </a:rPr>
                      <m:t>)</m:t>
                    </m:r>
                  </m:oMath>
                </a14:m>
                <a:endParaRPr lang="en-IN" sz="3200"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mj-lt"/>
                      </a:rPr>
                      <m:t>𝑡</m:t>
                    </m:r>
                    <m:r>
                      <a:rPr lang="en-IN" sz="3200" b="0" i="1" smtClean="0">
                        <a:latin typeface="+mj-lt"/>
                      </a:rPr>
                      <m:t>=1,2,…,</m:t>
                    </m:r>
                    <m:r>
                      <a:rPr lang="en-IN" sz="3200" b="0" i="1" smtClean="0">
                        <a:latin typeface="Cambria Math" panose="02040503050406030204" pitchFamily="18" charset="0"/>
                      </a:rPr>
                      <m:t>𝑠</m:t>
                    </m:r>
                  </m:oMath>
                </a14:m>
                <a:endParaRPr lang="en-US" sz="3200" dirty="0" smtClean="0">
                  <a:latin typeface="+mj-lt"/>
                </a:endParaRPr>
              </a:p>
              <a:p>
                <a:pPr marL="971550" lvl="1" indent="-514350">
                  <a:buFont typeface="+mj-lt"/>
                  <a:buAutoNum type="arabicPeriod"/>
                </a:pPr>
                <a:r>
                  <a:rPr lang="en-US" sz="3200" dirty="0" smtClean="0">
                    <a:latin typeface="+mj-lt"/>
                  </a:rPr>
                  <a:t>Let </a:t>
                </a:r>
                <a14:m>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𝐳</m:t>
                        </m:r>
                      </m:e>
                      <m:sup>
                        <m:r>
                          <a:rPr lang="en-IN" sz="3200" b="0" i="1" smtClean="0">
                            <a:latin typeface="Cambria Math" panose="02040503050406030204" pitchFamily="18" charset="0"/>
                          </a:rPr>
                          <m:t>𝑡</m:t>
                        </m:r>
                      </m:sup>
                    </m:sSup>
                    <m:r>
                      <a:rPr lang="en-IN" sz="3200" b="0" i="1" smtClean="0">
                        <a:latin typeface="Cambria Math" panose="02040503050406030204" pitchFamily="18" charset="0"/>
                      </a:rPr>
                      <m:t>=</m:t>
                    </m:r>
                    <m:r>
                      <a:rPr lang="en-IN" sz="3200" b="0" i="1" smtClean="0">
                        <a:latin typeface="Cambria Math" panose="02040503050406030204" pitchFamily="18" charset="0"/>
                      </a:rPr>
                      <m:t>𝐴</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𝑡</m:t>
                        </m:r>
                        <m:r>
                          <a:rPr lang="en-IN" sz="3200" b="0" i="1" smtClean="0">
                            <a:latin typeface="Cambria Math" panose="02040503050406030204" pitchFamily="18" charset="0"/>
                          </a:rPr>
                          <m:t>−1</m:t>
                        </m:r>
                      </m:sup>
                    </m:sSup>
                  </m:oMath>
                </a14:m>
                <a:endParaRPr lang="en-US" sz="3200" dirty="0" smtClean="0">
                  <a:latin typeface="+mj-lt"/>
                </a:endParaRPr>
              </a:p>
              <a:p>
                <a:pPr marL="971550" lvl="1" indent="-514350">
                  <a:buFont typeface="+mj-lt"/>
                  <a:buAutoNum type="arabicPeriod"/>
                </a:pPr>
                <a:r>
                  <a:rPr lang="en-US" sz="3200" dirty="0" smtClean="0">
                    <a:latin typeface="+mj-lt"/>
                  </a:rPr>
                  <a:t>Let </a:t>
                </a:r>
                <a14:m>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𝑡</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𝐳</m:t>
                        </m:r>
                      </m:e>
                      <m:sup>
                        <m:r>
                          <a:rPr lang="en-IN" sz="3200" b="0" i="1" smtClean="0">
                            <a:latin typeface="Cambria Math" panose="02040503050406030204" pitchFamily="18" charset="0"/>
                          </a:rPr>
                          <m:t>𝑡</m:t>
                        </m:r>
                      </m:sup>
                    </m:sSup>
                  </m:oMath>
                </a14:m>
                <a:endParaRPr lang="en-US" sz="3200" dirty="0" smtClean="0">
                  <a:latin typeface="+mj-lt"/>
                </a:endParaRPr>
              </a:p>
              <a:p>
                <a:pPr marL="514350" indent="-514350">
                  <a:buFont typeface="+mj-lt"/>
                  <a:buAutoNum type="arabicPeriod"/>
                </a:pPr>
                <a:r>
                  <a:rPr lang="en-IN" sz="3200" dirty="0" smtClean="0">
                    <a:latin typeface="+mj-lt"/>
                  </a:rPr>
                  <a:t>Return leading eigenvector </a:t>
                </a:r>
                <a:r>
                  <a:rPr lang="en-IN" sz="3200" dirty="0" smtClean="0">
                    <a:latin typeface="+mj-lt"/>
                  </a:rPr>
                  <a:t>estimate </a:t>
                </a:r>
                <a:r>
                  <a:rPr lang="en-IN" sz="3200" dirty="0" smtClean="0">
                    <a:latin typeface="+mj-lt"/>
                  </a:rPr>
                  <a:t>as </a:t>
                </a:r>
                <a14:m>
                  <m:oMath xmlns:m="http://schemas.openxmlformats.org/officeDocument/2006/math">
                    <m:sSup>
                      <m:sSupPr>
                        <m:ctrlPr>
                          <a:rPr lang="en-IN" sz="3200" b="0" i="0" smtClean="0">
                            <a:latin typeface="Cambria Math" panose="02040503050406030204" pitchFamily="18" charset="0"/>
                          </a:rPr>
                        </m:ctrlPr>
                      </m:sSupPr>
                      <m:e>
                        <m:acc>
                          <m:accPr>
                            <m:chr m:val="̂"/>
                            <m:ctrlPr>
                              <a:rPr lang="en-IN" sz="3200" b="0" i="1" smtClean="0">
                                <a:latin typeface="Cambria Math" panose="02040503050406030204" pitchFamily="18" charset="0"/>
                              </a:rPr>
                            </m:ctrlPr>
                          </m:accPr>
                          <m:e>
                            <m:r>
                              <a:rPr lang="en-IN" sz="3200" b="1" i="1">
                                <a:latin typeface="Cambria Math" panose="02040503050406030204" pitchFamily="18" charset="0"/>
                              </a:rPr>
                              <m:t>𝐯</m:t>
                            </m:r>
                          </m:e>
                        </m:acc>
                      </m:e>
                      <m:sup>
                        <m:r>
                          <a:rPr lang="en-IN" sz="3200" b="0" i="0" smtClean="0">
                            <a:latin typeface="Cambria Math" panose="02040503050406030204" pitchFamily="18" charset="0"/>
                          </a:rPr>
                          <m:t>1</m:t>
                        </m:r>
                      </m:sup>
                    </m:sSup>
                    <m:r>
                      <a:rPr lang="en-IN" sz="3200" b="0" i="0" smtClean="0">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𝐱</m:t>
                        </m:r>
                      </m:e>
                      <m:sup>
                        <m:r>
                          <a:rPr lang="en-IN" sz="3200" b="0" i="1" smtClean="0">
                            <a:latin typeface="Cambria Math" panose="02040503050406030204" pitchFamily="18" charset="0"/>
                          </a:rPr>
                          <m:t>𝑠</m:t>
                        </m:r>
                      </m:sup>
                    </m:sSup>
                  </m:oMath>
                </a14:m>
                <a:endParaRPr lang="en-IN" sz="3200" dirty="0" smtClean="0">
                  <a:latin typeface="+mj-lt"/>
                </a:endParaRPr>
              </a:p>
              <a:p>
                <a:pPr marL="514350" indent="-514350">
                  <a:buFont typeface="+mj-lt"/>
                  <a:buAutoNum type="arabicPeriod"/>
                </a:pPr>
                <a:r>
                  <a:rPr lang="en-IN" sz="3200" dirty="0" smtClean="0">
                    <a:latin typeface="+mj-lt"/>
                  </a:rPr>
                  <a:t>Return </a:t>
                </a:r>
                <a:r>
                  <a:rPr lang="en-IN" sz="3200" dirty="0" smtClean="0">
                    <a:latin typeface="+mj-lt"/>
                  </a:rPr>
                  <a:t>leading eigenvalue </a:t>
                </a:r>
                <a:r>
                  <a:rPr lang="en-IN" sz="3200" dirty="0" smtClean="0">
                    <a:latin typeface="+mj-lt"/>
                  </a:rPr>
                  <a:t>estimate as </a:t>
                </a:r>
                <a14:m>
                  <m:oMath xmlns:m="http://schemas.openxmlformats.org/officeDocument/2006/math">
                    <m:sSub>
                      <m:sSubPr>
                        <m:ctrlPr>
                          <a:rPr lang="en-IN" sz="3200" b="0" i="1" smtClean="0">
                            <a:latin typeface="+mj-lt"/>
                          </a:rPr>
                        </m:ctrlPr>
                      </m:sSubPr>
                      <m:e>
                        <m:sSub>
                          <m:sSubPr>
                            <m:ctrlPr>
                              <a:rPr lang="en-IN" sz="3600" b="1" i="1" smtClean="0">
                                <a:latin typeface="Cambria Math" panose="02040503050406030204" pitchFamily="18" charset="0"/>
                              </a:rPr>
                            </m:ctrlPr>
                          </m:sSubPr>
                          <m:e>
                            <m:acc>
                              <m:accPr>
                                <m:chr m:val="̂"/>
                                <m:ctrlPr>
                                  <a:rPr lang="en-IN" sz="3600" i="1">
                                    <a:latin typeface="Cambria Math" panose="02040503050406030204" pitchFamily="18" charset="0"/>
                                  </a:rPr>
                                </m:ctrlPr>
                              </m:accPr>
                              <m:e>
                                <m:r>
                                  <a:rPr lang="en-IN" sz="3600" i="1">
                                    <a:latin typeface="Cambria Math" panose="02040503050406030204" pitchFamily="18" charset="0"/>
                                  </a:rPr>
                                  <m:t>𝜆</m:t>
                                </m:r>
                              </m:e>
                            </m:acc>
                          </m:e>
                          <m:sub>
                            <m:r>
                              <a:rPr lang="en-IN" sz="3600" b="0" i="1" smtClean="0">
                                <a:latin typeface="Cambria Math" panose="02040503050406030204" pitchFamily="18" charset="0"/>
                              </a:rPr>
                              <m:t>1</m:t>
                            </m:r>
                          </m:sub>
                        </m:sSub>
                        <m:r>
                          <a:rPr lang="en-IN" sz="3600" b="1" i="1" dirty="0" smtClean="0">
                            <a:latin typeface="Cambria Math" panose="02040503050406030204" pitchFamily="18" charset="0"/>
                          </a:rPr>
                          <m:t>=</m:t>
                        </m:r>
                        <m:d>
                          <m:dPr>
                            <m:begChr m:val="‖"/>
                            <m:endChr m:val="‖"/>
                            <m:ctrlPr>
                              <a:rPr lang="en-IN" sz="3200" i="1" smtClean="0">
                                <a:latin typeface="+mj-lt"/>
                              </a:rPr>
                            </m:ctrlPr>
                          </m:dPr>
                          <m:e>
                            <m:r>
                              <a:rPr lang="en-IN" sz="3200" b="0" i="1" smtClean="0">
                                <a:latin typeface="Cambria Math" panose="02040503050406030204" pitchFamily="18" charset="0"/>
                              </a:rPr>
                              <m:t>𝐴</m:t>
                            </m:r>
                            <m:sSup>
                              <m:sSupPr>
                                <m:ctrlPr>
                                  <a:rPr lang="en-IN" sz="3200" i="1">
                                    <a:latin typeface="Cambria Math" panose="02040503050406030204" pitchFamily="18" charset="0"/>
                                  </a:rPr>
                                </m:ctrlPr>
                              </m:sSupPr>
                              <m:e>
                                <m:acc>
                                  <m:accPr>
                                    <m:chr m:val="̂"/>
                                    <m:ctrlPr>
                                      <a:rPr lang="en-IN" sz="3200" i="1">
                                        <a:latin typeface="Cambria Math" panose="02040503050406030204" pitchFamily="18" charset="0"/>
                                      </a:rPr>
                                    </m:ctrlPr>
                                  </m:accPr>
                                  <m:e>
                                    <m:r>
                                      <a:rPr lang="en-IN" sz="3200" b="1" i="1">
                                        <a:latin typeface="Cambria Math" panose="02040503050406030204" pitchFamily="18" charset="0"/>
                                      </a:rPr>
                                      <m:t>𝐯</m:t>
                                    </m:r>
                                  </m:e>
                                </m:acc>
                              </m:e>
                              <m:sup>
                                <m:r>
                                  <a:rPr lang="en-IN" sz="3200">
                                    <a:latin typeface="Cambria Math" panose="02040503050406030204" pitchFamily="18" charset="0"/>
                                  </a:rPr>
                                  <m:t>1</m:t>
                                </m:r>
                              </m:sup>
                            </m:sSup>
                          </m:e>
                        </m:d>
                      </m:e>
                      <m:sub>
                        <m:r>
                          <a:rPr lang="en-IN" sz="3200" b="0" i="0" smtClean="0">
                            <a:latin typeface="+mj-lt"/>
                          </a:rPr>
                          <m:t>2</m:t>
                        </m:r>
                      </m:sub>
                    </m:sSub>
                  </m:oMath>
                </a14:m>
                <a:endParaRPr lang="en-IN" sz="3200" dirty="0" smtClean="0">
                  <a:latin typeface="+mj-lt"/>
                </a:endParaRPr>
              </a:p>
            </p:txBody>
          </p:sp>
        </mc:Choice>
        <mc:Fallback>
          <p:sp>
            <p:nvSpPr>
              <p:cNvPr id="18" name="TextBox 17"/>
              <p:cNvSpPr txBox="1">
                <a:spLocks noRot="1" noChangeAspect="1" noMove="1" noResize="1" noEditPoints="1" noAdjustHandles="1" noChangeArrowheads="1" noChangeShapeType="1" noTextEdit="1"/>
              </p:cNvSpPr>
              <p:nvPr/>
            </p:nvSpPr>
            <p:spPr>
              <a:xfrm>
                <a:off x="1226211" y="1111624"/>
                <a:ext cx="9654612" cy="4240007"/>
              </a:xfrm>
              <a:prstGeom prst="rect">
                <a:avLst/>
              </a:prstGeom>
              <a:blipFill>
                <a:blip r:embed="rId2"/>
                <a:stretch>
                  <a:fillRect l="-1447" t="-1709" b="-2564"/>
                </a:stretch>
              </a:blipFill>
              <a:ln w="38100">
                <a:solidFill>
                  <a:srgbClr val="7030A0"/>
                </a:solidFill>
                <a:prstDash val="dash"/>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Rectangular Callout 18"/>
              <p:cNvSpPr/>
              <p:nvPr/>
            </p:nvSpPr>
            <p:spPr>
              <a:xfrm>
                <a:off x="8126996" y="1354809"/>
                <a:ext cx="3711777" cy="857662"/>
              </a:xfrm>
              <a:prstGeom prst="wedgeRectCallout">
                <a:avLst>
                  <a:gd name="adj1" fmla="val -55763"/>
                  <a:gd name="adj2" fmla="val 7672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Ensures with high probability that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sSup>
                          <m:sSupPr>
                            <m:ctrlPr>
                              <a:rPr lang="en-IN" sz="2400" i="1">
                                <a:solidFill>
                                  <a:schemeClr val="tx1"/>
                                </a:solidFill>
                                <a:latin typeface="Cambria Math" panose="02040503050406030204" pitchFamily="18" charset="0"/>
                              </a:rPr>
                            </m:ctrlPr>
                          </m:sSupPr>
                          <m:e>
                            <m:r>
                              <a:rPr lang="en-IN" sz="2400" b="1" i="0">
                                <a:solidFill>
                                  <a:schemeClr val="tx1"/>
                                </a:solidFill>
                                <a:latin typeface="Cambria Math" panose="02040503050406030204" pitchFamily="18" charset="0"/>
                              </a:rPr>
                              <m:t>𝐱</m:t>
                            </m:r>
                          </m:e>
                          <m:sup>
                            <m:r>
                              <a:rPr lang="en-IN" sz="2400" i="1">
                                <a:solidFill>
                                  <a:schemeClr val="tx1"/>
                                </a:solidFill>
                                <a:latin typeface="Cambria Math" panose="02040503050406030204" pitchFamily="18" charset="0"/>
                              </a:rPr>
                              <m:t>0</m:t>
                            </m:r>
                          </m:sup>
                        </m:sSup>
                        <m:r>
                          <a:rPr lang="en-IN" sz="2400" b="0" i="1" smtClean="0">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i="0">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1</m:t>
                            </m:r>
                          </m:sup>
                        </m:sSup>
                      </m:e>
                    </m:d>
                    <m:r>
                      <a:rPr lang="en-IN" sz="2400" b="0" i="1" smtClean="0">
                        <a:solidFill>
                          <a:schemeClr val="tx1"/>
                        </a:solidFill>
                        <a:latin typeface="Cambria Math" panose="02040503050406030204" pitchFamily="18" charset="0"/>
                      </a:rPr>
                      <m:t>≠0</m:t>
                    </m:r>
                  </m:oMath>
                </a14:m>
                <a:endParaRPr lang="en-IN" sz="2400" dirty="0" smtClean="0">
                  <a:solidFill>
                    <a:schemeClr val="tx1"/>
                  </a:solidFill>
                  <a:latin typeface="+mj-lt"/>
                </a:endParaRPr>
              </a:p>
            </p:txBody>
          </p:sp>
        </mc:Choice>
        <mc:Fallback>
          <p:sp>
            <p:nvSpPr>
              <p:cNvPr id="19" name="Rectangular Callout 18"/>
              <p:cNvSpPr>
                <a:spLocks noRot="1" noChangeAspect="1" noMove="1" noResize="1" noEditPoints="1" noAdjustHandles="1" noChangeArrowheads="1" noChangeShapeType="1" noTextEdit="1"/>
              </p:cNvSpPr>
              <p:nvPr/>
            </p:nvSpPr>
            <p:spPr>
              <a:xfrm>
                <a:off x="8126996" y="1354809"/>
                <a:ext cx="3711777" cy="857662"/>
              </a:xfrm>
              <a:prstGeom prst="wedgeRectCallout">
                <a:avLst>
                  <a:gd name="adj1" fmla="val -55763"/>
                  <a:gd name="adj2" fmla="val 76723"/>
                </a:avLst>
              </a:prstGeom>
              <a:blipFill>
                <a:blip r:embed="rId3"/>
                <a:stretch>
                  <a:fillRect t="-1081"/>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4002219" y="3629091"/>
                <a:ext cx="1478290"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N" sz="3200" i="1">
                          <a:latin typeface="Cambria Math" panose="02040503050406030204" pitchFamily="18" charset="0"/>
                        </a:rPr>
                        <m:t>/</m:t>
                      </m:r>
                      <m:sSub>
                        <m:sSubPr>
                          <m:ctrlPr>
                            <a:rPr lang="en-IN" sz="3200" i="1">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a:latin typeface="Cambria Math" panose="02040503050406030204" pitchFamily="18" charset="0"/>
                                    </a:rPr>
                                    <m:t>𝐳</m:t>
                                  </m:r>
                                </m:e>
                                <m:sup>
                                  <m:r>
                                    <a:rPr lang="en-IN" sz="3200" i="1">
                                      <a:latin typeface="Cambria Math" panose="02040503050406030204" pitchFamily="18" charset="0"/>
                                    </a:rPr>
                                    <m:t>𝑡</m:t>
                                  </m:r>
                                </m:sup>
                              </m:sSup>
                            </m:e>
                          </m:d>
                        </m:e>
                        <m:sub>
                          <m:r>
                            <a:rPr lang="en-IN" sz="3200" i="1">
                              <a:latin typeface="Cambria Math" panose="02040503050406030204" pitchFamily="18" charset="0"/>
                            </a:rPr>
                            <m:t>2</m:t>
                          </m:r>
                        </m:sub>
                      </m:sSub>
                    </m:oMath>
                  </m:oMathPara>
                </a14:m>
                <a:endParaRPr lang="en-IN" sz="3200" dirty="0"/>
              </a:p>
            </p:txBody>
          </p:sp>
        </mc:Choice>
        <mc:Fallback>
          <p:sp>
            <p:nvSpPr>
              <p:cNvPr id="23" name="Rectangle 22"/>
              <p:cNvSpPr>
                <a:spLocks noRot="1" noChangeAspect="1" noMove="1" noResize="1" noEditPoints="1" noAdjustHandles="1" noChangeArrowheads="1" noChangeShapeType="1" noTextEdit="1"/>
              </p:cNvSpPr>
              <p:nvPr/>
            </p:nvSpPr>
            <p:spPr>
              <a:xfrm>
                <a:off x="4002219" y="3629091"/>
                <a:ext cx="1478290"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Rectangular Callout 23"/>
              <p:cNvSpPr/>
              <p:nvPr/>
            </p:nvSpPr>
            <p:spPr>
              <a:xfrm>
                <a:off x="626724" y="1354809"/>
                <a:ext cx="6914508" cy="857662"/>
              </a:xfrm>
              <a:prstGeom prst="wedgeRectCallout">
                <a:avLst>
                  <a:gd name="adj1" fmla="val -252"/>
                  <a:gd name="adj2" fmla="val 10547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Calculate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𝐴</m:t>
                        </m:r>
                      </m:e>
                      <m:sup>
                        <m:r>
                          <a:rPr lang="en-IN" sz="2400" b="0" i="1" smtClean="0">
                            <a:solidFill>
                              <a:schemeClr val="tx1"/>
                            </a:solidFill>
                            <a:latin typeface="Cambria Math" panose="02040503050406030204" pitchFamily="18" charset="0"/>
                          </a:rPr>
                          <m:t>𝑠</m:t>
                        </m:r>
                      </m:sup>
                    </m:sSup>
                    <m:r>
                      <a:rPr lang="en-IN" sz="2400" b="1" i="0" smtClean="0">
                        <a:solidFill>
                          <a:schemeClr val="tx1"/>
                        </a:solidFill>
                        <a:latin typeface="Cambria Math" panose="02040503050406030204" pitchFamily="18" charset="0"/>
                      </a:rPr>
                      <m:t>𝐱</m:t>
                    </m:r>
                  </m:oMath>
                </a14:m>
                <a:r>
                  <a:rPr lang="en-IN" sz="2400" dirty="0" smtClean="0">
                    <a:solidFill>
                      <a:schemeClr val="tx1"/>
                    </a:solidFill>
                    <a:latin typeface="+mj-lt"/>
                  </a:rPr>
                  <a:t> in time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𝑠</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𝑑</m:t>
                            </m:r>
                          </m:e>
                          <m:sup>
                            <m:r>
                              <a:rPr lang="en-IN" sz="2400" b="0" i="1" smtClean="0">
                                <a:solidFill>
                                  <a:schemeClr val="tx1"/>
                                </a:solidFill>
                                <a:latin typeface="Cambria Math" panose="02040503050406030204" pitchFamily="18" charset="0"/>
                                <a:ea typeface="Cambria Math" panose="02040503050406030204" pitchFamily="18" charset="0"/>
                              </a:rPr>
                              <m:t>2</m:t>
                            </m:r>
                          </m:sup>
                        </m:sSup>
                      </m:e>
                    </m:d>
                  </m:oMath>
                </a14:m>
                <a:r>
                  <a:rPr lang="en-IN" sz="2400" b="1" dirty="0" smtClean="0">
                    <a:solidFill>
                      <a:schemeClr val="tx1"/>
                    </a:solidFill>
                    <a:latin typeface="+mj-lt"/>
                  </a:rPr>
                  <a:t> </a:t>
                </a:r>
                <a:r>
                  <a:rPr lang="en-IN" sz="2400" dirty="0" smtClean="0">
                    <a:solidFill>
                      <a:schemeClr val="tx1"/>
                    </a:solidFill>
                    <a:latin typeface="+mj-lt"/>
                  </a:rPr>
                  <a:t>using </a:t>
                </a:r>
                <a14:m>
                  <m:oMath xmlns:m="http://schemas.openxmlformats.org/officeDocument/2006/math">
                    <m:r>
                      <a:rPr lang="en-IN" sz="2400" b="0" i="1" smtClean="0">
                        <a:solidFill>
                          <a:schemeClr val="tx1"/>
                        </a:solidFill>
                        <a:latin typeface="Cambria Math" panose="02040503050406030204" pitchFamily="18" charset="0"/>
                      </a:rPr>
                      <m:t>𝑠</m:t>
                    </m:r>
                  </m:oMath>
                </a14:m>
                <a:r>
                  <a:rPr lang="en-IN" sz="2400" dirty="0" smtClean="0">
                    <a:solidFill>
                      <a:schemeClr val="tx1"/>
                    </a:solidFill>
                    <a:latin typeface="+mj-lt"/>
                  </a:rPr>
                  <a:t> mat-</a:t>
                </a:r>
                <a:r>
                  <a:rPr lang="en-IN" sz="2400" dirty="0" err="1" smtClean="0">
                    <a:solidFill>
                      <a:schemeClr val="tx1"/>
                    </a:solidFill>
                    <a:latin typeface="+mj-lt"/>
                  </a:rPr>
                  <a:t>vec</a:t>
                </a:r>
                <a:r>
                  <a:rPr lang="en-IN" sz="2400" dirty="0" smtClean="0">
                    <a:solidFill>
                      <a:schemeClr val="tx1"/>
                    </a:solidFill>
                    <a:latin typeface="+mj-lt"/>
                  </a:rPr>
                  <a:t> </a:t>
                </a:r>
                <a:r>
                  <a:rPr lang="en-IN" sz="2400" dirty="0" err="1" smtClean="0">
                    <a:solidFill>
                      <a:schemeClr val="tx1"/>
                    </a:solidFill>
                    <a:latin typeface="+mj-lt"/>
                  </a:rPr>
                  <a:t>mults</a:t>
                </a:r>
                <a:r>
                  <a:rPr lang="en-IN" sz="2400" dirty="0" smtClean="0">
                    <a:solidFill>
                      <a:schemeClr val="tx1"/>
                    </a:solidFill>
                    <a:latin typeface="+mj-lt"/>
                  </a:rPr>
                  <a:t> instead of first calculating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𝐴</m:t>
                        </m:r>
                      </m:e>
                      <m:sup>
                        <m:r>
                          <a:rPr lang="en-IN" sz="2400" b="0" i="1" smtClean="0">
                            <a:solidFill>
                              <a:schemeClr val="tx1"/>
                            </a:solidFill>
                            <a:latin typeface="Cambria Math" panose="02040503050406030204" pitchFamily="18" charset="0"/>
                          </a:rPr>
                          <m:t>𝑠</m:t>
                        </m:r>
                      </m:sup>
                    </m:sSup>
                  </m:oMath>
                </a14:m>
                <a:r>
                  <a:rPr lang="en-IN" sz="2400" b="1" dirty="0" smtClean="0">
                    <a:solidFill>
                      <a:schemeClr val="tx1"/>
                    </a:solidFill>
                    <a:latin typeface="+mj-lt"/>
                  </a:rPr>
                  <a:t> </a:t>
                </a:r>
                <a:r>
                  <a:rPr lang="en-IN" sz="2400" dirty="0" smtClean="0">
                    <a:solidFill>
                      <a:schemeClr val="tx1"/>
                    </a:solidFill>
                    <a:latin typeface="+mj-lt"/>
                  </a:rPr>
                  <a:t>which takes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𝑠𝑑</m:t>
                            </m:r>
                          </m:e>
                          <m:sup>
                            <m:r>
                              <a:rPr lang="en-IN" sz="2400" b="0" i="1" smtClean="0">
                                <a:solidFill>
                                  <a:schemeClr val="tx1"/>
                                </a:solidFill>
                                <a:latin typeface="Cambria Math" panose="02040503050406030204" pitchFamily="18" charset="0"/>
                                <a:ea typeface="Cambria Math" panose="02040503050406030204" pitchFamily="18" charset="0"/>
                              </a:rPr>
                              <m:t>3</m:t>
                            </m:r>
                          </m:sup>
                        </m:sSup>
                      </m:e>
                    </m:d>
                  </m:oMath>
                </a14:m>
                <a:r>
                  <a:rPr lang="en-IN" sz="2400" dirty="0" smtClean="0">
                    <a:solidFill>
                      <a:schemeClr val="tx1"/>
                    </a:solidFill>
                    <a:latin typeface="+mj-lt"/>
                  </a:rPr>
                  <a:t> time</a:t>
                </a:r>
              </a:p>
            </p:txBody>
          </p:sp>
        </mc:Choice>
        <mc:Fallback>
          <p:sp>
            <p:nvSpPr>
              <p:cNvPr id="24" name="Rectangular Callout 23"/>
              <p:cNvSpPr>
                <a:spLocks noRot="1" noChangeAspect="1" noMove="1" noResize="1" noEditPoints="1" noAdjustHandles="1" noChangeArrowheads="1" noChangeShapeType="1" noTextEdit="1"/>
              </p:cNvSpPr>
              <p:nvPr/>
            </p:nvSpPr>
            <p:spPr>
              <a:xfrm>
                <a:off x="626724" y="1354809"/>
                <a:ext cx="6914508" cy="857662"/>
              </a:xfrm>
              <a:prstGeom prst="wedgeRectCallout">
                <a:avLst>
                  <a:gd name="adj1" fmla="val -252"/>
                  <a:gd name="adj2" fmla="val 105474"/>
                </a:avLst>
              </a:prstGeom>
              <a:blipFill>
                <a:blip r:embed="rId5"/>
                <a:stretch>
                  <a:fillRect l="-439" t="-885" r="-263"/>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9453904" y="4102019"/>
                <a:ext cx="1546642"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rPr>
                        <m:t>/</m:t>
                      </m:r>
                      <m:sSub>
                        <m:sSubPr>
                          <m:ctrlPr>
                            <a:rPr lang="en-IN" sz="3200" i="1">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a:latin typeface="Cambria Math" panose="02040503050406030204" pitchFamily="18" charset="0"/>
                                    </a:rPr>
                                    <m:t>𝐱</m:t>
                                  </m:r>
                                </m:e>
                                <m:sup>
                                  <m:r>
                                    <a:rPr lang="en-IN" sz="3200" b="0" i="1" smtClean="0">
                                      <a:latin typeface="Cambria Math" panose="02040503050406030204" pitchFamily="18" charset="0"/>
                                    </a:rPr>
                                    <m:t>𝑠</m:t>
                                  </m:r>
                                </m:sup>
                              </m:sSup>
                            </m:e>
                          </m:d>
                        </m:e>
                        <m:sub>
                          <m:r>
                            <a:rPr lang="en-IN" sz="3200" i="1">
                              <a:latin typeface="Cambria Math" panose="02040503050406030204" pitchFamily="18" charset="0"/>
                            </a:rPr>
                            <m:t>2</m:t>
                          </m:r>
                        </m:sub>
                      </m:sSub>
                    </m:oMath>
                  </m:oMathPara>
                </a14:m>
                <a:endParaRPr lang="en-IN" sz="3200" dirty="0"/>
              </a:p>
            </p:txBody>
          </p:sp>
        </mc:Choice>
        <mc:Fallback>
          <p:sp>
            <p:nvSpPr>
              <p:cNvPr id="25" name="Rectangle 24"/>
              <p:cNvSpPr>
                <a:spLocks noRot="1" noChangeAspect="1" noMove="1" noResize="1" noEditPoints="1" noAdjustHandles="1" noChangeArrowheads="1" noChangeShapeType="1" noTextEdit="1"/>
              </p:cNvSpPr>
              <p:nvPr/>
            </p:nvSpPr>
            <p:spPr>
              <a:xfrm>
                <a:off x="9453904" y="4102019"/>
                <a:ext cx="1546642" cy="584775"/>
              </a:xfrm>
              <a:prstGeom prst="rect">
                <a:avLst/>
              </a:prstGeom>
              <a:blipFill>
                <a:blip r:embed="rId6"/>
                <a:stretch>
                  <a:fillRect/>
                </a:stretch>
              </a:blipFill>
            </p:spPr>
            <p:txBody>
              <a:bodyPr/>
              <a:lstStyle/>
              <a:p>
                <a:r>
                  <a:rPr lang="en-IN">
                    <a:noFill/>
                  </a:rPr>
                  <a:t> </a:t>
                </a:r>
              </a:p>
            </p:txBody>
          </p:sp>
        </mc:Fallback>
      </mc:AlternateContent>
      <p:sp>
        <p:nvSpPr>
          <p:cNvPr id="20" name="Rectangular Callout 19"/>
          <p:cNvSpPr/>
          <p:nvPr/>
        </p:nvSpPr>
        <p:spPr>
          <a:xfrm>
            <a:off x="6024470" y="2552755"/>
            <a:ext cx="4081923" cy="857662"/>
          </a:xfrm>
          <a:prstGeom prst="wedgeRectCallout">
            <a:avLst>
              <a:gd name="adj1" fmla="val -67389"/>
              <a:gd name="adj2" fmla="val 8391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Good to periodically normalize to prevent overflow errors </a:t>
            </a:r>
          </a:p>
        </p:txBody>
      </p:sp>
      <p:sp>
        <p:nvSpPr>
          <p:cNvPr id="21" name="Rectangular Callout 20"/>
          <p:cNvSpPr/>
          <p:nvPr/>
        </p:nvSpPr>
        <p:spPr>
          <a:xfrm>
            <a:off x="6024470" y="3606342"/>
            <a:ext cx="4199939" cy="857662"/>
          </a:xfrm>
          <a:prstGeom prst="wedgeRectCallout">
            <a:avLst>
              <a:gd name="adj1" fmla="val -67389"/>
              <a:gd name="adj2" fmla="val -3468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Can show that doesn’t affect the working of the </a:t>
            </a:r>
            <a:r>
              <a:rPr lang="en-IN" sz="2400" dirty="0" err="1" smtClean="0">
                <a:solidFill>
                  <a:schemeClr val="tx1"/>
                </a:solidFill>
                <a:latin typeface="+mj-lt"/>
              </a:rPr>
              <a:t>algo</a:t>
            </a:r>
            <a:r>
              <a:rPr lang="en-IN" sz="2400" dirty="0" smtClean="0">
                <a:solidFill>
                  <a:schemeClr val="tx1"/>
                </a:solidFill>
                <a:latin typeface="+mj-lt"/>
              </a:rPr>
              <a:t> in any way</a:t>
            </a:r>
          </a:p>
        </p:txBody>
      </p:sp>
      <p:grpSp>
        <p:nvGrpSpPr>
          <p:cNvPr id="26" name="Group 25"/>
          <p:cNvGrpSpPr/>
          <p:nvPr/>
        </p:nvGrpSpPr>
        <p:grpSpPr>
          <a:xfrm>
            <a:off x="10385075" y="5442573"/>
            <a:ext cx="1468606" cy="1238929"/>
            <a:chOff x="12383748" y="1219011"/>
            <a:chExt cx="1862104" cy="1570887"/>
          </a:xfrm>
        </p:grpSpPr>
        <p:sp>
          <p:nvSpPr>
            <p:cNvPr id="27" name="Freeform 2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reeform 2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2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32" name="Rectangular Callout 31"/>
              <p:cNvSpPr/>
              <p:nvPr/>
            </p:nvSpPr>
            <p:spPr>
              <a:xfrm>
                <a:off x="626724" y="5293087"/>
                <a:ext cx="9720278" cy="1315308"/>
              </a:xfrm>
              <a:prstGeom prst="wedgeRectCallout">
                <a:avLst>
                  <a:gd name="adj1" fmla="val 56771"/>
                  <a:gd name="adj2" fmla="val 5312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Power Method is fast – guaranteed to return an estimate </a:t>
                </a:r>
                <a14:m>
                  <m:oMath xmlns:m="http://schemas.openxmlformats.org/officeDocument/2006/math">
                    <m:sSub>
                      <m:sSubPr>
                        <m:ctrlPr>
                          <a:rPr lang="en-IN" sz="2400" b="0" i="1" smtClean="0">
                            <a:solidFill>
                              <a:schemeClr val="tx1"/>
                            </a:solidFill>
                            <a:latin typeface="Cambria Math" panose="02040503050406030204" pitchFamily="18" charset="0"/>
                          </a:rPr>
                        </m:ctrlPr>
                      </m:sSubPr>
                      <m:e>
                        <m:d>
                          <m:dPr>
                            <m:begChr m:val="‖"/>
                            <m:endChr m:val="‖"/>
                            <m:ctrlPr>
                              <a:rPr lang="en-IN" sz="2400" i="1" smtClean="0">
                                <a:solidFill>
                                  <a:schemeClr val="tx1"/>
                                </a:solidFill>
                                <a:latin typeface="Cambria Math" panose="02040503050406030204" pitchFamily="18" charset="0"/>
                              </a:rPr>
                            </m:ctrlPr>
                          </m:dPr>
                          <m:e>
                            <m:sSup>
                              <m:sSupPr>
                                <m:ctrlPr>
                                  <a:rPr lang="en-IN" sz="2400" b="0" i="1" dirty="0"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1" i="0" smtClean="0">
                                        <a:solidFill>
                                          <a:schemeClr val="tx1"/>
                                        </a:solidFill>
                                        <a:latin typeface="Cambria Math" panose="02040503050406030204" pitchFamily="18" charset="0"/>
                                      </a:rPr>
                                      <m:t>𝐯</m:t>
                                    </m:r>
                                  </m:e>
                                </m:acc>
                              </m:e>
                              <m:sup>
                                <m:r>
                                  <a:rPr lang="en-IN" sz="2400" b="0" i="1" dirty="0" smtClean="0">
                                    <a:solidFill>
                                      <a:schemeClr val="tx1"/>
                                    </a:solidFill>
                                    <a:latin typeface="Cambria Math" panose="02040503050406030204" pitchFamily="18" charset="0"/>
                                  </a:rPr>
                                  <m:t>1</m:t>
                                </m:r>
                              </m:sup>
                            </m:sSup>
                            <m:r>
                              <a:rPr lang="en-IN" sz="2400" b="0" i="1" dirty="0" smtClean="0">
                                <a:solidFill>
                                  <a:schemeClr val="tx1"/>
                                </a:solidFill>
                                <a:latin typeface="Cambria Math" panose="02040503050406030204" pitchFamily="18" charset="0"/>
                              </a:rPr>
                              <m:t>−</m:t>
                            </m:r>
                            <m:sSup>
                              <m:sSupPr>
                                <m:ctrlPr>
                                  <a:rPr lang="en-IN" sz="2400" b="0" i="1" dirty="0" smtClean="0">
                                    <a:solidFill>
                                      <a:schemeClr val="tx1"/>
                                    </a:solidFill>
                                    <a:latin typeface="Cambria Math" panose="02040503050406030204" pitchFamily="18" charset="0"/>
                                  </a:rPr>
                                </m:ctrlPr>
                              </m:sSupPr>
                              <m:e>
                                <m:r>
                                  <a:rPr lang="en-IN" sz="2400" b="1" i="0" dirty="0" smtClean="0">
                                    <a:solidFill>
                                      <a:schemeClr val="tx1"/>
                                    </a:solidFill>
                                    <a:latin typeface="Cambria Math" panose="02040503050406030204" pitchFamily="18" charset="0"/>
                                  </a:rPr>
                                  <m:t>𝐯</m:t>
                                </m:r>
                              </m:e>
                              <m:sup>
                                <m:r>
                                  <a:rPr lang="en-IN" sz="2400" b="0" i="1" dirty="0" smtClean="0">
                                    <a:solidFill>
                                      <a:schemeClr val="tx1"/>
                                    </a:solidFill>
                                    <a:latin typeface="Cambria Math" panose="02040503050406030204" pitchFamily="18" charset="0"/>
                                  </a:rPr>
                                  <m:t>1</m:t>
                                </m:r>
                              </m:sup>
                            </m:sSup>
                          </m:e>
                        </m:d>
                      </m:e>
                      <m:sub>
                        <m:r>
                          <a:rPr lang="en-IN" sz="2400" b="0" i="1" smtClean="0">
                            <a:solidFill>
                              <a:schemeClr val="tx1"/>
                            </a:solidFill>
                            <a:latin typeface="Cambria Math" panose="02040503050406030204" pitchFamily="18" charset="0"/>
                          </a:rPr>
                          <m:t>2</m:t>
                        </m:r>
                      </m:sub>
                    </m:sSub>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𝜖</m:t>
                    </m:r>
                  </m:oMath>
                </a14:m>
                <a:r>
                  <a:rPr lang="en-IN" sz="2400" dirty="0" smtClean="0">
                    <a:solidFill>
                      <a:schemeClr val="tx1"/>
                    </a:solidFill>
                    <a:latin typeface="+mj-lt"/>
                  </a:rPr>
                  <a:t> in at most </a:t>
                </a:r>
                <a14:m>
                  <m:oMath xmlns:m="http://schemas.openxmlformats.org/officeDocument/2006/math">
                    <m:r>
                      <a:rPr lang="en-IN" sz="2400" b="0" i="1" smtClean="0">
                        <a:solidFill>
                          <a:schemeClr val="tx1"/>
                        </a:solidFill>
                        <a:latin typeface="Cambria Math" panose="02040503050406030204" pitchFamily="18" charset="0"/>
                      </a:rPr>
                      <m:t>𝑠</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𝑑</m:t>
                        </m:r>
                        <m:func>
                          <m:funcPr>
                            <m:ctrlPr>
                              <a:rPr lang="en-IN" sz="2400" b="0" i="1" smtClean="0">
                                <a:solidFill>
                                  <a:schemeClr val="tx1"/>
                                </a:solidFill>
                                <a:latin typeface="Cambria Math" panose="02040503050406030204" pitchFamily="18" charset="0"/>
                                <a:ea typeface="Cambria Math" panose="02040503050406030204" pitchFamily="18" charset="0"/>
                              </a:rPr>
                            </m:ctrlPr>
                          </m:funcPr>
                          <m:fName>
                            <m:r>
                              <m:rPr>
                                <m:sty m:val="p"/>
                              </m:rPr>
                              <a:rPr lang="en-IN" sz="2400" b="0" i="0" smtClean="0">
                                <a:solidFill>
                                  <a:schemeClr val="tx1"/>
                                </a:solidFill>
                                <a:latin typeface="Cambria Math" panose="02040503050406030204" pitchFamily="18" charset="0"/>
                                <a:ea typeface="Cambria Math" panose="02040503050406030204" pitchFamily="18" charset="0"/>
                              </a:rPr>
                              <m:t>log</m:t>
                            </m:r>
                          </m:fName>
                          <m:e>
                            <m:f>
                              <m:fPr>
                                <m:ctrlPr>
                                  <a:rPr lang="en-IN" sz="2400" b="0" i="1" smtClean="0">
                                    <a:solidFill>
                                      <a:schemeClr val="tx1"/>
                                    </a:solidFill>
                                    <a:latin typeface="Cambria Math" panose="02040503050406030204" pitchFamily="18" charset="0"/>
                                    <a:ea typeface="Cambria Math" panose="02040503050406030204" pitchFamily="18" charset="0"/>
                                  </a:rPr>
                                </m:ctrlPr>
                              </m:fPr>
                              <m:num>
                                <m:r>
                                  <a:rPr lang="en-IN" sz="2400" b="0" i="1" smtClean="0">
                                    <a:solidFill>
                                      <a:schemeClr val="tx1"/>
                                    </a:solidFill>
                                    <a:latin typeface="Cambria Math" panose="02040503050406030204" pitchFamily="18" charset="0"/>
                                    <a:ea typeface="Cambria Math" panose="02040503050406030204" pitchFamily="18" charset="0"/>
                                  </a:rPr>
                                  <m:t>1</m:t>
                                </m:r>
                              </m:num>
                              <m:den>
                                <m:r>
                                  <a:rPr lang="en-IN" sz="2400" b="0" i="1" smtClean="0">
                                    <a:solidFill>
                                      <a:schemeClr val="tx1"/>
                                    </a:solidFill>
                                    <a:latin typeface="Cambria Math" panose="02040503050406030204" pitchFamily="18" charset="0"/>
                                    <a:ea typeface="Cambria Math" panose="02040503050406030204" pitchFamily="18" charset="0"/>
                                  </a:rPr>
                                  <m:t>𝜖</m:t>
                                </m:r>
                              </m:den>
                            </m:f>
                          </m:e>
                        </m:func>
                      </m:e>
                    </m:d>
                  </m:oMath>
                </a14:m>
                <a:r>
                  <a:rPr lang="en-IN" sz="2400" dirty="0" smtClean="0">
                    <a:solidFill>
                      <a:schemeClr val="tx1"/>
                    </a:solidFill>
                    <a:latin typeface="+mj-lt"/>
                  </a:rPr>
                  <a:t> iterations (proof beyond CS771). To find smaller </a:t>
                </a:r>
                <a:r>
                  <a:rPr lang="en-IN" sz="2400" dirty="0" err="1" smtClean="0">
                    <a:solidFill>
                      <a:schemeClr val="tx1"/>
                    </a:solidFill>
                    <a:latin typeface="+mj-lt"/>
                  </a:rPr>
                  <a:t>eigenpairs</a:t>
                </a:r>
                <a:r>
                  <a:rPr lang="en-IN" sz="2400" dirty="0" smtClean="0">
                    <a:solidFill>
                      <a:schemeClr val="tx1"/>
                    </a:solidFill>
                    <a:latin typeface="+mj-lt"/>
                  </a:rPr>
                  <a:t>, we “peel” off largest </a:t>
                </a:r>
                <a:r>
                  <a:rPr lang="en-IN" sz="2400" dirty="0" err="1" smtClean="0">
                    <a:solidFill>
                      <a:schemeClr val="tx1"/>
                    </a:solidFill>
                    <a:latin typeface="+mj-lt"/>
                  </a:rPr>
                  <a:t>eigenpair</a:t>
                </a:r>
                <a:r>
                  <a:rPr lang="en-IN" sz="2400" dirty="0" smtClean="0">
                    <a:solidFill>
                      <a:schemeClr val="tx1"/>
                    </a:solidFill>
                    <a:latin typeface="+mj-lt"/>
                  </a:rPr>
                  <a:t> we have found and repeat process</a:t>
                </a:r>
              </a:p>
            </p:txBody>
          </p:sp>
        </mc:Choice>
        <mc:Fallback>
          <p:sp>
            <p:nvSpPr>
              <p:cNvPr id="32" name="Rectangular Callout 31"/>
              <p:cNvSpPr>
                <a:spLocks noRot="1" noChangeAspect="1" noMove="1" noResize="1" noEditPoints="1" noAdjustHandles="1" noChangeArrowheads="1" noChangeShapeType="1" noTextEdit="1"/>
              </p:cNvSpPr>
              <p:nvPr/>
            </p:nvSpPr>
            <p:spPr>
              <a:xfrm>
                <a:off x="626724" y="5293087"/>
                <a:ext cx="9720278" cy="1315308"/>
              </a:xfrm>
              <a:prstGeom prst="wedgeRectCallout">
                <a:avLst>
                  <a:gd name="adj1" fmla="val 56771"/>
                  <a:gd name="adj2" fmla="val 53129"/>
                </a:avLst>
              </a:prstGeom>
              <a:blipFill>
                <a:blip r:embed="rId7"/>
                <a:stretch>
                  <a:fillRect l="-761" t="-3930" b="-786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3640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par>
                          <p:cTn id="41" fill="hold">
                            <p:stCondLst>
                              <p:cond delay="0"/>
                            </p:stCondLst>
                            <p:childTnLst>
                              <p:par>
                                <p:cTn id="42" presetID="2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right)">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19" grpId="0" animBg="1"/>
      <p:bldP spid="23" grpId="0"/>
      <p:bldP spid="24" grpId="0" animBg="1"/>
      <p:bldP spid="25" grpId="0"/>
      <p:bldP spid="20" grpId="0" animBg="1"/>
      <p:bldP spid="2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Peeling Method</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134659" y="1334848"/>
                <a:ext cx="9922682" cy="4164345"/>
              </a:xfrm>
              <a:prstGeom prst="rect">
                <a:avLst/>
              </a:prstGeom>
              <a:noFill/>
              <a:ln w="38100">
                <a:solidFill>
                  <a:srgbClr val="7030A0"/>
                </a:solidFill>
                <a:prstDash val="dash"/>
              </a:ln>
            </p:spPr>
            <p:txBody>
              <a:bodyPr wrap="square" rtlCol="0">
                <a:spAutoFit/>
              </a:bodyPr>
              <a:lstStyle/>
              <a:p>
                <a:pPr algn="ctr"/>
                <a:r>
                  <a:rPr lang="en-IN" sz="3600" b="1" dirty="0" smtClean="0">
                    <a:latin typeface="+mj-lt"/>
                  </a:rPr>
                  <a:t>THE PEELING METHOD</a:t>
                </a:r>
                <a:endParaRPr lang="en-IN" sz="3600" b="1" dirty="0" smtClean="0">
                  <a:latin typeface="+mj-lt"/>
                </a:endParaRPr>
              </a:p>
              <a:p>
                <a:pPr marL="514350" indent="-514350">
                  <a:buFont typeface="+mj-lt"/>
                  <a:buAutoNum type="arabicPeriod"/>
                </a:pPr>
                <a:r>
                  <a:rPr lang="en-IN" sz="3200" b="1" dirty="0" smtClean="0">
                    <a:latin typeface="+mj-lt"/>
                  </a:rPr>
                  <a:t>Input</a:t>
                </a:r>
                <a:r>
                  <a:rPr lang="en-IN" sz="3200" dirty="0" smtClean="0">
                    <a:latin typeface="+mj-lt"/>
                  </a:rPr>
                  <a:t>: square </a:t>
                </a:r>
                <a:r>
                  <a:rPr lang="en-IN" sz="3200" dirty="0" smtClean="0">
                    <a:latin typeface="+mj-lt"/>
                  </a:rPr>
                  <a:t>symmetric m</a:t>
                </a:r>
                <a:r>
                  <a:rPr lang="en-IN" sz="3200" dirty="0" smtClean="0">
                    <a:latin typeface="+mj-lt"/>
                  </a:rPr>
                  <a:t>atrix </a:t>
                </a:r>
                <a14:m>
                  <m:oMath xmlns:m="http://schemas.openxmlformats.org/officeDocument/2006/math">
                    <m:r>
                      <a:rPr lang="en-IN" sz="3200" i="1">
                        <a:latin typeface="Cambria Math" panose="02040503050406030204" pitchFamily="18" charset="0"/>
                      </a:rPr>
                      <m:t>𝐴</m:t>
                    </m:r>
                    <m:r>
                      <a:rPr lang="en-IN" sz="3200" i="1">
                        <a:latin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i="1">
                            <a:latin typeface="Cambria Math" panose="02040503050406030204" pitchFamily="18" charset="0"/>
                            <a:ea typeface="Cambria Math" panose="02040503050406030204" pitchFamily="18" charset="0"/>
                          </a:rPr>
                          <m:t>ℝ</m:t>
                        </m:r>
                      </m:e>
                      <m:sup>
                        <m:r>
                          <a:rPr lang="en-IN" sz="3200" i="1">
                            <a:latin typeface="Cambria Math" panose="02040503050406030204" pitchFamily="18" charset="0"/>
                            <a:ea typeface="Cambria Math" panose="02040503050406030204" pitchFamily="18" charset="0"/>
                          </a:rPr>
                          <m:t>𝑑</m:t>
                        </m:r>
                        <m:r>
                          <a:rPr lang="en-IN" sz="3200" i="1">
                            <a:latin typeface="Cambria Math" panose="02040503050406030204" pitchFamily="18" charset="0"/>
                            <a:ea typeface="Cambria Math" panose="02040503050406030204" pitchFamily="18" charset="0"/>
                          </a:rPr>
                          <m:t>×</m:t>
                        </m:r>
                        <m:r>
                          <a:rPr lang="en-IN" sz="3200" i="1">
                            <a:latin typeface="Cambria Math" panose="02040503050406030204" pitchFamily="18" charset="0"/>
                            <a:ea typeface="Cambria Math" panose="02040503050406030204" pitchFamily="18" charset="0"/>
                          </a:rPr>
                          <m:t>𝑑</m:t>
                        </m:r>
                      </m:sup>
                    </m:sSup>
                  </m:oMath>
                </a14:m>
                <a:endParaRPr lang="en-IN" sz="3200" dirty="0" smtClean="0">
                  <a:latin typeface="+mj-lt"/>
                </a:endParaRPr>
              </a:p>
              <a:p>
                <a:pPr marL="514350" indent="-514350">
                  <a:buFont typeface="+mj-lt"/>
                  <a:buAutoNum type="arabicPeriod"/>
                </a:pPr>
                <a:r>
                  <a:rPr lang="en-IN" sz="3200" dirty="0" smtClean="0">
                    <a:latin typeface="+mj-lt"/>
                  </a:rPr>
                  <a:t>Initialize </a:t>
                </a:r>
                <a14:m>
                  <m:oMath xmlns:m="http://schemas.openxmlformats.org/officeDocument/2006/math">
                    <m:sSup>
                      <m:sSupPr>
                        <m:ctrlPr>
                          <a:rPr lang="en-IN" sz="3200" b="0" i="1" smtClean="0">
                            <a:latin typeface="+mj-lt"/>
                          </a:rPr>
                        </m:ctrlPr>
                      </m:sSupPr>
                      <m:e>
                        <m:r>
                          <a:rPr lang="en-IN" sz="3200" b="0" i="1" smtClean="0">
                            <a:latin typeface="Cambria Math" panose="02040503050406030204" pitchFamily="18" charset="0"/>
                          </a:rPr>
                          <m:t>𝐴</m:t>
                        </m:r>
                      </m:e>
                      <m:sup>
                        <m:r>
                          <a:rPr lang="en-IN" sz="3200" b="0" i="1" smtClean="0">
                            <a:latin typeface="+mj-lt"/>
                          </a:rPr>
                          <m:t>0</m:t>
                        </m:r>
                      </m:sup>
                    </m:sSup>
                    <m:r>
                      <a:rPr lang="en-IN" sz="3200" b="0" i="1" smtClean="0">
                        <a:latin typeface="+mj-lt"/>
                      </a:rPr>
                      <m:t>←</m:t>
                    </m:r>
                    <m:r>
                      <a:rPr lang="en-IN" sz="3200" b="0" i="1" smtClean="0">
                        <a:latin typeface="Cambria Math" panose="02040503050406030204" pitchFamily="18" charset="0"/>
                      </a:rPr>
                      <m:t>𝐴</m:t>
                    </m:r>
                  </m:oMath>
                </a14:m>
                <a:endParaRPr lang="en-US" sz="3200"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mj-lt"/>
                      </a:rPr>
                      <m:t>𝑗</m:t>
                    </m:r>
                    <m:r>
                      <a:rPr lang="en-IN" sz="3200" b="0" i="1" smtClean="0">
                        <a:latin typeface="+mj-lt"/>
                      </a:rPr>
                      <m:t>=1,…,</m:t>
                    </m:r>
                    <m:r>
                      <a:rPr lang="en-IN" sz="3200" b="0" i="1" smtClean="0">
                        <a:latin typeface="+mj-lt"/>
                      </a:rPr>
                      <m:t>𝑘</m:t>
                    </m:r>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d>
                      <m:dPr>
                        <m:ctrlPr>
                          <a:rPr lang="en-IN" sz="3200" b="0" i="1" smtClean="0">
                            <a:latin typeface="+mj-lt"/>
                          </a:rPr>
                        </m:ctrlPr>
                      </m:dPr>
                      <m:e>
                        <m:sSub>
                          <m:sSubPr>
                            <m:ctrlPr>
                              <a:rPr lang="en-IN" sz="3200" b="0" i="1" dirty="0" smtClean="0">
                                <a:latin typeface="+mj-lt"/>
                              </a:rPr>
                            </m:ctrlPr>
                          </m:sSubPr>
                          <m:e>
                            <m:acc>
                              <m:accPr>
                                <m:chr m:val="̂"/>
                                <m:ctrlPr>
                                  <a:rPr lang="en-IN" sz="3200" b="0" i="1" smtClean="0">
                                    <a:latin typeface="+mj-lt"/>
                                  </a:rPr>
                                </m:ctrlPr>
                              </m:accPr>
                              <m:e>
                                <m:r>
                                  <a:rPr lang="en-IN" sz="3200" b="0" i="1" smtClean="0">
                                    <a:latin typeface="+mj-lt"/>
                                  </a:rPr>
                                  <m:t>𝜆</m:t>
                                </m:r>
                              </m:e>
                            </m:acc>
                          </m:e>
                          <m:sub>
                            <m:r>
                              <a:rPr lang="en-IN" sz="3200" b="0" i="1" dirty="0" smtClean="0">
                                <a:latin typeface="+mj-lt"/>
                              </a:rPr>
                              <m:t>𝑗</m:t>
                            </m:r>
                          </m:sub>
                        </m:sSub>
                        <m:r>
                          <a:rPr lang="en-IN" sz="3200" b="0" i="1" dirty="0" smtClean="0">
                            <a:latin typeface="+mj-lt"/>
                          </a:rPr>
                          <m:t>,</m:t>
                        </m:r>
                        <m:sSub>
                          <m:sSubPr>
                            <m:ctrlPr>
                              <a:rPr lang="en-IN" sz="3200" b="0" i="1" dirty="0" smtClean="0">
                                <a:latin typeface="+mj-lt"/>
                              </a:rPr>
                            </m:ctrlPr>
                          </m:sSubPr>
                          <m:e>
                            <m:acc>
                              <m:accPr>
                                <m:chr m:val="̂"/>
                                <m:ctrlPr>
                                  <a:rPr lang="en-IN" sz="3200" b="0" i="1" dirty="0" smtClean="0">
                                    <a:latin typeface="+mj-lt"/>
                                  </a:rPr>
                                </m:ctrlPr>
                              </m:accPr>
                              <m:e>
                                <m:r>
                                  <a:rPr lang="en-IN" sz="3200" b="1">
                                    <a:latin typeface="Cambria Math" panose="02040503050406030204" pitchFamily="18" charset="0"/>
                                  </a:rPr>
                                  <m:t>𝐯</m:t>
                                </m:r>
                              </m:e>
                            </m:acc>
                          </m:e>
                          <m:sub>
                            <m:r>
                              <a:rPr lang="en-IN" sz="3200" b="0" i="1" dirty="0" smtClean="0">
                                <a:latin typeface="+mj-lt"/>
                              </a:rPr>
                              <m:t>𝑗</m:t>
                            </m:r>
                          </m:sub>
                        </m:sSub>
                      </m:e>
                    </m:d>
                    <m:r>
                      <a:rPr lang="en-IN" sz="3200" b="0" i="1" smtClean="0">
                        <a:latin typeface="+mj-lt"/>
                      </a:rPr>
                      <m:t>←</m:t>
                    </m:r>
                    <m:r>
                      <m:rPr>
                        <m:nor/>
                      </m:rPr>
                      <a:rPr lang="en-IN" sz="3200" b="0" i="0" smtClean="0">
                        <a:latin typeface="+mj-lt"/>
                      </a:rPr>
                      <m:t>POWER</m:t>
                    </m:r>
                    <m:r>
                      <m:rPr>
                        <m:nor/>
                      </m:rPr>
                      <a:rPr lang="en-IN" sz="3200" b="0" i="0" smtClean="0">
                        <a:latin typeface="+mj-lt"/>
                      </a:rPr>
                      <m:t>−</m:t>
                    </m:r>
                    <m:r>
                      <m:rPr>
                        <m:nor/>
                      </m:rPr>
                      <a:rPr lang="en-IN" sz="3200" b="0" i="0" smtClean="0">
                        <a:latin typeface="+mj-lt"/>
                      </a:rPr>
                      <m:t>METHOD</m:t>
                    </m:r>
                    <m:d>
                      <m:dPr>
                        <m:ctrlPr>
                          <a:rPr lang="en-IN" sz="3200" b="0" i="1" smtClean="0">
                            <a:latin typeface="+mj-lt"/>
                          </a:rPr>
                        </m:ctrlPr>
                      </m:dPr>
                      <m:e>
                        <m:sSup>
                          <m:sSupPr>
                            <m:ctrlPr>
                              <a:rPr lang="en-IN" sz="3200" b="0" i="1" smtClean="0">
                                <a:latin typeface="+mj-lt"/>
                              </a:rPr>
                            </m:ctrlPr>
                          </m:sSupPr>
                          <m:e>
                            <m:r>
                              <a:rPr lang="en-IN" sz="3200" b="0" i="1" smtClean="0">
                                <a:latin typeface="Cambria Math" panose="02040503050406030204" pitchFamily="18" charset="0"/>
                              </a:rPr>
                              <m:t>𝐴</m:t>
                            </m:r>
                          </m:e>
                          <m:sup>
                            <m:r>
                              <a:rPr lang="en-IN" sz="3200" b="0" i="1" smtClean="0">
                                <a:latin typeface="+mj-lt"/>
                              </a:rPr>
                              <m:t>𝑗</m:t>
                            </m:r>
                            <m:r>
                              <a:rPr lang="en-IN" sz="3200" b="0" i="1" smtClean="0">
                                <a:latin typeface="+mj-lt"/>
                              </a:rPr>
                              <m:t>−1</m:t>
                            </m:r>
                          </m:sup>
                        </m:sSup>
                      </m:e>
                    </m:d>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sSup>
                      <m:sSupPr>
                        <m:ctrlPr>
                          <a:rPr lang="en-IN" sz="3200" b="0" i="1" smtClean="0">
                            <a:latin typeface="+mj-lt"/>
                          </a:rPr>
                        </m:ctrlPr>
                      </m:sSupPr>
                      <m:e>
                        <m:r>
                          <a:rPr lang="en-IN" sz="3200" b="0" i="1" smtClean="0">
                            <a:latin typeface="Cambria Math" panose="02040503050406030204" pitchFamily="18" charset="0"/>
                          </a:rPr>
                          <m:t>𝐴</m:t>
                        </m:r>
                      </m:e>
                      <m:sup>
                        <m:r>
                          <a:rPr lang="en-IN" sz="3200" b="0" i="1" smtClean="0">
                            <a:latin typeface="+mj-lt"/>
                          </a:rPr>
                          <m:t>𝑗</m:t>
                        </m:r>
                      </m:sup>
                    </m:sSup>
                    <m:r>
                      <a:rPr lang="en-IN" sz="3200" b="0" i="1" smtClean="0">
                        <a:latin typeface="+mj-lt"/>
                      </a:rPr>
                      <m:t>←</m:t>
                    </m:r>
                    <m:sSup>
                      <m:sSupPr>
                        <m:ctrlPr>
                          <a:rPr lang="en-IN" sz="3200" b="0" i="1" smtClean="0">
                            <a:latin typeface="+mj-lt"/>
                          </a:rPr>
                        </m:ctrlPr>
                      </m:sSupPr>
                      <m:e>
                        <m:r>
                          <a:rPr lang="en-IN" sz="3200" b="0" i="1" smtClean="0">
                            <a:latin typeface="Cambria Math" panose="02040503050406030204" pitchFamily="18" charset="0"/>
                          </a:rPr>
                          <m:t>𝐴</m:t>
                        </m:r>
                      </m:e>
                      <m:sup>
                        <m:r>
                          <a:rPr lang="en-IN" sz="3200" b="0" i="1" smtClean="0">
                            <a:latin typeface="+mj-lt"/>
                          </a:rPr>
                          <m:t>𝑗</m:t>
                        </m:r>
                        <m:r>
                          <a:rPr lang="en-IN" sz="3200" b="0" i="1" smtClean="0">
                            <a:latin typeface="+mj-lt"/>
                          </a:rPr>
                          <m:t>−1</m:t>
                        </m:r>
                      </m:sup>
                    </m:sSup>
                    <m:r>
                      <a:rPr lang="en-IN" sz="3200" b="0" i="1" smtClean="0">
                        <a:latin typeface="+mj-lt"/>
                      </a:rPr>
                      <m:t>−</m:t>
                    </m:r>
                    <m:sSub>
                      <m:sSubPr>
                        <m:ctrlPr>
                          <a:rPr lang="en-IN" sz="3200" i="1" dirty="0">
                            <a:latin typeface="+mj-lt"/>
                          </a:rPr>
                        </m:ctrlPr>
                      </m:sSubPr>
                      <m:e>
                        <m:acc>
                          <m:accPr>
                            <m:chr m:val="̂"/>
                            <m:ctrlPr>
                              <a:rPr lang="en-IN" sz="3200" i="1">
                                <a:latin typeface="+mj-lt"/>
                              </a:rPr>
                            </m:ctrlPr>
                          </m:accPr>
                          <m:e>
                            <m:r>
                              <a:rPr lang="en-IN" sz="3200" i="1">
                                <a:latin typeface="+mj-lt"/>
                              </a:rPr>
                              <m:t>𝜆</m:t>
                            </m:r>
                          </m:e>
                        </m:acc>
                      </m:e>
                      <m:sub>
                        <m:r>
                          <a:rPr lang="en-IN" sz="3200" i="1" dirty="0">
                            <a:latin typeface="+mj-lt"/>
                          </a:rPr>
                          <m:t>𝑗</m:t>
                        </m:r>
                      </m:sub>
                    </m:sSub>
                    <m:r>
                      <a:rPr lang="en-IN" sz="3200" b="0" i="1" dirty="0" smtClean="0">
                        <a:latin typeface="+mj-lt"/>
                      </a:rPr>
                      <m:t>⋅</m:t>
                    </m:r>
                    <m:sSub>
                      <m:sSubPr>
                        <m:ctrlPr>
                          <a:rPr lang="en-IN" sz="3200" i="1" dirty="0">
                            <a:latin typeface="+mj-lt"/>
                          </a:rPr>
                        </m:ctrlPr>
                      </m:sSubPr>
                      <m:e>
                        <m:acc>
                          <m:accPr>
                            <m:chr m:val="̂"/>
                            <m:ctrlPr>
                              <a:rPr lang="en-IN" sz="3200" b="1" i="1" smtClean="0">
                                <a:latin typeface="Cambria Math" panose="02040503050406030204" pitchFamily="18" charset="0"/>
                              </a:rPr>
                            </m:ctrlPr>
                          </m:accPr>
                          <m:e>
                            <m:r>
                              <a:rPr lang="en-IN" sz="3200" b="1">
                                <a:latin typeface="Cambria Math" panose="02040503050406030204" pitchFamily="18" charset="0"/>
                              </a:rPr>
                              <m:t>𝐯</m:t>
                            </m:r>
                          </m:e>
                        </m:acc>
                      </m:e>
                      <m:sub>
                        <m:r>
                          <a:rPr lang="en-IN" sz="3200" i="1" dirty="0">
                            <a:latin typeface="+mj-lt"/>
                          </a:rPr>
                          <m:t>𝑗</m:t>
                        </m:r>
                      </m:sub>
                    </m:sSub>
                    <m:sSup>
                      <m:sSupPr>
                        <m:ctrlPr>
                          <a:rPr lang="en-IN" sz="3200" b="0" i="1" dirty="0" smtClean="0">
                            <a:latin typeface="+mj-lt"/>
                          </a:rPr>
                        </m:ctrlPr>
                      </m:sSupPr>
                      <m:e>
                        <m:d>
                          <m:dPr>
                            <m:ctrlPr>
                              <a:rPr lang="en-IN" sz="3200" b="0" i="1" dirty="0" smtClean="0">
                                <a:latin typeface="+mj-lt"/>
                              </a:rPr>
                            </m:ctrlPr>
                          </m:dPr>
                          <m:e>
                            <m:sSub>
                              <m:sSubPr>
                                <m:ctrlPr>
                                  <a:rPr lang="en-IN" sz="3200" i="1" dirty="0">
                                    <a:latin typeface="+mj-lt"/>
                                  </a:rPr>
                                </m:ctrlPr>
                              </m:sSubPr>
                              <m:e>
                                <m:acc>
                                  <m:accPr>
                                    <m:chr m:val="̂"/>
                                    <m:ctrlPr>
                                      <a:rPr lang="en-IN" sz="3200" i="1" dirty="0">
                                        <a:latin typeface="+mj-lt"/>
                                      </a:rPr>
                                    </m:ctrlPr>
                                  </m:accPr>
                                  <m:e>
                                    <m:r>
                                      <a:rPr lang="en-IN" sz="3200" b="1">
                                        <a:latin typeface="Cambria Math" panose="02040503050406030204" pitchFamily="18" charset="0"/>
                                      </a:rPr>
                                      <m:t>𝐯</m:t>
                                    </m:r>
                                  </m:e>
                                </m:acc>
                              </m:e>
                              <m:sub>
                                <m:r>
                                  <a:rPr lang="en-IN" sz="3200" i="1" dirty="0">
                                    <a:latin typeface="+mj-lt"/>
                                  </a:rPr>
                                  <m:t>𝑗</m:t>
                                </m:r>
                              </m:sub>
                            </m:sSub>
                          </m:e>
                        </m:d>
                      </m:e>
                      <m:sup>
                        <m:r>
                          <a:rPr lang="en-IN" sz="3200" b="0" i="1" dirty="0" smtClean="0">
                            <a:latin typeface="+mj-lt"/>
                          </a:rPr>
                          <m:t>⊤</m:t>
                        </m:r>
                      </m:sup>
                    </m:sSup>
                  </m:oMath>
                </a14:m>
                <a:endParaRPr lang="en-US" sz="3200" dirty="0" smtClean="0">
                  <a:latin typeface="+mj-lt"/>
                </a:endParaRPr>
              </a:p>
              <a:p>
                <a:pPr marL="514350" indent="-514350">
                  <a:buFont typeface="+mj-lt"/>
                  <a:buAutoNum type="arabicPeriod"/>
                </a:pPr>
                <a:r>
                  <a:rPr lang="en-IN" sz="3200" dirty="0" smtClean="0">
                    <a:latin typeface="+mj-lt"/>
                  </a:rPr>
                  <a:t>Return </a:t>
                </a:r>
                <a14:m>
                  <m:oMath xmlns:m="http://schemas.openxmlformats.org/officeDocument/2006/math">
                    <m:sSubSup>
                      <m:sSubSupPr>
                        <m:ctrlPr>
                          <a:rPr lang="en-IN" sz="3200" b="0" i="1" smtClean="0">
                            <a:latin typeface="Cambria Math" panose="02040503050406030204" pitchFamily="18" charset="0"/>
                          </a:rPr>
                        </m:ctrlPr>
                      </m:sSubSupPr>
                      <m:e>
                        <m:d>
                          <m:dPr>
                            <m:begChr m:val="{"/>
                            <m:endChr m:val="}"/>
                            <m:ctrlPr>
                              <a:rPr lang="en-IN" sz="3200" b="0" i="1" smtClean="0">
                                <a:latin typeface="Cambria Math" panose="02040503050406030204" pitchFamily="18" charset="0"/>
                              </a:rPr>
                            </m:ctrlPr>
                          </m:dPr>
                          <m:e>
                            <m:sSub>
                              <m:sSubPr>
                                <m:ctrlPr>
                                  <a:rPr lang="en-IN" sz="3200" i="1" dirty="0">
                                    <a:latin typeface="Cambria Math" panose="02040503050406030204" pitchFamily="18" charset="0"/>
                                  </a:rPr>
                                </m:ctrlPr>
                              </m:sSubPr>
                              <m:e>
                                <m:acc>
                                  <m:accPr>
                                    <m:chr m:val="̂"/>
                                    <m:ctrlPr>
                                      <a:rPr lang="en-IN" sz="3200" i="1">
                                        <a:latin typeface="Cambria Math" panose="02040503050406030204" pitchFamily="18" charset="0"/>
                                      </a:rPr>
                                    </m:ctrlPr>
                                  </m:accPr>
                                  <m:e>
                                    <m:r>
                                      <a:rPr lang="en-IN" sz="3200" i="1">
                                        <a:latin typeface="Cambria Math" panose="02040503050406030204" pitchFamily="18" charset="0"/>
                                      </a:rPr>
                                      <m:t>𝜆</m:t>
                                    </m:r>
                                  </m:e>
                                </m:acc>
                              </m:e>
                              <m:sub>
                                <m:r>
                                  <a:rPr lang="en-IN" sz="3200" i="1" dirty="0">
                                    <a:latin typeface="Cambria Math" panose="02040503050406030204" pitchFamily="18" charset="0"/>
                                  </a:rPr>
                                  <m:t>𝑗</m:t>
                                </m:r>
                              </m:sub>
                            </m:sSub>
                            <m:r>
                              <a:rPr lang="en-IN" sz="3200" i="1" dirty="0">
                                <a:latin typeface="Cambria Math" panose="02040503050406030204" pitchFamily="18" charset="0"/>
                              </a:rPr>
                              <m:t>,</m:t>
                            </m:r>
                            <m:sSub>
                              <m:sSubPr>
                                <m:ctrlPr>
                                  <a:rPr lang="en-IN" sz="3200" i="1" dirty="0">
                                    <a:latin typeface="Cambria Math" panose="02040503050406030204" pitchFamily="18" charset="0"/>
                                  </a:rPr>
                                </m:ctrlPr>
                              </m:sSubPr>
                              <m:e>
                                <m:acc>
                                  <m:accPr>
                                    <m:chr m:val="̂"/>
                                    <m:ctrlPr>
                                      <a:rPr lang="en-IN" sz="3200" i="1" dirty="0">
                                        <a:latin typeface="Cambria Math" panose="02040503050406030204" pitchFamily="18" charset="0"/>
                                      </a:rPr>
                                    </m:ctrlPr>
                                  </m:accPr>
                                  <m:e>
                                    <m:r>
                                      <a:rPr lang="en-IN" sz="3200" b="1">
                                        <a:latin typeface="Cambria Math" panose="02040503050406030204" pitchFamily="18" charset="0"/>
                                      </a:rPr>
                                      <m:t>𝐯</m:t>
                                    </m:r>
                                  </m:e>
                                </m:acc>
                              </m:e>
                              <m:sub>
                                <m:r>
                                  <a:rPr lang="en-IN" sz="3200" i="1" dirty="0">
                                    <a:latin typeface="Cambria Math" panose="02040503050406030204" pitchFamily="18" charset="0"/>
                                  </a:rPr>
                                  <m:t>𝑗</m:t>
                                </m:r>
                              </m:sub>
                            </m:sSub>
                          </m:e>
                        </m:d>
                      </m:e>
                      <m:sub>
                        <m:r>
                          <a:rPr lang="en-IN" sz="3200" b="0" i="1" smtClean="0">
                            <a:latin typeface="Cambria Math" panose="02040503050406030204" pitchFamily="18" charset="0"/>
                          </a:rPr>
                          <m:t>𝑗</m:t>
                        </m:r>
                        <m:r>
                          <a:rPr lang="en-IN" sz="3200" b="0" i="1" smtClean="0">
                            <a:latin typeface="Cambria Math" panose="02040503050406030204" pitchFamily="18" charset="0"/>
                          </a:rPr>
                          <m:t>=1</m:t>
                        </m:r>
                      </m:sub>
                      <m:sup>
                        <m:r>
                          <a:rPr lang="en-IN" sz="3200" b="0" i="1" smtClean="0">
                            <a:latin typeface="Cambria Math" panose="02040503050406030204" pitchFamily="18" charset="0"/>
                          </a:rPr>
                          <m:t>𝑘</m:t>
                        </m:r>
                      </m:sup>
                    </m:sSubSup>
                  </m:oMath>
                </a14:m>
                <a:endParaRPr lang="en-US" sz="3200" dirty="0" smtClean="0">
                  <a:latin typeface="+mj-lt"/>
                </a:endParaRPr>
              </a:p>
            </p:txBody>
          </p:sp>
        </mc:Choice>
        <mc:Fallback>
          <p:sp>
            <p:nvSpPr>
              <p:cNvPr id="5" name="TextBox 4"/>
              <p:cNvSpPr txBox="1">
                <a:spLocks noRot="1" noChangeAspect="1" noMove="1" noResize="1" noEditPoints="1" noAdjustHandles="1" noChangeArrowheads="1" noChangeShapeType="1" noTextEdit="1"/>
              </p:cNvSpPr>
              <p:nvPr/>
            </p:nvSpPr>
            <p:spPr>
              <a:xfrm>
                <a:off x="1134659" y="1334848"/>
                <a:ext cx="9922682" cy="4164345"/>
              </a:xfrm>
              <a:prstGeom prst="rect">
                <a:avLst/>
              </a:prstGeom>
              <a:blipFill>
                <a:blip r:embed="rId2"/>
                <a:stretch>
                  <a:fillRect l="-1408" t="-1887" b="-581"/>
                </a:stretch>
              </a:blipFill>
              <a:ln w="38100">
                <a:solidFill>
                  <a:srgbClr val="7030A0"/>
                </a:solidFill>
                <a:prstDash val="dash"/>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945834" y="5803024"/>
                <a:ext cx="10764385" cy="58477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IN" sz="3200" b="0" i="1" smtClean="0">
                          <a:latin typeface="Cambria Math" panose="02040503050406030204" pitchFamily="18" charset="0"/>
                        </a:rPr>
                        <m:t>𝐴</m:t>
                      </m:r>
                      <m:r>
                        <a:rPr lang="en-IN" sz="320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𝜆</m:t>
                          </m:r>
                        </m:e>
                        <m:sub>
                          <m:r>
                            <a:rPr lang="en-IN" sz="3200" b="0" i="1" smtClean="0">
                              <a:latin typeface="Cambria Math" panose="02040503050406030204" pitchFamily="18" charset="0"/>
                            </a:rPr>
                            <m:t>1</m:t>
                          </m:r>
                        </m:sub>
                      </m:sSub>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1</m:t>
                          </m:r>
                        </m:sup>
                      </m:sSup>
                      <m:sSup>
                        <m:sSupPr>
                          <m:ctrlPr>
                            <a:rPr lang="en-IN" sz="3200" i="1">
                              <a:latin typeface="Cambria Math" panose="02040503050406030204" pitchFamily="18" charset="0"/>
                            </a:rPr>
                          </m:ctrlPr>
                        </m:sSupPr>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1</m:t>
                                  </m:r>
                                </m:sup>
                              </m:sSup>
                            </m:e>
                          </m:d>
                        </m:e>
                        <m:sup>
                          <m:r>
                            <a:rPr lang="en-IN" sz="3200" i="1">
                              <a:latin typeface="Cambria Math" panose="02040503050406030204" pitchFamily="18" charset="0"/>
                            </a:rPr>
                            <m:t>⊤</m:t>
                          </m:r>
                        </m:sup>
                      </m:sSup>
                      <m:r>
                        <a:rPr lang="en-IN" sz="3200" b="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𝜆</m:t>
                          </m:r>
                        </m:e>
                        <m:sub>
                          <m:r>
                            <a:rPr lang="en-IN" sz="3200" b="0" i="1" smtClean="0">
                              <a:latin typeface="Cambria Math" panose="02040503050406030204" pitchFamily="18" charset="0"/>
                            </a:rPr>
                            <m:t>2</m:t>
                          </m:r>
                        </m:sub>
                      </m:sSub>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2</m:t>
                          </m:r>
                        </m:sup>
                      </m:sSup>
                      <m:sSup>
                        <m:sSupPr>
                          <m:ctrlPr>
                            <a:rPr lang="en-IN" sz="3200" i="1">
                              <a:latin typeface="Cambria Math" panose="02040503050406030204" pitchFamily="18" charset="0"/>
                            </a:rPr>
                          </m:ctrlPr>
                        </m:sSupPr>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2</m:t>
                                  </m:r>
                                </m:sup>
                              </m:sSup>
                            </m:e>
                          </m:d>
                        </m:e>
                        <m:sup>
                          <m:r>
                            <a:rPr lang="en-IN" sz="3200" i="1">
                              <a:latin typeface="Cambria Math" panose="02040503050406030204" pitchFamily="18" charset="0"/>
                            </a:rPr>
                            <m:t>⊤</m:t>
                          </m:r>
                        </m:sup>
                      </m:sSup>
                      <m:r>
                        <a:rPr lang="en-IN" sz="3200" b="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𝜆</m:t>
                          </m:r>
                        </m:e>
                        <m:sub>
                          <m:r>
                            <a:rPr lang="en-IN" sz="3200" b="0" i="1" smtClean="0">
                              <a:latin typeface="Cambria Math" panose="02040503050406030204" pitchFamily="18" charset="0"/>
                            </a:rPr>
                            <m:t>3</m:t>
                          </m:r>
                        </m:sub>
                      </m:sSub>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3</m:t>
                          </m:r>
                        </m:sup>
                      </m:sSup>
                      <m:sSup>
                        <m:sSupPr>
                          <m:ctrlPr>
                            <a:rPr lang="en-IN" sz="3200" i="1">
                              <a:latin typeface="Cambria Math" panose="02040503050406030204" pitchFamily="18" charset="0"/>
                            </a:rPr>
                          </m:ctrlPr>
                        </m:sSupPr>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3</m:t>
                                  </m:r>
                                </m:sup>
                              </m:sSup>
                            </m:e>
                          </m:d>
                        </m:e>
                        <m:sup>
                          <m:r>
                            <a:rPr lang="en-IN" sz="3200" i="1">
                              <a:latin typeface="Cambria Math" panose="02040503050406030204" pitchFamily="18" charset="0"/>
                            </a:rPr>
                            <m:t>⊤</m:t>
                          </m:r>
                        </m:sup>
                      </m:sSup>
                      <m:r>
                        <a:rPr lang="en-IN" sz="3200" b="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𝜆</m:t>
                          </m:r>
                        </m:e>
                        <m:sub>
                          <m:r>
                            <a:rPr lang="en-IN" sz="3200" b="0" i="1" smtClean="0">
                              <a:latin typeface="Cambria Math" panose="02040503050406030204" pitchFamily="18" charset="0"/>
                            </a:rPr>
                            <m:t>4</m:t>
                          </m:r>
                        </m:sub>
                      </m:sSub>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4</m:t>
                          </m:r>
                        </m:sup>
                      </m:sSup>
                      <m:sSup>
                        <m:sSupPr>
                          <m:ctrlPr>
                            <a:rPr lang="en-IN" sz="3200" i="1">
                              <a:latin typeface="Cambria Math" panose="02040503050406030204" pitchFamily="18" charset="0"/>
                            </a:rPr>
                          </m:ctrlPr>
                        </m:sSupPr>
                        <m:e>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m:rPr>
                                      <m:nor/>
                                    </m:rPr>
                                    <a:rPr lang="en-IN" sz="3200" b="1" i="0" smtClean="0">
                                      <a:latin typeface="Cambria Math" panose="02040503050406030204" pitchFamily="18" charset="0"/>
                                    </a:rPr>
                                    <m:t>v</m:t>
                                  </m:r>
                                </m:e>
                                <m:sup>
                                  <m:r>
                                    <a:rPr lang="en-IN" sz="3200" b="0" i="1" smtClean="0">
                                      <a:latin typeface="Cambria Math" panose="02040503050406030204" pitchFamily="18" charset="0"/>
                                    </a:rPr>
                                    <m:t>4</m:t>
                                  </m:r>
                                </m:sup>
                              </m:sSup>
                            </m:e>
                          </m:d>
                        </m:e>
                        <m:sup>
                          <m:r>
                            <a:rPr lang="en-IN" sz="3200" i="1">
                              <a:latin typeface="Cambria Math" panose="02040503050406030204" pitchFamily="18" charset="0"/>
                            </a:rPr>
                            <m:t>⊤</m:t>
                          </m:r>
                        </m:sup>
                      </m:sSup>
                      <m:r>
                        <a:rPr lang="en-IN" sz="3200" b="0" i="1" smtClean="0">
                          <a:latin typeface="Cambria Math" panose="02040503050406030204" pitchFamily="18" charset="0"/>
                        </a:rPr>
                        <m:t>+…</m:t>
                      </m:r>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945834" y="5803024"/>
                <a:ext cx="10764385" cy="584775"/>
              </a:xfrm>
              <a:prstGeom prst="rect">
                <a:avLst/>
              </a:prstGeom>
              <a:blipFill>
                <a:blip r:embed="rId3"/>
                <a:stretch>
                  <a:fillRect/>
                </a:stretch>
              </a:blipFill>
            </p:spPr>
            <p:txBody>
              <a:bodyPr/>
              <a:lstStyle/>
              <a:p>
                <a:r>
                  <a:rPr lang="en-IN">
                    <a:noFill/>
                  </a:rPr>
                  <a:t> </a:t>
                </a:r>
              </a:p>
            </p:txBody>
          </p:sp>
        </mc:Fallback>
      </mc:AlternateContent>
      <p:sp>
        <p:nvSpPr>
          <p:cNvPr id="7" name="Rectangle 6"/>
          <p:cNvSpPr/>
          <p:nvPr/>
        </p:nvSpPr>
        <p:spPr>
          <a:xfrm>
            <a:off x="1826110" y="5811314"/>
            <a:ext cx="2229978" cy="651699"/>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56088" y="5754263"/>
            <a:ext cx="2229978" cy="651699"/>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86066" y="5754263"/>
            <a:ext cx="2229978" cy="651699"/>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Rectangular Callout 9"/>
              <p:cNvSpPr/>
              <p:nvPr/>
            </p:nvSpPr>
            <p:spPr>
              <a:xfrm>
                <a:off x="7401055" y="4212404"/>
                <a:ext cx="4701902" cy="1178537"/>
              </a:xfrm>
              <a:prstGeom prst="wedgeRectCallout">
                <a:avLst>
                  <a:gd name="adj1" fmla="val -67389"/>
                  <a:gd name="adj2" fmla="val 8391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Some residue might still be left due to inaccurate estimation of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𝜆</m:t>
                        </m:r>
                      </m:e>
                      <m:sub>
                        <m:r>
                          <a:rPr lang="en-IN" sz="2400" b="0" i="1" smtClean="0">
                            <a:solidFill>
                              <a:schemeClr val="tx1"/>
                            </a:solidFill>
                            <a:latin typeface="Cambria Math" panose="02040503050406030204" pitchFamily="18" charset="0"/>
                          </a:rPr>
                          <m:t>𝑗</m:t>
                        </m:r>
                      </m:sub>
                    </m:sSub>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𝐯</m:t>
                        </m:r>
                      </m:e>
                      <m:sup>
                        <m:r>
                          <a:rPr lang="en-IN" sz="2400" b="0" i="1" smtClean="0">
                            <a:solidFill>
                              <a:schemeClr val="tx1"/>
                            </a:solidFill>
                            <a:latin typeface="Cambria Math" panose="02040503050406030204" pitchFamily="18" charset="0"/>
                          </a:rPr>
                          <m:t>𝑗</m:t>
                        </m:r>
                      </m:sup>
                    </m:sSup>
                  </m:oMath>
                </a14:m>
                <a:r>
                  <a:rPr lang="en-IN" sz="2400" dirty="0" smtClean="0">
                    <a:solidFill>
                      <a:schemeClr val="tx1"/>
                    </a:solidFill>
                    <a:latin typeface="+mj-lt"/>
                  </a:rPr>
                  <a:t> but </a:t>
                </a:r>
                <a:r>
                  <a:rPr lang="en-IN" sz="2400" dirty="0">
                    <a:solidFill>
                      <a:schemeClr val="tx1"/>
                    </a:solidFill>
                    <a:latin typeface="+mj-lt"/>
                  </a:rPr>
                  <a:t>usually </a:t>
                </a:r>
                <a:r>
                  <a:rPr lang="en-IN" sz="2400" dirty="0" smtClean="0">
                    <a:solidFill>
                      <a:schemeClr val="tx1"/>
                    </a:solidFill>
                    <a:latin typeface="+mj-lt"/>
                  </a:rPr>
                  <a:t>small if </a:t>
                </a:r>
                <a14:m>
                  <m:oMath xmlns:m="http://schemas.openxmlformats.org/officeDocument/2006/math">
                    <m:r>
                      <a:rPr lang="en-IN" sz="2400" b="0" i="1" smtClean="0">
                        <a:solidFill>
                          <a:schemeClr val="tx1"/>
                        </a:solidFill>
                        <a:latin typeface="Cambria Math" panose="02040503050406030204" pitchFamily="18" charset="0"/>
                      </a:rPr>
                      <m:t>𝑠</m:t>
                    </m:r>
                  </m:oMath>
                </a14:m>
                <a:r>
                  <a:rPr lang="en-US" sz="2400" dirty="0" smtClean="0">
                    <a:solidFill>
                      <a:schemeClr val="tx1"/>
                    </a:solidFill>
                    <a:latin typeface="+mj-lt"/>
                  </a:rPr>
                  <a:t> sufficiently large</a:t>
                </a:r>
                <a:endParaRPr lang="en-US" sz="2400" dirty="0">
                  <a:solidFill>
                    <a:schemeClr val="tx1"/>
                  </a:solidFill>
                  <a:latin typeface="+mj-lt"/>
                </a:endParaRPr>
              </a:p>
            </p:txBody>
          </p:sp>
        </mc:Choice>
        <mc:Fallback>
          <p:sp>
            <p:nvSpPr>
              <p:cNvPr id="10" name="Rectangular Callout 9"/>
              <p:cNvSpPr>
                <a:spLocks noRot="1" noChangeAspect="1" noMove="1" noResize="1" noEditPoints="1" noAdjustHandles="1" noChangeArrowheads="1" noChangeShapeType="1" noTextEdit="1"/>
              </p:cNvSpPr>
              <p:nvPr/>
            </p:nvSpPr>
            <p:spPr>
              <a:xfrm>
                <a:off x="7401055" y="4212404"/>
                <a:ext cx="4701902" cy="1178537"/>
              </a:xfrm>
              <a:prstGeom prst="wedgeRectCallout">
                <a:avLst>
                  <a:gd name="adj1" fmla="val -67389"/>
                  <a:gd name="adj2" fmla="val 83911"/>
                </a:avLst>
              </a:prstGeom>
              <a:blipFill>
                <a:blip r:embed="rId4"/>
                <a:stretch>
                  <a:fillRect t="-3774" r="-2412"/>
                </a:stretch>
              </a:blipFill>
              <a:ln w="38100">
                <a:solidFill>
                  <a:schemeClr val="accent1"/>
                </a:solidFill>
              </a:ln>
            </p:spPr>
            <p:txBody>
              <a:bodyPr/>
              <a:lstStyle/>
              <a:p>
                <a:r>
                  <a:rPr lang="en-IN">
                    <a:noFill/>
                  </a:rPr>
                  <a:t> </a:t>
                </a:r>
              </a:p>
            </p:txBody>
          </p:sp>
        </mc:Fallback>
      </mc:AlternateContent>
      <p:sp>
        <p:nvSpPr>
          <p:cNvPr id="11" name="Rectangular Callout 10"/>
          <p:cNvSpPr/>
          <p:nvPr/>
        </p:nvSpPr>
        <p:spPr>
          <a:xfrm>
            <a:off x="7401055" y="3560181"/>
            <a:ext cx="2728482" cy="543971"/>
          </a:xfrm>
          <a:prstGeom prst="wedgeRectCallout">
            <a:avLst>
              <a:gd name="adj1" fmla="val -67389"/>
              <a:gd name="adj2" fmla="val 8391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“peeling” step</a:t>
            </a:r>
            <a:endParaRPr lang="en-US" sz="2400" dirty="0">
              <a:solidFill>
                <a:schemeClr val="tx1"/>
              </a:solidFill>
              <a:latin typeface="+mj-lt"/>
            </a:endParaRPr>
          </a:p>
        </p:txBody>
      </p:sp>
      <mc:AlternateContent xmlns:mc="http://schemas.openxmlformats.org/markup-compatibility/2006">
        <mc:Choice xmlns:a14="http://schemas.microsoft.com/office/drawing/2010/main" Requires="a14">
          <p:sp>
            <p:nvSpPr>
              <p:cNvPr id="12" name="Rectangular Callout 11"/>
              <p:cNvSpPr/>
              <p:nvPr/>
            </p:nvSpPr>
            <p:spPr>
              <a:xfrm>
                <a:off x="5171077" y="1786926"/>
                <a:ext cx="4768382" cy="1039473"/>
              </a:xfrm>
              <a:prstGeom prst="wedgeRectCallout">
                <a:avLst>
                  <a:gd name="adj1" fmla="val -67389"/>
                  <a:gd name="adj2" fmla="val 8391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Takes overall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𝑘</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𝑑</m:t>
                            </m:r>
                          </m:e>
                          <m:sup>
                            <m:r>
                              <a:rPr lang="en-IN" sz="2400" b="0" i="1" smtClean="0">
                                <a:solidFill>
                                  <a:schemeClr val="tx1"/>
                                </a:solidFill>
                                <a:latin typeface="Cambria Math" panose="02040503050406030204" pitchFamily="18" charset="0"/>
                                <a:ea typeface="Cambria Math" panose="02040503050406030204" pitchFamily="18" charset="0"/>
                              </a:rPr>
                              <m:t>2</m:t>
                            </m:r>
                          </m:sup>
                        </m:sSup>
                        <m:r>
                          <a:rPr lang="en-IN" sz="2400" b="0" i="1" smtClean="0">
                            <a:solidFill>
                              <a:schemeClr val="tx1"/>
                            </a:solidFill>
                            <a:latin typeface="Cambria Math" panose="02040503050406030204" pitchFamily="18" charset="0"/>
                            <a:ea typeface="Cambria Math" panose="02040503050406030204" pitchFamily="18" charset="0"/>
                          </a:rPr>
                          <m:t>𝑠</m:t>
                        </m:r>
                      </m:e>
                    </m:d>
                  </m:oMath>
                </a14:m>
                <a:r>
                  <a:rPr lang="en-US" sz="2400" dirty="0" smtClean="0">
                    <a:solidFill>
                      <a:schemeClr val="tx1"/>
                    </a:solidFill>
                    <a:latin typeface="+mj-lt"/>
                  </a:rPr>
                  <a:t> time to return the top </a:t>
                </a:r>
                <a14:m>
                  <m:oMath xmlns:m="http://schemas.openxmlformats.org/officeDocument/2006/math">
                    <m:r>
                      <a:rPr lang="en-IN" sz="2400" b="0" i="1" smtClean="0">
                        <a:solidFill>
                          <a:schemeClr val="tx1"/>
                        </a:solidFill>
                        <a:latin typeface="Cambria Math" panose="02040503050406030204" pitchFamily="18" charset="0"/>
                      </a:rPr>
                      <m:t>𝑘</m:t>
                    </m:r>
                  </m:oMath>
                </a14:m>
                <a:r>
                  <a:rPr lang="en-US" sz="2400" dirty="0" smtClean="0">
                    <a:solidFill>
                      <a:schemeClr val="tx1"/>
                    </a:solidFill>
                    <a:latin typeface="+mj-lt"/>
                  </a:rPr>
                  <a:t> leading </a:t>
                </a:r>
                <a:r>
                  <a:rPr lang="en-US" sz="2400" dirty="0" err="1" smtClean="0">
                    <a:solidFill>
                      <a:schemeClr val="tx1"/>
                    </a:solidFill>
                    <a:latin typeface="+mj-lt"/>
                  </a:rPr>
                  <a:t>eigenpairs</a:t>
                </a:r>
                <a:r>
                  <a:rPr lang="en-US" sz="2400" dirty="0" smtClean="0">
                    <a:solidFill>
                      <a:schemeClr val="tx1"/>
                    </a:solidFill>
                    <a:latin typeface="+mj-lt"/>
                  </a:rPr>
                  <a:t> of </a:t>
                </a:r>
                <a14:m>
                  <m:oMath xmlns:m="http://schemas.openxmlformats.org/officeDocument/2006/math">
                    <m:r>
                      <a:rPr lang="en-IN" sz="2400" b="0" i="1" smtClean="0">
                        <a:solidFill>
                          <a:schemeClr val="tx1"/>
                        </a:solidFill>
                        <a:latin typeface="Cambria Math" panose="02040503050406030204" pitchFamily="18" charset="0"/>
                      </a:rPr>
                      <m:t>𝐴</m:t>
                    </m:r>
                  </m:oMath>
                </a14:m>
                <a:endParaRPr lang="en-US" sz="2400" dirty="0">
                  <a:solidFill>
                    <a:schemeClr val="tx1"/>
                  </a:solidFill>
                  <a:latin typeface="+mj-lt"/>
                </a:endParaRPr>
              </a:p>
            </p:txBody>
          </p:sp>
        </mc:Choice>
        <mc:Fallback>
          <p:sp>
            <p:nvSpPr>
              <p:cNvPr id="12" name="Rectangular Callout 11"/>
              <p:cNvSpPr>
                <a:spLocks noRot="1" noChangeAspect="1" noMove="1" noResize="1" noEditPoints="1" noAdjustHandles="1" noChangeArrowheads="1" noChangeShapeType="1" noTextEdit="1"/>
              </p:cNvSpPr>
              <p:nvPr/>
            </p:nvSpPr>
            <p:spPr>
              <a:xfrm>
                <a:off x="5171077" y="1786926"/>
                <a:ext cx="4768382" cy="1039473"/>
              </a:xfrm>
              <a:prstGeom prst="wedgeRectCallout">
                <a:avLst>
                  <a:gd name="adj1" fmla="val -67389"/>
                  <a:gd name="adj2" fmla="val 83911"/>
                </a:avLst>
              </a:prstGeom>
              <a:blipFill>
                <a:blip r:embed="rId5"/>
                <a:stretch>
                  <a:fillRect r="-2056"/>
                </a:stretch>
              </a:blipFill>
              <a:ln w="38100">
                <a:solidFill>
                  <a:schemeClr val="accent1"/>
                </a:solidFill>
              </a:ln>
            </p:spPr>
            <p:txBody>
              <a:bodyPr/>
              <a:lstStyle/>
              <a:p>
                <a:r>
                  <a:rPr lang="en-IN">
                    <a:noFill/>
                  </a:rPr>
                  <a:t> </a:t>
                </a:r>
              </a:p>
            </p:txBody>
          </p:sp>
        </mc:Fallback>
      </mc:AlternateContent>
      <p:sp>
        <p:nvSpPr>
          <p:cNvPr id="13" name="Rectangular Callout 12"/>
          <p:cNvSpPr/>
          <p:nvPr/>
        </p:nvSpPr>
        <p:spPr>
          <a:xfrm>
            <a:off x="253353" y="4221485"/>
            <a:ext cx="6647379" cy="1178537"/>
          </a:xfrm>
          <a:prstGeom prst="wedgeRectCallout">
            <a:avLst>
              <a:gd name="adj1" fmla="val 20716"/>
              <a:gd name="adj2" fmla="val 8129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After leading </a:t>
            </a:r>
            <a:r>
              <a:rPr lang="en-IN" sz="2400" dirty="0" err="1" smtClean="0">
                <a:solidFill>
                  <a:schemeClr val="tx1"/>
                </a:solidFill>
                <a:latin typeface="+mj-lt"/>
              </a:rPr>
              <a:t>eigenpair</a:t>
            </a:r>
            <a:r>
              <a:rPr lang="en-IN" sz="2400" dirty="0" smtClean="0">
                <a:solidFill>
                  <a:schemeClr val="tx1"/>
                </a:solidFill>
                <a:latin typeface="+mj-lt"/>
              </a:rPr>
              <a:t> is peeled off, the </a:t>
            </a:r>
            <a:r>
              <a:rPr lang="en-IN" sz="2400" dirty="0" err="1" smtClean="0">
                <a:solidFill>
                  <a:schemeClr val="tx1"/>
                </a:solidFill>
                <a:latin typeface="+mj-lt"/>
              </a:rPr>
              <a:t>eigenpair</a:t>
            </a:r>
            <a:r>
              <a:rPr lang="en-IN" sz="2400" dirty="0" smtClean="0">
                <a:solidFill>
                  <a:schemeClr val="tx1"/>
                </a:solidFill>
                <a:latin typeface="+mj-lt"/>
              </a:rPr>
              <a:t> with the second largest eigenvalue becomes the new leading pair and Power Method can now recover this</a:t>
            </a:r>
            <a:endParaRPr lang="en-US" sz="2400" dirty="0">
              <a:solidFill>
                <a:schemeClr val="tx1"/>
              </a:solidFill>
              <a:latin typeface="+mj-lt"/>
            </a:endParaRPr>
          </a:p>
        </p:txBody>
      </p:sp>
    </p:spTree>
    <p:extLst>
      <p:ext uri="{BB962C8B-B14F-4D97-AF65-F5344CB8AC3E}">
        <p14:creationId xmlns:p14="http://schemas.microsoft.com/office/powerpoint/2010/main" val="7692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PCA – the inside story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895351"/>
              </a:xfrm>
            </p:spPr>
            <p:txBody>
              <a:bodyPr>
                <a:normAutofit/>
              </a:bodyPr>
              <a:lstStyle/>
              <a:p>
                <a:r>
                  <a:rPr lang="en-IN" b="1" dirty="0" smtClean="0"/>
                  <a:t>Recap</a:t>
                </a:r>
                <a:r>
                  <a:rPr lang="en-IN" dirty="0" smtClean="0"/>
                  <a:t>: given a matrix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m:t>
                        </m:r>
                      </m:sup>
                    </m:sSup>
                  </m:oMath>
                </a14:m>
                <a:r>
                  <a:rPr lang="en-IN" dirty="0"/>
                  <a:t> with SVD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oMath>
                </a14:m>
                <a:r>
                  <a:rPr lang="en-IN" dirty="0" smtClean="0"/>
                  <a:t>, find top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smtClean="0"/>
                  <a:t> singular triplets of the SVD</a:t>
                </a:r>
              </a:p>
              <a:p>
                <a:pPr lvl="2"/>
                <a:r>
                  <a:rPr lang="en-IN" dirty="0" smtClean="0"/>
                  <a:t>In other words, find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r>
                      <a:rPr lang="en-IN" b="1" i="1" dirty="0" smtClean="0">
                        <a:latin typeface="Cambria Math" panose="02040503050406030204" pitchFamily="18" charset="0"/>
                      </a:rPr>
                      <m:t>∈</m:t>
                    </m:r>
                    <m:sSup>
                      <m:sSupPr>
                        <m:ctrlPr>
                          <a:rPr lang="en-IN" b="1" i="1" dirty="0" smtClean="0">
                            <a:latin typeface="Cambria Math" panose="02040503050406030204" pitchFamily="18" charset="0"/>
                            <a:ea typeface="Cambria Math" panose="02040503050406030204" pitchFamily="18" charset="0"/>
                          </a:rPr>
                        </m:ctrlPr>
                      </m:sSupPr>
                      <m:e>
                        <m:r>
                          <a:rPr lang="en-IN" b="1"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𝑛</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𝑘</m:t>
                        </m:r>
                      </m:sup>
                    </m:sSup>
                    <m:r>
                      <a:rPr lang="en-IN" b="1" i="1" dirty="0" smtClean="0">
                        <a:latin typeface="Cambria Math" panose="02040503050406030204" pitchFamily="18" charset="0"/>
                        <a:ea typeface="Cambria Math" panose="02040503050406030204" pitchFamily="18" charset="0"/>
                      </a:rPr>
                      <m:t>,</m:t>
                    </m:r>
                    <m:acc>
                      <m:accPr>
                        <m:chr m:val="̂"/>
                        <m:ctrlPr>
                          <a:rPr lang="en-IN" b="1" i="1" dirty="0" smtClean="0">
                            <a:latin typeface="Cambria Math" panose="02040503050406030204" pitchFamily="18" charset="0"/>
                            <a:ea typeface="Cambria Math" panose="02040503050406030204" pitchFamily="18" charset="0"/>
                          </a:rPr>
                        </m:ctrlPr>
                      </m:accPr>
                      <m:e>
                        <m:r>
                          <a:rPr lang="en-IN" b="0" i="1" dirty="0" smtClean="0">
                            <a:latin typeface="Cambria Math" panose="02040503050406030204" pitchFamily="18" charset="0"/>
                            <a:ea typeface="Cambria Math" panose="02040503050406030204" pitchFamily="18" charset="0"/>
                          </a:rPr>
                          <m:t>𝑉</m:t>
                        </m:r>
                      </m:e>
                    </m:acc>
                    <m:r>
                      <a:rPr lang="en-IN" b="1" i="1" dirty="0" smtClean="0">
                        <a:latin typeface="Cambria Math" panose="02040503050406030204" pitchFamily="18" charset="0"/>
                        <a:ea typeface="Cambria Math" panose="02040503050406030204" pitchFamily="18" charset="0"/>
                      </a:rPr>
                      <m:t>∈</m:t>
                    </m:r>
                    <m:sSup>
                      <m:sSupPr>
                        <m:ctrlPr>
                          <a:rPr lang="en-IN" b="1" i="1" dirty="0" smtClean="0">
                            <a:latin typeface="Cambria Math" panose="02040503050406030204" pitchFamily="18" charset="0"/>
                            <a:ea typeface="Cambria Math" panose="02040503050406030204" pitchFamily="18" charset="0"/>
                          </a:rPr>
                        </m:ctrlPr>
                      </m:sSupPr>
                      <m:e>
                        <m:r>
                          <a:rPr lang="en-IN" b="1"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𝑘</m:t>
                        </m:r>
                      </m:sup>
                    </m:sSup>
                    <m:r>
                      <a:rPr lang="en-IN" b="1" i="1" dirty="0" smtClean="0">
                        <a:latin typeface="Cambria Math" panose="02040503050406030204" pitchFamily="18" charset="0"/>
                        <a:ea typeface="Cambria Math" panose="02040503050406030204" pitchFamily="18" charset="0"/>
                      </a:rPr>
                      <m:t>,</m:t>
                    </m:r>
                    <m:acc>
                      <m:accPr>
                        <m:chr m:val="̂"/>
                        <m:ctrlPr>
                          <a:rPr lang="en-IN" b="0" i="1" dirty="0" smtClean="0">
                            <a:latin typeface="Cambria Math" panose="02040503050406030204" pitchFamily="18" charset="0"/>
                            <a:ea typeface="Cambria Math" panose="02040503050406030204" pitchFamily="18" charset="0"/>
                          </a:rPr>
                        </m:ctrlPr>
                      </m:accPr>
                      <m:e>
                        <m:r>
                          <m:rPr>
                            <m:sty m:val="p"/>
                          </m:rPr>
                          <a:rPr lang="en-IN" b="0" i="0" dirty="0" smtClean="0">
                            <a:latin typeface="Cambria Math" panose="02040503050406030204" pitchFamily="18" charset="0"/>
                            <a:ea typeface="Cambria Math" panose="02040503050406030204" pitchFamily="18" charset="0"/>
                          </a:rPr>
                          <m:t>Σ</m:t>
                        </m:r>
                      </m:e>
                    </m:acc>
                    <m:r>
                      <a:rPr lang="en-IN" b="1" i="1" dirty="0" smtClean="0">
                        <a:latin typeface="Cambria Math" panose="02040503050406030204" pitchFamily="18" charset="0"/>
                        <a:ea typeface="Cambria Math" panose="02040503050406030204" pitchFamily="18" charset="0"/>
                      </a:rPr>
                      <m:t>∈</m:t>
                    </m:r>
                    <m:sSup>
                      <m:sSupPr>
                        <m:ctrlPr>
                          <a:rPr lang="en-IN" b="1" i="1" dirty="0" smtClean="0">
                            <a:latin typeface="Cambria Math" panose="02040503050406030204" pitchFamily="18" charset="0"/>
                            <a:ea typeface="Cambria Math" panose="02040503050406030204" pitchFamily="18" charset="0"/>
                          </a:rPr>
                        </m:ctrlPr>
                      </m:sSupPr>
                      <m:e>
                        <m:r>
                          <a:rPr lang="en-IN" b="1"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𝑘</m:t>
                        </m:r>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𝑘</m:t>
                        </m:r>
                      </m:sup>
                    </m:sSup>
                  </m:oMath>
                </a14:m>
                <a:r>
                  <a:rPr lang="en-IN" dirty="0" smtClean="0"/>
                  <a:t> such that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r>
                      <a:rPr lang="en-IN" b="1" i="1" dirty="0" smtClean="0">
                        <a:latin typeface="Cambria Math" panose="02040503050406030204" pitchFamily="18" charset="0"/>
                      </a:rPr>
                      <m:t>=</m:t>
                    </m:r>
                    <m:d>
                      <m:dPr>
                        <m:begChr m:val="["/>
                        <m:endChr m:val="]"/>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smtClean="0">
                                <a:latin typeface="Cambria Math" panose="02040503050406030204" pitchFamily="18" charset="0"/>
                              </a:rPr>
                              <m:t>𝐮</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i="0" smtClean="0">
                                <a:latin typeface="Cambria Math" panose="02040503050406030204" pitchFamily="18" charset="0"/>
                              </a:rPr>
                              <m:t>𝐮</m:t>
                            </m:r>
                          </m:e>
                          <m:sup>
                            <m:r>
                              <a:rPr lang="en-IN" b="0" i="1" smtClean="0">
                                <a:latin typeface="Cambria Math" panose="02040503050406030204" pitchFamily="18" charset="0"/>
                              </a:rPr>
                              <m:t>𝑘</m:t>
                            </m:r>
                          </m:sup>
                        </m:sSup>
                      </m:e>
                    </m:d>
                    <m:r>
                      <a:rPr lang="en-IN" b="1"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𝑉</m:t>
                        </m:r>
                      </m:e>
                    </m:acc>
                    <m:r>
                      <a:rPr lang="en-IN" b="1" i="1" dirty="0" smtClean="0">
                        <a:latin typeface="Cambria Math" panose="02040503050406030204" pitchFamily="18" charset="0"/>
                      </a:rPr>
                      <m:t>=</m:t>
                    </m:r>
                    <m:d>
                      <m:dPr>
                        <m:begChr m:val="["/>
                        <m:endChr m:val="]"/>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𝐯</m:t>
                            </m:r>
                          </m:e>
                          <m:sup>
                            <m:r>
                              <a:rPr lang="en-IN" b="0" i="1" smtClean="0">
                                <a:latin typeface="Cambria Math" panose="02040503050406030204" pitchFamily="18" charset="0"/>
                              </a:rPr>
                              <m:t>𝑘</m:t>
                            </m:r>
                          </m:sup>
                        </m:sSup>
                      </m:e>
                    </m:d>
                  </m:oMath>
                </a14:m>
                <a:r>
                  <a:rPr lang="en-IN" dirty="0" smtClean="0"/>
                  <a:t> have orthonormal cols and contain the </a:t>
                </a:r>
                <a14:m>
                  <m:oMath xmlns:m="http://schemas.openxmlformats.org/officeDocument/2006/math">
                    <m:r>
                      <a:rPr lang="en-IN" b="0" i="1" smtClean="0">
                        <a:latin typeface="Cambria Math" panose="02040503050406030204" pitchFamily="18" charset="0"/>
                      </a:rPr>
                      <m:t>𝑘</m:t>
                    </m:r>
                  </m:oMath>
                </a14:m>
                <a:r>
                  <a:rPr lang="en-IN" dirty="0" smtClean="0"/>
                  <a:t> largest singular vectors and </a:t>
                </a:r>
                <a14:m>
                  <m:oMath xmlns:m="http://schemas.openxmlformats.org/officeDocument/2006/math">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oMath>
                </a14:m>
                <a:r>
                  <a:rPr lang="en-IN" dirty="0" smtClean="0"/>
                  <a:t> is diagonal and contains the largest </a:t>
                </a:r>
                <a14:m>
                  <m:oMath xmlns:m="http://schemas.openxmlformats.org/officeDocument/2006/math">
                    <m:r>
                      <a:rPr lang="en-IN" b="0" i="1" smtClean="0">
                        <a:latin typeface="Cambria Math" panose="02040503050406030204" pitchFamily="18" charset="0"/>
                      </a:rPr>
                      <m:t>𝑘</m:t>
                    </m:r>
                  </m:oMath>
                </a14:m>
                <a:r>
                  <a:rPr lang="en-IN" dirty="0" smtClean="0"/>
                  <a:t> singular values</a:t>
                </a:r>
              </a:p>
              <a:p>
                <a:pPr lvl="2"/>
                <a:r>
                  <a:rPr lang="en-IN" b="1" dirty="0" smtClean="0"/>
                  <a:t>Note</a:t>
                </a:r>
                <a:r>
                  <a:rPr lang="en-IN" dirty="0" smtClean="0"/>
                  <a:t>: this gives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r>
                      <a:rPr lang="en-IN" b="1"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𝑈</m:t>
                        </m:r>
                      </m:e>
                    </m:acc>
                    <m:acc>
                      <m:accPr>
                        <m:chr m:val="̂"/>
                        <m:ctrlPr>
                          <a:rPr lang="en-IN" b="0" i="1" dirty="0" smtClean="0">
                            <a:latin typeface="Cambria Math" panose="02040503050406030204" pitchFamily="18" charset="0"/>
                          </a:rPr>
                        </m:ctrlPr>
                      </m:accPr>
                      <m:e>
                        <m:r>
                          <m:rPr>
                            <m:sty m:val="p"/>
                          </m:rPr>
                          <a:rPr lang="en-IN" b="0" i="0" dirty="0" smtClean="0">
                            <a:latin typeface="Cambria Math" panose="02040503050406030204" pitchFamily="18" charset="0"/>
                          </a:rPr>
                          <m:t>Σ</m:t>
                        </m:r>
                      </m:e>
                    </m:acc>
                    <m:sSup>
                      <m:sSupPr>
                        <m:ctrlPr>
                          <a:rPr lang="en-IN" b="1"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𝑉</m:t>
                            </m:r>
                          </m:e>
                        </m:acc>
                      </m:e>
                      <m:sup>
                        <m:r>
                          <a:rPr lang="en-IN" b="1" i="1" dirty="0" smtClean="0">
                            <a:latin typeface="Cambria Math" panose="02040503050406030204" pitchFamily="18" charset="0"/>
                          </a:rPr>
                          <m:t>⊤</m:t>
                        </m:r>
                      </m:sup>
                    </m:sSup>
                  </m:oMath>
                </a14:m>
                <a:r>
                  <a:rPr lang="en-IN" dirty="0" smtClean="0"/>
                  <a:t> which has </a:t>
                </a:r>
                <a:r>
                  <a:rPr lang="en-IN" dirty="0"/>
                  <a:t>rank </a:t>
                </a:r>
                <a14:m>
                  <m:oMath xmlns:m="http://schemas.openxmlformats.org/officeDocument/2006/math">
                    <m:r>
                      <a:rPr lang="en-IN">
                        <a:latin typeface="Cambria Math" panose="02040503050406030204" pitchFamily="18" charset="0"/>
                      </a:rPr>
                      <m:t>𝑘</m:t>
                    </m:r>
                  </m:oMath>
                </a14:m>
                <a:r>
                  <a:rPr lang="en-IN" dirty="0" smtClean="0"/>
                  <a:t> (</a:t>
                </a:r>
                <a14:m>
                  <m:oMath xmlns:m="http://schemas.openxmlformats.org/officeDocument/2006/math">
                    <m:acc>
                      <m:accPr>
                        <m:chr m:val="̂"/>
                        <m:ctrlPr>
                          <a:rPr lang="en-IN" dirty="0">
                            <a:latin typeface="Cambria Math" panose="02040503050406030204" pitchFamily="18" charset="0"/>
                          </a:rPr>
                        </m:ctrlPr>
                      </m:accPr>
                      <m:e>
                        <m:r>
                          <m:rPr>
                            <m:sty m:val="p"/>
                          </m:rPr>
                          <a:rPr lang="en-IN" i="0" dirty="0">
                            <a:latin typeface="Cambria Math" panose="02040503050406030204" pitchFamily="18" charset="0"/>
                          </a:rPr>
                          <m:t>Σ</m:t>
                        </m:r>
                      </m:e>
                    </m:acc>
                  </m:oMath>
                </a14:m>
                <a:r>
                  <a:rPr lang="en-IN" dirty="0" smtClean="0"/>
                  <a:t> has only </a:t>
                </a:r>
                <a14:m>
                  <m:oMath xmlns:m="http://schemas.openxmlformats.org/officeDocument/2006/math">
                    <m:r>
                      <a:rPr lang="en-IN" b="0" i="1" smtClean="0">
                        <a:latin typeface="Cambria Math" panose="02040503050406030204" pitchFamily="18" charset="0"/>
                      </a:rPr>
                      <m:t>𝑘</m:t>
                    </m:r>
                  </m:oMath>
                </a14:m>
                <a:r>
                  <a:rPr lang="en-IN" dirty="0" smtClean="0"/>
                  <a:t> non-zero entries)</a:t>
                </a:r>
              </a:p>
              <a:p>
                <a:pPr lvl="2"/>
                <a:r>
                  <a:rPr lang="en-IN" dirty="0" smtClean="0"/>
                  <a:t>Turns out that this matrix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oMath>
                </a14:m>
                <a:r>
                  <a:rPr lang="en-IN" dirty="0" smtClean="0"/>
                  <a:t> has many other nice properties too</a:t>
                </a:r>
              </a:p>
              <a:p>
                <a:pPr lvl="2"/>
                <a:r>
                  <a:rPr lang="en-IN" dirty="0" smtClean="0"/>
                  <a:t>Storing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oMath>
                </a14:m>
                <a:r>
                  <a:rPr lang="en-IN" b="0" i="1" dirty="0" smtClean="0">
                    <a:latin typeface="+mj-lt"/>
                  </a:rPr>
                  <a:t> requires onl</a:t>
                </a:r>
                <a:r>
                  <a:rPr lang="en-IN" dirty="0" smtClean="0">
                    <a:latin typeface="+mj-lt"/>
                  </a:rPr>
                  <a:t>y </a:t>
                </a:r>
                <a14:m>
                  <m:oMath xmlns:m="http://schemas.openxmlformats.org/officeDocument/2006/math">
                    <m:d>
                      <m:dPr>
                        <m:ctrlPr>
                          <a:rPr lang="en-IN">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𝑛</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r>
                          <a:rPr lang="en-IN">
                            <a:latin typeface="Cambria Math" panose="02040503050406030204" pitchFamily="18" charset="0"/>
                            <a:ea typeface="Cambria Math" panose="02040503050406030204" pitchFamily="18" charset="0"/>
                          </a:rPr>
                          <m:t>+1</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𝑘</m:t>
                    </m:r>
                  </m:oMath>
                </a14:m>
                <a:r>
                  <a:rPr lang="en-IN" b="0" i="1" dirty="0" smtClean="0">
                    <a:latin typeface="+mj-lt"/>
                  </a:rPr>
                  <a:t> space (</a:t>
                </a:r>
                <a14:m>
                  <m:oMath xmlns:m="http://schemas.openxmlformats.org/officeDocument/2006/math">
                    <m:r>
                      <a:rPr lang="en-IN" b="0" i="1" smtClean="0">
                        <a:latin typeface="Cambria Math" panose="02040503050406030204" pitchFamily="18" charset="0"/>
                      </a:rPr>
                      <m:t>𝑋</m:t>
                    </m:r>
                  </m:oMath>
                </a14:m>
                <a:r>
                  <a:rPr lang="en-IN" b="0" i="1" dirty="0" smtClean="0">
                    <a:latin typeface="+mj-lt"/>
                  </a:rPr>
                  <a:t> requires </a:t>
                </a:r>
                <a14:m>
                  <m:oMath xmlns:m="http://schemas.openxmlformats.org/officeDocument/2006/math">
                    <m:r>
                      <a:rPr lang="en-IN">
                        <a:latin typeface="Cambria Math" panose="02040503050406030204" pitchFamily="18" charset="0"/>
                        <a:ea typeface="Cambria Math" panose="02040503050406030204" pitchFamily="18" charset="0"/>
                      </a:rPr>
                      <m:t>𝑛𝑑</m:t>
                    </m:r>
                  </m:oMath>
                </a14:m>
                <a:r>
                  <a:rPr lang="en-IN" b="0" i="1" dirty="0" smtClean="0">
                    <a:latin typeface="+mj-lt"/>
                  </a:rPr>
                  <a:t> space)</a:t>
                </a:r>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oMath>
                </a14:m>
                <a:r>
                  <a:rPr lang="en-IN" dirty="0" smtClean="0"/>
                  <a:t> is the best approximation to </a:t>
                </a:r>
                <a14:m>
                  <m:oMath xmlns:m="http://schemas.openxmlformats.org/officeDocument/2006/math">
                    <m:r>
                      <a:rPr lang="en-IN" b="0" i="1" smtClean="0">
                        <a:latin typeface="Cambria Math" panose="02040503050406030204" pitchFamily="18" charset="0"/>
                      </a:rPr>
                      <m:t>𝑋</m:t>
                    </m:r>
                  </m:oMath>
                </a14:m>
                <a:r>
                  <a:rPr lang="en-IN" dirty="0" smtClean="0"/>
                  <a:t> among all </a:t>
                </a:r>
                <a:r>
                  <a:rPr lang="en-IN" dirty="0"/>
                  <a:t>rank-</a:t>
                </a:r>
                <a14:m>
                  <m:oMath xmlns:m="http://schemas.openxmlformats.org/officeDocument/2006/math">
                    <m:r>
                      <a:rPr lang="en-IN">
                        <a:latin typeface="Cambria Math" panose="02040503050406030204" pitchFamily="18" charset="0"/>
                      </a:rPr>
                      <m:t>𝑘</m:t>
                    </m:r>
                  </m:oMath>
                </a14:m>
                <a:r>
                  <a:rPr lang="en-IN" dirty="0"/>
                  <a:t> </a:t>
                </a:r>
                <a:r>
                  <a:rPr lang="en-IN" dirty="0" smtClean="0"/>
                  <a:t>matrices i.e. it is the global optimum to the following problem: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a:latin typeface="Cambria Math" panose="02040503050406030204" pitchFamily="18" charset="0"/>
                                  </a:rPr>
                                  <m:t>𝑍</m:t>
                                </m:r>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𝑛</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rank</m:t>
                                </m:r>
                                <m:d>
                                  <m:dPr>
                                    <m:ctrlPr>
                                      <a:rPr lang="en-IN">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𝑍</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𝑘</m:t>
                                </m:r>
                              </m:lim>
                            </m:limLow>
                          </m:fName>
                          <m:e>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𝑍</m:t>
                                    </m:r>
                                  </m:e>
                                </m:d>
                              </m:e>
                              <m:sub>
                                <m:r>
                                  <a:rPr lang="en-IN" b="0" i="1" smtClean="0">
                                    <a:latin typeface="Cambria Math" panose="02040503050406030204" pitchFamily="18" charset="0"/>
                                  </a:rPr>
                                  <m:t>𝐹</m:t>
                                </m:r>
                              </m:sub>
                              <m:sup>
                                <m:r>
                                  <a:rPr lang="en-IN" b="0" i="1" smtClean="0">
                                    <a:latin typeface="Cambria Math" panose="02040503050406030204" pitchFamily="18" charset="0"/>
                                  </a:rPr>
                                  <m:t>2</m:t>
                                </m:r>
                              </m:sup>
                            </m:sSubSup>
                          </m:e>
                        </m:func>
                      </m:e>
                    </m:func>
                  </m:oMath>
                </a14:m>
                <a:r>
                  <a:rPr lang="en-IN" dirty="0" smtClean="0"/>
                  <a:t>	</a:t>
                </a:r>
              </a:p>
              <a:p>
                <a:pPr lvl="2"/>
                <a:r>
                  <a:rPr lang="en-IN" dirty="0" smtClean="0"/>
                  <a:t>For a matrix </a:t>
                </a:r>
                <a14:m>
                  <m:oMath xmlns:m="http://schemas.openxmlformats.org/officeDocument/2006/math">
                    <m:r>
                      <a:rPr lang="en-IN" b="0" i="1" smtClean="0">
                        <a:latin typeface="Cambria Math" panose="02040503050406030204" pitchFamily="18" charset="0"/>
                      </a:rPr>
                      <m:t>𝑋</m:t>
                    </m:r>
                  </m:oMath>
                </a14:m>
                <a:r>
                  <a:rPr lang="en-IN" dirty="0" smtClean="0"/>
                  <a:t>, the </a:t>
                </a:r>
                <a:r>
                  <a:rPr lang="en-IN" dirty="0" err="1" smtClean="0"/>
                  <a:t>Frobenius</a:t>
                </a:r>
                <a:r>
                  <a:rPr lang="en-IN" dirty="0" smtClean="0"/>
                  <a:t> norm </a:t>
                </a:r>
                <a14:m>
                  <m:oMath xmlns:m="http://schemas.openxmlformats.org/officeDocument/2006/math">
                    <m:sSub>
                      <m:sSubPr>
                        <m:ctrlPr>
                          <a:rPr lang="en-IN" b="0" i="1" smtClean="0">
                            <a:latin typeface="Cambria Math" panose="02040503050406030204" pitchFamily="18" charset="0"/>
                          </a:rPr>
                        </m:ctrlPr>
                      </m:sSubPr>
                      <m:e>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𝑋</m:t>
                            </m:r>
                          </m:e>
                        </m:d>
                      </m:e>
                      <m:sub>
                        <m:r>
                          <a:rPr lang="en-IN" b="0" i="1" smtClean="0">
                            <a:latin typeface="Cambria Math" panose="02040503050406030204" pitchFamily="18" charset="0"/>
                          </a:rPr>
                          <m:t>𝐹</m:t>
                        </m:r>
                      </m:sub>
                    </m:sSub>
                  </m:oMath>
                </a14:m>
                <a:r>
                  <a:rPr lang="en-IN" dirty="0" smtClean="0"/>
                  <a:t> is obtained by either stretching </a:t>
                </a:r>
                <a14:m>
                  <m:oMath xmlns:m="http://schemas.openxmlformats.org/officeDocument/2006/math">
                    <m:r>
                      <a:rPr lang="en-IN" b="0" i="1" smtClean="0">
                        <a:latin typeface="Cambria Math" panose="02040503050406030204" pitchFamily="18" charset="0"/>
                      </a:rPr>
                      <m:t>𝑋</m:t>
                    </m:r>
                  </m:oMath>
                </a14:m>
                <a:r>
                  <a:rPr lang="en-IN" dirty="0" smtClean="0"/>
                  <a:t> into a long vector and taking its L2 norm or else taking the L2 norm of the vector formed out of the singular values of </a:t>
                </a:r>
                <a14:m>
                  <m:oMath xmlns:m="http://schemas.openxmlformats.org/officeDocument/2006/math">
                    <m:r>
                      <a:rPr lang="en-IN" b="0" i="1" smtClean="0">
                        <a:latin typeface="Cambria Math" panose="02040503050406030204" pitchFamily="18" charset="0"/>
                      </a:rPr>
                      <m:t>𝑋</m:t>
                    </m:r>
                  </m:oMath>
                </a14:m>
                <a:r>
                  <a:rPr lang="en-IN" dirty="0" smtClean="0"/>
                  <a:t> i.e.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i="1">
                                <a:latin typeface="Cambria Math" panose="02040503050406030204" pitchFamily="18" charset="0"/>
                              </a:rPr>
                            </m:ctrlPr>
                          </m:dPr>
                          <m:e>
                            <m:r>
                              <a:rPr lang="en-IN" i="1">
                                <a:latin typeface="Cambria Math" panose="02040503050406030204" pitchFamily="18" charset="0"/>
                              </a:rPr>
                              <m:t>𝑋</m:t>
                            </m:r>
                          </m:e>
                        </m:d>
                      </m:e>
                      <m:sub>
                        <m:r>
                          <a:rPr lang="en-IN" i="1">
                            <a:latin typeface="Cambria Math" panose="02040503050406030204" pitchFamily="18" charset="0"/>
                          </a:rPr>
                          <m:t>𝐹</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nary>
                      <m:naryPr>
                        <m:chr m:val="∑"/>
                        <m:supHide m:val="on"/>
                        <m:ctrlPr>
                          <a:rPr lang="en-IN" b="0" i="1" smtClean="0">
                            <a:latin typeface="Cambria Math" panose="02040503050406030204" pitchFamily="18" charset="0"/>
                          </a:rPr>
                        </m:ctrlPr>
                      </m:naryPr>
                      <m:sub>
                        <m:r>
                          <a:rPr lang="en-IN" b="0" i="1" smtClean="0">
                            <a:latin typeface="Cambria Math" panose="02040503050406030204" pitchFamily="18" charset="0"/>
                          </a:rPr>
                          <m:t>𝑖𝑗</m:t>
                        </m:r>
                      </m:sub>
                      <m:sup/>
                      <m:e>
                        <m:sSubSup>
                          <m:sSubSupPr>
                            <m:ctrlPr>
                              <a:rPr lang="en-IN" i="1">
                                <a:latin typeface="Cambria Math" panose="02040503050406030204" pitchFamily="18" charset="0"/>
                              </a:rPr>
                            </m:ctrlPr>
                          </m:sSubSupPr>
                          <m:e>
                            <m:r>
                              <a:rPr lang="en-IN" i="1">
                                <a:latin typeface="Cambria Math" panose="02040503050406030204" pitchFamily="18" charset="0"/>
                              </a:rPr>
                              <m:t>𝑋</m:t>
                            </m:r>
                          </m:e>
                          <m:sub>
                            <m:r>
                              <a:rPr lang="en-IN" i="1">
                                <a:latin typeface="Cambria Math" panose="02040503050406030204" pitchFamily="18" charset="0"/>
                              </a:rPr>
                              <m:t>𝑖𝑗</m:t>
                            </m:r>
                          </m:sub>
                          <m:sup>
                            <m:r>
                              <a:rPr lang="en-IN" i="1">
                                <a:latin typeface="Cambria Math" panose="02040503050406030204" pitchFamily="18" charset="0"/>
                              </a:rPr>
                              <m:t>2</m:t>
                            </m:r>
                          </m:sup>
                        </m:sSubSup>
                      </m:e>
                    </m:nary>
                    <m:r>
                      <a:rPr lang="en-IN" b="0" i="1" smtClean="0">
                        <a:latin typeface="Cambria Math" panose="02040503050406030204" pitchFamily="18" charset="0"/>
                      </a:rPr>
                      <m:t>=</m:t>
                    </m:r>
                    <m:nary>
                      <m:naryPr>
                        <m:chr m:val="∑"/>
                        <m:limLoc m:val="subSup"/>
                        <m:supHide m:val="on"/>
                        <m:ctrlPr>
                          <a:rPr lang="en-IN" b="0" i="1" smtClean="0">
                            <a:latin typeface="Cambria Math" panose="02040503050406030204" pitchFamily="18" charset="0"/>
                          </a:rPr>
                        </m:ctrlPr>
                      </m:naryPr>
                      <m:sub>
                        <m:r>
                          <m:rPr>
                            <m:brk m:alnAt="9"/>
                          </m:rPr>
                          <a:rPr lang="en-IN" b="0" i="1" smtClean="0">
                            <a:latin typeface="Cambria Math" panose="02040503050406030204" pitchFamily="18" charset="0"/>
                          </a:rPr>
                          <m:t>𝑖</m:t>
                        </m:r>
                      </m:sub>
                      <m:sup/>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𝑖</m:t>
                            </m:r>
                          </m:sub>
                          <m:sup>
                            <m:r>
                              <a:rPr lang="en-IN" b="0" i="1" smtClean="0">
                                <a:latin typeface="Cambria Math" panose="02040503050406030204" pitchFamily="18" charset="0"/>
                              </a:rPr>
                              <m:t>2</m:t>
                            </m:r>
                          </m:sup>
                        </m:sSubSup>
                      </m:e>
                    </m:nary>
                  </m:oMath>
                </a14:m>
                <a:endParaRPr lang="en-IN" dirty="0" smtClean="0"/>
              </a:p>
              <a:p>
                <a:pPr lvl="2"/>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895351"/>
              </a:xfrm>
              <a:blipFill>
                <a:blip r:embed="rId2"/>
                <a:stretch>
                  <a:fillRect l="-562" t="-2378" r="-30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mc:AlternateContent xmlns:mc="http://schemas.openxmlformats.org/markup-compatibility/2006">
        <mc:Choice xmlns:a14="http://schemas.microsoft.com/office/drawing/2010/main" Requires="a14">
          <p:sp>
            <p:nvSpPr>
              <p:cNvPr id="5" name="Rectangular Callout 4"/>
              <p:cNvSpPr/>
              <p:nvPr/>
            </p:nvSpPr>
            <p:spPr>
              <a:xfrm>
                <a:off x="3688423" y="1452683"/>
                <a:ext cx="3226085" cy="857662"/>
              </a:xfrm>
              <a:prstGeom prst="wedgeRectCallout">
                <a:avLst>
                  <a:gd name="adj1" fmla="val 75379"/>
                  <a:gd name="adj2" fmla="val 6833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Rows of </a:t>
                </a:r>
                <a14:m>
                  <m:oMath xmlns:m="http://schemas.openxmlformats.org/officeDocument/2006/math">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r>
                      <a:rPr lang="en-IN" sz="2400" b="0" i="1" dirty="0" smtClean="0">
                        <a:solidFill>
                          <a:schemeClr val="tx1"/>
                        </a:solidFill>
                        <a:latin typeface="Cambria Math" panose="02040503050406030204" pitchFamily="18" charset="0"/>
                      </a:rPr>
                      <m:t>,</m:t>
                    </m:r>
                    <m:acc>
                      <m:accPr>
                        <m:chr m:val="̂"/>
                        <m:ctrlPr>
                          <a:rPr lang="en-IN" sz="2400" b="0" i="1" dirty="0" smtClean="0">
                            <a:solidFill>
                              <a:schemeClr val="tx1"/>
                            </a:solidFill>
                            <a:latin typeface="Cambria Math" panose="02040503050406030204" pitchFamily="18" charset="0"/>
                          </a:rPr>
                        </m:ctrlPr>
                      </m:accPr>
                      <m:e>
                        <m:r>
                          <a:rPr lang="en-IN" sz="2400" b="0" i="1" dirty="0" smtClean="0">
                            <a:solidFill>
                              <a:schemeClr val="tx1"/>
                            </a:solidFill>
                            <a:latin typeface="Cambria Math" panose="02040503050406030204" pitchFamily="18" charset="0"/>
                          </a:rPr>
                          <m:t>𝑉</m:t>
                        </m:r>
                      </m:e>
                    </m:acc>
                  </m:oMath>
                </a14:m>
                <a:r>
                  <a:rPr lang="en-IN" sz="2400" b="0" dirty="0" smtClean="0">
                    <a:solidFill>
                      <a:schemeClr val="tx1"/>
                    </a:solidFill>
                    <a:latin typeface="+mj-lt"/>
                  </a:rPr>
                  <a:t> not necessarily orthonormal</a:t>
                </a:r>
              </a:p>
            </p:txBody>
          </p:sp>
        </mc:Choice>
        <mc:Fallback>
          <p:sp>
            <p:nvSpPr>
              <p:cNvPr id="5" name="Rectangular Callout 4"/>
              <p:cNvSpPr>
                <a:spLocks noRot="1" noChangeAspect="1" noMove="1" noResize="1" noEditPoints="1" noAdjustHandles="1" noChangeArrowheads="1" noChangeShapeType="1" noTextEdit="1"/>
              </p:cNvSpPr>
              <p:nvPr/>
            </p:nvSpPr>
            <p:spPr>
              <a:xfrm>
                <a:off x="3688423" y="1452683"/>
                <a:ext cx="3226085" cy="857662"/>
              </a:xfrm>
              <a:prstGeom prst="wedgeRectCallout">
                <a:avLst>
                  <a:gd name="adj1" fmla="val 75379"/>
                  <a:gd name="adj2" fmla="val 68338"/>
                </a:avLst>
              </a:prstGeom>
              <a:blipFill>
                <a:blip r:embed="rId3"/>
                <a:stretch>
                  <a:fillRect l="-896" t="-57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7968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Low dimensional Modelling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300823"/>
              </a:xfrm>
            </p:spPr>
            <p:txBody>
              <a:bodyPr/>
              <a:lstStyle/>
              <a:p>
                <a:r>
                  <a:rPr lang="en-IN" dirty="0" smtClean="0"/>
                  <a:t>We may suspect that our data features, although presented as </a:t>
                </a:r>
                <a14:m>
                  <m:oMath xmlns:m="http://schemas.openxmlformats.org/officeDocument/2006/math">
                    <m:r>
                      <a:rPr lang="en-IN" b="0" i="1" smtClean="0">
                        <a:latin typeface="Cambria Math" panose="02040503050406030204" pitchFamily="18" charset="0"/>
                      </a:rPr>
                      <m:t>𝑑</m:t>
                    </m:r>
                  </m:oMath>
                </a14:m>
                <a:r>
                  <a:rPr lang="en-IN" dirty="0" smtClean="0"/>
                  <a:t>-dimensional vectors, are really lying on/close to some </a:t>
                </a:r>
                <a14:m>
                  <m:oMath xmlns:m="http://schemas.openxmlformats.org/officeDocument/2006/math">
                    <m:r>
                      <a:rPr lang="en-IN" b="0" i="1" smtClean="0">
                        <a:latin typeface="Cambria Math" panose="02040503050406030204" pitchFamily="18" charset="0"/>
                      </a:rPr>
                      <m:t>𝑘</m:t>
                    </m:r>
                  </m:oMath>
                </a14:m>
                <a:r>
                  <a:rPr lang="en-IN" dirty="0" smtClean="0"/>
                  <a:t>-dim subspace</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5"/>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grpSp>
        <p:nvGrpSpPr>
          <p:cNvPr id="5" name="Group 4" descr=" 53"/>
          <p:cNvGrpSpPr/>
          <p:nvPr/>
        </p:nvGrpSpPr>
        <p:grpSpPr>
          <a:xfrm>
            <a:off x="6710677" y="1006075"/>
            <a:ext cx="5122735" cy="3783665"/>
            <a:chOff x="313900" y="1524000"/>
            <a:chExt cx="6086900" cy="4495800"/>
          </a:xfrm>
        </p:grpSpPr>
        <p:cxnSp>
          <p:nvCxnSpPr>
            <p:cNvPr id="6" name="Straight Arrow Connector 5"/>
            <p:cNvCxnSpPr/>
            <p:nvPr/>
          </p:nvCxnSpPr>
          <p:spPr>
            <a:xfrm flipV="1">
              <a:off x="755860" y="1524000"/>
              <a:ext cx="0" cy="44958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3900" y="5593080"/>
              <a:ext cx="6086900"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a:off x="905342" y="4430612"/>
            <a:ext cx="4647046"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860071" y="2725732"/>
            <a:ext cx="4939530" cy="1797842"/>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Oval 13" descr=" 32"/>
          <p:cNvSpPr/>
          <p:nvPr/>
        </p:nvSpPr>
        <p:spPr>
          <a:xfrm>
            <a:off x="1603372"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descr=" 32"/>
          <p:cNvSpPr/>
          <p:nvPr/>
        </p:nvSpPr>
        <p:spPr>
          <a:xfrm>
            <a:off x="2531696"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descr=" 32"/>
          <p:cNvSpPr/>
          <p:nvPr/>
        </p:nvSpPr>
        <p:spPr>
          <a:xfrm>
            <a:off x="2993604"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descr=" 32"/>
          <p:cNvSpPr/>
          <p:nvPr/>
        </p:nvSpPr>
        <p:spPr>
          <a:xfrm>
            <a:off x="3275512"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descr=" 32"/>
          <p:cNvSpPr/>
          <p:nvPr/>
        </p:nvSpPr>
        <p:spPr>
          <a:xfrm>
            <a:off x="3934943"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descr=" 32"/>
          <p:cNvSpPr/>
          <p:nvPr/>
        </p:nvSpPr>
        <p:spPr>
          <a:xfrm>
            <a:off x="4860530" y="4363798"/>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43952" y="5281590"/>
            <a:ext cx="1152403" cy="343082"/>
          </a:xfrm>
          <a:prstGeom prst="rect">
            <a:avLst/>
          </a:prstGeom>
        </p:spPr>
      </p:pic>
      <p:pic>
        <p:nvPicPr>
          <p:cNvPr id="41" name="Picture 4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828507" y="5213417"/>
            <a:ext cx="2450562" cy="382750"/>
          </a:xfrm>
          <a:prstGeom prst="rect">
            <a:avLst/>
          </a:prstGeom>
        </p:spPr>
      </p:pic>
      <p:sp>
        <p:nvSpPr>
          <p:cNvPr id="22" name="Oval 21" descr=" 32"/>
          <p:cNvSpPr/>
          <p:nvPr/>
        </p:nvSpPr>
        <p:spPr>
          <a:xfrm>
            <a:off x="1606398"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descr=" 32"/>
          <p:cNvSpPr/>
          <p:nvPr/>
        </p:nvSpPr>
        <p:spPr>
          <a:xfrm>
            <a:off x="2534722"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descr=" 32"/>
          <p:cNvSpPr/>
          <p:nvPr/>
        </p:nvSpPr>
        <p:spPr>
          <a:xfrm>
            <a:off x="2996630"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descr=" 32"/>
          <p:cNvSpPr/>
          <p:nvPr/>
        </p:nvSpPr>
        <p:spPr>
          <a:xfrm>
            <a:off x="3278538"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descr=" 32"/>
          <p:cNvSpPr/>
          <p:nvPr/>
        </p:nvSpPr>
        <p:spPr>
          <a:xfrm>
            <a:off x="3937969"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descr=" 32"/>
          <p:cNvSpPr/>
          <p:nvPr/>
        </p:nvSpPr>
        <p:spPr>
          <a:xfrm>
            <a:off x="4863556" y="4364383"/>
            <a:ext cx="180000" cy="180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537101" y="5152324"/>
            <a:ext cx="1051626" cy="580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Rectangular Callout 28"/>
              <p:cNvSpPr/>
              <p:nvPr/>
            </p:nvSpPr>
            <p:spPr>
              <a:xfrm>
                <a:off x="3365512" y="1682795"/>
                <a:ext cx="4559551" cy="1608410"/>
              </a:xfrm>
              <a:prstGeom prst="wedgeRectCallout">
                <a:avLst>
                  <a:gd name="adj1" fmla="val 59583"/>
                  <a:gd name="adj2" fmla="val 8685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Given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1</m:t>
                        </m:r>
                      </m:sup>
                    </m:sSup>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𝑛</m:t>
                        </m:r>
                      </m:sup>
                    </m:sSup>
                  </m:oMath>
                </a14:m>
                <a:r>
                  <a:rPr lang="en-IN" sz="2400" dirty="0" smtClean="0">
                    <a:solidFill>
                      <a:schemeClr val="tx1"/>
                    </a:solidFill>
                    <a:latin typeface="+mj-lt"/>
                  </a:rPr>
                  <a:t>, can </a:t>
                </a:r>
                <a:r>
                  <a:rPr lang="en-IN" sz="2400" dirty="0" smtClean="0">
                    <a:solidFill>
                      <a:schemeClr val="tx1"/>
                    </a:solidFill>
                    <a:latin typeface="+mj-lt"/>
                  </a:rPr>
                  <a:t>we recover </a:t>
                </a:r>
                <a14:m>
                  <m:oMath xmlns:m="http://schemas.openxmlformats.org/officeDocument/2006/math">
                    <m:r>
                      <a:rPr lang="en-IN" sz="2400" b="0" i="1" smtClean="0">
                        <a:solidFill>
                          <a:schemeClr val="tx1"/>
                        </a:solidFill>
                        <a:latin typeface="+mj-lt"/>
                      </a:rPr>
                      <m:t>𝑊</m:t>
                    </m:r>
                    <m:r>
                      <a:rPr lang="en-IN" sz="2400" b="0" i="1" smtClean="0">
                        <a:solidFill>
                          <a:schemeClr val="tx1"/>
                        </a:solidFill>
                        <a:latin typeface="+mj-lt"/>
                      </a:rPr>
                      <m:t>,</m:t>
                    </m:r>
                    <m:sSup>
                      <m:sSupPr>
                        <m:ctrlPr>
                          <a:rPr lang="en-IN" sz="2400" i="1">
                            <a:solidFill>
                              <a:schemeClr val="tx1"/>
                            </a:solidFill>
                            <a:latin typeface="Cambria Math" panose="02040503050406030204" pitchFamily="18" charset="0"/>
                          </a:rPr>
                        </m:ctrlPr>
                      </m:sSupPr>
                      <m:e>
                        <m:r>
                          <m:rPr>
                            <m:nor/>
                          </m:rPr>
                          <a:rPr lang="en-IN" sz="2400" b="1">
                            <a:solidFill>
                              <a:schemeClr val="tx1"/>
                            </a:solidFill>
                            <a:latin typeface="Cambria Math" panose="02040503050406030204" pitchFamily="18" charset="0"/>
                            <a:ea typeface="Cambria Math" panose="02040503050406030204" pitchFamily="18" charset="0"/>
                          </a:rPr>
                          <m:t>z</m:t>
                        </m:r>
                      </m:e>
                      <m:sup>
                        <m:r>
                          <a:rPr lang="en-IN" sz="2400" b="0" i="1" smtClean="0">
                            <a:solidFill>
                              <a:schemeClr val="tx1"/>
                            </a:solidFill>
                            <a:latin typeface="Cambria Math" panose="02040503050406030204" pitchFamily="18" charset="0"/>
                            <a:ea typeface="Cambria Math" panose="02040503050406030204" pitchFamily="18" charset="0"/>
                          </a:rPr>
                          <m:t>1</m:t>
                        </m:r>
                      </m:sup>
                    </m:sSup>
                    <m:r>
                      <a:rPr lang="en-IN" sz="2400" b="0" i="1" smtClean="0">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m:rPr>
                            <m:nor/>
                          </m:rPr>
                          <a:rPr lang="en-IN" sz="2400" b="1">
                            <a:solidFill>
                              <a:schemeClr val="tx1"/>
                            </a:solidFill>
                            <a:latin typeface="Cambria Math" panose="02040503050406030204" pitchFamily="18" charset="0"/>
                            <a:ea typeface="Cambria Math" panose="02040503050406030204" pitchFamily="18" charset="0"/>
                          </a:rPr>
                          <m:t>z</m:t>
                        </m:r>
                      </m:e>
                      <m:sup>
                        <m:r>
                          <a:rPr lang="en-IN" sz="2400" b="0" i="1" smtClean="0">
                            <a:solidFill>
                              <a:schemeClr val="tx1"/>
                            </a:solidFill>
                            <a:latin typeface="Cambria Math" panose="02040503050406030204" pitchFamily="18" charset="0"/>
                            <a:ea typeface="Cambria Math" panose="02040503050406030204" pitchFamily="18" charset="0"/>
                          </a:rPr>
                          <m:t>𝑛</m:t>
                        </m:r>
                      </m:sup>
                    </m:sSup>
                    <m:r>
                      <a:rPr lang="en-IN" sz="2400" b="0" i="1" smtClean="0">
                        <a:solidFill>
                          <a:schemeClr val="tx1"/>
                        </a:solidFill>
                        <a:latin typeface="+mj-lt"/>
                      </a:rPr>
                      <m:t>?</m:t>
                    </m:r>
                  </m:oMath>
                </a14:m>
                <a:r>
                  <a:rPr lang="en-US" sz="2400" dirty="0" smtClean="0">
                    <a:solidFill>
                      <a:schemeClr val="tx1"/>
                    </a:solidFill>
                    <a:latin typeface="+mj-lt"/>
                  </a:rPr>
                  <a:t> In other words, given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𝑛</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𝑑</m:t>
                        </m:r>
                      </m:sup>
                    </m:sSup>
                  </m:oMath>
                </a14:m>
                <a:r>
                  <a:rPr lang="en-US" sz="2400" dirty="0" smtClean="0">
                    <a:solidFill>
                      <a:schemeClr val="tx1"/>
                    </a:solidFill>
                    <a:latin typeface="+mj-lt"/>
                  </a:rPr>
                  <a:t> , recover </a:t>
                </a:r>
                <a14:m>
                  <m:oMath xmlns:m="http://schemas.openxmlformats.org/officeDocument/2006/math">
                    <m:r>
                      <a:rPr lang="en-IN" sz="2400" b="0" i="1" smtClean="0">
                        <a:solidFill>
                          <a:schemeClr val="tx1"/>
                        </a:solidFill>
                        <a:latin typeface="Cambria Math" panose="02040503050406030204" pitchFamily="18" charset="0"/>
                      </a:rPr>
                      <m:t>𝑊</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𝑑</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𝑘</m:t>
                        </m:r>
                      </m:sup>
                    </m:sSup>
                  </m:oMath>
                </a14:m>
                <a:r>
                  <a:rPr lang="en-US" sz="2400" dirty="0" smtClean="0">
                    <a:solidFill>
                      <a:schemeClr val="tx1"/>
                    </a:solidFill>
                    <a:latin typeface="+mj-lt"/>
                  </a:rPr>
                  <a:t> and </a:t>
                </a:r>
                <a14:m>
                  <m:oMath xmlns:m="http://schemas.openxmlformats.org/officeDocument/2006/math">
                    <m:r>
                      <a:rPr lang="en-IN" sz="2400" b="0" i="1" smtClean="0">
                        <a:solidFill>
                          <a:schemeClr val="tx1"/>
                        </a:solidFill>
                        <a:latin typeface="Cambria Math" panose="02040503050406030204" pitchFamily="18" charset="0"/>
                      </a:rPr>
                      <m:t>𝑍</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𝑛</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𝑘</m:t>
                        </m:r>
                      </m:sup>
                    </m:sSup>
                  </m:oMath>
                </a14:m>
                <a:r>
                  <a:rPr lang="en-US" sz="2400" dirty="0" smtClean="0">
                    <a:solidFill>
                      <a:schemeClr val="tx1"/>
                    </a:solidFill>
                    <a:latin typeface="+mj-lt"/>
                  </a:rPr>
                  <a:t> such that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𝑍</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𝑊</m:t>
                        </m:r>
                      </m:e>
                      <m:sup>
                        <m:r>
                          <a:rPr lang="en-IN" sz="2400" b="0" i="1" smtClean="0">
                            <a:solidFill>
                              <a:schemeClr val="tx1"/>
                            </a:solidFill>
                            <a:latin typeface="Cambria Math" panose="02040503050406030204" pitchFamily="18" charset="0"/>
                          </a:rPr>
                          <m:t>⊤</m:t>
                        </m:r>
                      </m:sup>
                    </m:sSup>
                  </m:oMath>
                </a14:m>
                <a:endParaRPr lang="en-US" sz="2400" dirty="0">
                  <a:solidFill>
                    <a:schemeClr val="tx1"/>
                  </a:solidFill>
                  <a:latin typeface="+mj-lt"/>
                </a:endParaRPr>
              </a:p>
            </p:txBody>
          </p:sp>
        </mc:Choice>
        <mc:Fallback>
          <p:sp>
            <p:nvSpPr>
              <p:cNvPr id="29" name="Rectangular Callout 28"/>
              <p:cNvSpPr>
                <a:spLocks noRot="1" noChangeAspect="1" noMove="1" noResize="1" noEditPoints="1" noAdjustHandles="1" noChangeArrowheads="1" noChangeShapeType="1" noTextEdit="1"/>
              </p:cNvSpPr>
              <p:nvPr/>
            </p:nvSpPr>
            <p:spPr>
              <a:xfrm>
                <a:off x="3365512" y="1682795"/>
                <a:ext cx="4559551" cy="1608410"/>
              </a:xfrm>
              <a:prstGeom prst="wedgeRectCallout">
                <a:avLst>
                  <a:gd name="adj1" fmla="val 59583"/>
                  <a:gd name="adj2" fmla="val 86854"/>
                </a:avLst>
              </a:prstGeom>
              <a:blipFill>
                <a:blip r:embed="rId8"/>
                <a:stretch>
                  <a:fillRect t="-543"/>
                </a:stretch>
              </a:blipFill>
              <a:ln w="38100">
                <a:solidFill>
                  <a:schemeClr val="accent1"/>
                </a:solidFill>
              </a:ln>
            </p:spPr>
            <p:txBody>
              <a:bodyPr/>
              <a:lstStyle/>
              <a:p>
                <a:r>
                  <a:rPr lang="en-IN">
                    <a:noFill/>
                  </a:rPr>
                  <a:t> </a:t>
                </a:r>
              </a:p>
            </p:txBody>
          </p:sp>
        </mc:Fallback>
      </mc:AlternateContent>
      <p:pic>
        <p:nvPicPr>
          <p:cNvPr id="30" name="Picture 2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552388" y="5853958"/>
            <a:ext cx="1564009" cy="332859"/>
          </a:xfrm>
          <a:prstGeom prst="rect">
            <a:avLst/>
          </a:prstGeom>
        </p:spPr>
      </p:pic>
      <p:sp>
        <p:nvSpPr>
          <p:cNvPr id="31" name="Rectangular Callout 30"/>
          <p:cNvSpPr/>
          <p:nvPr/>
        </p:nvSpPr>
        <p:spPr>
          <a:xfrm>
            <a:off x="2315929" y="5731730"/>
            <a:ext cx="2512578" cy="1016979"/>
          </a:xfrm>
          <a:prstGeom prst="wedgeRectCallout">
            <a:avLst>
              <a:gd name="adj1" fmla="val 76215"/>
              <a:gd name="adj2" fmla="val -1820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Dictionary/Factor Loading matrix</a:t>
            </a:r>
            <a:endParaRPr lang="en-US" sz="2400" dirty="0">
              <a:solidFill>
                <a:schemeClr val="tx1"/>
              </a:solidFill>
              <a:latin typeface="+mj-lt"/>
            </a:endParaRPr>
          </a:p>
        </p:txBody>
      </p:sp>
      <p:grpSp>
        <p:nvGrpSpPr>
          <p:cNvPr id="32" name="Group 31"/>
          <p:cNvGrpSpPr/>
          <p:nvPr/>
        </p:nvGrpSpPr>
        <p:grpSpPr>
          <a:xfrm>
            <a:off x="8832080" y="4529558"/>
            <a:ext cx="2145303" cy="2246833"/>
            <a:chOff x="8832080" y="4529558"/>
            <a:chExt cx="2145303" cy="2246833"/>
          </a:xfrm>
        </p:grpSpPr>
        <p:sp>
          <p:nvSpPr>
            <p:cNvPr id="33" name="Rectangle 32"/>
            <p:cNvSpPr/>
            <p:nvPr/>
          </p:nvSpPr>
          <p:spPr>
            <a:xfrm flipH="1">
              <a:off x="8971554" y="5003248"/>
              <a:ext cx="166863" cy="1773143"/>
            </a:xfrm>
            <a:prstGeom prst="rect">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146276" y="5499153"/>
              <a:ext cx="431405" cy="830997"/>
            </a:xfrm>
            <a:prstGeom prst="rect">
              <a:avLst/>
            </a:prstGeom>
            <a:noFill/>
          </p:spPr>
          <p:txBody>
            <a:bodyPr wrap="square" rtlCol="0">
              <a:spAutoFit/>
            </a:bodyPr>
            <a:lstStyle/>
            <a:p>
              <a:r>
                <a:rPr lang="en-IN" sz="4800" dirty="0" smtClean="0">
                  <a:latin typeface="Nexa Book" panose="02000000000000000000" pitchFamily="2" charset="0"/>
                </a:rPr>
                <a:t>=</a:t>
              </a:r>
              <a:endParaRPr lang="en-US" sz="4800" dirty="0">
                <a:latin typeface="Nexa Book" panose="02000000000000000000" pitchFamily="2" charset="0"/>
              </a:endParaRPr>
            </a:p>
          </p:txBody>
        </p:sp>
        <p:sp>
          <p:nvSpPr>
            <p:cNvPr id="35" name="Rectangle 34"/>
            <p:cNvSpPr/>
            <p:nvPr/>
          </p:nvSpPr>
          <p:spPr>
            <a:xfrm flipH="1">
              <a:off x="9664924" y="5003248"/>
              <a:ext cx="709377" cy="1773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flipH="1">
              <a:off x="10655317" y="5003249"/>
              <a:ext cx="153854" cy="8507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7" name="TextBox 36"/>
                <p:cNvSpPr txBox="1"/>
                <p:nvPr/>
              </p:nvSpPr>
              <p:spPr>
                <a:xfrm>
                  <a:off x="8832080" y="4529558"/>
                  <a:ext cx="431405" cy="53424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IN" sz="2800" b="1" i="0" dirty="0" smtClean="0">
                                <a:latin typeface="Cambria Math" panose="02040503050406030204" pitchFamily="18" charset="0"/>
                              </a:rPr>
                            </m:ctrlPr>
                          </m:sSupPr>
                          <m:e>
                            <m:r>
                              <a:rPr lang="en-IN" sz="2800" b="1" i="0" dirty="0" smtClean="0">
                                <a:latin typeface="Cambria Math" panose="02040503050406030204" pitchFamily="18" charset="0"/>
                              </a:rPr>
                              <m:t>𝐱</m:t>
                            </m:r>
                          </m:e>
                          <m:sup>
                            <m:r>
                              <a:rPr lang="en-IN" sz="2800" b="0" i="1" dirty="0" smtClean="0">
                                <a:latin typeface="Cambria Math" panose="02040503050406030204" pitchFamily="18" charset="0"/>
                              </a:rPr>
                              <m:t>𝑖</m:t>
                            </m:r>
                          </m:sup>
                        </m:sSup>
                      </m:oMath>
                    </m:oMathPara>
                  </a14:m>
                  <a:endParaRPr lang="en-US" sz="2800" b="1" dirty="0">
                    <a:latin typeface="Nexa Book" panose="02000000000000000000" pitchFamily="2"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8832080" y="4529558"/>
                  <a:ext cx="431405" cy="534249"/>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9729210" y="4529558"/>
                  <a:ext cx="431405"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800" i="1" dirty="0" smtClean="0">
                            <a:latin typeface="Cambria Math" panose="02040503050406030204" pitchFamily="18" charset="0"/>
                          </a:rPr>
                          <m:t>𝑊</m:t>
                        </m:r>
                      </m:oMath>
                    </m:oMathPara>
                  </a14:m>
                  <a:endParaRPr lang="en-US" sz="2800" dirty="0">
                    <a:latin typeface="Nexa Book" panose="02000000000000000000" pitchFamily="2"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9729210" y="4529558"/>
                  <a:ext cx="431405" cy="52322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0545978" y="4529558"/>
                  <a:ext cx="431405" cy="53424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IN" sz="2800" b="1" i="0" dirty="0" smtClean="0">
                                <a:latin typeface="Cambria Math" panose="02040503050406030204" pitchFamily="18" charset="0"/>
                              </a:rPr>
                            </m:ctrlPr>
                          </m:sSupPr>
                          <m:e>
                            <m:r>
                              <a:rPr lang="en-IN" sz="2800" b="1" i="0" dirty="0" smtClean="0">
                                <a:latin typeface="Cambria Math" panose="02040503050406030204" pitchFamily="18" charset="0"/>
                              </a:rPr>
                              <m:t>𝐳</m:t>
                            </m:r>
                          </m:e>
                          <m:sup>
                            <m:r>
                              <a:rPr lang="en-IN" sz="2800" b="0" i="1" dirty="0" smtClean="0">
                                <a:latin typeface="Cambria Math" panose="02040503050406030204" pitchFamily="18" charset="0"/>
                              </a:rPr>
                              <m:t>𝑖</m:t>
                            </m:r>
                          </m:sup>
                        </m:sSup>
                      </m:oMath>
                    </m:oMathPara>
                  </a14:m>
                  <a:endParaRPr lang="en-US" sz="2800" b="1" dirty="0">
                    <a:latin typeface="Nexa Book" panose="02000000000000000000" pitchFamily="2"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10545978" y="4529558"/>
                  <a:ext cx="431405" cy="534249"/>
                </a:xfrm>
                <a:prstGeom prst="rect">
                  <a:avLst/>
                </a:prstGeom>
                <a:blipFill>
                  <a:blip r:embed="rId12"/>
                  <a:stretch>
                    <a:fillRect/>
                  </a:stretch>
                </a:blipFill>
              </p:spPr>
              <p:txBody>
                <a:bodyPr/>
                <a:lstStyle/>
                <a:p>
                  <a:r>
                    <a:rPr lang="en-IN">
                      <a:noFill/>
                    </a:rPr>
                    <a:t> </a:t>
                  </a:r>
                </a:p>
              </p:txBody>
            </p:sp>
          </mc:Fallback>
        </mc:AlternateContent>
      </p:grpSp>
      <p:grpSp>
        <p:nvGrpSpPr>
          <p:cNvPr id="42" name="Group 41"/>
          <p:cNvGrpSpPr/>
          <p:nvPr/>
        </p:nvGrpSpPr>
        <p:grpSpPr>
          <a:xfrm>
            <a:off x="9994656" y="547014"/>
            <a:ext cx="1468606" cy="1238929"/>
            <a:chOff x="12383748" y="1219011"/>
            <a:chExt cx="1862104" cy="1570887"/>
          </a:xfrm>
        </p:grpSpPr>
        <p:sp>
          <p:nvSpPr>
            <p:cNvPr id="43" name="Freeform 42"/>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43"/>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44"/>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48" name="Rectangular Callout 47"/>
              <p:cNvSpPr/>
              <p:nvPr/>
            </p:nvSpPr>
            <p:spPr>
              <a:xfrm>
                <a:off x="1490929" y="280640"/>
                <a:ext cx="8308715" cy="1315308"/>
              </a:xfrm>
              <a:prstGeom prst="wedgeRectCallout">
                <a:avLst>
                  <a:gd name="adj1" fmla="val 59836"/>
                  <a:gd name="adj2" fmla="val 5859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PCA can help you solve this problem. Find </a:t>
                </a:r>
                <a14:m>
                  <m:oMath xmlns:m="http://schemas.openxmlformats.org/officeDocument/2006/math">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r>
                      <a:rPr lang="en-IN" sz="2400" b="0" i="1" dirty="0" smtClean="0">
                        <a:solidFill>
                          <a:schemeClr val="tx1"/>
                        </a:solidFill>
                        <a:latin typeface="Cambria Math" panose="02040503050406030204" pitchFamily="18" charset="0"/>
                      </a:rPr>
                      <m:t>,</m:t>
                    </m:r>
                    <m:acc>
                      <m:accPr>
                        <m:chr m:val="̂"/>
                        <m:ctrlPr>
                          <a:rPr lang="en-IN" sz="2400" b="0" i="1" dirty="0" smtClean="0">
                            <a:solidFill>
                              <a:schemeClr val="tx1"/>
                            </a:solidFill>
                            <a:latin typeface="Cambria Math" panose="02040503050406030204" pitchFamily="18" charset="0"/>
                          </a:rPr>
                        </m:ctrlPr>
                      </m:accPr>
                      <m:e>
                        <m:r>
                          <a:rPr lang="en-IN" sz="2400" b="0" i="1" dirty="0" smtClean="0">
                            <a:solidFill>
                              <a:schemeClr val="tx1"/>
                            </a:solidFill>
                            <a:latin typeface="Cambria Math" panose="02040503050406030204" pitchFamily="18" charset="0"/>
                          </a:rPr>
                          <m:t>𝑉</m:t>
                        </m:r>
                      </m:e>
                    </m:acc>
                    <m:r>
                      <a:rPr lang="en-IN" sz="2400" b="0" i="1" dirty="0" smtClean="0">
                        <a:solidFill>
                          <a:schemeClr val="tx1"/>
                        </a:solidFill>
                        <a:latin typeface="Cambria Math" panose="02040503050406030204" pitchFamily="18" charset="0"/>
                      </a:rPr>
                      <m:t>,</m:t>
                    </m:r>
                    <m:acc>
                      <m:accPr>
                        <m:chr m:val="̂"/>
                        <m:ctrlPr>
                          <a:rPr lang="en-IN" sz="2400" b="0" i="1" dirty="0" smtClean="0">
                            <a:solidFill>
                              <a:schemeClr val="tx1"/>
                            </a:solidFill>
                            <a:latin typeface="Cambria Math" panose="02040503050406030204" pitchFamily="18" charset="0"/>
                          </a:rPr>
                        </m:ctrlPr>
                      </m:accPr>
                      <m:e>
                        <m:r>
                          <m:rPr>
                            <m:sty m:val="p"/>
                          </m:rPr>
                          <a:rPr lang="en-IN" sz="2400" b="0" i="0" dirty="0" smtClean="0">
                            <a:solidFill>
                              <a:schemeClr val="tx1"/>
                            </a:solidFill>
                            <a:latin typeface="Cambria Math" panose="02040503050406030204" pitchFamily="18" charset="0"/>
                          </a:rPr>
                          <m:t>Σ</m:t>
                        </m:r>
                      </m:e>
                    </m:acc>
                  </m:oMath>
                </a14:m>
                <a:r>
                  <a:rPr lang="en-IN" sz="2400" dirty="0" smtClean="0">
                    <a:solidFill>
                      <a:schemeClr val="tx1"/>
                    </a:solidFill>
                    <a:latin typeface="+mj-lt"/>
                  </a:rPr>
                  <a:t> and set </a:t>
                </a:r>
                <a14:m>
                  <m:oMath xmlns:m="http://schemas.openxmlformats.org/officeDocument/2006/math">
                    <m:r>
                      <a:rPr lang="en-IN" sz="2400" b="0" i="1" smtClean="0">
                        <a:solidFill>
                          <a:schemeClr val="tx1"/>
                        </a:solidFill>
                        <a:latin typeface="Cambria Math" panose="02040503050406030204" pitchFamily="18" charset="0"/>
                      </a:rPr>
                      <m:t>𝑍</m:t>
                    </m:r>
                    <m:r>
                      <a:rPr lang="en-IN" sz="2400" b="0" i="1" smtClean="0">
                        <a:solidFill>
                          <a:schemeClr val="tx1"/>
                        </a:solidFill>
                        <a:latin typeface="Cambria Math" panose="02040503050406030204" pitchFamily="18" charset="0"/>
                      </a:rPr>
                      <m:t>=</m:t>
                    </m:r>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r>
                      <a:rPr lang="en-IN" sz="2400" b="0" i="1" dirty="0" smtClean="0">
                        <a:solidFill>
                          <a:schemeClr val="tx1"/>
                        </a:solidFill>
                        <a:latin typeface="Cambria Math" panose="02040503050406030204" pitchFamily="18" charset="0"/>
                      </a:rPr>
                      <m:t> </m:t>
                    </m:r>
                    <m:acc>
                      <m:accPr>
                        <m:chr m:val="̂"/>
                        <m:ctrlPr>
                          <a:rPr lang="en-IN" sz="2400" b="0" i="1" dirty="0" smtClean="0">
                            <a:solidFill>
                              <a:schemeClr val="tx1"/>
                            </a:solidFill>
                            <a:latin typeface="Cambria Math" panose="02040503050406030204" pitchFamily="18" charset="0"/>
                          </a:rPr>
                        </m:ctrlPr>
                      </m:accPr>
                      <m:e>
                        <m:r>
                          <m:rPr>
                            <m:sty m:val="p"/>
                          </m:rPr>
                          <a:rPr lang="en-IN" sz="2400" b="0" i="0" dirty="0" smtClean="0">
                            <a:solidFill>
                              <a:schemeClr val="tx1"/>
                            </a:solidFill>
                            <a:latin typeface="Cambria Math" panose="02040503050406030204" pitchFamily="18" charset="0"/>
                          </a:rPr>
                          <m:t>Σ</m:t>
                        </m:r>
                      </m:e>
                    </m:acc>
                  </m:oMath>
                </a14:m>
                <a:r>
                  <a:rPr lang="en-IN" sz="2400" dirty="0" smtClean="0">
                    <a:solidFill>
                      <a:schemeClr val="tx1"/>
                    </a:solidFill>
                    <a:latin typeface="+mj-lt"/>
                  </a:rPr>
                  <a:t> and </a:t>
                </a:r>
                <a14:m>
                  <m:oMath xmlns:m="http://schemas.openxmlformats.org/officeDocument/2006/math">
                    <m:r>
                      <a:rPr lang="en-IN" sz="2400" b="0" i="1" smtClean="0">
                        <a:solidFill>
                          <a:schemeClr val="tx1"/>
                        </a:solidFill>
                        <a:latin typeface="Cambria Math" panose="02040503050406030204" pitchFamily="18" charset="0"/>
                      </a:rPr>
                      <m:t>𝑊</m:t>
                    </m:r>
                    <m:r>
                      <a:rPr lang="en-IN" sz="2400" b="0" i="1" smtClean="0">
                        <a:solidFill>
                          <a:schemeClr val="tx1"/>
                        </a:solidFill>
                        <a:latin typeface="Cambria Math" panose="02040503050406030204" pitchFamily="18" charset="0"/>
                      </a:rPr>
                      <m:t>=</m:t>
                    </m:r>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𝑉</m:t>
                        </m:r>
                      </m:e>
                    </m:acc>
                  </m:oMath>
                </a14:m>
                <a:r>
                  <a:rPr lang="en-IN" sz="2400" dirty="0" smtClean="0">
                    <a:solidFill>
                      <a:schemeClr val="tx1"/>
                    </a:solidFill>
                    <a:latin typeface="+mj-lt"/>
                  </a:rPr>
                  <a:t>. As noted earlier, it will give us the best possible approximation any </a:t>
                </a:r>
                <a14:m>
                  <m:oMath xmlns:m="http://schemas.openxmlformats.org/officeDocument/2006/math">
                    <m:r>
                      <a:rPr lang="en-IN" sz="2400" b="0" i="1" smtClean="0">
                        <a:solidFill>
                          <a:schemeClr val="tx1"/>
                        </a:solidFill>
                        <a:latin typeface="Cambria Math" panose="02040503050406030204" pitchFamily="18" charset="0"/>
                      </a:rPr>
                      <m:t>𝑊</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𝑍</m:t>
                    </m:r>
                  </m:oMath>
                </a14:m>
                <a:r>
                  <a:rPr lang="en-IN" sz="2400" dirty="0" smtClean="0">
                    <a:solidFill>
                      <a:schemeClr val="tx1"/>
                    </a:solidFill>
                    <a:latin typeface="+mj-lt"/>
                  </a:rPr>
                  <a:t> with only </a:t>
                </a:r>
                <a14:m>
                  <m:oMath xmlns:m="http://schemas.openxmlformats.org/officeDocument/2006/math">
                    <m:r>
                      <a:rPr lang="en-IN" sz="2400" b="0" i="1" smtClean="0">
                        <a:solidFill>
                          <a:schemeClr val="tx1"/>
                        </a:solidFill>
                        <a:latin typeface="Cambria Math" panose="02040503050406030204" pitchFamily="18" charset="0"/>
                      </a:rPr>
                      <m:t>𝑘</m:t>
                    </m:r>
                  </m:oMath>
                </a14:m>
                <a:r>
                  <a:rPr lang="en-IN" sz="2400" dirty="0" smtClean="0">
                    <a:solidFill>
                      <a:schemeClr val="tx1"/>
                    </a:solidFill>
                    <a:latin typeface="+mj-lt"/>
                  </a:rPr>
                  <a:t> columns could have given</a:t>
                </a:r>
              </a:p>
            </p:txBody>
          </p:sp>
        </mc:Choice>
        <mc:Fallback>
          <p:sp>
            <p:nvSpPr>
              <p:cNvPr id="48" name="Rectangular Callout 47"/>
              <p:cNvSpPr>
                <a:spLocks noRot="1" noChangeAspect="1" noMove="1" noResize="1" noEditPoints="1" noAdjustHandles="1" noChangeArrowheads="1" noChangeShapeType="1" noTextEdit="1"/>
              </p:cNvSpPr>
              <p:nvPr/>
            </p:nvSpPr>
            <p:spPr>
              <a:xfrm>
                <a:off x="1490929" y="280640"/>
                <a:ext cx="8308715" cy="1315308"/>
              </a:xfrm>
              <a:prstGeom prst="wedgeRectCallout">
                <a:avLst>
                  <a:gd name="adj1" fmla="val 59836"/>
                  <a:gd name="adj2" fmla="val 58597"/>
                </a:avLst>
              </a:prstGeom>
              <a:blipFill>
                <a:blip r:embed="rId13"/>
                <a:stretch>
                  <a:fillRect l="-33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0619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500"/>
                                        <p:tgtEl>
                                          <p:spTgt spid="32"/>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par>
                          <p:cTn id="63" fill="hold">
                            <p:stCondLst>
                              <p:cond delay="0"/>
                            </p:stCondLst>
                            <p:childTnLst>
                              <p:par>
                                <p:cTn id="64" presetID="57" presetClass="path" presetSubtype="0" accel="50000" decel="50000" fill="hold" grpId="1" nodeType="afterEffect">
                                  <p:stCondLst>
                                    <p:cond delay="0"/>
                                  </p:stCondLst>
                                  <p:childTnLst>
                                    <p:animMotion origin="layout" path="M -2.08333E-6 2.96296E-6 L -2.08333E-6 -0.06135 C -2.08333E-6 -0.08889 0.1362 -0.12246 0.24688 -0.12246 L 0.49388 -0.12246 " pathEditMode="relative" rAng="0" ptsTypes="AAAA">
                                      <p:cBhvr>
                                        <p:cTn id="65" dur="1000" fill="hold"/>
                                        <p:tgtEl>
                                          <p:spTgt spid="25"/>
                                        </p:tgtEl>
                                        <p:attrNameLst>
                                          <p:attrName>ppt_x</p:attrName>
                                          <p:attrName>ppt_y</p:attrName>
                                        </p:attrNameLst>
                                      </p:cBhvr>
                                      <p:rCtr x="24688" y="-6134"/>
                                    </p:animMotion>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par>
                          <p:cTn id="68" fill="hold">
                            <p:stCondLst>
                              <p:cond delay="1000"/>
                            </p:stCondLst>
                            <p:childTnLst>
                              <p:par>
                                <p:cTn id="69" presetID="57" presetClass="path" presetSubtype="0" accel="50000" decel="50000" fill="hold" grpId="1" nodeType="afterEffect">
                                  <p:stCondLst>
                                    <p:cond delay="0"/>
                                  </p:stCondLst>
                                  <p:childTnLst>
                                    <p:animMotion origin="layout" path="M 5E-6 2.96296E-6 L 5E-6 -0.05417 C 5E-6 -0.07848 0.13659 -0.1081 0.24766 -0.1081 L 0.49532 -0.1081 " pathEditMode="relative" rAng="0" ptsTypes="AAAA">
                                      <p:cBhvr>
                                        <p:cTn id="70" dur="1000" fill="hold"/>
                                        <p:tgtEl>
                                          <p:spTgt spid="24"/>
                                        </p:tgtEl>
                                        <p:attrNameLst>
                                          <p:attrName>ppt_x</p:attrName>
                                          <p:attrName>ppt_y</p:attrName>
                                        </p:attrNameLst>
                                      </p:cBhvr>
                                      <p:rCtr x="24766" y="-5417"/>
                                    </p:animMotion>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2000"/>
                            </p:stCondLst>
                            <p:childTnLst>
                              <p:par>
                                <p:cTn id="74" presetID="57" presetClass="path" presetSubtype="0" accel="50000" decel="50000" fill="hold" grpId="1" nodeType="afterEffect">
                                  <p:stCondLst>
                                    <p:cond delay="0"/>
                                  </p:stCondLst>
                                  <p:childTnLst>
                                    <p:animMotion origin="layout" path="M 1.45833E-6 2.96296E-6 L 1.45833E-6 -0.07778 C 1.45833E-6 -0.11273 0.13515 -0.15533 0.24505 -0.15533 L 0.49036 -0.15533 " pathEditMode="relative" rAng="0" ptsTypes="AAAA">
                                      <p:cBhvr>
                                        <p:cTn id="75" dur="1000" fill="hold"/>
                                        <p:tgtEl>
                                          <p:spTgt spid="26"/>
                                        </p:tgtEl>
                                        <p:attrNameLst>
                                          <p:attrName>ppt_x</p:attrName>
                                          <p:attrName>ppt_y</p:attrName>
                                        </p:attrNameLst>
                                      </p:cBhvr>
                                      <p:rCtr x="24518" y="-7778"/>
                                    </p:animMotion>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childTnLst>
                          </p:cTn>
                        </p:par>
                        <p:par>
                          <p:cTn id="78" fill="hold">
                            <p:stCondLst>
                              <p:cond delay="3000"/>
                            </p:stCondLst>
                            <p:childTnLst>
                              <p:par>
                                <p:cTn id="79" presetID="57" presetClass="path" presetSubtype="0" accel="50000" decel="50000" fill="hold" grpId="1" nodeType="afterEffect">
                                  <p:stCondLst>
                                    <p:cond delay="0"/>
                                  </p:stCondLst>
                                  <p:childTnLst>
                                    <p:animMotion origin="layout" path="M -2.5E-6 2.96296E-6 L -2.5E-6 -0.01991 C -2.5E-6 -0.02871 0.13841 -0.03935 0.25091 -0.03935 L 0.50209 -0.03935 " pathEditMode="relative" rAng="0" ptsTypes="AAAA">
                                      <p:cBhvr>
                                        <p:cTn id="80" dur="1000" fill="hold"/>
                                        <p:tgtEl>
                                          <p:spTgt spid="22"/>
                                        </p:tgtEl>
                                        <p:attrNameLst>
                                          <p:attrName>ppt_x</p:attrName>
                                          <p:attrName>ppt_y</p:attrName>
                                        </p:attrNameLst>
                                      </p:cBhvr>
                                      <p:rCtr x="25104" y="-1968"/>
                                    </p:animMotion>
                                  </p:childTnLst>
                                </p:cTn>
                              </p:par>
                              <p:par>
                                <p:cTn id="81" presetID="1"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par>
                          <p:cTn id="83" fill="hold">
                            <p:stCondLst>
                              <p:cond delay="4000"/>
                            </p:stCondLst>
                            <p:childTnLst>
                              <p:par>
                                <p:cTn id="84" presetID="57" presetClass="path" presetSubtype="0" accel="50000" decel="50000" fill="hold" grpId="1" nodeType="afterEffect">
                                  <p:stCondLst>
                                    <p:cond delay="0"/>
                                  </p:stCondLst>
                                  <p:childTnLst>
                                    <p:animMotion origin="layout" path="M 0 2.96296E-6 L 0 -0.1007 C 0 -0.14584 0.13398 -0.20116 0.24297 -0.20116 L 0.48594 -0.20116 " pathEditMode="relative" rAng="0" ptsTypes="AAAA">
                                      <p:cBhvr>
                                        <p:cTn id="85" dur="1000" fill="hold"/>
                                        <p:tgtEl>
                                          <p:spTgt spid="27"/>
                                        </p:tgtEl>
                                        <p:attrNameLst>
                                          <p:attrName>ppt_x</p:attrName>
                                          <p:attrName>ppt_y</p:attrName>
                                        </p:attrNameLst>
                                      </p:cBhvr>
                                      <p:rCtr x="24297" y="-10069"/>
                                    </p:animMotion>
                                  </p:childTnLst>
                                </p:cTn>
                              </p:par>
                              <p:par>
                                <p:cTn id="86" presetID="1" presetClass="entr" presetSubtype="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childTnLst>
                          </p:cTn>
                        </p:par>
                        <p:par>
                          <p:cTn id="88" fill="hold">
                            <p:stCondLst>
                              <p:cond delay="5000"/>
                            </p:stCondLst>
                            <p:childTnLst>
                              <p:par>
                                <p:cTn id="89" presetID="57" presetClass="path" presetSubtype="0" accel="50000" decel="50000" fill="hold" grpId="1" nodeType="afterEffect">
                                  <p:stCondLst>
                                    <p:cond delay="0"/>
                                  </p:stCondLst>
                                  <p:childTnLst>
                                    <p:animMotion origin="layout" path="M -4.375E-6 2.96296E-6 L -4.375E-6 -0.04306 C -4.375E-6 -0.06273 0.13711 -0.08611 0.24857 -0.08611 L 0.49727 -0.08611 " pathEditMode="relative" rAng="0" ptsTypes="AAAA">
                                      <p:cBhvr>
                                        <p:cTn id="90" dur="1000" fill="hold"/>
                                        <p:tgtEl>
                                          <p:spTgt spid="23"/>
                                        </p:tgtEl>
                                        <p:attrNameLst>
                                          <p:attrName>ppt_x</p:attrName>
                                          <p:attrName>ppt_y</p:attrName>
                                        </p:attrNameLst>
                                      </p:cBhvr>
                                      <p:rCtr x="24857" y="-4306"/>
                                    </p:animMotion>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nodeType="clickEffect">
                                  <p:stCondLst>
                                    <p:cond delay="0"/>
                                  </p:stCondLst>
                                  <p:childTnLst>
                                    <p:animEffect transition="out" filter="wipe(down)">
                                      <p:cBhvr>
                                        <p:cTn id="94" dur="500"/>
                                        <p:tgtEl>
                                          <p:spTgt spid="9"/>
                                        </p:tgtEl>
                                      </p:cBhvr>
                                    </p:animEffect>
                                    <p:set>
                                      <p:cBhvr>
                                        <p:cTn id="95" dur="1" fill="hold">
                                          <p:stCondLst>
                                            <p:cond delay="499"/>
                                          </p:stCondLst>
                                        </p:cTn>
                                        <p:tgtEl>
                                          <p:spTgt spid="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8" fill="hold" grpId="0" nodeType="clickEffect">
                                  <p:stCondLst>
                                    <p:cond delay="0"/>
                                  </p:stCondLst>
                                  <p:childTnLst>
                                    <p:animEffect transition="out" filter="wipe(left)">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childTnLst>
                          </p:cTn>
                        </p:par>
                        <p:par>
                          <p:cTn id="101" fill="hold">
                            <p:stCondLst>
                              <p:cond delay="500"/>
                            </p:stCondLst>
                            <p:childTnLst>
                              <p:par>
                                <p:cTn id="102" presetID="42" presetClass="path" presetSubtype="0" accel="50000" decel="50000" fill="hold" grpId="2" nodeType="afterEffect">
                                  <p:stCondLst>
                                    <p:cond delay="0"/>
                                  </p:stCondLst>
                                  <p:childTnLst>
                                    <p:animMotion origin="layout" path="M 0.50209 -0.03935 L 0.47826 -0.07176 " pathEditMode="relative" rAng="0" ptsTypes="AA">
                                      <p:cBhvr>
                                        <p:cTn id="103" dur="1000" fill="hold"/>
                                        <p:tgtEl>
                                          <p:spTgt spid="22"/>
                                        </p:tgtEl>
                                        <p:attrNameLst>
                                          <p:attrName>ppt_x</p:attrName>
                                          <p:attrName>ppt_y</p:attrName>
                                        </p:attrNameLst>
                                      </p:cBhvr>
                                      <p:rCtr x="-1198" y="-1620"/>
                                    </p:animMotion>
                                  </p:childTnLst>
                                </p:cTn>
                              </p:par>
                              <p:par>
                                <p:cTn id="104" presetID="42" presetClass="path" presetSubtype="0" accel="50000" decel="50000" fill="hold" grpId="2" nodeType="withEffect">
                                  <p:stCondLst>
                                    <p:cond delay="0"/>
                                  </p:stCondLst>
                                  <p:childTnLst>
                                    <p:animMotion origin="layout" path="M 0.49532 -0.1081 L 0.5043 -0.15949 " pathEditMode="relative" rAng="0" ptsTypes="AA">
                                      <p:cBhvr>
                                        <p:cTn id="105" dur="1000" fill="hold"/>
                                        <p:tgtEl>
                                          <p:spTgt spid="24"/>
                                        </p:tgtEl>
                                        <p:attrNameLst>
                                          <p:attrName>ppt_x</p:attrName>
                                          <p:attrName>ppt_y</p:attrName>
                                        </p:attrNameLst>
                                      </p:cBhvr>
                                      <p:rCtr x="443" y="-2569"/>
                                    </p:animMotion>
                                  </p:childTnLst>
                                </p:cTn>
                              </p:par>
                              <p:par>
                                <p:cTn id="106" presetID="42" presetClass="path" presetSubtype="0" accel="50000" decel="50000" fill="hold" grpId="2" nodeType="withEffect">
                                  <p:stCondLst>
                                    <p:cond delay="0"/>
                                  </p:stCondLst>
                                  <p:childTnLst>
                                    <p:animMotion origin="layout" path="M 0.49036 -0.15533 L 0.50508 -0.19653 " pathEditMode="relative" rAng="0" ptsTypes="AA">
                                      <p:cBhvr>
                                        <p:cTn id="107" dur="1000" fill="hold"/>
                                        <p:tgtEl>
                                          <p:spTgt spid="26"/>
                                        </p:tgtEl>
                                        <p:attrNameLst>
                                          <p:attrName>ppt_x</p:attrName>
                                          <p:attrName>ppt_y</p:attrName>
                                        </p:attrNameLst>
                                      </p:cBhvr>
                                      <p:rCtr x="729" y="-2060"/>
                                    </p:animMotion>
                                  </p:childTnLst>
                                </p:cTn>
                              </p:par>
                              <p:par>
                                <p:cTn id="108" presetID="42" presetClass="path" presetSubtype="0" accel="50000" decel="50000" fill="hold" grpId="2" nodeType="withEffect">
                                  <p:stCondLst>
                                    <p:cond delay="0"/>
                                  </p:stCondLst>
                                  <p:childTnLst>
                                    <p:animMotion origin="layout" path="M 0.48594 -0.20116 L 0.47188 -0.23866 " pathEditMode="relative" rAng="0" ptsTypes="AA">
                                      <p:cBhvr>
                                        <p:cTn id="109" dur="1000" fill="hold"/>
                                        <p:tgtEl>
                                          <p:spTgt spid="27"/>
                                        </p:tgtEl>
                                        <p:attrNameLst>
                                          <p:attrName>ppt_x</p:attrName>
                                          <p:attrName>ppt_y</p:attrName>
                                        </p:attrNameLst>
                                      </p:cBhvr>
                                      <p:rCtr x="-703" y="-1875"/>
                                    </p:animMotion>
                                  </p:childTnLst>
                                </p:cTn>
                              </p:par>
                              <p:par>
                                <p:cTn id="110" presetID="42" presetClass="path" presetSubtype="0" accel="50000" decel="50000" fill="hold" grpId="2" nodeType="withEffect">
                                  <p:stCondLst>
                                    <p:cond delay="0"/>
                                  </p:stCondLst>
                                  <p:childTnLst>
                                    <p:animMotion origin="layout" path="M 0.49727 -0.08611 L 0.49154 -0.04236 " pathEditMode="relative" rAng="0" ptsTypes="AA">
                                      <p:cBhvr>
                                        <p:cTn id="111" dur="1000" fill="hold"/>
                                        <p:tgtEl>
                                          <p:spTgt spid="23"/>
                                        </p:tgtEl>
                                        <p:attrNameLst>
                                          <p:attrName>ppt_x</p:attrName>
                                          <p:attrName>ppt_y</p:attrName>
                                        </p:attrNameLst>
                                      </p:cBhvr>
                                      <p:rCtr x="-286" y="2176"/>
                                    </p:animMotion>
                                  </p:childTnLst>
                                </p:cTn>
                              </p:par>
                              <p:par>
                                <p:cTn id="112" presetID="42" presetClass="path" presetSubtype="0" accel="50000" decel="50000" fill="hold" grpId="2" nodeType="withEffect">
                                  <p:stCondLst>
                                    <p:cond delay="0"/>
                                  </p:stCondLst>
                                  <p:childTnLst>
                                    <p:animMotion origin="layout" path="M 0.49388 -0.12246 L 0.51901 -0.10602 " pathEditMode="relative" rAng="0" ptsTypes="AA">
                                      <p:cBhvr>
                                        <p:cTn id="113" dur="1000" fill="hold"/>
                                        <p:tgtEl>
                                          <p:spTgt spid="25"/>
                                        </p:tgtEl>
                                        <p:attrNameLst>
                                          <p:attrName>ppt_x</p:attrName>
                                          <p:attrName>ppt_y</p:attrName>
                                        </p:attrNameLst>
                                      </p:cBhvr>
                                      <p:rCtr x="1250" y="810"/>
                                    </p:animMotion>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wipe(down)">
                                      <p:cBhvr>
                                        <p:cTn id="118" dur="500"/>
                                        <p:tgtEl>
                                          <p:spTgt spid="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left)">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31"/>
                                        </p:tgtEl>
                                        <p:attrNameLst>
                                          <p:attrName>style.visibility</p:attrName>
                                        </p:attrNameLst>
                                      </p:cBhvr>
                                      <p:to>
                                        <p:strVal val="visible"/>
                                      </p:to>
                                    </p:set>
                                    <p:animEffect transition="in" filter="wipe(left)">
                                      <p:cBhvr>
                                        <p:cTn id="128" dur="500"/>
                                        <p:tgtEl>
                                          <p:spTgt spid="31"/>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childTnLst>
                          </p:cTn>
                        </p:par>
                        <p:par>
                          <p:cTn id="133" fill="hold">
                            <p:stCondLst>
                              <p:cond delay="0"/>
                            </p:stCondLst>
                            <p:childTnLst>
                              <p:par>
                                <p:cTn id="134" presetID="22" presetClass="entr" presetSubtype="2" fill="hold" grpId="0" nodeType="after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right)">
                                      <p:cBhvr>
                                        <p:cTn id="13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1"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PCA vs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lstStyle/>
              <a:p>
                <a:r>
                  <a:rPr lang="en-IN" dirty="0" smtClean="0"/>
                  <a:t>The previous setup may seem like regression where “labels” are vectors and model is a matrix instead of a vector</a:t>
                </a:r>
              </a:p>
              <a:p>
                <a:endParaRPr lang="en-IN" dirty="0"/>
              </a:p>
              <a:p>
                <a:endParaRPr lang="en-IN" dirty="0" smtClean="0"/>
              </a:p>
              <a:p>
                <a:endParaRPr lang="en-IN" dirty="0"/>
              </a:p>
              <a:p>
                <a:endParaRPr lang="en-IN" dirty="0" smtClean="0"/>
              </a:p>
              <a:p>
                <a:endParaRPr lang="en-IN" dirty="0"/>
              </a:p>
              <a:p>
                <a:r>
                  <a:rPr lang="en-IN" dirty="0" smtClean="0"/>
                  <a:t>The most important difference is that in </a:t>
                </a:r>
                <a:r>
                  <a:rPr lang="en-IN" dirty="0"/>
                  <a:t>linear regression</a:t>
                </a:r>
                <a:r>
                  <a:rPr lang="en-IN" dirty="0" smtClean="0"/>
                  <a:t>, “features” </a:t>
                </a:r>
                <a14:m>
                  <m:oMath xmlns:m="http://schemas.openxmlformats.org/officeDocument/2006/math">
                    <m:sSup>
                      <m:sSupPr>
                        <m:ctrlPr>
                          <a:rPr lang="en-IN" i="1">
                            <a:latin typeface="Cambria Math" panose="02040503050406030204" pitchFamily="18" charset="0"/>
                          </a:rPr>
                        </m:ctrlPr>
                      </m:sSupPr>
                      <m:e>
                        <m:r>
                          <m:rPr>
                            <m:nor/>
                          </m:rPr>
                          <a:rPr lang="en-IN" b="1">
                            <a:latin typeface="Cambria Math" panose="02040503050406030204" pitchFamily="18" charset="0"/>
                          </a:rPr>
                          <m:t>z</m:t>
                        </m:r>
                      </m:e>
                      <m:sup>
                        <m:r>
                          <a:rPr lang="en-IN" i="1">
                            <a:latin typeface="Cambria Math" panose="02040503050406030204" pitchFamily="18" charset="0"/>
                          </a:rPr>
                          <m:t>𝑖</m:t>
                        </m:r>
                      </m:sup>
                    </m:sSup>
                  </m:oMath>
                </a14:m>
                <a:r>
                  <a:rPr lang="en-IN" dirty="0"/>
                  <a:t> </a:t>
                </a:r>
                <a:r>
                  <a:rPr lang="en-IN" dirty="0" smtClean="0"/>
                  <a:t>are </a:t>
                </a:r>
                <a:r>
                  <a:rPr lang="en-IN" dirty="0"/>
                  <a:t>visible, in low-rank </a:t>
                </a:r>
                <a:r>
                  <a:rPr lang="en-IN" dirty="0" smtClean="0"/>
                  <a:t>modelling setting, they are absent (latent)</a:t>
                </a:r>
              </a:p>
              <a:p>
                <a:r>
                  <a:rPr lang="en-IN" dirty="0" smtClean="0"/>
                  <a:t>In fact, latent variable modelling (</a:t>
                </a:r>
                <a:r>
                  <a:rPr lang="en-IN" dirty="0" err="1" smtClean="0"/>
                  <a:t>AltOpt</a:t>
                </a:r>
                <a:r>
                  <a:rPr lang="en-IN" dirty="0" smtClean="0"/>
                  <a:t>, EM) can indeed be used too</a:t>
                </a:r>
                <a:endParaRPr lang="en-IN" dirty="0"/>
              </a:p>
              <a:p>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204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358588" y="2041449"/>
                <a:ext cx="6148090" cy="2913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exa Book"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exa Book"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exa Book"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solidFill>
                      <a:schemeClr val="accent1"/>
                    </a:solidFill>
                    <a:latin typeface="+mj-lt"/>
                  </a:rPr>
                  <a:t>Linear Regression</a:t>
                </a:r>
              </a:p>
              <a:p>
                <a:pPr lvl="1"/>
                <a14:m>
                  <m:oMath xmlns:m="http://schemas.openxmlformats.org/officeDocument/2006/math">
                    <m:sSup>
                      <m:sSupPr>
                        <m:ctrlPr>
                          <a:rPr lang="en-IN" sz="2800" i="1">
                            <a:latin typeface="Cambria Math" panose="02040503050406030204" pitchFamily="18" charset="0"/>
                          </a:rPr>
                        </m:ctrlPr>
                      </m:sSupPr>
                      <m:e>
                        <m:r>
                          <m:rPr>
                            <m:nor/>
                          </m:rPr>
                          <a:rPr lang="en-IN" sz="2800" b="1">
                            <a:latin typeface="Cambria Math" panose="02040503050406030204" pitchFamily="18" charset="0"/>
                          </a:rPr>
                          <m:t>z</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ℝ</m:t>
                        </m:r>
                      </m:e>
                      <m:sup>
                        <m:r>
                          <a:rPr lang="en-IN" sz="2800" i="1">
                            <a:latin typeface="Cambria Math" panose="02040503050406030204" pitchFamily="18" charset="0"/>
                            <a:ea typeface="Cambria Math" panose="02040503050406030204" pitchFamily="18" charset="0"/>
                          </a:rPr>
                          <m:t>𝑘</m:t>
                        </m:r>
                      </m:sup>
                    </m:sSup>
                  </m:oMath>
                </a14:m>
                <a:r>
                  <a:rPr lang="en-US" sz="2800" dirty="0"/>
                  <a:t>,</a:t>
                </a:r>
              </a:p>
              <a:p>
                <a:pPr lvl="1"/>
                <a14:m>
                  <m:oMath xmlns:m="http://schemas.openxmlformats.org/officeDocument/2006/math">
                    <m:sSup>
                      <m:sSupPr>
                        <m:ctrlPr>
                          <a:rPr lang="en-IN" sz="2800" i="1">
                            <a:latin typeface="Cambria Math" panose="02040503050406030204" pitchFamily="18" charset="0"/>
                          </a:rPr>
                        </m:ctrlPr>
                      </m:sSupPr>
                      <m:e>
                        <m:r>
                          <a:rPr lang="en-IN" sz="2800" i="1">
                            <a:latin typeface="Cambria Math" panose="02040503050406030204" pitchFamily="18" charset="0"/>
                          </a:rPr>
                          <m:t>𝑦</m:t>
                        </m:r>
                      </m:e>
                      <m:sup>
                        <m:r>
                          <a:rPr lang="en-IN" sz="2800" i="1">
                            <a:latin typeface="Cambria Math" panose="02040503050406030204" pitchFamily="18" charset="0"/>
                          </a:rPr>
                          <m:t>𝑖</m:t>
                        </m:r>
                      </m:sup>
                    </m:sSup>
                    <m:r>
                      <a:rPr lang="en-IN" sz="2800" i="1">
                        <a:latin typeface="Cambria Math" panose="02040503050406030204" pitchFamily="18" charset="0"/>
                      </a:rPr>
                      <m:t>=</m:t>
                    </m:r>
                    <m:d>
                      <m:dPr>
                        <m:begChr m:val="⟨"/>
                        <m:endChr m:val="⟩"/>
                        <m:ctrlPr>
                          <a:rPr lang="en-IN" sz="2800" i="1">
                            <a:latin typeface="Cambria Math" panose="02040503050406030204" pitchFamily="18" charset="0"/>
                          </a:rPr>
                        </m:ctrlPr>
                      </m:dPr>
                      <m:e>
                        <m:r>
                          <m:rPr>
                            <m:nor/>
                          </m:rPr>
                          <a:rPr lang="en-IN" sz="2800" b="1">
                            <a:latin typeface="Cambria Math" panose="02040503050406030204" pitchFamily="18" charset="0"/>
                          </a:rPr>
                          <m:t>w</m:t>
                        </m:r>
                        <m:r>
                          <a:rPr lang="en-IN" sz="2800" i="1">
                            <a:latin typeface="Cambria Math" panose="02040503050406030204" pitchFamily="18" charset="0"/>
                          </a:rPr>
                          <m:t>,</m:t>
                        </m:r>
                        <m:sSup>
                          <m:sSupPr>
                            <m:ctrlPr>
                              <a:rPr lang="en-IN" sz="2800" i="1">
                                <a:latin typeface="Cambria Math" panose="02040503050406030204" pitchFamily="18" charset="0"/>
                              </a:rPr>
                            </m:ctrlPr>
                          </m:sSupPr>
                          <m:e>
                            <m:r>
                              <m:rPr>
                                <m:nor/>
                              </m:rPr>
                              <a:rPr lang="en-IN" sz="2800" b="1">
                                <a:latin typeface="Cambria Math" panose="02040503050406030204" pitchFamily="18" charset="0"/>
                              </a:rPr>
                              <m:t>z</m:t>
                            </m:r>
                          </m:e>
                          <m:sup>
                            <m:r>
                              <a:rPr lang="en-IN" sz="2800" i="1">
                                <a:latin typeface="Cambria Math" panose="02040503050406030204" pitchFamily="18" charset="0"/>
                              </a:rPr>
                              <m:t>𝑖</m:t>
                            </m:r>
                          </m:sup>
                        </m:sSup>
                      </m:e>
                    </m:d>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rPr>
                          <m:t>𝜖</m:t>
                        </m:r>
                      </m:e>
                      <m:sup>
                        <m:r>
                          <a:rPr lang="en-IN" sz="2800" i="1">
                            <a:latin typeface="Cambria Math" panose="02040503050406030204" pitchFamily="18" charset="0"/>
                          </a:rPr>
                          <m:t>𝑖</m:t>
                        </m:r>
                      </m:sup>
                    </m:sSup>
                  </m:oMath>
                </a14:m>
                <a:endParaRPr lang="en-IN" sz="2800" i="1" dirty="0" smtClean="0">
                  <a:latin typeface="Cambria Math" panose="02040503050406030204" pitchFamily="18" charset="0"/>
                </a:endParaRPr>
              </a:p>
              <a:p>
                <a:pPr lvl="1"/>
                <a14:m>
                  <m:oMath xmlns:m="http://schemas.openxmlformats.org/officeDocument/2006/math">
                    <m:r>
                      <m:rPr>
                        <m:nor/>
                      </m:rPr>
                      <a:rPr lang="en-IN" sz="2800" b="1">
                        <a:latin typeface="Cambria Math" panose="02040503050406030204" pitchFamily="18" charset="0"/>
                      </a:rPr>
                      <m:t>w</m:t>
                    </m:r>
                    <m:r>
                      <a:rPr lang="en-IN" sz="2800" i="1" smtClean="0">
                        <a:latin typeface="Cambria Math" panose="02040503050406030204" pitchFamily="18" charset="0"/>
                      </a:rPr>
                      <m:t>∈</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ℝ</m:t>
                        </m:r>
                      </m:e>
                      <m:sup>
                        <m:r>
                          <a:rPr lang="en-IN" sz="2800" i="1">
                            <a:latin typeface="Cambria Math" panose="02040503050406030204" pitchFamily="18" charset="0"/>
                            <a:ea typeface="Cambria Math" panose="02040503050406030204" pitchFamily="18" charset="0"/>
                          </a:rPr>
                          <m:t>𝑘</m:t>
                        </m:r>
                      </m:sup>
                    </m:sSup>
                  </m:oMath>
                </a14:m>
                <a:endParaRPr lang="en-IN" sz="2800" i="1" dirty="0">
                  <a:latin typeface="Cambria Math" panose="02040503050406030204" pitchFamily="18" charset="0"/>
                </a:endParaRPr>
              </a:p>
              <a:p>
                <a:pPr lvl="1"/>
                <a14:m>
                  <m:oMath xmlns:m="http://schemas.openxmlformats.org/officeDocument/2006/math">
                    <m:sSup>
                      <m:sSupPr>
                        <m:ctrlPr>
                          <a:rPr lang="en-IN" sz="2800" i="1">
                            <a:latin typeface="Cambria Math" panose="02040503050406030204" pitchFamily="18" charset="0"/>
                          </a:rPr>
                        </m:ctrlPr>
                      </m:sSupPr>
                      <m:e>
                        <m:r>
                          <a:rPr lang="en-IN" sz="2800" i="1">
                            <a:latin typeface="Cambria Math" panose="02040503050406030204" pitchFamily="18" charset="0"/>
                          </a:rPr>
                          <m:t>𝜖</m:t>
                        </m:r>
                      </m:e>
                      <m:sup>
                        <m:r>
                          <a:rPr lang="en-IN" sz="2800" i="1">
                            <a:latin typeface="Cambria Math" panose="02040503050406030204" pitchFamily="18" charset="0"/>
                          </a:rPr>
                          <m:t>𝑖</m:t>
                        </m:r>
                      </m:sup>
                    </m:sSup>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ℝ</m:t>
                    </m:r>
                  </m:oMath>
                </a14:m>
                <a:endParaRPr lang="en-US" dirty="0"/>
              </a:p>
              <a:p>
                <a:r>
                  <a:rPr lang="en-IN" dirty="0" smtClean="0">
                    <a:latin typeface="+mj-lt"/>
                  </a:rPr>
                  <a:t>Observed data </a:t>
                </a:r>
                <a14:m>
                  <m:oMath xmlns:m="http://schemas.openxmlformats.org/officeDocument/2006/math">
                    <m:d>
                      <m:dPr>
                        <m:ctrlPr>
                          <a:rPr lang="en-IN" i="1">
                            <a:latin typeface="Cambria Math" panose="02040503050406030204" pitchFamily="18" charset="0"/>
                          </a:rPr>
                        </m:ctrlPr>
                      </m:dPr>
                      <m:e>
                        <m:sSup>
                          <m:sSupPr>
                            <m:ctrlPr>
                              <a:rPr lang="en-IN" i="1">
                                <a:latin typeface="Cambria Math" panose="02040503050406030204" pitchFamily="18" charset="0"/>
                              </a:rPr>
                            </m:ctrlPr>
                          </m:sSupPr>
                          <m:e>
                            <m:r>
                              <m:rPr>
                                <m:nor/>
                              </m:rPr>
                              <a:rPr lang="en-IN" b="1">
                                <a:latin typeface="Cambria Math" panose="02040503050406030204" pitchFamily="18" charset="0"/>
                              </a:rPr>
                              <m:t>z</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smtClean="0">
                            <a:latin typeface="Cambria Math" panose="02040503050406030204" pitchFamily="18" charset="0"/>
                            <a:ea typeface="Cambria Math" panose="02040503050406030204" pitchFamily="18" charset="0"/>
                          </a:rPr>
                          <m:t>𝑘</m:t>
                        </m:r>
                      </m:sup>
                    </m:s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endParaRPr lang="en-US"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358588" y="2041449"/>
                <a:ext cx="6148090" cy="2913999"/>
              </a:xfrm>
              <a:prstGeom prst="rect">
                <a:avLst/>
              </a:prstGeom>
              <a:blipFill>
                <a:blip r:embed="rId3"/>
                <a:stretch>
                  <a:fillRect l="-2083" t="-3556" b="-523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Content Placeholder 3"/>
              <p:cNvSpPr txBox="1">
                <a:spLocks/>
              </p:cNvSpPr>
              <p:nvPr/>
            </p:nvSpPr>
            <p:spPr>
              <a:xfrm>
                <a:off x="6785812" y="2041449"/>
                <a:ext cx="5047600" cy="2913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exa Book"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exa Book"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exa Book"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exa Book"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solidFill>
                      <a:schemeClr val="accent1"/>
                    </a:solidFill>
                    <a:latin typeface="+mj-lt"/>
                  </a:rPr>
                  <a:t>Low-rank Modelling</a:t>
                </a:r>
              </a:p>
              <a:p>
                <a:pPr lvl="1"/>
                <a14:m>
                  <m:oMath xmlns:m="http://schemas.openxmlformats.org/officeDocument/2006/math">
                    <m:sSup>
                      <m:sSupPr>
                        <m:ctrlPr>
                          <a:rPr lang="en-IN" sz="2800" i="1">
                            <a:latin typeface="Cambria Math" panose="02040503050406030204" pitchFamily="18" charset="0"/>
                          </a:rPr>
                        </m:ctrlPr>
                      </m:sSupPr>
                      <m:e>
                        <m:r>
                          <m:rPr>
                            <m:nor/>
                          </m:rPr>
                          <a:rPr lang="en-IN" sz="2800" b="1">
                            <a:latin typeface="Cambria Math" panose="02040503050406030204" pitchFamily="18" charset="0"/>
                          </a:rPr>
                          <m:t>z</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ℝ</m:t>
                        </m:r>
                      </m:e>
                      <m:sup>
                        <m:r>
                          <a:rPr lang="en-IN" sz="2800" i="1">
                            <a:latin typeface="Cambria Math" panose="02040503050406030204" pitchFamily="18" charset="0"/>
                            <a:ea typeface="Cambria Math" panose="02040503050406030204" pitchFamily="18" charset="0"/>
                          </a:rPr>
                          <m:t>𝑘</m:t>
                        </m:r>
                      </m:sup>
                    </m:sSup>
                  </m:oMath>
                </a14:m>
                <a:r>
                  <a:rPr lang="en-US" sz="2800" dirty="0"/>
                  <a:t>,</a:t>
                </a:r>
              </a:p>
              <a:p>
                <a:pPr lvl="1"/>
                <a14:m>
                  <m:oMath xmlns:m="http://schemas.openxmlformats.org/officeDocument/2006/math">
                    <m:sSup>
                      <m:sSupPr>
                        <m:ctrlPr>
                          <a:rPr lang="en-IN" sz="2800" i="1">
                            <a:latin typeface="Cambria Math" panose="02040503050406030204" pitchFamily="18" charset="0"/>
                          </a:rPr>
                        </m:ctrlPr>
                      </m:sSupPr>
                      <m:e>
                        <m:r>
                          <m:rPr>
                            <m:nor/>
                          </m:rPr>
                          <a:rPr lang="en-IN" sz="2800" b="1" i="0" smtClean="0">
                            <a:latin typeface="Cambria Math" panose="02040503050406030204" pitchFamily="18" charset="0"/>
                          </a:rPr>
                          <m:t>x</m:t>
                        </m:r>
                      </m:e>
                      <m:sup>
                        <m:r>
                          <a:rPr lang="en-IN" sz="2800" i="1">
                            <a:latin typeface="Cambria Math" panose="02040503050406030204" pitchFamily="18" charset="0"/>
                          </a:rPr>
                          <m:t>𝑖</m:t>
                        </m:r>
                      </m:sup>
                    </m:sSup>
                    <m:r>
                      <a:rPr lang="en-IN" sz="2800" i="1">
                        <a:latin typeface="Cambria Math" panose="02040503050406030204" pitchFamily="18" charset="0"/>
                      </a:rPr>
                      <m:t>=</m:t>
                    </m:r>
                    <m:r>
                      <a:rPr lang="en-IN" sz="2800" i="1" smtClean="0">
                        <a:latin typeface="Cambria Math" panose="02040503050406030204" pitchFamily="18" charset="0"/>
                      </a:rPr>
                      <m:t>𝑊</m:t>
                    </m:r>
                    <m:sSup>
                      <m:sSupPr>
                        <m:ctrlPr>
                          <a:rPr lang="en-IN" sz="2800" i="1">
                            <a:latin typeface="Cambria Math" panose="02040503050406030204" pitchFamily="18" charset="0"/>
                          </a:rPr>
                        </m:ctrlPr>
                      </m:sSupPr>
                      <m:e>
                        <m:r>
                          <m:rPr>
                            <m:nor/>
                          </m:rPr>
                          <a:rPr lang="en-IN" sz="2800" b="1">
                            <a:latin typeface="Cambria Math" panose="02040503050406030204" pitchFamily="18" charset="0"/>
                          </a:rPr>
                          <m:t>z</m:t>
                        </m:r>
                      </m:e>
                      <m:sup>
                        <m:r>
                          <a:rPr lang="en-IN" sz="2800" i="1">
                            <a:latin typeface="Cambria Math" panose="02040503050406030204" pitchFamily="18" charset="0"/>
                          </a:rPr>
                          <m:t>𝑖</m:t>
                        </m:r>
                      </m:sup>
                    </m:sSup>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𝝐</m:t>
                        </m:r>
                      </m:e>
                      <m:sup>
                        <m:r>
                          <a:rPr lang="en-IN" sz="2800" i="1">
                            <a:latin typeface="Cambria Math" panose="02040503050406030204" pitchFamily="18" charset="0"/>
                          </a:rPr>
                          <m:t>𝑖</m:t>
                        </m:r>
                      </m:sup>
                    </m:sSup>
                  </m:oMath>
                </a14:m>
                <a:endParaRPr lang="en-IN" sz="2800" i="1" dirty="0" smtClean="0">
                  <a:latin typeface="Cambria Math" panose="02040503050406030204" pitchFamily="18" charset="0"/>
                </a:endParaRPr>
              </a:p>
              <a:p>
                <a:pPr lvl="1"/>
                <a14:m>
                  <m:oMath xmlns:m="http://schemas.openxmlformats.org/officeDocument/2006/math">
                    <m:r>
                      <a:rPr lang="en-IN" sz="2800" i="1" smtClean="0">
                        <a:latin typeface="Cambria Math" panose="02040503050406030204" pitchFamily="18" charset="0"/>
                      </a:rPr>
                      <m:t>𝑊</m:t>
                    </m:r>
                    <m:r>
                      <a:rPr lang="en-IN" sz="2800" i="1">
                        <a:latin typeface="Cambria Math" panose="02040503050406030204" pitchFamily="18" charset="0"/>
                      </a:rPr>
                      <m:t>∈</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ℝ</m:t>
                        </m:r>
                      </m:e>
                      <m:sup>
                        <m:r>
                          <a:rPr lang="en-IN" sz="2800" i="1" smtClean="0">
                            <a:latin typeface="Cambria Math" panose="02040503050406030204" pitchFamily="18" charset="0"/>
                            <a:ea typeface="Cambria Math" panose="02040503050406030204" pitchFamily="18" charset="0"/>
                          </a:rPr>
                          <m:t>𝑑</m:t>
                        </m:r>
                        <m:r>
                          <a:rPr lang="en-IN" sz="2800" i="1" smtClean="0">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𝑘</m:t>
                        </m:r>
                      </m:sup>
                    </m:sSup>
                  </m:oMath>
                </a14:m>
                <a:endParaRPr lang="en-IN" sz="2800" i="1" dirty="0">
                  <a:latin typeface="Cambria Math" panose="02040503050406030204" pitchFamily="18" charset="0"/>
                </a:endParaRPr>
              </a:p>
              <a:p>
                <a:pPr lvl="1"/>
                <a14:m>
                  <m:oMath xmlns:m="http://schemas.openxmlformats.org/officeDocument/2006/math">
                    <m:sSup>
                      <m:sSupPr>
                        <m:ctrlPr>
                          <a:rPr lang="en-IN" sz="2800" i="1">
                            <a:latin typeface="Cambria Math" panose="02040503050406030204" pitchFamily="18" charset="0"/>
                          </a:rPr>
                        </m:ctrlPr>
                      </m:sSupPr>
                      <m:e>
                        <m:r>
                          <a:rPr lang="en-IN" sz="2800" b="1" i="1">
                            <a:latin typeface="Cambria Math" panose="02040503050406030204" pitchFamily="18" charset="0"/>
                          </a:rPr>
                          <m:t>𝝐</m:t>
                        </m:r>
                      </m:e>
                      <m:sup>
                        <m:r>
                          <a:rPr lang="en-IN" sz="2800" i="1">
                            <a:latin typeface="Cambria Math" panose="02040503050406030204" pitchFamily="18" charset="0"/>
                          </a:rPr>
                          <m:t>𝑖</m:t>
                        </m:r>
                      </m:sup>
                    </m:sSup>
                    <m:r>
                      <a:rPr lang="en-IN" sz="2800" i="1">
                        <a:latin typeface="Cambria Math" panose="02040503050406030204" pitchFamily="18" charset="0"/>
                        <a:ea typeface="Cambria Math" panose="02040503050406030204" pitchFamily="18" charset="0"/>
                      </a:rPr>
                      <m:t>∈</m:t>
                    </m:r>
                    <m:sSup>
                      <m:sSupPr>
                        <m:ctrlPr>
                          <a:rPr lang="en-IN" sz="2800" i="1" smtClean="0">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ℝ</m:t>
                        </m:r>
                      </m:e>
                      <m:sup>
                        <m:r>
                          <a:rPr lang="en-IN" sz="2800" i="1" smtClean="0">
                            <a:latin typeface="Cambria Math" panose="02040503050406030204" pitchFamily="18" charset="0"/>
                            <a:ea typeface="Cambria Math" panose="02040503050406030204" pitchFamily="18" charset="0"/>
                          </a:rPr>
                          <m:t>𝑑</m:t>
                        </m:r>
                      </m:sup>
                    </m:sSup>
                  </m:oMath>
                </a14:m>
                <a:endParaRPr lang="en-US" dirty="0"/>
              </a:p>
              <a:p>
                <a:r>
                  <a:rPr lang="en-IN" dirty="0">
                    <a:latin typeface="+mj-lt"/>
                  </a:rPr>
                  <a:t>Observed </a:t>
                </a:r>
                <a:r>
                  <a:rPr lang="en-IN" dirty="0" smtClean="0">
                    <a:latin typeface="+mj-lt"/>
                  </a:rPr>
                  <a:t>data </a:t>
                </a:r>
                <a14:m>
                  <m:oMath xmlns:m="http://schemas.openxmlformats.org/officeDocument/2006/math">
                    <m:sSup>
                      <m:sSupPr>
                        <m:ctrlPr>
                          <a:rPr lang="en-IN" i="1">
                            <a:latin typeface="Cambria Math" panose="02040503050406030204" pitchFamily="18" charset="0"/>
                          </a:rPr>
                        </m:ctrlPr>
                      </m:sSupPr>
                      <m:e>
                        <m:r>
                          <m:rPr>
                            <m:nor/>
                          </m:rPr>
                          <a:rPr lang="en-IN" b="1" i="0" smtClean="0">
                            <a:latin typeface="Cambria Math" panose="02040503050406030204" pitchFamily="18" charset="0"/>
                          </a:rPr>
                          <m:t>x</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smtClean="0">
                            <a:latin typeface="Cambria Math" panose="02040503050406030204" pitchFamily="18" charset="0"/>
                            <a:ea typeface="Cambria Math" panose="02040503050406030204" pitchFamily="18" charset="0"/>
                          </a:rPr>
                          <m:t>𝑑</m:t>
                        </m:r>
                      </m:sup>
                    </m:sSup>
                  </m:oMath>
                </a14:m>
                <a:endParaRPr lang="en-US" dirty="0"/>
              </a:p>
            </p:txBody>
          </p:sp>
        </mc:Choice>
        <mc:Fallback>
          <p:sp>
            <p:nvSpPr>
              <p:cNvPr id="6" name="Content Placeholder 3"/>
              <p:cNvSpPr txBox="1">
                <a:spLocks noRot="1" noChangeAspect="1" noMove="1" noResize="1" noEditPoints="1" noAdjustHandles="1" noChangeArrowheads="1" noChangeShapeType="1" noTextEdit="1"/>
              </p:cNvSpPr>
              <p:nvPr/>
            </p:nvSpPr>
            <p:spPr>
              <a:xfrm>
                <a:off x="6785812" y="2041449"/>
                <a:ext cx="5047600" cy="2913999"/>
              </a:xfrm>
              <a:prstGeom prst="rect">
                <a:avLst/>
              </a:prstGeom>
              <a:blipFill>
                <a:blip r:embed="rId4"/>
                <a:stretch>
                  <a:fillRect l="-2415" t="-3556" b="-3138"/>
                </a:stretch>
              </a:blipFill>
            </p:spPr>
            <p:txBody>
              <a:bodyPr/>
              <a:lstStyle/>
              <a:p>
                <a:r>
                  <a:rPr lang="en-IN">
                    <a:noFill/>
                  </a:rPr>
                  <a:t> </a:t>
                </a:r>
              </a:p>
            </p:txBody>
          </p:sp>
        </mc:Fallback>
      </mc:AlternateContent>
    </p:spTree>
    <p:extLst>
      <p:ext uri="{BB962C8B-B14F-4D97-AF65-F5344CB8AC3E}">
        <p14:creationId xmlns:p14="http://schemas.microsoft.com/office/powerpoint/2010/main" val="214439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5496" r="4827" b="46184"/>
          <a:stretch/>
        </p:blipFill>
        <p:spPr>
          <a:xfrm>
            <a:off x="9019759" y="717429"/>
            <a:ext cx="3003082" cy="2952550"/>
          </a:xfrm>
          <a:prstGeom prst="rect">
            <a:avLst/>
          </a:prstGeom>
        </p:spPr>
      </p:pic>
      <p:sp>
        <p:nvSpPr>
          <p:cNvPr id="2" name="Title 1"/>
          <p:cNvSpPr>
            <a:spLocks noGrp="1"/>
          </p:cNvSpPr>
          <p:nvPr>
            <p:ph type="title"/>
          </p:nvPr>
        </p:nvSpPr>
        <p:spPr/>
        <p:txBody>
          <a:bodyPr/>
          <a:lstStyle/>
          <a:p>
            <a:r>
              <a:rPr lang="en-IN" dirty="0" smtClean="0"/>
              <a:t>Shortcomings of PCA</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6250188" cy="5746376"/>
              </a:xfrm>
            </p:spPr>
            <p:txBody>
              <a:bodyPr>
                <a:normAutofit/>
              </a:bodyPr>
              <a:lstStyle/>
              <a:p>
                <a:r>
                  <a:rPr lang="en-IN" dirty="0" smtClean="0"/>
                  <a:t>PCA will reveal hidden structure within data if that hidden structure is a linear subspace</a:t>
                </a:r>
              </a:p>
              <a:p>
                <a:r>
                  <a:rPr lang="en-IN" dirty="0" smtClean="0"/>
                  <a:t>PCA fails to reveal hidden structure in data if data is lying on curved (hyper) surfaces</a:t>
                </a:r>
              </a:p>
              <a:p>
                <a:r>
                  <a:rPr lang="en-IN" dirty="0" smtClean="0"/>
                  <a:t>PCA may also fail if data is lying on an affine subspace</a:t>
                </a:r>
              </a:p>
              <a:p>
                <a:pPr lvl="2"/>
                <a:r>
                  <a:rPr lang="en-IN" dirty="0" smtClean="0"/>
                  <a:t>However, this can be easily overcome by mean </a:t>
                </a:r>
                <a:r>
                  <a:rPr lang="en-IN" dirty="0" err="1" smtClean="0"/>
                  <a:t>centering</a:t>
                </a:r>
                <a:r>
                  <a:rPr lang="en-IN" dirty="0" smtClean="0"/>
                  <a:t> data i.e. find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r>
                      <a:rPr lang="en-IN" b="1" i="1" smtClean="0">
                        <a:latin typeface="Cambria Math" panose="02040503050406030204" pitchFamily="18" charset="0"/>
                      </a:rPr>
                      <m:t>𝟏</m:t>
                    </m:r>
                  </m:oMath>
                </a14:m>
                <a:r>
                  <a:rPr lang="en-IN" b="1" dirty="0" smtClean="0"/>
                  <a:t> </a:t>
                </a:r>
                <a:r>
                  <a:rPr lang="en-IN" dirty="0" smtClean="0"/>
                  <a:t>and do PCA with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r>
                      <a:rPr lang="en-IN" b="0" i="1" dirty="0" smtClean="0">
                        <a:latin typeface="Cambria Math" panose="02040503050406030204" pitchFamily="18" charset="0"/>
                      </a:rPr>
                      <m:t>=</m:t>
                    </m:r>
                    <m:r>
                      <a:rPr lang="en-IN" b="0" i="1" dirty="0" smtClean="0">
                        <a:latin typeface="Cambria Math" panose="02040503050406030204" pitchFamily="18" charset="0"/>
                      </a:rPr>
                      <m:t>𝑋</m:t>
                    </m:r>
                    <m:r>
                      <a:rPr lang="en-IN" b="0" i="1" dirty="0" smtClean="0">
                        <a:latin typeface="Cambria Math" panose="02040503050406030204" pitchFamily="18" charset="0"/>
                      </a:rPr>
                      <m:t>−</m:t>
                    </m:r>
                    <m:r>
                      <a:rPr lang="en-IN" b="1" i="0" dirty="0" smtClean="0">
                        <a:latin typeface="Cambria Math" panose="02040503050406030204" pitchFamily="18" charset="0"/>
                      </a:rPr>
                      <m:t>𝟏</m:t>
                    </m:r>
                    <m:sSup>
                      <m:sSupPr>
                        <m:ctrlPr>
                          <a:rPr lang="en-IN" b="1" dirty="0" smtClean="0">
                            <a:latin typeface="Cambria Math" panose="02040503050406030204" pitchFamily="18" charset="0"/>
                          </a:rPr>
                        </m:ctrlPr>
                      </m:sSupPr>
                      <m:e>
                        <m:r>
                          <a:rPr lang="en-IN" b="1" i="0" dirty="0" smtClean="0">
                            <a:latin typeface="Cambria Math" panose="02040503050406030204" pitchFamily="18" charset="0"/>
                          </a:rPr>
                          <m:t>𝛍</m:t>
                        </m:r>
                      </m:e>
                      <m:sup>
                        <m:r>
                          <a:rPr lang="en-IN" b="1" i="0" dirty="0" smtClean="0">
                            <a:latin typeface="Cambria Math" panose="02040503050406030204" pitchFamily="18" charset="0"/>
                          </a:rPr>
                          <m:t>⊤</m:t>
                        </m:r>
                      </m:sup>
                    </m:sSup>
                  </m:oMath>
                </a14:m>
                <a:endParaRPr lang="en-IN" b="1" dirty="0" smtClean="0"/>
              </a:p>
              <a:p>
                <a:pPr lvl="2"/>
                <a:r>
                  <a:rPr lang="en-IN" dirty="0" smtClean="0"/>
                  <a:t>Mean </a:t>
                </a:r>
                <a:r>
                  <a:rPr lang="en-IN" dirty="0" err="1" smtClean="0"/>
                  <a:t>centering</a:t>
                </a:r>
                <a:r>
                  <a:rPr lang="en-IN" dirty="0" smtClean="0"/>
                  <a:t> removes displacement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6250188" cy="5746376"/>
              </a:xfrm>
              <a:blipFill>
                <a:blip r:embed="rId3"/>
                <a:stretch>
                  <a:fillRect l="-1073" t="-2545" r="-117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4503" b="45833"/>
          <a:stretch/>
        </p:blipFill>
        <p:spPr>
          <a:xfrm>
            <a:off x="6163905" y="785871"/>
            <a:ext cx="2750372" cy="2971800"/>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0191" r="41911" b="4196"/>
          <a:stretch/>
        </p:blipFill>
        <p:spPr>
          <a:xfrm>
            <a:off x="7804073" y="5094015"/>
            <a:ext cx="3511602" cy="1405289"/>
          </a:xfrm>
          <a:prstGeom prst="rect">
            <a:avLst/>
          </a:prstGeom>
        </p:spPr>
      </p:pic>
      <p:sp>
        <p:nvSpPr>
          <p:cNvPr id="8" name="Rectangular Callout 7"/>
          <p:cNvSpPr/>
          <p:nvPr/>
        </p:nvSpPr>
        <p:spPr>
          <a:xfrm>
            <a:off x="6821295" y="218309"/>
            <a:ext cx="2815864" cy="567562"/>
          </a:xfrm>
          <a:prstGeom prst="wedgeRectCallout">
            <a:avLst>
              <a:gd name="adj1" fmla="val 68086"/>
              <a:gd name="adj2" fmla="val 6335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a:t>
            </a:r>
            <a:r>
              <a:rPr lang="en-IN" sz="2400" dirty="0" smtClean="0">
                <a:solidFill>
                  <a:schemeClr val="tx1"/>
                </a:solidFill>
                <a:latin typeface="+mj-lt"/>
              </a:rPr>
              <a:t>PCA </a:t>
            </a:r>
            <a:r>
              <a:rPr lang="en-IN" sz="2400" dirty="0" smtClean="0">
                <a:solidFill>
                  <a:schemeClr val="tx1"/>
                </a:solidFill>
                <a:latin typeface="+mj-lt"/>
              </a:rPr>
              <a:t>will give us</a:t>
            </a:r>
            <a:endParaRPr lang="en-US" sz="2400" dirty="0">
              <a:solidFill>
                <a:schemeClr val="tx1"/>
              </a:solidFill>
              <a:latin typeface="+mj-lt"/>
            </a:endParaRPr>
          </a:p>
        </p:txBody>
      </p:sp>
      <p:sp>
        <p:nvSpPr>
          <p:cNvPr id="9" name="Rectangular Callout 8"/>
          <p:cNvSpPr/>
          <p:nvPr/>
        </p:nvSpPr>
        <p:spPr>
          <a:xfrm>
            <a:off x="6163905" y="4344799"/>
            <a:ext cx="2728751" cy="588522"/>
          </a:xfrm>
          <a:prstGeom prst="wedgeRectCallout">
            <a:avLst>
              <a:gd name="adj1" fmla="val 65688"/>
              <a:gd name="adj2" fmla="val 10502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we really want</a:t>
            </a:r>
            <a:endParaRPr lang="en-US" sz="2400" dirty="0">
              <a:solidFill>
                <a:schemeClr val="tx1"/>
              </a:solidFill>
              <a:latin typeface="+mj-lt"/>
            </a:endParaRPr>
          </a:p>
        </p:txBody>
      </p:sp>
      <p:sp>
        <p:nvSpPr>
          <p:cNvPr id="10" name="Rectangular Callout 9"/>
          <p:cNvSpPr/>
          <p:nvPr/>
        </p:nvSpPr>
        <p:spPr>
          <a:xfrm>
            <a:off x="9265919" y="3675755"/>
            <a:ext cx="2575058" cy="1092507"/>
          </a:xfrm>
          <a:prstGeom prst="wedgeRectCallout">
            <a:avLst>
              <a:gd name="adj1" fmla="val -86145"/>
              <a:gd name="adj2" fmla="val -5341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“Swiss Roll” </a:t>
            </a:r>
            <a:r>
              <a:rPr lang="en-IN" sz="2400" dirty="0" smtClean="0">
                <a:solidFill>
                  <a:schemeClr val="tx1"/>
                </a:solidFill>
                <a:latin typeface="+mj-lt"/>
              </a:rPr>
              <a:t>data – used to be very popular in ML</a:t>
            </a:r>
            <a:endParaRPr lang="en-US" sz="2400" dirty="0">
              <a:solidFill>
                <a:schemeClr val="tx1"/>
              </a:solidFill>
              <a:latin typeface="+mj-lt"/>
            </a:endParaRPr>
          </a:p>
        </p:txBody>
      </p:sp>
    </p:spTree>
    <p:extLst>
      <p:ext uri="{BB962C8B-B14F-4D97-AF65-F5344CB8AC3E}">
        <p14:creationId xmlns:p14="http://schemas.microsoft.com/office/powerpoint/2010/main" val="14973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Last Lecture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normAutofit/>
              </a:bodyPr>
              <a:lstStyle/>
              <a:p>
                <a:r>
                  <a:rPr lang="en-US" dirty="0" smtClean="0"/>
                  <a:t>Usefulness of treating matrices/vectors as maps in understanding</a:t>
                </a:r>
              </a:p>
              <a:p>
                <a:r>
                  <a:rPr lang="en-US" dirty="0" smtClean="0"/>
                  <a:t>Several jargon terms related to linear algebra: column space, rank, column rank, (sub)space, affine space, (affine) hyperplane, </a:t>
                </a:r>
                <a:r>
                  <a:rPr lang="en-US" dirty="0" err="1" smtClean="0"/>
                  <a:t>nullspace</a:t>
                </a:r>
                <a:endParaRPr lang="en-US" dirty="0"/>
              </a:p>
              <a:p>
                <a:r>
                  <a:rPr lang="en-US" b="1" dirty="0" smtClean="0"/>
                  <a:t>Singular Value Decomposition</a:t>
                </a:r>
                <a:r>
                  <a:rPr lang="en-US" dirty="0" smtClean="0"/>
                  <a:t>: a way to represent </a:t>
                </a:r>
                <a:r>
                  <a:rPr lang="en-US" b="1" dirty="0" smtClean="0"/>
                  <a:t>any</a:t>
                </a:r>
                <a:r>
                  <a:rPr lang="en-US" dirty="0" smtClean="0"/>
                  <a:t> rectangular or square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sup>
                    </m:sSup>
                  </m:oMath>
                </a14:m>
                <a:r>
                  <a:rPr lang="en-US" dirty="0" smtClean="0"/>
                  <a:t> as a product of two orthonormal (</a:t>
                </a:r>
                <a:r>
                  <a:rPr lang="en-US" dirty="0" err="1" smtClean="0"/>
                  <a:t>rotation+flip+swap</a:t>
                </a:r>
                <a:r>
                  <a:rPr lang="en-US" dirty="0" smtClean="0"/>
                  <a:t>) matrices and a scaling matrix </a:t>
                </a:r>
                <a14:m>
                  <m:oMath xmlns:m="http://schemas.openxmlformats.org/officeDocument/2006/math">
                    <m:r>
                      <a:rPr lang="en-IN" i="1">
                        <a:solidFill>
                          <a:schemeClr val="tx1"/>
                        </a:solidFill>
                        <a:latin typeface="Cambria Math" panose="02040503050406030204" pitchFamily="18" charset="0"/>
                      </a:rPr>
                      <m:t>𝐴</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𝑈</m:t>
                    </m:r>
                    <m:r>
                      <m:rPr>
                        <m:sty m:val="p"/>
                      </m:rPr>
                      <a:rPr lang="en-IN">
                        <a:solidFill>
                          <a:schemeClr val="tx1"/>
                        </a:solidFill>
                        <a:latin typeface="Cambria Math" panose="02040503050406030204" pitchFamily="18" charset="0"/>
                      </a:rPr>
                      <m:t>Σ</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𝑉</m:t>
                        </m:r>
                      </m:e>
                      <m:sup>
                        <m:r>
                          <a:rPr lang="en-IN" i="1">
                            <a:solidFill>
                              <a:schemeClr val="tx1"/>
                            </a:solidFill>
                            <a:latin typeface="Cambria Math" panose="02040503050406030204" pitchFamily="18" charset="0"/>
                          </a:rPr>
                          <m:t>⊤</m:t>
                        </m:r>
                      </m:sup>
                    </m:sSup>
                  </m:oMath>
                </a14:m>
                <a:endParaRPr lang="en-US" dirty="0" smtClean="0"/>
              </a:p>
              <a:p>
                <a:pPr lvl="2"/>
                <a:r>
                  <a:rPr lang="en-US" dirty="0" smtClean="0"/>
                  <a:t>If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min</m:t>
                        </m:r>
                      </m:fName>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𝑛</m:t>
                            </m:r>
                          </m:e>
                        </m:d>
                      </m:e>
                    </m:func>
                  </m:oMath>
                </a14:m>
                <a:r>
                  <a:rPr lang="en-US" dirty="0" smtClean="0"/>
                  <a:t> then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𝑘</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𝑖</m:t>
                            </m:r>
                          </m:sub>
                        </m:sSub>
                        <m:sSup>
                          <m:sSupPr>
                            <m:ctrlPr>
                              <a:rPr lang="en-IN" b="0" i="1" smtClean="0">
                                <a:latin typeface="Cambria Math" panose="02040503050406030204" pitchFamily="18" charset="0"/>
                              </a:rPr>
                            </m:ctrlPr>
                          </m:sSupPr>
                          <m:e>
                            <m:r>
                              <a:rPr lang="en-IN" b="1" i="0" smtClean="0">
                                <a:latin typeface="Cambria Math" panose="02040503050406030204" pitchFamily="18" charset="0"/>
                              </a:rPr>
                              <m:t>𝐮</m:t>
                            </m:r>
                          </m:e>
                          <m:sup>
                            <m:r>
                              <a:rPr lang="en-IN" b="0" i="1" smtClean="0">
                                <a:latin typeface="Cambria Math" panose="02040503050406030204" pitchFamily="18" charset="0"/>
                              </a:rPr>
                              <m:t>𝑖</m:t>
                            </m:r>
                          </m:sup>
                        </m:sSup>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𝑖</m:t>
                                    </m:r>
                                  </m:sup>
                                </m:sSup>
                              </m:e>
                            </m:d>
                          </m:e>
                          <m:sup>
                            <m:r>
                              <a:rPr lang="en-IN" b="0" i="1" smtClean="0">
                                <a:latin typeface="Cambria Math" panose="02040503050406030204" pitchFamily="18" charset="0"/>
                              </a:rPr>
                              <m:t>⊤</m:t>
                            </m:r>
                          </m:sup>
                        </m:sSup>
                      </m:e>
                    </m:nary>
                  </m:oMath>
                </a14:m>
                <a:r>
                  <a:rPr lang="en-US" dirty="0" smtClean="0"/>
                  <a:t> using singular triplets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a:latin typeface="Cambria Math" panose="02040503050406030204" pitchFamily="18" charset="0"/>
                              </a:rPr>
                            </m:ctrlPr>
                          </m:sSubPr>
                          <m:e>
                            <m:r>
                              <a:rPr lang="en-IN">
                                <a:latin typeface="Cambria Math" panose="02040503050406030204" pitchFamily="18" charset="0"/>
                              </a:rPr>
                              <m:t>𝜎</m:t>
                            </m:r>
                          </m:e>
                          <m:sub>
                            <m:r>
                              <a:rPr lang="en-IN">
                                <a:latin typeface="Cambria Math" panose="02040503050406030204" pitchFamily="18" charset="0"/>
                              </a:rPr>
                              <m:t>𝑖</m:t>
                            </m:r>
                          </m:sub>
                        </m:sSub>
                        <m:r>
                          <a:rPr lang="en-IN" b="0" i="1" smtClean="0">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b="0" i="1" smtClean="0">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𝑖</m:t>
                            </m:r>
                          </m:sup>
                        </m:sSup>
                      </m:e>
                    </m:d>
                  </m:oMath>
                </a14:m>
                <a:endParaRPr lang="en-US" dirty="0" smtClean="0"/>
              </a:p>
              <a:p>
                <a:pPr lvl="2"/>
                <a:r>
                  <a:rPr lang="en-US" dirty="0" smtClean="0"/>
                  <a:t>Shows us that any linear map can be thought of as a “rotation” followed by a scaling operation (which may drop some coordinates or add some new ones) followed by anoth</a:t>
                </a:r>
                <a:r>
                  <a:rPr lang="en-US" dirty="0" smtClean="0"/>
                  <a:t>er “rotation” (replace “rotation” with orthonormal map)</a:t>
                </a:r>
              </a:p>
              <a:p>
                <a:pPr lvl="2"/>
                <a:r>
                  <a:rPr lang="en-US" dirty="0" smtClean="0"/>
                  <a:t>Helps us gain an intuitive </a:t>
                </a:r>
                <a:r>
                  <a:rPr lang="en-US" dirty="0" smtClean="0"/>
                  <a:t>understanding of several concepts: rank, trace, determinant, inverse, pseudo inverse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Eigenvectors and Eigenvalues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Can be considered quite enigmatic when taught in an MTH course</a:t>
                </a:r>
              </a:p>
              <a:p>
                <a:pPr lvl="2"/>
                <a:r>
                  <a:rPr lang="en-IN" dirty="0" smtClean="0"/>
                  <a:t>ML perspective</a:t>
                </a:r>
                <a:r>
                  <a:rPr lang="en-IN" dirty="0"/>
                  <a:t> is a bit </a:t>
                </a:r>
                <a:r>
                  <a:rPr lang="en-IN" dirty="0" smtClean="0"/>
                  <a:t>different/easier (MTH people may dislike this – sorry </a:t>
                </a:r>
                <a:r>
                  <a:rPr lang="en-IN" i="0" dirty="0" smtClean="0">
                    <a:sym typeface="Wingdings" panose="05000000000000000000" pitchFamily="2" charset="2"/>
                  </a:rPr>
                  <a:t></a:t>
                </a:r>
                <a:r>
                  <a:rPr lang="en-IN" dirty="0" smtClean="0"/>
                  <a:t>)</a:t>
                </a:r>
              </a:p>
              <a:p>
                <a:pPr lvl="2"/>
                <a:r>
                  <a:rPr lang="en-IN" dirty="0" smtClean="0"/>
                  <a:t>SVD is clearly an extremely important (central even) concept in </a:t>
                </a:r>
                <a:r>
                  <a:rPr lang="en-IN" dirty="0" err="1" smtClean="0"/>
                  <a:t>LinAlg</a:t>
                </a:r>
                <a:r>
                  <a:rPr lang="en-IN" dirty="0" smtClean="0"/>
                  <a:t> and ML</a:t>
                </a:r>
              </a:p>
              <a:p>
                <a:pPr lvl="2"/>
                <a:r>
                  <a:rPr lang="en-IN" dirty="0" err="1" smtClean="0"/>
                  <a:t>Eigenblah</a:t>
                </a:r>
                <a:r>
                  <a:rPr lang="en-IN" dirty="0" smtClean="0"/>
                  <a:t> can be seen as simply a handy way of obtaining the SVD of a </a:t>
                </a:r>
                <a:r>
                  <a:rPr lang="en-IN" dirty="0" smtClean="0"/>
                  <a:t>matrix</a:t>
                </a:r>
              </a:p>
              <a:p>
                <a:r>
                  <a:rPr lang="en-IN" dirty="0" smtClean="0"/>
                  <a:t>Consider a feature matrix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r>
                  <a:rPr lang="en-IN" dirty="0"/>
                  <a:t> – </a:t>
                </a:r>
                <a:r>
                  <a:rPr lang="en-IN" dirty="0" smtClean="0"/>
                  <a:t>want to find its SVD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𝑈</m:t>
                    </m:r>
                    <m:r>
                      <m:rPr>
                        <m:sty m:val="p"/>
                      </m:rPr>
                      <a:rPr lang="en-IN" b="0" i="0" smtClean="0">
                        <a:latin typeface="Cambria Math" panose="02040503050406030204" pitchFamily="18" charset="0"/>
                      </a:rPr>
                      <m:t>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oMath>
                </a14:m>
                <a:endParaRPr lang="en-IN" dirty="0" smtClean="0"/>
              </a:p>
              <a:p>
                <a:r>
                  <a:rPr lang="en-IN" dirty="0" smtClean="0"/>
                  <a:t>Instead, consider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𝑋</m:t>
                        </m:r>
                      </m:e>
                      <m:sup>
                        <m:r>
                          <a:rPr lang="en-IN" i="1">
                            <a:latin typeface="Cambria Math" panose="02040503050406030204" pitchFamily="18" charset="0"/>
                          </a:rPr>
                          <m:t>⊤</m:t>
                        </m:r>
                      </m:sup>
                    </m:sSup>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𝑉</m:t>
                    </m:r>
                    <m:r>
                      <m:rPr>
                        <m:sty m:val="p"/>
                      </m:rPr>
                      <a:rPr lang="en-IN" b="0" i="0" smtClean="0">
                        <a:latin typeface="Cambria Math" panose="02040503050406030204" pitchFamily="18" charset="0"/>
                      </a:rPr>
                      <m:t>Λ</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oMath>
                </a14:m>
                <a:endParaRPr lang="en-IN" dirty="0" smtClean="0"/>
              </a:p>
              <a:p>
                <a:pPr lvl="2"/>
                <a:r>
                  <a:rPr lang="en-IN" dirty="0" smtClean="0"/>
                  <a:t>Nice as this matrix is square, symmetric and lets us focus on finding </a:t>
                </a:r>
                <a14:m>
                  <m:oMath xmlns:m="http://schemas.openxmlformats.org/officeDocument/2006/math">
                    <m:r>
                      <a:rPr lang="en-IN" b="0" i="1" smtClean="0">
                        <a:latin typeface="Cambria Math" panose="02040503050406030204" pitchFamily="18" charset="0"/>
                      </a:rPr>
                      <m:t>𝑉</m:t>
                    </m:r>
                  </m:oMath>
                </a14:m>
                <a:r>
                  <a:rPr lang="en-IN" dirty="0" smtClean="0"/>
                  <a:t> – how?</a:t>
                </a:r>
              </a:p>
              <a:p>
                <a:pPr lvl="2"/>
                <a:r>
                  <a:rPr lang="en-IN" dirty="0" smtClean="0"/>
                  <a:t>Let </a:t>
                </a:r>
                <a14:m>
                  <m:oMath xmlns:m="http://schemas.openxmlformats.org/officeDocument/2006/math">
                    <m:r>
                      <a:rPr lang="en-IN" b="0" i="1" smtClean="0">
                        <a:latin typeface="Cambria Math" panose="02040503050406030204" pitchFamily="18" charset="0"/>
                      </a:rPr>
                      <m:t>𝑉</m:t>
                    </m:r>
                    <m:r>
                      <a:rPr lang="en-IN">
                        <a:latin typeface="Cambria Math" panose="02040503050406030204" pitchFamily="18" charset="0"/>
                      </a:rPr>
                      <m:t>=</m:t>
                    </m:r>
                    <m:d>
                      <m:dPr>
                        <m:begChr m:val="["/>
                        <m:endChr m:val="]"/>
                        <m:ctrlPr>
                          <a:rPr lang="en-IN">
                            <a:latin typeface="Cambria Math" panose="02040503050406030204" pitchFamily="18" charset="0"/>
                          </a:rPr>
                        </m:ctrlPr>
                      </m:dPr>
                      <m:e>
                        <m:sSup>
                          <m:sSupPr>
                            <m:ctrlPr>
                              <a:rPr lang="en-IN">
                                <a:latin typeface="Cambria Math" panose="02040503050406030204" pitchFamily="18" charset="0"/>
                              </a:rPr>
                            </m:ctrlPr>
                          </m:sSupPr>
                          <m:e>
                            <m:r>
                              <a:rPr lang="en-IN" b="1" i="0" smtClean="0">
                                <a:latin typeface="Cambria Math" panose="02040503050406030204" pitchFamily="18" charset="0"/>
                              </a:rPr>
                              <m:t>𝐯</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𝑑</m:t>
                            </m:r>
                          </m:sup>
                        </m:sSup>
                      </m:e>
                    </m:d>
                  </m:oMath>
                </a14:m>
                <a:r>
                  <a:rPr lang="en-IN" dirty="0" smtClean="0"/>
                  <a:t> (recall that columns of </a:t>
                </a:r>
                <a14:m>
                  <m:oMath xmlns:m="http://schemas.openxmlformats.org/officeDocument/2006/math">
                    <m:r>
                      <a:rPr lang="en-IN" b="0" i="1" smtClean="0">
                        <a:latin typeface="Cambria Math" panose="02040503050406030204" pitchFamily="18" charset="0"/>
                      </a:rPr>
                      <m:t>𝑉</m:t>
                    </m:r>
                  </m:oMath>
                </a14:m>
                <a:r>
                  <a:rPr lang="en-IN" dirty="0" smtClean="0"/>
                  <a:t> are orthonormal). Then we have</a:t>
                </a:r>
                <a:br>
                  <a:rPr lang="en-IN" dirty="0" smtClean="0"/>
                </a:b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𝑋</m:t>
                        </m:r>
                      </m:e>
                      <m:sup>
                        <m:r>
                          <a:rPr lang="en-IN">
                            <a:latin typeface="Cambria Math" panose="02040503050406030204" pitchFamily="18" charset="0"/>
                          </a:rPr>
                          <m:t>⊤</m:t>
                        </m:r>
                      </m:sup>
                    </m:sSup>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𝑗</m:t>
                        </m:r>
                      </m:sup>
                    </m:sSup>
                    <m:r>
                      <a:rPr lang="en-IN" b="0" i="1" smtClean="0">
                        <a:latin typeface="Cambria Math" panose="02040503050406030204" pitchFamily="18" charset="0"/>
                      </a:rPr>
                      <m:t>=</m:t>
                    </m:r>
                    <m:r>
                      <a:rPr lang="en-IN">
                        <a:latin typeface="Cambria Math" panose="02040503050406030204" pitchFamily="18" charset="0"/>
                      </a:rPr>
                      <m:t>𝑉</m:t>
                    </m:r>
                    <m:r>
                      <m:rPr>
                        <m:sty m:val="p"/>
                      </m:rPr>
                      <a:rPr lang="en-IN" i="0">
                        <a:latin typeface="Cambria Math" panose="02040503050406030204" pitchFamily="18" charset="0"/>
                      </a:rPr>
                      <m:t>Λ</m:t>
                    </m:r>
                    <m:sSup>
                      <m:sSupPr>
                        <m:ctrlPr>
                          <a:rPr lang="en-IN">
                            <a:latin typeface="Cambria Math" panose="02040503050406030204" pitchFamily="18" charset="0"/>
                          </a:rPr>
                        </m:ctrlPr>
                      </m:sSupPr>
                      <m:e>
                        <m:r>
                          <a:rPr lang="en-IN">
                            <a:latin typeface="Cambria Math" panose="02040503050406030204" pitchFamily="18" charset="0"/>
                          </a:rPr>
                          <m:t>𝑉</m:t>
                        </m:r>
                      </m:e>
                      <m:sup>
                        <m:r>
                          <a:rPr lang="en-IN">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𝑗</m:t>
                        </m:r>
                      </m:sup>
                    </m:sSup>
                    <m:r>
                      <a:rPr lang="en-IN" b="0" i="1" smtClean="0">
                        <a:latin typeface="Cambria Math" panose="02040503050406030204" pitchFamily="18" charset="0"/>
                      </a:rPr>
                      <m:t>=</m:t>
                    </m:r>
                    <m:r>
                      <a:rPr lang="en-IN" b="0" i="1" smtClean="0">
                        <a:latin typeface="Cambria Math" panose="02040503050406030204" pitchFamily="18" charset="0"/>
                      </a:rPr>
                      <m:t>𝑉</m:t>
                    </m:r>
                    <m:r>
                      <m:rPr>
                        <m:sty m:val="p"/>
                      </m:rPr>
                      <a:rPr lang="en-IN" b="0" i="0" smtClean="0">
                        <a:latin typeface="Cambria Math" panose="02040503050406030204" pitchFamily="18" charset="0"/>
                      </a:rPr>
                      <m:t>Λ</m:t>
                    </m:r>
                    <m:sSub>
                      <m:sSubPr>
                        <m:ctrlPr>
                          <a:rPr lang="en-IN" b="0" smtClean="0">
                            <a:latin typeface="Cambria Math" panose="02040503050406030204" pitchFamily="18" charset="0"/>
                          </a:rPr>
                        </m:ctrlPr>
                      </m:sSubPr>
                      <m:e>
                        <m:r>
                          <a:rPr lang="en-IN" b="1" i="0" smtClean="0">
                            <a:latin typeface="Cambria Math" panose="02040503050406030204" pitchFamily="18" charset="0"/>
                          </a:rPr>
                          <m:t>𝐞</m:t>
                        </m:r>
                      </m:e>
                      <m:sub>
                        <m:r>
                          <a:rPr lang="en-IN" b="0" i="1" smtClean="0">
                            <a:latin typeface="Cambria Math" panose="02040503050406030204" pitchFamily="18" charset="0"/>
                          </a:rPr>
                          <m:t>𝑗</m:t>
                        </m:r>
                      </m:sub>
                    </m:sSub>
                    <m:r>
                      <a:rPr lang="en-IN" b="0" i="1" smtClean="0">
                        <a:latin typeface="Cambria Math" panose="02040503050406030204" pitchFamily="18" charset="0"/>
                      </a:rPr>
                      <m:t>=</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0" smtClean="0">
                                <a:latin typeface="Cambria Math" panose="02040503050406030204" pitchFamily="18" charset="0"/>
                              </a:rPr>
                              <m:t>𝐞</m:t>
                            </m:r>
                          </m:e>
                          <m:sub>
                            <m:r>
                              <a:rPr lang="en-IN" b="0" i="1" smtClean="0">
                                <a:latin typeface="Cambria Math" panose="02040503050406030204" pitchFamily="18" charset="0"/>
                              </a:rPr>
                              <m:t>𝑗</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𝑗</m:t>
                        </m:r>
                      </m:sub>
                    </m:sSub>
                    <m:r>
                      <a:rPr lang="en-IN" b="0" i="1" smtClean="0">
                        <a:latin typeface="Cambria Math" panose="02040503050406030204" pitchFamily="18" charset="0"/>
                      </a:rPr>
                      <m:t>⋅</m:t>
                    </m:r>
                    <m:r>
                      <a:rPr lang="en-IN" b="0" i="1" smtClean="0">
                        <a:latin typeface="Cambria Math" panose="02040503050406030204" pitchFamily="18" charset="0"/>
                      </a:rPr>
                      <m:t>𝑉</m:t>
                    </m:r>
                    <m:sSub>
                      <m:sSubPr>
                        <m:ctrlPr>
                          <a:rPr lang="en-IN" b="0" i="1" smtClean="0">
                            <a:latin typeface="Cambria Math" panose="02040503050406030204" pitchFamily="18" charset="0"/>
                          </a:rPr>
                        </m:ctrlPr>
                      </m:sSubPr>
                      <m:e>
                        <m:r>
                          <a:rPr lang="en-IN" b="1" i="0" smtClean="0">
                            <a:latin typeface="Cambria Math" panose="02040503050406030204" pitchFamily="18" charset="0"/>
                          </a:rPr>
                          <m:t>𝐞</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𝑗</m:t>
                        </m:r>
                      </m:sup>
                    </m:sSup>
                  </m:oMath>
                </a14:m>
                <a:r>
                  <a:rPr lang="en-IN" dirty="0" smtClean="0"/>
                  <a:t/>
                </a:r>
                <a:br>
                  <a:rPr lang="en-IN" dirty="0" smtClean="0"/>
                </a:br>
                <a:r>
                  <a:rPr lang="en-IN" dirty="0" smtClean="0"/>
                  <a:t> where </a:t>
                </a:r>
                <a14:m>
                  <m:oMath xmlns:m="http://schemas.openxmlformats.org/officeDocument/2006/math">
                    <m:r>
                      <m:rPr>
                        <m:sty m:val="p"/>
                      </m:rPr>
                      <a:rPr lang="en-IN" b="0" i="0" smtClean="0">
                        <a:latin typeface="Cambria Math" panose="02040503050406030204" pitchFamily="18" charset="0"/>
                      </a:rPr>
                      <m:t>Λ</m:t>
                    </m:r>
                    <m:r>
                      <a:rPr lang="en-IN" b="0" i="1" smtClean="0">
                        <a:latin typeface="Cambria Math" panose="02040503050406030204" pitchFamily="18" charset="0"/>
                      </a:rPr>
                      <m:t>=</m:t>
                    </m:r>
                    <m:d>
                      <m:dPr>
                        <m:begChr m:val="["/>
                        <m:endChr m:val="]"/>
                        <m:ctrlPr>
                          <a:rPr lang="en-IN" b="0" smtClean="0">
                            <a:latin typeface="Cambria Math" panose="02040503050406030204" pitchFamily="18" charset="0"/>
                          </a:rPr>
                        </m:ctrlPr>
                      </m:dPr>
                      <m:e>
                        <m:sSub>
                          <m:sSubPr>
                            <m:ctrlPr>
                              <a:rPr lang="en-IN" b="0"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𝑛</m:t>
                            </m:r>
                          </m:sub>
                        </m:sSub>
                      </m:e>
                    </m:d>
                  </m:oMath>
                </a14:m>
                <a:r>
                  <a:rPr lang="en-IN" dirty="0" smtClean="0"/>
                  <a:t>. Thus,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𝑋</m:t>
                        </m:r>
                      </m:e>
                      <m:sup>
                        <m:r>
                          <a:rPr lang="en-IN">
                            <a:latin typeface="Cambria Math" panose="02040503050406030204" pitchFamily="18" charset="0"/>
                          </a:rPr>
                          <m:t>⊤</m:t>
                        </m:r>
                      </m:sup>
                    </m:sSup>
                    <m:r>
                      <a:rPr lang="en-IN" b="0" i="1" smtClean="0">
                        <a:latin typeface="Cambria Math" panose="02040503050406030204" pitchFamily="18" charset="0"/>
                      </a:rPr>
                      <m:t>𝑋</m:t>
                    </m:r>
                  </m:oMath>
                </a14:m>
                <a:r>
                  <a:rPr lang="en-IN" dirty="0" smtClean="0"/>
                  <a:t> merely scales right singular vectors of </a:t>
                </a:r>
                <a14:m>
                  <m:oMath xmlns:m="http://schemas.openxmlformats.org/officeDocument/2006/math">
                    <m:r>
                      <a:rPr lang="en-IN" b="0" i="1" smtClean="0">
                        <a:latin typeface="Cambria Math" panose="02040503050406030204" pitchFamily="18" charset="0"/>
                      </a:rPr>
                      <m:t>𝑋</m:t>
                    </m:r>
                  </m:oMath>
                </a14:m>
                <a:endParaRPr lang="en-IN" dirty="0" smtClean="0"/>
              </a:p>
              <a:p>
                <a:r>
                  <a:rPr lang="en-IN" dirty="0" smtClean="0"/>
                  <a:t>To handle </a:t>
                </a:r>
                <a14:m>
                  <m:oMath xmlns:m="http://schemas.openxmlformats.org/officeDocument/2006/math">
                    <m:r>
                      <a:rPr lang="en-IN" b="0" i="1" smtClean="0">
                        <a:latin typeface="Cambria Math" panose="02040503050406030204" pitchFamily="18" charset="0"/>
                      </a:rPr>
                      <m:t>𝑈</m:t>
                    </m:r>
                  </m:oMath>
                </a14:m>
                <a:r>
                  <a:rPr lang="en-IN" dirty="0" smtClean="0"/>
                  <a:t>, simply take </a:t>
                </a:r>
                <a14:m>
                  <m:oMath xmlns:m="http://schemas.openxmlformats.org/officeDocument/2006/math">
                    <m:r>
                      <a:rPr lang="en-IN" i="1">
                        <a:latin typeface="Cambria Math" panose="02040503050406030204" pitchFamily="18" charset="0"/>
                      </a:rPr>
                      <m:t>𝑋</m:t>
                    </m:r>
                    <m:sSup>
                      <m:sSupPr>
                        <m:ctrlPr>
                          <a:rPr lang="en-IN" i="1">
                            <a:latin typeface="Cambria Math" panose="02040503050406030204" pitchFamily="18" charset="0"/>
                          </a:rPr>
                        </m:ctrlPr>
                      </m:sSupPr>
                      <m:e>
                        <m:r>
                          <a:rPr lang="en-IN" i="1">
                            <a:latin typeface="Cambria Math" panose="02040503050406030204" pitchFamily="18" charset="0"/>
                          </a:rPr>
                          <m:t>𝑋</m:t>
                        </m:r>
                      </m:e>
                      <m:sup>
                        <m:r>
                          <a:rPr lang="en-IN" i="1">
                            <a:latin typeface="Cambria Math" panose="02040503050406030204" pitchFamily="18" charset="0"/>
                          </a:rPr>
                          <m:t>⊤</m:t>
                        </m:r>
                      </m:sup>
                    </m:sSup>
                    <m:r>
                      <a:rPr lang="en-IN">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𝑈</m:t>
                    </m:r>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Λ</m:t>
                        </m:r>
                      </m:e>
                    </m:acc>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oMath>
                </a14:m>
                <a:endParaRPr lang="en-IN" dirty="0" smtClean="0"/>
              </a:p>
              <a:p>
                <a:pPr lvl="2"/>
                <a:r>
                  <a:rPr lang="en-IN" dirty="0" smtClean="0"/>
                  <a:t>Will see that </a:t>
                </a:r>
                <a14:m>
                  <m:oMath xmlns:m="http://schemas.openxmlformats.org/officeDocument/2006/math">
                    <m:r>
                      <a:rPr lang="en-IN">
                        <a:latin typeface="Cambria Math" panose="02040503050406030204" pitchFamily="18" charset="0"/>
                      </a:rPr>
                      <m:t>𝑋</m:t>
                    </m:r>
                    <m:sSup>
                      <m:sSupPr>
                        <m:ctrlPr>
                          <a:rPr lang="en-IN">
                            <a:latin typeface="Cambria Math" panose="02040503050406030204" pitchFamily="18" charset="0"/>
                          </a:rPr>
                        </m:ctrlPr>
                      </m:sSupPr>
                      <m:e>
                        <m:r>
                          <a:rPr lang="en-IN">
                            <a:latin typeface="Cambria Math" panose="02040503050406030204" pitchFamily="18" charset="0"/>
                          </a:rPr>
                          <m:t>𝑋</m:t>
                        </m:r>
                      </m:e>
                      <m:sup>
                        <m:r>
                          <a:rPr lang="en-IN">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𝐮</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𝜆</m:t>
                            </m:r>
                          </m:e>
                        </m:acc>
                      </m:e>
                      <m:sub>
                        <m:r>
                          <a:rPr lang="en-IN" b="0" i="1" dirty="0" smtClean="0">
                            <a:latin typeface="Cambria Math" panose="02040503050406030204" pitchFamily="18" charset="0"/>
                          </a:rPr>
                          <m:t>𝑖</m:t>
                        </m:r>
                      </m:sub>
                    </m:sSub>
                    <m:sSup>
                      <m:sSupPr>
                        <m:ctrlPr>
                          <a:rPr lang="en-IN">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oMath>
                </a14:m>
                <a:r>
                  <a:rPr lang="en-IN" dirty="0" smtClean="0"/>
                  <a:t> i.e. </a:t>
                </a:r>
                <a14:m>
                  <m:oMath xmlns:m="http://schemas.openxmlformats.org/officeDocument/2006/math">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oMath>
                </a14:m>
                <a:r>
                  <a:rPr lang="en-IN" dirty="0" smtClean="0"/>
                  <a:t> merely scales left singular vectors of </a:t>
                </a:r>
                <a14:m>
                  <m:oMath xmlns:m="http://schemas.openxmlformats.org/officeDocument/2006/math">
                    <m:r>
                      <a:rPr lang="en-IN" b="0" i="1" smtClean="0">
                        <a:latin typeface="Cambria Math" panose="02040503050406030204" pitchFamily="18" charset="0"/>
                      </a:rPr>
                      <m:t>𝑋</m:t>
                    </m:r>
                  </m:oMath>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306" b="-222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253384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Eigenvectors and Eigenvalues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6558412" cy="5746376"/>
              </a:xfrm>
            </p:spPr>
            <p:txBody>
              <a:bodyPr/>
              <a:lstStyle/>
              <a:p>
                <a:r>
                  <a:rPr lang="en-US" dirty="0" smtClean="0"/>
                  <a:t>For a square </a:t>
                </a:r>
                <a:r>
                  <a:rPr lang="en-US" dirty="0" err="1" smtClean="0"/>
                  <a:t>symm</a:t>
                </a:r>
                <a:r>
                  <a:rPr lang="en-US" dirty="0" smtClean="0"/>
                  <a:t>.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r>
                  <a:rPr lang="en-US" dirty="0" smtClean="0"/>
                  <a:t>, an </a:t>
                </a:r>
                <a:r>
                  <a:rPr lang="en-US" i="1" dirty="0" err="1" smtClean="0"/>
                  <a:t>eigenpair</a:t>
                </a:r>
                <a:r>
                  <a:rPr lang="en-US" dirty="0"/>
                  <a:t> </a:t>
                </a:r>
                <a:r>
                  <a:rPr lang="en-US" dirty="0" smtClean="0"/>
                  <a:t>for </a:t>
                </a:r>
                <a:r>
                  <a:rPr lang="en-US" dirty="0"/>
                  <a:t>this matrix is a pair of a vector and a </a:t>
                </a:r>
                <a:r>
                  <a:rPr lang="en-US" dirty="0" smtClean="0"/>
                  <a:t>scalar </a:t>
                </a:r>
                <a14:m>
                  <m:oMath xmlns:m="http://schemas.openxmlformats.org/officeDocument/2006/math">
                    <m:d>
                      <m:dPr>
                        <m:ctrlPr>
                          <a:rPr lang="en-IN" b="0" i="1" smtClean="0">
                            <a:latin typeface="Cambria Math" panose="02040503050406030204" pitchFamily="18" charset="0"/>
                          </a:rPr>
                        </m:ctrlPr>
                      </m:dPr>
                      <m:e>
                        <m:r>
                          <a:rPr lang="en-IN" b="1" i="0" smtClean="0">
                            <a:latin typeface="Cambria Math" panose="02040503050406030204" pitchFamily="18" charset="0"/>
                          </a:rPr>
                          <m:t>𝐯</m:t>
                        </m:r>
                        <m:r>
                          <a:rPr lang="en-IN" b="0" i="1" smtClean="0">
                            <a:latin typeface="Cambria Math" panose="02040503050406030204" pitchFamily="18" charset="0"/>
                          </a:rPr>
                          <m:t>,</m:t>
                        </m:r>
                        <m:r>
                          <a:rPr lang="en-IN" b="0" i="1" smtClean="0">
                            <a:latin typeface="Cambria Math" panose="02040503050406030204" pitchFamily="18" charset="0"/>
                          </a:rPr>
                          <m:t>𝜆</m:t>
                        </m:r>
                      </m:e>
                    </m:d>
                  </m:oMath>
                </a14:m>
                <a:r>
                  <a:rPr lang="en-US" dirty="0" smtClean="0"/>
                  <a:t> such that </a:t>
                </a:r>
                <a14:m>
                  <m:oMath xmlns:m="http://schemas.openxmlformats.org/officeDocument/2006/math">
                    <m:r>
                      <a:rPr lang="en-IN">
                        <a:latin typeface="Cambria Math" panose="02040503050406030204" pitchFamily="18" charset="0"/>
                      </a:rPr>
                      <m:t>𝐴</m:t>
                    </m:r>
                    <m:r>
                      <a:rPr lang="en-IN" b="1">
                        <a:latin typeface="Cambria Math" panose="02040503050406030204" pitchFamily="18" charset="0"/>
                      </a:rPr>
                      <m:t>𝐯</m:t>
                    </m:r>
                    <m:r>
                      <a:rPr lang="en-IN">
                        <a:latin typeface="Cambria Math" panose="02040503050406030204" pitchFamily="18" charset="0"/>
                      </a:rPr>
                      <m:t>=</m:t>
                    </m:r>
                    <m:r>
                      <a:rPr lang="en-IN">
                        <a:latin typeface="Cambria Math" panose="02040503050406030204" pitchFamily="18" charset="0"/>
                      </a:rPr>
                      <m:t>𝜆</m:t>
                    </m:r>
                    <m:r>
                      <a:rPr lang="en-IN">
                        <a:latin typeface="Cambria Math" panose="02040503050406030204" pitchFamily="18" charset="0"/>
                      </a:rPr>
                      <m:t>⋅</m:t>
                    </m:r>
                    <m:r>
                      <a:rPr lang="en-IN" b="1">
                        <a:latin typeface="Cambria Math" panose="02040503050406030204" pitchFamily="18" charset="0"/>
                      </a:rPr>
                      <m:t>𝐯</m:t>
                    </m:r>
                  </m:oMath>
                </a14:m>
                <a:endParaRPr lang="en-IN" b="1" dirty="0" smtClean="0"/>
              </a:p>
              <a:p>
                <a:pPr lvl="2"/>
                <a:r>
                  <a:rPr lang="en-IN" b="1" dirty="0"/>
                  <a:t>Caution</a:t>
                </a:r>
                <a:r>
                  <a:rPr lang="en-IN" dirty="0"/>
                  <a:t>: </a:t>
                </a:r>
                <a14:m>
                  <m:oMath xmlns:m="http://schemas.openxmlformats.org/officeDocument/2006/math">
                    <m:r>
                      <a:rPr lang="en-IN">
                        <a:latin typeface="Cambria Math" panose="02040503050406030204" pitchFamily="18" charset="0"/>
                      </a:rPr>
                      <m:t>𝐴</m:t>
                    </m:r>
                    <m:r>
                      <a:rPr lang="en-IN" b="1">
                        <a:latin typeface="Cambria Math" panose="02040503050406030204" pitchFamily="18" charset="0"/>
                      </a:rPr>
                      <m:t>𝐯</m:t>
                    </m:r>
                  </m:oMath>
                </a14:m>
                <a:r>
                  <a:rPr lang="en-IN" dirty="0"/>
                  <a:t> is </a:t>
                </a:r>
                <a:r>
                  <a:rPr lang="en-IN" dirty="0" smtClean="0"/>
                  <a:t>mat-</a:t>
                </a:r>
                <a:r>
                  <a:rPr lang="en-IN" dirty="0" err="1" smtClean="0"/>
                  <a:t>vec</a:t>
                </a:r>
                <a:r>
                  <a:rPr lang="en-IN" dirty="0" smtClean="0"/>
                  <a:t> multiplication </a:t>
                </a:r>
                <a:r>
                  <a:rPr lang="en-IN" dirty="0"/>
                  <a:t>whereas </a:t>
                </a:r>
                <a14:m>
                  <m:oMath xmlns:m="http://schemas.openxmlformats.org/officeDocument/2006/math">
                    <m:r>
                      <a:rPr lang="en-IN">
                        <a:latin typeface="Cambria Math" panose="02040503050406030204" pitchFamily="18" charset="0"/>
                      </a:rPr>
                      <m:t>𝜆</m:t>
                    </m:r>
                    <m:r>
                      <a:rPr lang="en-IN">
                        <a:latin typeface="Cambria Math" panose="02040503050406030204" pitchFamily="18" charset="0"/>
                      </a:rPr>
                      <m:t>⋅</m:t>
                    </m:r>
                    <m:r>
                      <a:rPr lang="en-IN" b="1">
                        <a:latin typeface="Cambria Math" panose="02040503050406030204" pitchFamily="18" charset="0"/>
                      </a:rPr>
                      <m:t>𝐯</m:t>
                    </m:r>
                  </m:oMath>
                </a14:m>
                <a:r>
                  <a:rPr lang="en-IN" dirty="0"/>
                  <a:t> is scalar </a:t>
                </a:r>
                <a:r>
                  <a:rPr lang="en-IN" dirty="0" smtClean="0"/>
                  <a:t>multiplication</a:t>
                </a:r>
              </a:p>
              <a:p>
                <a:pPr lvl="2"/>
                <a:r>
                  <a:rPr lang="en-IN" dirty="0" smtClean="0"/>
                  <a:t>The vector in the </a:t>
                </a:r>
                <a:r>
                  <a:rPr lang="en-IN" dirty="0" err="1" smtClean="0"/>
                  <a:t>eigenpair</a:t>
                </a:r>
                <a:r>
                  <a:rPr lang="en-IN" dirty="0" smtClean="0"/>
                  <a:t> (eigenvector) is merely scaled by the scalar in the pair (eigenvalue) and not rotated </a:t>
                </a:r>
                <a:r>
                  <a:rPr lang="en-IN" dirty="0" err="1" smtClean="0"/>
                  <a:t>etc</a:t>
                </a:r>
                <a:endParaRPr lang="en-IN" dirty="0" smtClean="0"/>
              </a:p>
              <a:p>
                <a:pPr lvl="2"/>
                <a:r>
                  <a:rPr lang="en-IN" dirty="0" smtClean="0"/>
                  <a:t>Eigenvalues may be negative or zero too</a:t>
                </a:r>
              </a:p>
              <a:p>
                <a:pPr lvl="2"/>
                <a:r>
                  <a:rPr lang="en-IN" dirty="0" smtClean="0"/>
                  <a:t>In general, matrices have an infinite number of such </a:t>
                </a:r>
                <a:r>
                  <a:rPr lang="en-IN" dirty="0" err="1" smtClean="0"/>
                  <a:t>eigenpairs</a:t>
                </a:r>
                <a:r>
                  <a:rPr lang="en-IN" dirty="0" smtClean="0"/>
                  <a:t> – whenever </a:t>
                </a:r>
                <a14:m>
                  <m:oMath xmlns:m="http://schemas.openxmlformats.org/officeDocument/2006/math">
                    <m:d>
                      <m:dPr>
                        <m:ctrlPr>
                          <a:rPr lang="en-IN">
                            <a:latin typeface="Cambria Math" panose="02040503050406030204" pitchFamily="18" charset="0"/>
                          </a:rPr>
                        </m:ctrlPr>
                      </m:dPr>
                      <m:e>
                        <m:r>
                          <a:rPr lang="en-IN" b="1" i="0">
                            <a:latin typeface="Cambria Math" panose="02040503050406030204" pitchFamily="18" charset="0"/>
                          </a:rPr>
                          <m:t>𝐯</m:t>
                        </m:r>
                        <m:r>
                          <a:rPr lang="en-IN">
                            <a:latin typeface="Cambria Math" panose="02040503050406030204" pitchFamily="18" charset="0"/>
                          </a:rPr>
                          <m:t>,</m:t>
                        </m:r>
                        <m:r>
                          <a:rPr lang="en-IN">
                            <a:latin typeface="Cambria Math" panose="02040503050406030204" pitchFamily="18" charset="0"/>
                          </a:rPr>
                          <m:t>𝜆</m:t>
                        </m:r>
                      </m:e>
                    </m:d>
                  </m:oMath>
                </a14:m>
                <a:r>
                  <a:rPr lang="en-IN" dirty="0" smtClean="0"/>
                  <a:t> is an </a:t>
                </a:r>
                <a:r>
                  <a:rPr lang="en-IN" dirty="0" err="1" smtClean="0"/>
                  <a:t>eigenpair</a:t>
                </a:r>
                <a:r>
                  <a:rPr lang="en-IN" dirty="0" smtClean="0"/>
                  <a:t>, </a:t>
                </a:r>
                <a14:m>
                  <m:oMath xmlns:m="http://schemas.openxmlformats.org/officeDocument/2006/math">
                    <m:d>
                      <m:dPr>
                        <m:ctrlPr>
                          <a:rPr lang="en-IN">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1" i="0">
                            <a:latin typeface="Cambria Math" panose="02040503050406030204" pitchFamily="18" charset="0"/>
                          </a:rPr>
                          <m:t>𝐯</m:t>
                        </m:r>
                        <m:r>
                          <a:rPr lang="en-IN">
                            <a:latin typeface="Cambria Math" panose="02040503050406030204" pitchFamily="18" charset="0"/>
                          </a:rPr>
                          <m:t>,</m:t>
                        </m:r>
                        <m:r>
                          <a:rPr lang="en-IN">
                            <a:latin typeface="Cambria Math" panose="02040503050406030204" pitchFamily="18" charset="0"/>
                          </a:rPr>
                          <m:t>𝜆</m:t>
                        </m:r>
                      </m:e>
                    </m:d>
                  </m:oMath>
                </a14:m>
                <a:r>
                  <a:rPr lang="en-IN" dirty="0" smtClean="0"/>
                  <a:t> is also</a:t>
                </a:r>
                <a:br>
                  <a:rPr lang="en-IN" dirty="0" smtClean="0"/>
                </a:br>
                <a:r>
                  <a:rPr lang="en-IN" dirty="0" smtClean="0"/>
                  <a:t>an </a:t>
                </a:r>
                <a:r>
                  <a:rPr lang="en-IN" dirty="0" err="1" smtClean="0"/>
                  <a:t>eigenpair</a:t>
                </a:r>
                <a:r>
                  <a:rPr lang="en-IN" dirty="0" smtClean="0"/>
                  <a:t> for every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endParaRPr lang="en-IN" dirty="0"/>
              </a:p>
              <a:p>
                <a:pPr lvl="1"/>
                <a:endParaRPr lang="en-IN" b="1"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6558412" cy="5746376"/>
              </a:xfrm>
              <a:blipFill>
                <a:blip r:embed="rId2"/>
                <a:stretch>
                  <a:fillRect l="-1023" t="-2439" r="-2233" b="-20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grpSp>
        <p:nvGrpSpPr>
          <p:cNvPr id="5" name="Group 4"/>
          <p:cNvGrpSpPr/>
          <p:nvPr/>
        </p:nvGrpSpPr>
        <p:grpSpPr>
          <a:xfrm>
            <a:off x="7526957" y="1111624"/>
            <a:ext cx="4326726" cy="3344873"/>
            <a:chOff x="7526957" y="1111624"/>
            <a:chExt cx="4326726" cy="3344873"/>
          </a:xfrm>
        </p:grpSpPr>
        <p:cxnSp>
          <p:nvCxnSpPr>
            <p:cNvPr id="6" name="Straight Arrow Connector 5"/>
            <p:cNvCxnSpPr/>
            <p:nvPr/>
          </p:nvCxnSpPr>
          <p:spPr>
            <a:xfrm flipV="1">
              <a:off x="9688945" y="1795498"/>
              <a:ext cx="987275" cy="987278"/>
            </a:xfrm>
            <a:prstGeom prst="straightConnector1">
              <a:avLst/>
            </a:prstGeom>
            <a:noFill/>
            <a:ln w="38100" cap="flat" cmpd="sng" algn="ctr">
              <a:solidFill>
                <a:schemeClr val="bg1">
                  <a:lumMod val="65000"/>
                </a:schemeClr>
              </a:solidFill>
              <a:prstDash val="solid"/>
              <a:tailEnd type="triangle" w="lg" len="lg"/>
            </a:ln>
            <a:effectLst/>
          </p:spPr>
        </p:cxnSp>
        <p:cxnSp>
          <p:nvCxnSpPr>
            <p:cNvPr id="7" name="Straight Connector 6"/>
            <p:cNvCxnSpPr/>
            <p:nvPr/>
          </p:nvCxnSpPr>
          <p:spPr>
            <a:xfrm>
              <a:off x="7717142"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10780"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704418"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98056"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91694"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85332"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78970"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172610"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663499" y="1111624"/>
              <a:ext cx="0" cy="3344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690320" y="-858931"/>
              <a:ext cx="0" cy="43267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9690320" y="-365293"/>
              <a:ext cx="0" cy="43267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9690320" y="128346"/>
              <a:ext cx="0" cy="43267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690320" y="621984"/>
              <a:ext cx="0" cy="43267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26957" y="3278985"/>
              <a:ext cx="43267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26957" y="3772623"/>
              <a:ext cx="43267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7526957" y="4263689"/>
              <a:ext cx="432672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688945" y="2289136"/>
              <a:ext cx="5499" cy="493640"/>
            </a:xfrm>
            <a:prstGeom prst="straightConnector1">
              <a:avLst/>
            </a:prstGeom>
            <a:noFill/>
            <a:ln w="38100" cap="flat" cmpd="sng" algn="ctr">
              <a:solidFill>
                <a:schemeClr val="bg1">
                  <a:lumMod val="65000"/>
                </a:schemeClr>
              </a:solidFill>
              <a:prstDash val="solid"/>
              <a:tailEnd type="triangle" w="lg" len="lg"/>
            </a:ln>
            <a:effectLst/>
          </p:spPr>
        </p:cxnSp>
        <p:cxnSp>
          <p:nvCxnSpPr>
            <p:cNvPr id="24" name="Straight Arrow Connector 23"/>
            <p:cNvCxnSpPr/>
            <p:nvPr/>
          </p:nvCxnSpPr>
          <p:spPr>
            <a:xfrm>
              <a:off x="9686194" y="2781349"/>
              <a:ext cx="499138" cy="3997"/>
            </a:xfrm>
            <a:prstGeom prst="straightConnector1">
              <a:avLst/>
            </a:prstGeom>
            <a:noFill/>
            <a:ln w="38100" cap="flat" cmpd="sng" algn="ctr">
              <a:solidFill>
                <a:schemeClr val="bg1">
                  <a:lumMod val="65000"/>
                </a:schemeClr>
              </a:solidFill>
              <a:prstDash val="solid"/>
              <a:tailEnd type="triangle" w="lg" len="lg"/>
            </a:ln>
            <a:effectLst/>
          </p:spPr>
        </p:cxnSp>
        <p:cxnSp>
          <p:nvCxnSpPr>
            <p:cNvPr id="25" name="Straight Arrow Connector 24"/>
            <p:cNvCxnSpPr/>
            <p:nvPr/>
          </p:nvCxnSpPr>
          <p:spPr>
            <a:xfrm>
              <a:off x="9686194" y="2778637"/>
              <a:ext cx="990026" cy="984960"/>
            </a:xfrm>
            <a:prstGeom prst="straightConnector1">
              <a:avLst/>
            </a:prstGeom>
            <a:noFill/>
            <a:ln w="38100" cap="flat" cmpd="sng" algn="ctr">
              <a:solidFill>
                <a:schemeClr val="bg1">
                  <a:lumMod val="65000"/>
                </a:schemeClr>
              </a:solidFill>
              <a:prstDash val="solid"/>
              <a:tailEnd type="triangle" w="lg" len="lg"/>
            </a:ln>
            <a:effectLst/>
          </p:spPr>
        </p:cxnSp>
      </p:grpSp>
      <p:grpSp>
        <p:nvGrpSpPr>
          <p:cNvPr id="26" name="Group 25"/>
          <p:cNvGrpSpPr/>
          <p:nvPr/>
        </p:nvGrpSpPr>
        <p:grpSpPr>
          <a:xfrm>
            <a:off x="7526956" y="1108912"/>
            <a:ext cx="4326726" cy="3344873"/>
            <a:chOff x="7526957" y="1111624"/>
            <a:chExt cx="4326726" cy="3344873"/>
          </a:xfrm>
        </p:grpSpPr>
        <p:cxnSp>
          <p:nvCxnSpPr>
            <p:cNvPr id="27" name="Straight Arrow Connector 26"/>
            <p:cNvCxnSpPr/>
            <p:nvPr/>
          </p:nvCxnSpPr>
          <p:spPr>
            <a:xfrm flipV="1">
              <a:off x="9688945" y="1791457"/>
              <a:ext cx="992776" cy="991319"/>
            </a:xfrm>
            <a:prstGeom prst="straightConnector1">
              <a:avLst/>
            </a:prstGeom>
            <a:noFill/>
            <a:ln w="38100" cap="flat" cmpd="sng" algn="ctr">
              <a:solidFill>
                <a:schemeClr val="accent3"/>
              </a:solidFill>
              <a:prstDash val="solid"/>
              <a:tailEnd type="triangle" w="lg" len="lg"/>
            </a:ln>
            <a:effectLst/>
          </p:spPr>
        </p:cxnSp>
        <p:cxnSp>
          <p:nvCxnSpPr>
            <p:cNvPr id="28" name="Straight Connector 27"/>
            <p:cNvCxnSpPr/>
            <p:nvPr/>
          </p:nvCxnSpPr>
          <p:spPr>
            <a:xfrm>
              <a:off x="7717142"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210780"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04418"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198056"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691694"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185332"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0678970"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172610"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663499" y="1111624"/>
              <a:ext cx="0" cy="334487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9690320" y="-858931"/>
              <a:ext cx="0" cy="43267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9690320" y="-365293"/>
              <a:ext cx="0" cy="43267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9690320" y="128346"/>
              <a:ext cx="0" cy="43267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9690320" y="621984"/>
              <a:ext cx="0" cy="432672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526957" y="3278985"/>
              <a:ext cx="4326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526957" y="3772623"/>
              <a:ext cx="43267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526957" y="4263689"/>
              <a:ext cx="43267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9688945" y="2289136"/>
              <a:ext cx="5499" cy="493640"/>
            </a:xfrm>
            <a:prstGeom prst="straightConnector1">
              <a:avLst/>
            </a:prstGeom>
            <a:noFill/>
            <a:ln w="38100" cap="flat" cmpd="sng" algn="ctr">
              <a:solidFill>
                <a:schemeClr val="accent4"/>
              </a:solidFill>
              <a:prstDash val="solid"/>
              <a:tailEnd type="triangle" w="lg" len="lg"/>
            </a:ln>
            <a:effectLst/>
          </p:spPr>
        </p:cxnSp>
        <p:cxnSp>
          <p:nvCxnSpPr>
            <p:cNvPr id="45" name="Straight Arrow Connector 44"/>
            <p:cNvCxnSpPr/>
            <p:nvPr/>
          </p:nvCxnSpPr>
          <p:spPr>
            <a:xfrm>
              <a:off x="9686194" y="2781349"/>
              <a:ext cx="499138" cy="3997"/>
            </a:xfrm>
            <a:prstGeom prst="straightConnector1">
              <a:avLst/>
            </a:prstGeom>
            <a:noFill/>
            <a:ln w="38100" cap="flat" cmpd="sng" algn="ctr">
              <a:solidFill>
                <a:schemeClr val="accent4"/>
              </a:solidFill>
              <a:prstDash val="solid"/>
              <a:tailEnd type="triangle" w="lg" len="lg"/>
            </a:ln>
            <a:effectLst/>
          </p:spPr>
        </p:cxnSp>
        <p:cxnSp>
          <p:nvCxnSpPr>
            <p:cNvPr id="46" name="Straight Arrow Connector 45"/>
            <p:cNvCxnSpPr/>
            <p:nvPr/>
          </p:nvCxnSpPr>
          <p:spPr>
            <a:xfrm>
              <a:off x="9688945" y="2785324"/>
              <a:ext cx="990025" cy="987297"/>
            </a:xfrm>
            <a:prstGeom prst="straightConnector1">
              <a:avLst/>
            </a:prstGeom>
            <a:noFill/>
            <a:ln w="38100" cap="flat" cmpd="sng" algn="ctr">
              <a:solidFill>
                <a:schemeClr val="accent3"/>
              </a:solidFill>
              <a:prstDash val="solid"/>
              <a:tailEnd type="triangle" w="lg" len="lg"/>
            </a:ln>
            <a:effectLst/>
          </p:spPr>
        </p:cxnSp>
      </p:grpSp>
      <mc:AlternateContent xmlns:mc="http://schemas.openxmlformats.org/markup-compatibility/2006">
        <mc:Choice xmlns:a14="http://schemas.microsoft.com/office/drawing/2010/main" Requires="a14">
          <p:sp>
            <p:nvSpPr>
              <p:cNvPr id="47" name="TextBox 46"/>
              <p:cNvSpPr txBox="1"/>
              <p:nvPr/>
            </p:nvSpPr>
            <p:spPr>
              <a:xfrm>
                <a:off x="6244583" y="5742096"/>
                <a:ext cx="4891481" cy="859210"/>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𝐴</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4</m:t>
                        </m:r>
                      </m:den>
                    </m:f>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m>
                          <m:mPr>
                            <m:mcs>
                              <m:mc>
                                <m:mcPr>
                                  <m:count m:val="2"/>
                                  <m:mcJc m:val="center"/>
                                </m:mcPr>
                              </m:mc>
                            </m:mcs>
                            <m:ctrlPr>
                              <a:rPr lang="en-IN" sz="2800" b="0" i="1" smtClean="0">
                                <a:latin typeface="Cambria Math" panose="02040503050406030204" pitchFamily="18" charset="0"/>
                              </a:rPr>
                            </m:ctrlPr>
                          </m:mPr>
                          <m:mr>
                            <m:e>
                              <m:r>
                                <a:rPr lang="en-IN" sz="2800" b="0" i="1" smtClean="0">
                                  <a:latin typeface="Cambria Math" panose="02040503050406030204" pitchFamily="18" charset="0"/>
                                </a:rPr>
                                <m:t>7</m:t>
                              </m:r>
                              <m:r>
                                <a:rPr lang="en-IN" sz="2800" b="0" i="1" smtClean="0">
                                  <a:latin typeface="Cambria Math" panose="02040503050406030204" pitchFamily="18" charset="0"/>
                                </a:rPr>
                                <m:t> </m:t>
                              </m:r>
                            </m:e>
                            <m:e>
                              <m:r>
                                <a:rPr lang="en-IN" sz="2800" b="0" i="1" smtClean="0">
                                  <a:latin typeface="Cambria Math" panose="02040503050406030204" pitchFamily="18" charset="0"/>
                                </a:rPr>
                                <m:t>−</m:t>
                              </m:r>
                              <m:r>
                                <a:rPr lang="en-IN" sz="2800" b="0" i="1" smtClean="0">
                                  <a:latin typeface="Cambria Math" panose="02040503050406030204" pitchFamily="18" charset="0"/>
                                </a:rPr>
                                <m:t>3</m:t>
                              </m:r>
                            </m:e>
                          </m:mr>
                          <m:mr>
                            <m:e>
                              <m:r>
                                <a:rPr lang="en-IN" sz="2800" b="0" i="1" smtClean="0">
                                  <a:latin typeface="Cambria Math" panose="02040503050406030204" pitchFamily="18" charset="0"/>
                                </a:rPr>
                                <m:t>−</m:t>
                              </m:r>
                              <m:r>
                                <a:rPr lang="en-IN" sz="2800" b="0" i="1" smtClean="0">
                                  <a:latin typeface="Cambria Math" panose="02040503050406030204" pitchFamily="18" charset="0"/>
                                </a:rPr>
                                <m:t>3</m:t>
                              </m:r>
                            </m:e>
                            <m:e>
                              <m:r>
                                <a:rPr lang="en-IN" sz="2800" b="0" i="1" smtClean="0">
                                  <a:latin typeface="Cambria Math" panose="02040503050406030204" pitchFamily="18" charset="0"/>
                                </a:rPr>
                                <m:t>7</m:t>
                              </m:r>
                            </m:e>
                          </m:mr>
                        </m:m>
                      </m:e>
                    </m:d>
                  </m:oMath>
                </a14:m>
                <a:r>
                  <a:rPr lang="en-IN" sz="2800" dirty="0" smtClean="0"/>
                  <a:t> </a:t>
                </a:r>
                <a:endParaRPr lang="en-IN" sz="2800" dirty="0"/>
              </a:p>
            </p:txBody>
          </p:sp>
        </mc:Choice>
        <mc:Fallback>
          <p:sp>
            <p:nvSpPr>
              <p:cNvPr id="47" name="TextBox 46"/>
              <p:cNvSpPr txBox="1">
                <a:spLocks noRot="1" noChangeAspect="1" noMove="1" noResize="1" noEditPoints="1" noAdjustHandles="1" noChangeArrowheads="1" noChangeShapeType="1" noTextEdit="1"/>
              </p:cNvSpPr>
              <p:nvPr/>
            </p:nvSpPr>
            <p:spPr>
              <a:xfrm>
                <a:off x="6244583" y="5742096"/>
                <a:ext cx="4891481" cy="85921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244583" y="5439823"/>
                <a:ext cx="5947417" cy="1461810"/>
              </a:xfrm>
              <a:prstGeom prst="rect">
                <a:avLst/>
              </a:prstGeom>
              <a:noFill/>
            </p:spPr>
            <p:txBody>
              <a:bodyPr wrap="square" rtlCol="0">
                <a:spAutoFit/>
              </a:bodyPr>
              <a:lstStyle/>
              <a:p>
                <a14:m>
                  <m:oMath xmlns:m="http://schemas.openxmlformats.org/officeDocument/2006/math">
                    <m:r>
                      <a:rPr lang="en-IN" sz="2800" b="0" i="1" smtClean="0">
                        <a:latin typeface="Cambria Math" panose="02040503050406030204" pitchFamily="18" charset="0"/>
                      </a:rPr>
                      <m:t>𝐴</m:t>
                    </m:r>
                    <m:r>
                      <a:rPr lang="en-IN" sz="2800" b="0" i="1" smtClean="0">
                        <a:latin typeface="Cambria Math" panose="02040503050406030204" pitchFamily="18" charset="0"/>
                      </a:rPr>
                      <m:t>=</m:t>
                    </m:r>
                    <m:d>
                      <m:dPr>
                        <m:begChr m:val="["/>
                        <m:endChr m:val="]"/>
                        <m:ctrlPr>
                          <a:rPr lang="en-IN" sz="2800" i="1">
                            <a:latin typeface="Cambria Math" panose="02040503050406030204" pitchFamily="18" charset="0"/>
                          </a:rPr>
                        </m:ctrlPr>
                      </m:dPr>
                      <m:e>
                        <m:m>
                          <m:mPr>
                            <m:mcs>
                              <m:mc>
                                <m:mcPr>
                                  <m:count m:val="2"/>
                                  <m:mcJc m:val="center"/>
                                </m:mcPr>
                              </m:mc>
                            </m:mcs>
                            <m:ctrlPr>
                              <a:rPr lang="en-IN" sz="2800" i="1">
                                <a:latin typeface="Cambria Math" panose="02040503050406030204" pitchFamily="18" charset="0"/>
                              </a:rPr>
                            </m:ctrlPr>
                          </m:mPr>
                          <m:mr>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e>
                              <m:r>
                                <a:rPr lang="en-IN" sz="2800" b="0" i="1" smtClean="0">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mr>
                          <m:mr>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mr>
                        </m:m>
                      </m:e>
                    </m:d>
                    <m:r>
                      <a:rPr lang="en-IN" sz="2800" b="0" i="1" smtClean="0">
                        <a:latin typeface="Cambria Math" panose="02040503050406030204" pitchFamily="18" charset="0"/>
                      </a:rPr>
                      <m:t>⋅</m:t>
                    </m:r>
                    <m:d>
                      <m:dPr>
                        <m:begChr m:val="["/>
                        <m:endChr m:val="]"/>
                        <m:ctrlPr>
                          <a:rPr lang="en-IN" sz="2800" i="1">
                            <a:latin typeface="Cambria Math" panose="02040503050406030204" pitchFamily="18" charset="0"/>
                          </a:rPr>
                        </m:ctrlPr>
                      </m:dPr>
                      <m:e>
                        <m:m>
                          <m:mPr>
                            <m:mcs>
                              <m:mc>
                                <m:mcPr>
                                  <m:count m:val="2"/>
                                  <m:mcJc m:val="center"/>
                                </m:mcPr>
                              </m:mc>
                            </m:mcs>
                            <m:ctrlPr>
                              <a:rPr lang="en-IN" sz="2800" i="1">
                                <a:latin typeface="Cambria Math" panose="02040503050406030204" pitchFamily="18" charset="0"/>
                              </a:rPr>
                            </m:ctrlPr>
                          </m:mPr>
                          <m:mr>
                            <m:e>
                              <m:r>
                                <m:rPr>
                                  <m:brk m:alnAt="7"/>
                                </m:rPr>
                                <a:rPr lang="en-IN" sz="2800" b="0" i="1" smtClean="0">
                                  <a:latin typeface="Cambria Math" panose="02040503050406030204" pitchFamily="18" charset="0"/>
                                </a:rPr>
                                <m:t>0</m:t>
                              </m:r>
                              <m:r>
                                <m:rPr>
                                  <m:brk m:alnAt="7"/>
                                </m:rPr>
                                <a:rPr lang="en-IN" sz="2800" b="0" i="1" smtClean="0">
                                  <a:latin typeface="Cambria Math" panose="02040503050406030204" pitchFamily="18" charset="0"/>
                                </a:rPr>
                                <m:t>.</m:t>
                              </m:r>
                              <m:r>
                                <m:rPr>
                                  <m:brk m:alnAt="7"/>
                                </m:rPr>
                                <a:rPr lang="en-IN" sz="2800" b="0" i="1" smtClean="0">
                                  <a:latin typeface="Cambria Math" panose="02040503050406030204" pitchFamily="18" charset="0"/>
                                </a:rPr>
                                <m:t>5</m:t>
                              </m:r>
                            </m:e>
                            <m:e>
                              <m:r>
                                <a:rPr lang="en-IN" sz="2800" b="0" i="1" smtClean="0">
                                  <a:latin typeface="Cambria Math" panose="02040503050406030204" pitchFamily="18" charset="0"/>
                                </a:rPr>
                                <m:t>0</m:t>
                              </m:r>
                            </m:e>
                          </m:mr>
                          <m:mr>
                            <m:e>
                              <m:r>
                                <a:rPr lang="en-IN" sz="2800" b="0" i="1" smtClean="0">
                                  <a:latin typeface="Cambria Math" panose="02040503050406030204" pitchFamily="18" charset="0"/>
                                </a:rPr>
                                <m:t>0</m:t>
                              </m:r>
                            </m:e>
                            <m:e>
                              <m:r>
                                <a:rPr lang="en-IN" sz="2800" b="0" i="1" smtClean="0">
                                  <a:latin typeface="Cambria Math" panose="02040503050406030204" pitchFamily="18" charset="0"/>
                                </a:rPr>
                                <m:t>2</m:t>
                              </m:r>
                            </m:e>
                          </m:mr>
                        </m:m>
                      </m:e>
                    </m:d>
                    <m:r>
                      <a:rPr lang="en-IN" sz="2800" b="0" i="1" smtClean="0">
                        <a:latin typeface="Cambria Math" panose="02040503050406030204" pitchFamily="18" charset="0"/>
                      </a:rPr>
                      <m:t>⋅</m:t>
                    </m:r>
                    <m:d>
                      <m:dPr>
                        <m:begChr m:val="["/>
                        <m:endChr m:val="]"/>
                        <m:ctrlPr>
                          <a:rPr lang="en-IN" sz="2800" b="0" i="1" smtClean="0">
                            <a:latin typeface="Cambria Math" panose="02040503050406030204" pitchFamily="18" charset="0"/>
                          </a:rPr>
                        </m:ctrlPr>
                      </m:dPr>
                      <m:e>
                        <m:m>
                          <m:mPr>
                            <m:mcs>
                              <m:mc>
                                <m:mcPr>
                                  <m:count m:val="2"/>
                                  <m:mcJc m:val="center"/>
                                </m:mcPr>
                              </m:mc>
                            </m:mcs>
                            <m:ctrlPr>
                              <a:rPr lang="en-IN" sz="2800" i="1">
                                <a:latin typeface="Cambria Math" panose="02040503050406030204" pitchFamily="18" charset="0"/>
                              </a:rPr>
                            </m:ctrlPr>
                          </m:mPr>
                          <m:mr>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mr>
                          <m:mr>
                            <m:e>
                              <m:r>
                                <a:rPr lang="en-IN" sz="2800" b="0" i="1" smtClean="0">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e>
                              <m:f>
                                <m:fPr>
                                  <m:ctrlPr>
                                    <a:rPr lang="en-IN" sz="2800" i="1">
                                      <a:latin typeface="Cambria Math" panose="02040503050406030204" pitchFamily="18" charset="0"/>
                                    </a:rPr>
                                  </m:ctrlPr>
                                </m:fPr>
                                <m:num>
                                  <m:r>
                                    <a:rPr lang="en-IN" sz="2800" i="1">
                                      <a:latin typeface="Cambria Math" panose="02040503050406030204" pitchFamily="18" charset="0"/>
                                    </a:rPr>
                                    <m:t>1</m:t>
                                  </m:r>
                                </m:num>
                                <m:den>
                                  <m:rad>
                                    <m:radPr>
                                      <m:degHide m:val="on"/>
                                      <m:ctrlPr>
                                        <a:rPr lang="en-IN" sz="2800" i="1">
                                          <a:latin typeface="Cambria Math" panose="02040503050406030204" pitchFamily="18" charset="0"/>
                                        </a:rPr>
                                      </m:ctrlPr>
                                    </m:radPr>
                                    <m:deg/>
                                    <m:e>
                                      <m:r>
                                        <a:rPr lang="en-IN" sz="2800" i="1">
                                          <a:latin typeface="Cambria Math" panose="02040503050406030204" pitchFamily="18" charset="0"/>
                                        </a:rPr>
                                        <m:t>2</m:t>
                                      </m:r>
                                    </m:e>
                                  </m:rad>
                                </m:den>
                              </m:f>
                            </m:e>
                          </m:mr>
                        </m:m>
                      </m:e>
                    </m:d>
                  </m:oMath>
                </a14:m>
                <a:r>
                  <a:rPr lang="en-IN" sz="2800" dirty="0" smtClean="0"/>
                  <a:t> </a:t>
                </a:r>
                <a:endParaRPr lang="en-IN" sz="2800" dirty="0"/>
              </a:p>
            </p:txBody>
          </p:sp>
        </mc:Choice>
        <mc:Fallback>
          <p:sp>
            <p:nvSpPr>
              <p:cNvPr id="48" name="TextBox 47"/>
              <p:cNvSpPr txBox="1">
                <a:spLocks noRot="1" noChangeAspect="1" noMove="1" noResize="1" noEditPoints="1" noAdjustHandles="1" noChangeArrowheads="1" noChangeShapeType="1" noTextEdit="1"/>
              </p:cNvSpPr>
              <p:nvPr/>
            </p:nvSpPr>
            <p:spPr>
              <a:xfrm>
                <a:off x="6244583" y="5439823"/>
                <a:ext cx="5947417" cy="1461810"/>
              </a:xfrm>
              <a:prstGeom prst="rect">
                <a:avLst/>
              </a:prstGeom>
              <a:blipFill>
                <a:blip r:embed="rId4"/>
                <a:stretch>
                  <a:fillRect/>
                </a:stretch>
              </a:blipFill>
            </p:spPr>
            <p:txBody>
              <a:bodyPr/>
              <a:lstStyle/>
              <a:p>
                <a:r>
                  <a:rPr lang="en-IN">
                    <a:noFill/>
                  </a:rPr>
                  <a:t> </a:t>
                </a:r>
              </a:p>
            </p:txBody>
          </p:sp>
        </mc:Fallback>
      </mc:AlternateContent>
      <p:sp>
        <p:nvSpPr>
          <p:cNvPr id="49" name="TextBox 48"/>
          <p:cNvSpPr txBox="1"/>
          <p:nvPr/>
        </p:nvSpPr>
        <p:spPr>
          <a:xfrm>
            <a:off x="10500852" y="4793492"/>
            <a:ext cx="1524000" cy="646331"/>
          </a:xfrm>
          <a:prstGeom prst="rect">
            <a:avLst/>
          </a:prstGeom>
          <a:noFill/>
        </p:spPr>
        <p:txBody>
          <a:bodyPr wrap="square" rtlCol="0">
            <a:spAutoFit/>
          </a:bodyPr>
          <a:lstStyle/>
          <a:p>
            <a:r>
              <a:rPr lang="en-IN" dirty="0" smtClean="0">
                <a:latin typeface="+mj-lt"/>
              </a:rPr>
              <a:t>clockwise </a:t>
            </a:r>
            <a:r>
              <a:rPr lang="en-IN" dirty="0" smtClean="0">
                <a:latin typeface="+mj-lt"/>
              </a:rPr>
              <a:t>rotation 45</a:t>
            </a:r>
            <a:endParaRPr lang="en-IN" dirty="0">
              <a:latin typeface="+mj-lt"/>
            </a:endParaRPr>
          </a:p>
        </p:txBody>
      </p:sp>
      <p:sp>
        <p:nvSpPr>
          <p:cNvPr id="50" name="TextBox 49"/>
          <p:cNvSpPr txBox="1"/>
          <p:nvPr/>
        </p:nvSpPr>
        <p:spPr>
          <a:xfrm>
            <a:off x="7089603" y="4793492"/>
            <a:ext cx="1852034" cy="646331"/>
          </a:xfrm>
          <a:prstGeom prst="rect">
            <a:avLst/>
          </a:prstGeom>
          <a:noFill/>
        </p:spPr>
        <p:txBody>
          <a:bodyPr wrap="square" rtlCol="0">
            <a:spAutoFit/>
          </a:bodyPr>
          <a:lstStyle/>
          <a:p>
            <a:r>
              <a:rPr lang="en-IN" dirty="0" smtClean="0">
                <a:latin typeface="+mj-lt"/>
              </a:rPr>
              <a:t>counter clockwise </a:t>
            </a:r>
            <a:r>
              <a:rPr lang="en-IN" dirty="0" smtClean="0">
                <a:latin typeface="+mj-lt"/>
              </a:rPr>
              <a:t>rotation </a:t>
            </a:r>
            <a:r>
              <a:rPr lang="en-IN" dirty="0" smtClean="0">
                <a:latin typeface="+mj-lt"/>
              </a:rPr>
              <a:t>45</a:t>
            </a:r>
            <a:endParaRPr lang="en-IN" dirty="0">
              <a:latin typeface="+mj-lt"/>
            </a:endParaRPr>
          </a:p>
        </p:txBody>
      </p:sp>
      <p:sp>
        <p:nvSpPr>
          <p:cNvPr id="51" name="TextBox 50"/>
          <p:cNvSpPr txBox="1"/>
          <p:nvPr/>
        </p:nvSpPr>
        <p:spPr>
          <a:xfrm>
            <a:off x="9112808" y="4793492"/>
            <a:ext cx="987275" cy="369332"/>
          </a:xfrm>
          <a:prstGeom prst="rect">
            <a:avLst/>
          </a:prstGeom>
          <a:noFill/>
        </p:spPr>
        <p:txBody>
          <a:bodyPr wrap="square" rtlCol="0">
            <a:spAutoFit/>
          </a:bodyPr>
          <a:lstStyle/>
          <a:p>
            <a:pPr algn="ctr"/>
            <a:r>
              <a:rPr lang="en-IN" dirty="0" smtClean="0">
                <a:latin typeface="+mj-lt"/>
              </a:rPr>
              <a:t>scaling</a:t>
            </a:r>
            <a:endParaRPr lang="en-IN" dirty="0">
              <a:latin typeface="+mj-lt"/>
            </a:endParaRPr>
          </a:p>
        </p:txBody>
      </p:sp>
      <p:pic>
        <p:nvPicPr>
          <p:cNvPr id="52" name="Picture 51"/>
          <p:cNvPicPr>
            <a:picLocks noChangeAspect="1"/>
          </p:cNvPicPr>
          <p:nvPr/>
        </p:nvPicPr>
        <p:blipFill>
          <a:blip r:embed="rId5"/>
          <a:stretch>
            <a:fillRect/>
          </a:stretch>
        </p:blipFill>
        <p:spPr>
          <a:xfrm rot="2700000">
            <a:off x="7518876" y="1108800"/>
            <a:ext cx="4334632" cy="3353091"/>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68052" y="215575"/>
            <a:ext cx="1792096" cy="1792096"/>
          </a:xfrm>
          <a:prstGeom prst="rect">
            <a:avLst/>
          </a:prstGeom>
        </p:spPr>
      </p:pic>
      <mc:AlternateContent xmlns:mc="http://schemas.openxmlformats.org/markup-compatibility/2006">
        <mc:Choice xmlns:a14="http://schemas.microsoft.com/office/drawing/2010/main" Requires="a14">
          <p:sp>
            <p:nvSpPr>
              <p:cNvPr id="54" name="Rectangular Callout 53"/>
              <p:cNvSpPr/>
              <p:nvPr/>
            </p:nvSpPr>
            <p:spPr>
              <a:xfrm>
                <a:off x="2407311" y="154279"/>
                <a:ext cx="7941542" cy="1334139"/>
              </a:xfrm>
              <a:prstGeom prst="wedgeRectCallout">
                <a:avLst>
                  <a:gd name="adj1" fmla="val 59619"/>
                  <a:gd name="adj2" fmla="val 4953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To get around this issue, people usually define eigenvectors to be only unit vectors </a:t>
                </a:r>
                <a14:m>
                  <m:oMath xmlns:m="http://schemas.openxmlformats.org/officeDocument/2006/math">
                    <m:r>
                      <a:rPr lang="en-IN" sz="2400" b="1">
                        <a:solidFill>
                          <a:schemeClr val="tx1"/>
                        </a:solidFill>
                        <a:latin typeface="Cambria Math" panose="02040503050406030204" pitchFamily="18" charset="0"/>
                      </a:rPr>
                      <m:t>𝐯</m:t>
                    </m:r>
                  </m:oMath>
                </a14:m>
                <a:r>
                  <a:rPr lang="en-IN" sz="2400" dirty="0">
                    <a:solidFill>
                      <a:schemeClr val="tx1"/>
                    </a:solidFill>
                  </a:rPr>
                  <a:t> </a:t>
                </a:r>
                <a:r>
                  <a:rPr lang="en-IN" sz="2400" dirty="0" smtClean="0">
                    <a:solidFill>
                      <a:schemeClr val="tx1"/>
                    </a:solidFill>
                    <a:latin typeface="+mj-lt"/>
                  </a:rPr>
                  <a:t>such that </a:t>
                </a:r>
                <a14:m>
                  <m:oMath xmlns:m="http://schemas.openxmlformats.org/officeDocument/2006/math">
                    <m:r>
                      <a:rPr lang="en-IN" sz="2400">
                        <a:solidFill>
                          <a:schemeClr val="tx1"/>
                        </a:solidFill>
                        <a:latin typeface="Cambria Math" panose="02040503050406030204" pitchFamily="18" charset="0"/>
                      </a:rPr>
                      <m:t>𝐴</m:t>
                    </m:r>
                    <m:r>
                      <a:rPr lang="en-IN" sz="2400" b="1">
                        <a:solidFill>
                          <a:schemeClr val="tx1"/>
                        </a:solidFill>
                        <a:latin typeface="Cambria Math" panose="02040503050406030204" pitchFamily="18" charset="0"/>
                      </a:rPr>
                      <m:t>𝐯</m:t>
                    </m:r>
                    <m:r>
                      <a:rPr lang="en-IN" sz="2400">
                        <a:solidFill>
                          <a:schemeClr val="tx1"/>
                        </a:solidFill>
                        <a:latin typeface="Cambria Math" panose="02040503050406030204" pitchFamily="18" charset="0"/>
                      </a:rPr>
                      <m:t>=</m:t>
                    </m:r>
                    <m:r>
                      <a:rPr lang="en-IN" sz="2400">
                        <a:solidFill>
                          <a:schemeClr val="tx1"/>
                        </a:solidFill>
                        <a:latin typeface="Cambria Math" panose="02040503050406030204" pitchFamily="18" charset="0"/>
                      </a:rPr>
                      <m:t>𝜆</m:t>
                    </m:r>
                    <m:r>
                      <a:rPr lang="en-IN" sz="2400">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𝐯</m:t>
                    </m:r>
                  </m:oMath>
                </a14:m>
                <a:r>
                  <a:rPr lang="en-IN" sz="2400" dirty="0" smtClean="0">
                    <a:solidFill>
                      <a:schemeClr val="tx1"/>
                    </a:solidFill>
                    <a:latin typeface="+mj-lt"/>
                  </a:rPr>
                  <a:t>. Even then, there is still some ambiguity as </a:t>
                </a:r>
                <a14:m>
                  <m:oMath xmlns:m="http://schemas.openxmlformats.org/officeDocument/2006/math">
                    <m:r>
                      <a:rPr lang="en-IN" sz="2400" b="1">
                        <a:solidFill>
                          <a:schemeClr val="tx1"/>
                        </a:solidFill>
                        <a:latin typeface="Cambria Math" panose="02040503050406030204" pitchFamily="18" charset="0"/>
                      </a:rPr>
                      <m:t>𝐯</m:t>
                    </m:r>
                  </m:oMath>
                </a14:m>
                <a:r>
                  <a:rPr lang="en-IN" sz="2400" dirty="0" smtClean="0">
                    <a:solidFill>
                      <a:schemeClr val="tx1"/>
                    </a:solidFill>
                    <a:latin typeface="+mj-lt"/>
                  </a:rPr>
                  <a:t> and </a:t>
                </a:r>
                <a14:m>
                  <m:oMath xmlns:m="http://schemas.openxmlformats.org/officeDocument/2006/math">
                    <m:r>
                      <a:rPr lang="en-IN" sz="2400" b="0" i="0" smtClean="0">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𝐯</m:t>
                    </m:r>
                  </m:oMath>
                </a14:m>
                <a:r>
                  <a:rPr lang="en-IN" sz="2400" dirty="0" smtClean="0">
                    <a:solidFill>
                      <a:schemeClr val="tx1"/>
                    </a:solidFill>
                    <a:latin typeface="+mj-lt"/>
                  </a:rPr>
                  <a:t> would both be eigenvectors</a:t>
                </a:r>
                <a:endParaRPr lang="en-IN" sz="2400" dirty="0" smtClean="0">
                  <a:solidFill>
                    <a:schemeClr val="tx1"/>
                  </a:solidFill>
                  <a:latin typeface="+mj-lt"/>
                </a:endParaRPr>
              </a:p>
            </p:txBody>
          </p:sp>
        </mc:Choice>
        <mc:Fallback>
          <p:sp>
            <p:nvSpPr>
              <p:cNvPr id="54" name="Rectangular Callout 53"/>
              <p:cNvSpPr>
                <a:spLocks noRot="1" noChangeAspect="1" noMove="1" noResize="1" noEditPoints="1" noAdjustHandles="1" noChangeArrowheads="1" noChangeShapeType="1" noTextEdit="1"/>
              </p:cNvSpPr>
              <p:nvPr/>
            </p:nvSpPr>
            <p:spPr>
              <a:xfrm>
                <a:off x="2407311" y="154279"/>
                <a:ext cx="7941542" cy="1334139"/>
              </a:xfrm>
              <a:prstGeom prst="wedgeRectCallout">
                <a:avLst>
                  <a:gd name="adj1" fmla="val 59619"/>
                  <a:gd name="adj2" fmla="val 49537"/>
                </a:avLst>
              </a:prstGeom>
              <a:blipFill>
                <a:blip r:embed="rId7"/>
                <a:stretch>
                  <a:fillRect l="-139" b="-3556"/>
                </a:stretch>
              </a:blipFill>
              <a:ln w="38100">
                <a:solidFill>
                  <a:schemeClr val="accent1"/>
                </a:solidFill>
              </a:ln>
            </p:spPr>
            <p:txBody>
              <a:bodyPr/>
              <a:lstStyle/>
              <a:p>
                <a:r>
                  <a:rPr lang="en-IN">
                    <a:noFill/>
                  </a:rPr>
                  <a:t> </a:t>
                </a:r>
              </a:p>
            </p:txBody>
          </p:sp>
        </mc:Fallback>
      </mc:AlternateContent>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83916" y="2062493"/>
            <a:ext cx="1740936" cy="1740936"/>
          </a:xfrm>
          <a:prstGeom prst="rect">
            <a:avLst/>
          </a:prstGeom>
        </p:spPr>
      </p:pic>
      <mc:AlternateContent xmlns:mc="http://schemas.openxmlformats.org/markup-compatibility/2006">
        <mc:Choice xmlns:a14="http://schemas.microsoft.com/office/drawing/2010/main" Requires="a14">
          <p:sp>
            <p:nvSpPr>
              <p:cNvPr id="60" name="Rectangular Callout 59"/>
              <p:cNvSpPr/>
              <p:nvPr/>
            </p:nvSpPr>
            <p:spPr>
              <a:xfrm>
                <a:off x="1971701" y="1998949"/>
                <a:ext cx="8509741" cy="1523255"/>
              </a:xfrm>
              <a:prstGeom prst="wedgeRectCallout">
                <a:avLst>
                  <a:gd name="adj1" fmla="val 58010"/>
                  <a:gd name="adj2" fmla="val 332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Recall that we commented that even the singular vectors are not really unique since we can always generat</a:t>
                </a:r>
                <a:r>
                  <a:rPr lang="en-IN" sz="2400" dirty="0" smtClean="0">
                    <a:solidFill>
                      <a:schemeClr val="tx1"/>
                    </a:solidFill>
                    <a:latin typeface="+mj-lt"/>
                  </a:rPr>
                  <a:t>e new ones by flipping the  sign etc. so it is not surprising that eigenvectors are not unique either since </a:t>
                </a:r>
                <a:r>
                  <a:rPr lang="en-IN" sz="2400" dirty="0">
                    <a:solidFill>
                      <a:schemeClr val="tx1"/>
                    </a:solidFill>
                    <a:latin typeface="+mj-lt"/>
                  </a:rPr>
                  <a:t>right singular vectors of </a:t>
                </a:r>
                <a14:m>
                  <m:oMath xmlns:m="http://schemas.openxmlformats.org/officeDocument/2006/math">
                    <m:r>
                      <a:rPr lang="en-IN" sz="2400" i="1">
                        <a:solidFill>
                          <a:schemeClr val="tx1"/>
                        </a:solidFill>
                        <a:latin typeface="+mj-lt"/>
                      </a:rPr>
                      <m:t>𝑋</m:t>
                    </m:r>
                  </m:oMath>
                </a14:m>
                <a:r>
                  <a:rPr lang="en-IN" sz="2400" dirty="0" smtClean="0">
                    <a:solidFill>
                      <a:schemeClr val="tx1"/>
                    </a:solidFill>
                    <a:latin typeface="+mj-lt"/>
                  </a:rPr>
                  <a:t> are eigenvectors of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a:t>
                </a:r>
                <a:r>
                  <a:rPr lang="en-IN" sz="2400" dirty="0" smtClean="0">
                    <a:solidFill>
                      <a:schemeClr val="tx1"/>
                    </a:solidFill>
                    <a:latin typeface="+mj-lt"/>
                    <a:sym typeface="Wingdings" panose="05000000000000000000" pitchFamily="2" charset="2"/>
                  </a:rPr>
                  <a:t></a:t>
                </a:r>
                <a:endParaRPr lang="en-IN" sz="2400" dirty="0" smtClean="0">
                  <a:solidFill>
                    <a:schemeClr val="tx1"/>
                  </a:solidFill>
                  <a:latin typeface="+mj-lt"/>
                </a:endParaRPr>
              </a:p>
            </p:txBody>
          </p:sp>
        </mc:Choice>
        <mc:Fallback>
          <p:sp>
            <p:nvSpPr>
              <p:cNvPr id="60" name="Rectangular Callout 59"/>
              <p:cNvSpPr>
                <a:spLocks noRot="1" noChangeAspect="1" noMove="1" noResize="1" noEditPoints="1" noAdjustHandles="1" noChangeArrowheads="1" noChangeShapeType="1" noTextEdit="1"/>
              </p:cNvSpPr>
              <p:nvPr/>
            </p:nvSpPr>
            <p:spPr>
              <a:xfrm>
                <a:off x="1971701" y="1998949"/>
                <a:ext cx="8509741" cy="1523255"/>
              </a:xfrm>
              <a:prstGeom prst="wedgeRectCallout">
                <a:avLst>
                  <a:gd name="adj1" fmla="val 58010"/>
                  <a:gd name="adj2" fmla="val 33204"/>
                </a:avLst>
              </a:prstGeom>
              <a:blipFill>
                <a:blip r:embed="rId9"/>
                <a:stretch>
                  <a:fillRect l="-594" t="-3125" b="-8594"/>
                </a:stretch>
              </a:blipFill>
              <a:ln w="38100">
                <a:solidFill>
                  <a:schemeClr val="accent1"/>
                </a:solidFill>
              </a:ln>
            </p:spPr>
            <p:txBody>
              <a:bodyPr/>
              <a:lstStyle/>
              <a:p>
                <a:r>
                  <a:rPr lang="en-IN">
                    <a:noFill/>
                  </a:rPr>
                  <a:t> </a:t>
                </a:r>
              </a:p>
            </p:txBody>
          </p:sp>
        </mc:Fallback>
      </mc:AlternateContent>
      <p:grpSp>
        <p:nvGrpSpPr>
          <p:cNvPr id="63" name="Group 62"/>
          <p:cNvGrpSpPr/>
          <p:nvPr/>
        </p:nvGrpSpPr>
        <p:grpSpPr>
          <a:xfrm>
            <a:off x="10385075" y="4032645"/>
            <a:ext cx="1468606" cy="1238929"/>
            <a:chOff x="12383748" y="1219011"/>
            <a:chExt cx="1862104" cy="1570887"/>
          </a:xfrm>
        </p:grpSpPr>
        <p:sp>
          <p:nvSpPr>
            <p:cNvPr id="64" name="Freeform 6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reeform 6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6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9" name="Rectangular Callout 68"/>
          <p:cNvSpPr/>
          <p:nvPr/>
        </p:nvSpPr>
        <p:spPr>
          <a:xfrm>
            <a:off x="4315080" y="3942861"/>
            <a:ext cx="5988246" cy="1309551"/>
          </a:xfrm>
          <a:prstGeom prst="wedgeRectCallout">
            <a:avLst>
              <a:gd name="adj1" fmla="val 61877"/>
              <a:gd name="adj2" fmla="val 474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The concept of </a:t>
            </a:r>
            <a:r>
              <a:rPr lang="en-IN" sz="2400" dirty="0" err="1">
                <a:solidFill>
                  <a:schemeClr val="tx1"/>
                </a:solidFill>
                <a:latin typeface="+mj-lt"/>
              </a:rPr>
              <a:t>eigenpairs</a:t>
            </a:r>
            <a:r>
              <a:rPr lang="en-IN" sz="2400" dirty="0">
                <a:solidFill>
                  <a:schemeClr val="tx1"/>
                </a:solidFill>
                <a:latin typeface="+mj-lt"/>
              </a:rPr>
              <a:t> makes sense for even non-symmetric </a:t>
            </a:r>
            <a:r>
              <a:rPr lang="en-IN" sz="2400" dirty="0" smtClean="0">
                <a:solidFill>
                  <a:schemeClr val="tx1"/>
                </a:solidFill>
                <a:latin typeface="+mj-lt"/>
              </a:rPr>
              <a:t>(but still square) matrices </a:t>
            </a:r>
            <a:r>
              <a:rPr lang="en-IN" sz="2400" dirty="0">
                <a:solidFill>
                  <a:schemeClr val="tx1"/>
                </a:solidFill>
                <a:latin typeface="+mj-lt"/>
              </a:rPr>
              <a:t>but we will only need the symmetric case in ML</a:t>
            </a:r>
            <a:endParaRPr lang="en-IN" sz="2400" dirty="0">
              <a:solidFill>
                <a:schemeClr val="tx1"/>
              </a:solidFill>
              <a:latin typeface="+mj-lt"/>
            </a:endParaRPr>
          </a:p>
        </p:txBody>
      </p:sp>
    </p:spTree>
    <p:extLst>
      <p:ext uri="{BB962C8B-B14F-4D97-AF65-F5344CB8AC3E}">
        <p14:creationId xmlns:p14="http://schemas.microsoft.com/office/powerpoint/2010/main" val="21825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nodeType="clickEffect">
                                  <p:stCondLst>
                                    <p:cond delay="0"/>
                                  </p:stCondLst>
                                  <p:childTnLst>
                                    <p:animRot by="2700000">
                                      <p:cBhvr>
                                        <p:cTn id="46" dur="1000" fill="hold"/>
                                        <p:tgtEl>
                                          <p:spTgt spid="26"/>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childTnLst>
                                </p:cTn>
                              </p:par>
                            </p:childTnLst>
                          </p:cTn>
                        </p:par>
                        <p:par>
                          <p:cTn id="54" fill="hold">
                            <p:stCondLst>
                              <p:cond delay="0"/>
                            </p:stCondLst>
                            <p:childTnLst>
                              <p:par>
                                <p:cTn id="55" presetID="6" presetClass="emph" presetSubtype="0" fill="hold" nodeType="afterEffect">
                                  <p:stCondLst>
                                    <p:cond delay="0"/>
                                  </p:stCondLst>
                                  <p:childTnLst>
                                    <p:animScale>
                                      <p:cBhvr>
                                        <p:cTn id="56" dur="1000" fill="hold"/>
                                        <p:tgtEl>
                                          <p:spTgt spid="52"/>
                                        </p:tgtEl>
                                      </p:cBhvr>
                                      <p:by x="50000" y="100000"/>
                                    </p:animScale>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nodeType="clickEffect">
                                  <p:stCondLst>
                                    <p:cond delay="0"/>
                                  </p:stCondLst>
                                  <p:childTnLst>
                                    <p:animScale>
                                      <p:cBhvr>
                                        <p:cTn id="60" dur="1000" fill="hold"/>
                                        <p:tgtEl>
                                          <p:spTgt spid="52"/>
                                        </p:tgtEl>
                                      </p:cBhvr>
                                      <p:by x="100000" y="200000"/>
                                    </p:animScale>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700000">
                                      <p:cBhvr>
                                        <p:cTn id="64" dur="1000" fill="hold"/>
                                        <p:tgtEl>
                                          <p:spTgt spid="52"/>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par>
                          <p:cTn id="81" fill="hold">
                            <p:stCondLst>
                              <p:cond delay="0"/>
                            </p:stCondLst>
                            <p:childTnLst>
                              <p:par>
                                <p:cTn id="82" presetID="22" presetClass="entr" presetSubtype="2"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right)">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childTnLst>
                          </p:cTn>
                        </p:par>
                        <p:par>
                          <p:cTn id="89" fill="hold">
                            <p:stCondLst>
                              <p:cond delay="0"/>
                            </p:stCondLst>
                            <p:childTnLst>
                              <p:par>
                                <p:cTn id="90" presetID="22" presetClass="entr" presetSubtype="2" fill="hold" grpId="0" nodeType="after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wipe(right)">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childTnLst>
                          </p:cTn>
                        </p:par>
                        <p:par>
                          <p:cTn id="97" fill="hold">
                            <p:stCondLst>
                              <p:cond delay="0"/>
                            </p:stCondLst>
                            <p:childTnLst>
                              <p:par>
                                <p:cTn id="98" presetID="22" presetClass="entr" presetSubtype="2" fill="hold" grpId="0" nodeType="after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wipe(right)">
                                      <p:cBhvr>
                                        <p:cTn id="10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7" grpId="0"/>
      <p:bldP spid="47" grpId="1"/>
      <p:bldP spid="48" grpId="0"/>
      <p:bldP spid="49" grpId="0"/>
      <p:bldP spid="50" grpId="0"/>
      <p:bldP spid="51" grpId="0"/>
      <p:bldP spid="54" grpId="0" animBg="1"/>
      <p:bldP spid="60"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Eigenpairs</a:t>
            </a:r>
            <a:r>
              <a:rPr lang="en-IN" dirty="0" smtClean="0"/>
              <a:t> and Singular Triplets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IN" dirty="0" smtClean="0"/>
                  <a:t>We have seen how </a:t>
                </a:r>
                <a:r>
                  <a:rPr lang="en-IN" dirty="0">
                    <a:solidFill>
                      <a:schemeClr val="tx1"/>
                    </a:solidFill>
                  </a:rPr>
                  <a:t>right singular vectors of </a:t>
                </a:r>
                <a14:m>
                  <m:oMath xmlns:m="http://schemas.openxmlformats.org/officeDocument/2006/math">
                    <m:r>
                      <a:rPr lang="en-IN" i="1">
                        <a:solidFill>
                          <a:schemeClr val="tx1"/>
                        </a:solidFill>
                        <a:latin typeface="Cambria Math" panose="02040503050406030204" pitchFamily="18" charset="0"/>
                      </a:rPr>
                      <m:t>𝑋</m:t>
                    </m:r>
                  </m:oMath>
                </a14:m>
                <a:r>
                  <a:rPr lang="en-IN" dirty="0">
                    <a:solidFill>
                      <a:schemeClr val="tx1"/>
                    </a:solidFill>
                  </a:rPr>
                  <a:t> are eigenvectors of </a:t>
                </a:r>
                <a14:m>
                  <m:oMath xmlns:m="http://schemas.openxmlformats.org/officeDocument/2006/math">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𝑋</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𝑋</m:t>
                    </m:r>
                  </m:oMath>
                </a14:m>
                <a:r>
                  <a:rPr lang="en-IN" dirty="0">
                    <a:solidFill>
                      <a:schemeClr val="tx1"/>
                    </a:solidFill>
                  </a:rPr>
                  <a:t> </a:t>
                </a:r>
                <a:r>
                  <a:rPr lang="en-IN" dirty="0" smtClean="0">
                    <a:solidFill>
                      <a:schemeClr val="tx1"/>
                    </a:solidFill>
                  </a:rPr>
                  <a:t>and left </a:t>
                </a:r>
                <a:r>
                  <a:rPr lang="en-IN" dirty="0">
                    <a:solidFill>
                      <a:schemeClr val="tx1"/>
                    </a:solidFill>
                  </a:rPr>
                  <a:t>singular vectors of </a:t>
                </a:r>
                <a14:m>
                  <m:oMath xmlns:m="http://schemas.openxmlformats.org/officeDocument/2006/math">
                    <m:r>
                      <a:rPr lang="en-IN" i="1">
                        <a:solidFill>
                          <a:schemeClr val="tx1"/>
                        </a:solidFill>
                        <a:latin typeface="Cambria Math" panose="02040503050406030204" pitchFamily="18" charset="0"/>
                      </a:rPr>
                      <m:t>𝑋</m:t>
                    </m:r>
                  </m:oMath>
                </a14:m>
                <a:r>
                  <a:rPr lang="en-IN" dirty="0">
                    <a:solidFill>
                      <a:schemeClr val="tx1"/>
                    </a:solidFill>
                  </a:rPr>
                  <a:t> are eigenvectors of </a:t>
                </a:r>
                <a14:m>
                  <m:oMath xmlns:m="http://schemas.openxmlformats.org/officeDocument/2006/math">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𝑋</m:t>
                        </m:r>
                        <m:r>
                          <a:rPr lang="en-IN" i="1">
                            <a:solidFill>
                              <a:schemeClr val="tx1"/>
                            </a:solidFill>
                            <a:latin typeface="Cambria Math" panose="02040503050406030204" pitchFamily="18" charset="0"/>
                          </a:rPr>
                          <m:t>𝑋</m:t>
                        </m:r>
                      </m:e>
                      <m:sup>
                        <m:r>
                          <a:rPr lang="en-IN" i="1">
                            <a:solidFill>
                              <a:schemeClr val="tx1"/>
                            </a:solidFill>
                            <a:latin typeface="Cambria Math" panose="02040503050406030204" pitchFamily="18" charset="0"/>
                          </a:rPr>
                          <m:t>⊤</m:t>
                        </m:r>
                      </m:sup>
                    </m:sSup>
                  </m:oMath>
                </a14:m>
                <a:endParaRPr lang="en-IN" dirty="0" smtClean="0"/>
              </a:p>
              <a:p>
                <a:r>
                  <a:rPr lang="en-IN" dirty="0" smtClean="0"/>
                  <a:t>It turns out that the square roots of the eigenvalues </a:t>
                </a:r>
                <a:r>
                  <a:rPr lang="en-IN" dirty="0"/>
                  <a:t>of </a:t>
                </a:r>
                <a14:m>
                  <m:oMath xmlns:m="http://schemas.openxmlformats.org/officeDocument/2006/math">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𝑋</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𝑋</m:t>
                    </m:r>
                  </m:oMath>
                </a14:m>
                <a:r>
                  <a:rPr lang="en-IN" dirty="0" smtClean="0"/>
                  <a:t> give us all the non-zero singular values of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In fact, the square </a:t>
                </a:r>
                <a:r>
                  <a:rPr lang="en-IN" dirty="0"/>
                  <a:t>roots of </a:t>
                </a:r>
                <a:r>
                  <a:rPr lang="en-IN" dirty="0" smtClean="0"/>
                  <a:t>the eigenvalues of </a:t>
                </a:r>
                <a14:m>
                  <m:oMath xmlns:m="http://schemas.openxmlformats.org/officeDocument/2006/math">
                    <m:sSup>
                      <m:sSupPr>
                        <m:ctrlPr>
                          <a:rPr lang="en-IN" i="1">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𝑋</m:t>
                        </m:r>
                        <m:r>
                          <a:rPr lang="en-IN" i="1">
                            <a:solidFill>
                              <a:schemeClr val="tx1"/>
                            </a:solidFill>
                            <a:latin typeface="Cambria Math" panose="02040503050406030204" pitchFamily="18" charset="0"/>
                          </a:rPr>
                          <m:t>𝑋</m:t>
                        </m:r>
                      </m:e>
                      <m:sup>
                        <m:r>
                          <a:rPr lang="en-IN" i="1">
                            <a:solidFill>
                              <a:schemeClr val="tx1"/>
                            </a:solidFill>
                            <a:latin typeface="Cambria Math" panose="02040503050406030204" pitchFamily="18" charset="0"/>
                          </a:rPr>
                          <m:t>⊤</m:t>
                        </m:r>
                      </m:sup>
                    </m:sSup>
                  </m:oMath>
                </a14:m>
                <a:r>
                  <a:rPr lang="en-IN" dirty="0" smtClean="0"/>
                  <a:t> also do the same thing because </a:t>
                </a:r>
                <a14:m>
                  <m:oMath xmlns:m="http://schemas.openxmlformats.org/officeDocument/2006/math">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𝑋𝑋</m:t>
                        </m:r>
                      </m:e>
                      <m:sup>
                        <m:r>
                          <a:rPr lang="en-IN">
                            <a:solidFill>
                              <a:schemeClr val="tx1"/>
                            </a:solidFill>
                            <a:latin typeface="Cambria Math" panose="02040503050406030204" pitchFamily="18" charset="0"/>
                          </a:rPr>
                          <m:t>⊤</m:t>
                        </m:r>
                      </m:sup>
                    </m:sSup>
                  </m:oMath>
                </a14:m>
                <a:r>
                  <a:rPr lang="en-IN" dirty="0" smtClean="0"/>
                  <a:t> and </a:t>
                </a:r>
                <a14:m>
                  <m:oMath xmlns:m="http://schemas.openxmlformats.org/officeDocument/2006/math">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𝑋</m:t>
                        </m:r>
                      </m:e>
                      <m:sup>
                        <m:r>
                          <a:rPr lang="en-IN">
                            <a:solidFill>
                              <a:schemeClr val="tx1"/>
                            </a:solidFill>
                            <a:latin typeface="Cambria Math" panose="02040503050406030204" pitchFamily="18" charset="0"/>
                          </a:rPr>
                          <m:t>⊤</m:t>
                        </m:r>
                      </m:sup>
                    </m:sSup>
                    <m:r>
                      <a:rPr lang="en-IN" b="0" i="1" smtClean="0">
                        <a:solidFill>
                          <a:schemeClr val="tx1"/>
                        </a:solidFill>
                        <a:latin typeface="Cambria Math" panose="02040503050406030204" pitchFamily="18" charset="0"/>
                      </a:rPr>
                      <m:t>𝑋</m:t>
                    </m:r>
                  </m:oMath>
                </a14:m>
                <a:r>
                  <a:rPr lang="en-IN" dirty="0" smtClean="0"/>
                  <a:t> share non-zero eigenvalues</a:t>
                </a:r>
              </a:p>
              <a:p>
                <a:pPr lvl="2"/>
                <a:r>
                  <a:rPr lang="en-IN" b="1" dirty="0" smtClean="0"/>
                  <a:t>Proof</a:t>
                </a:r>
                <a:r>
                  <a:rPr lang="en-IN" dirty="0" smtClean="0"/>
                  <a:t>: We have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𝑋</m:t>
                        </m:r>
                      </m:e>
                      <m:sup>
                        <m:r>
                          <a:rPr lang="en-IN">
                            <a:latin typeface="Cambria Math" panose="02040503050406030204" pitchFamily="18" charset="0"/>
                          </a:rPr>
                          <m:t>⊤</m:t>
                        </m:r>
                      </m:sup>
                    </m:sSup>
                    <m:r>
                      <a:rPr lang="en-IN">
                        <a:latin typeface="Cambria Math" panose="02040503050406030204" pitchFamily="18" charset="0"/>
                      </a:rPr>
                      <m:t>𝑋</m:t>
                    </m:r>
                    <m:r>
                      <a:rPr lang="en-IN" b="0" i="1" smtClean="0">
                        <a:latin typeface="Cambria Math" panose="02040503050406030204" pitchFamily="18" charset="0"/>
                      </a:rPr>
                      <m:t>=</m:t>
                    </m:r>
                    <m:r>
                      <a:rPr lang="en-IN">
                        <a:latin typeface="Cambria Math" panose="02040503050406030204" pitchFamily="18" charset="0"/>
                      </a:rPr>
                      <m:t>𝑉</m:t>
                    </m:r>
                    <m:sSup>
                      <m:sSupPr>
                        <m:ctrlPr>
                          <a:rPr lang="en-IN">
                            <a:latin typeface="Cambria Math" panose="02040503050406030204" pitchFamily="18" charset="0"/>
                          </a:rPr>
                        </m:ctrlPr>
                      </m:sSupPr>
                      <m:e>
                        <m:r>
                          <m:rPr>
                            <m:sty m:val="p"/>
                          </m:rPr>
                          <a:rPr lang="en-IN">
                            <a:latin typeface="Cambria Math" panose="02040503050406030204" pitchFamily="18" charset="0"/>
                          </a:rPr>
                          <m:t>Σ</m:t>
                        </m:r>
                      </m:e>
                      <m:sup>
                        <m:r>
                          <a:rPr lang="en-IN">
                            <a:latin typeface="Cambria Math" panose="02040503050406030204" pitchFamily="18" charset="0"/>
                          </a:rPr>
                          <m:t>⊤</m:t>
                        </m:r>
                      </m:sup>
                    </m:sSup>
                    <m:r>
                      <m:rPr>
                        <m:sty m:val="p"/>
                      </m:rPr>
                      <a:rPr lang="en-IN">
                        <a:latin typeface="Cambria Math" panose="02040503050406030204" pitchFamily="18" charset="0"/>
                      </a:rPr>
                      <m:t>Σ</m:t>
                    </m:r>
                    <m:sSup>
                      <m:sSupPr>
                        <m:ctrlPr>
                          <a:rPr lang="en-IN">
                            <a:latin typeface="Cambria Math" panose="02040503050406030204" pitchFamily="18" charset="0"/>
                          </a:rPr>
                        </m:ctrlPr>
                      </m:sSupPr>
                      <m:e>
                        <m:r>
                          <a:rPr lang="en-IN">
                            <a:latin typeface="Cambria Math" panose="02040503050406030204" pitchFamily="18" charset="0"/>
                          </a:rPr>
                          <m:t>𝑉</m:t>
                        </m:r>
                      </m:e>
                      <m:sup>
                        <m:r>
                          <a:rPr lang="en-IN">
                            <a:latin typeface="Cambria Math" panose="02040503050406030204" pitchFamily="18" charset="0"/>
                          </a:rPr>
                          <m:t>⊤</m:t>
                        </m:r>
                      </m:sup>
                    </m:sSup>
                  </m:oMath>
                </a14:m>
                <a:r>
                  <a:rPr lang="en-IN" b="1" dirty="0" smtClean="0"/>
                  <a:t> </a:t>
                </a:r>
                <a:r>
                  <a:rPr lang="en-IN" dirty="0" smtClean="0"/>
                  <a:t>and </a:t>
                </a:r>
                <a14:m>
                  <m:oMath xmlns:m="http://schemas.openxmlformats.org/officeDocument/2006/math">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r>
                      <a:rPr lang="en-IN" b="0" i="1" smtClean="0">
                        <a:latin typeface="Cambria Math" panose="02040503050406030204" pitchFamily="18" charset="0"/>
                      </a:rPr>
                      <m:t>=</m:t>
                    </m:r>
                    <m:r>
                      <a:rPr lang="en-IN">
                        <a:latin typeface="Cambria Math" panose="02040503050406030204" pitchFamily="18" charset="0"/>
                      </a:rPr>
                      <m:t>𝑈</m:t>
                    </m:r>
                    <m:r>
                      <m:rPr>
                        <m:sty m:val="p"/>
                      </m:rPr>
                      <a:rPr lang="en-IN">
                        <a:latin typeface="Cambria Math" panose="02040503050406030204" pitchFamily="18" charset="0"/>
                      </a:rPr>
                      <m:t>Σ</m:t>
                    </m:r>
                    <m:sSup>
                      <m:sSupPr>
                        <m:ctrlPr>
                          <a:rPr lang="en-IN">
                            <a:latin typeface="Cambria Math" panose="02040503050406030204" pitchFamily="18" charset="0"/>
                          </a:rPr>
                        </m:ctrlPr>
                      </m:sSupPr>
                      <m:e>
                        <m:r>
                          <m:rPr>
                            <m:sty m:val="p"/>
                          </m:rPr>
                          <a:rPr lang="en-IN">
                            <a:latin typeface="Cambria Math" panose="02040503050406030204" pitchFamily="18" charset="0"/>
                          </a:rPr>
                          <m:t>Σ</m:t>
                        </m:r>
                      </m:e>
                      <m:sup>
                        <m:r>
                          <a:rPr lang="en-IN">
                            <a:latin typeface="Cambria Math" panose="02040503050406030204" pitchFamily="18" charset="0"/>
                          </a:rPr>
                          <m:t>⊤</m:t>
                        </m:r>
                      </m:sup>
                    </m:sSup>
                    <m:sSup>
                      <m:sSupPr>
                        <m:ctrlPr>
                          <a:rPr lang="en-IN">
                            <a:latin typeface="Cambria Math" panose="02040503050406030204" pitchFamily="18" charset="0"/>
                          </a:rPr>
                        </m:ctrlPr>
                      </m:sSupPr>
                      <m:e>
                        <m:r>
                          <a:rPr lang="en-IN">
                            <a:latin typeface="Cambria Math" panose="02040503050406030204" pitchFamily="18" charset="0"/>
                          </a:rPr>
                          <m:t>𝑈</m:t>
                        </m:r>
                      </m:e>
                      <m:sup>
                        <m:r>
                          <a:rPr lang="en-IN">
                            <a:latin typeface="Cambria Math" panose="02040503050406030204" pitchFamily="18" charset="0"/>
                          </a:rPr>
                          <m:t>⊤</m:t>
                        </m:r>
                      </m:sup>
                    </m:sSup>
                  </m:oMath>
                </a14:m>
                <a:r>
                  <a:rPr lang="en-IN" dirty="0" smtClean="0"/>
                  <a:t>. We defined </a:t>
                </a:r>
                <a14:m>
                  <m:oMath xmlns:m="http://schemas.openxmlformats.org/officeDocument/2006/math">
                    <m:r>
                      <m:rPr>
                        <m:sty m:val="p"/>
                      </m:rPr>
                      <a:rPr lang="en-IN" b="0" i="0" smtClean="0">
                        <a:latin typeface="Cambria Math" panose="02040503050406030204" pitchFamily="18" charset="0"/>
                      </a:rPr>
                      <m:t>Λ</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m:t>
                        </m:r>
                      </m:sup>
                    </m:sSup>
                    <m:r>
                      <m:rPr>
                        <m:sty m:val="p"/>
                      </m:rPr>
                      <a:rPr lang="en-IN" b="0" i="0" smtClean="0">
                        <a:latin typeface="Cambria Math" panose="02040503050406030204" pitchFamily="18" charset="0"/>
                      </a:rPr>
                      <m:t>Σ</m:t>
                    </m:r>
                  </m:oMath>
                </a14:m>
                <a:r>
                  <a:rPr lang="en-IN" b="1" dirty="0" smtClean="0"/>
                  <a:t> </a:t>
                </a:r>
                <a:r>
                  <a:rPr lang="en-IN" dirty="0" smtClean="0"/>
                  <a:t>which is a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smtClean="0"/>
                  <a:t> diagonal matrix and </a:t>
                </a:r>
                <a14:m>
                  <m:oMath xmlns:m="http://schemas.openxmlformats.org/officeDocument/2006/math">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Λ</m:t>
                        </m:r>
                      </m:e>
                    </m:acc>
                    <m:r>
                      <a:rPr lang="en-IN" b="0" i="1" dirty="0" smtClean="0">
                        <a:latin typeface="Cambria Math" panose="02040503050406030204" pitchFamily="18" charset="0"/>
                      </a:rPr>
                      <m:t>=</m:t>
                    </m:r>
                    <m:r>
                      <m:rPr>
                        <m:sty m:val="p"/>
                      </m:rPr>
                      <a:rPr lang="en-IN" b="0" i="0" dirty="0" smtClean="0">
                        <a:latin typeface="Cambria Math" panose="02040503050406030204" pitchFamily="18" charset="0"/>
                      </a:rPr>
                      <m:t>Σ</m:t>
                    </m:r>
                    <m:sSup>
                      <m:sSupPr>
                        <m:ctrlPr>
                          <a:rPr lang="en-IN" b="0" i="1" dirty="0" smtClean="0">
                            <a:latin typeface="Cambria Math" panose="02040503050406030204" pitchFamily="18" charset="0"/>
                          </a:rPr>
                        </m:ctrlPr>
                      </m:sSupPr>
                      <m:e>
                        <m:r>
                          <m:rPr>
                            <m:sty m:val="p"/>
                          </m:rPr>
                          <a:rPr lang="en-IN" b="0" i="0" dirty="0" smtClean="0">
                            <a:latin typeface="Cambria Math" panose="02040503050406030204" pitchFamily="18" charset="0"/>
                          </a:rPr>
                          <m:t>Σ</m:t>
                        </m:r>
                      </m:e>
                      <m:sup>
                        <m:r>
                          <a:rPr lang="en-IN" b="0" i="1" dirty="0" smtClean="0">
                            <a:latin typeface="Cambria Math" panose="02040503050406030204" pitchFamily="18" charset="0"/>
                          </a:rPr>
                          <m:t>⊤</m:t>
                        </m:r>
                      </m:sup>
                    </m:sSup>
                  </m:oMath>
                </a14:m>
                <a:r>
                  <a:rPr lang="en-IN" dirty="0" smtClean="0"/>
                  <a:t> which is an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smtClean="0"/>
                  <a:t> diagonal matrix. It is easy to verify the following simple facts</a:t>
                </a:r>
              </a:p>
              <a:p>
                <a:pPr lvl="3"/>
                <a14:m>
                  <m:oMath xmlns:m="http://schemas.openxmlformats.org/officeDocument/2006/math">
                    <m:r>
                      <m:rPr>
                        <m:sty m:val="p"/>
                      </m:rPr>
                      <a:rPr lang="en-IN" i="0">
                        <a:latin typeface="Cambria Math" panose="02040503050406030204" pitchFamily="18" charset="0"/>
                      </a:rPr>
                      <m:t>Λ</m:t>
                    </m:r>
                  </m:oMath>
                </a14:m>
                <a:r>
                  <a:rPr lang="en-IN" dirty="0" smtClean="0"/>
                  <a:t> and </a:t>
                </a:r>
                <a14:m>
                  <m:oMath xmlns:m="http://schemas.openxmlformats.org/officeDocument/2006/math">
                    <m:acc>
                      <m:accPr>
                        <m:chr m:val="̃"/>
                        <m:ctrlPr>
                          <a:rPr lang="en-IN">
                            <a:latin typeface="Cambria Math" panose="02040503050406030204" pitchFamily="18" charset="0"/>
                          </a:rPr>
                        </m:ctrlPr>
                      </m:accPr>
                      <m:e>
                        <m:r>
                          <m:rPr>
                            <m:sty m:val="p"/>
                          </m:rPr>
                          <a:rPr lang="en-IN" i="0">
                            <a:latin typeface="Cambria Math" panose="02040503050406030204" pitchFamily="18" charset="0"/>
                          </a:rPr>
                          <m:t>Λ</m:t>
                        </m:r>
                      </m:e>
                    </m:acc>
                  </m:oMath>
                </a14:m>
                <a:r>
                  <a:rPr lang="en-IN" dirty="0" smtClean="0"/>
                  <a:t> share their non-zero (diagonal) entries</a:t>
                </a:r>
              </a:p>
              <a:p>
                <a:pPr lvl="3"/>
                <a:r>
                  <a:rPr lang="en-IN" dirty="0" smtClean="0"/>
                  <a:t>Those diagonal entries are exactly the eigenvalues corresponding to the eigenvectors</a:t>
                </a:r>
              </a:p>
              <a:p>
                <a:pPr lvl="3"/>
                <a:r>
                  <a:rPr lang="en-IN" dirty="0" smtClean="0"/>
                  <a:t>Those diagonal entries are exactly squares of the singular values of </a:t>
                </a:r>
                <a14:m>
                  <m:oMath xmlns:m="http://schemas.openxmlformats.org/officeDocument/2006/math">
                    <m:r>
                      <a:rPr lang="en-IN" b="0" i="1" smtClean="0">
                        <a:latin typeface="Cambria Math" panose="02040503050406030204" pitchFamily="18" charset="0"/>
                      </a:rPr>
                      <m:t>𝑋</m:t>
                    </m:r>
                  </m:oMath>
                </a14:m>
                <a:endParaRPr lang="en-IN" dirty="0" smtClean="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41"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Tree>
    <p:extLst>
      <p:ext uri="{BB962C8B-B14F-4D97-AF65-F5344CB8AC3E}">
        <p14:creationId xmlns:p14="http://schemas.microsoft.com/office/powerpoint/2010/main" val="1057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Definiteness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Note that </a:t>
                </a:r>
                <a14:m>
                  <m:oMath xmlns:m="http://schemas.openxmlformats.org/officeDocument/2006/math">
                    <m:r>
                      <a:rPr lang="en-IN" b="0" i="1" smtClean="0">
                        <a:latin typeface="Cambria Math" panose="02040503050406030204" pitchFamily="18" charset="0"/>
                      </a:rPr>
                      <m:t>∀ </m:t>
                    </m:r>
                    <m:r>
                      <a:rPr lang="en-IN" b="1">
                        <a:latin typeface="Cambria Math" panose="02040503050406030204" pitchFamily="18" charset="0"/>
                      </a:rPr>
                      <m:t>𝐱</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smtClean="0"/>
                  <a:t>, we have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i="1">
                            <a:latin typeface="Cambria Math" panose="02040503050406030204" pitchFamily="18" charset="0"/>
                          </a:rPr>
                          <m:t>𝑋</m:t>
                        </m:r>
                      </m:e>
                      <m:sup>
                        <m:r>
                          <a:rPr lang="en-IN" i="1">
                            <a:latin typeface="Cambria Math" panose="02040503050406030204" pitchFamily="18" charset="0"/>
                          </a:rPr>
                          <m:t>⊤</m:t>
                        </m:r>
                      </m:sup>
                    </m:sSup>
                    <m:r>
                      <a:rPr lang="en-IN" i="1">
                        <a:latin typeface="Cambria Math" panose="02040503050406030204" pitchFamily="18" charset="0"/>
                      </a:rPr>
                      <m:t>𝑋</m:t>
                    </m:r>
                    <m:r>
                      <a:rPr lang="en-IN" b="1" i="0">
                        <a:latin typeface="Cambria Math" panose="02040503050406030204" pitchFamily="18" charset="0"/>
                      </a:rPr>
                      <m:t>𝐱</m:t>
                    </m: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1" i="0" smtClean="0">
                                <a:latin typeface="Cambria Math" panose="02040503050406030204" pitchFamily="18" charset="0"/>
                              </a:rPr>
                              <m:t>𝐱</m:t>
                            </m:r>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≥0</m:t>
                    </m:r>
                  </m:oMath>
                </a14:m>
                <a:r>
                  <a:rPr lang="en-IN" dirty="0" smtClean="0"/>
                  <a:t>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r>
                      <a:rPr lang="en-IN" b="0" i="1" smtClean="0">
                        <a:latin typeface="Cambria Math" panose="02040503050406030204" pitchFamily="18" charset="0"/>
                      </a:rPr>
                      <m:t>𝑋</m:t>
                    </m:r>
                  </m:oMath>
                </a14:m>
                <a:r>
                  <a:rPr lang="en-IN" dirty="0" smtClean="0"/>
                  <a:t> is PSD</a:t>
                </a:r>
              </a:p>
              <a:p>
                <a:r>
                  <a:rPr lang="en-IN" dirty="0" smtClean="0"/>
                  <a:t>We are now ready to see when exactly is a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r>
                  <a:rPr lang="en-IN" dirty="0" smtClean="0"/>
                  <a:t> PSD. We will restrict ourselves to only square symmetric matrices</a:t>
                </a:r>
              </a:p>
              <a:p>
                <a:pPr lvl="2"/>
                <a:r>
                  <a:rPr lang="en-IN" dirty="0" smtClean="0"/>
                  <a:t>Non-symmetric case gets a bit complicated due to </a:t>
                </a:r>
                <a:r>
                  <a:rPr lang="en-IN" i="0" dirty="0" err="1" smtClean="0"/>
                  <a:t>diagonalizability</a:t>
                </a:r>
                <a:r>
                  <a:rPr lang="en-IN" dirty="0" smtClean="0"/>
                  <a:t> issues</a:t>
                </a:r>
              </a:p>
              <a:p>
                <a:r>
                  <a:rPr lang="en-IN" b="1" dirty="0" smtClean="0"/>
                  <a:t>Claim without proof</a:t>
                </a:r>
                <a:r>
                  <a:rPr lang="en-IN" dirty="0" smtClean="0"/>
                  <a:t>: every square symmetric matrix </a:t>
                </a:r>
                <a14:m>
                  <m:oMath xmlns:m="http://schemas.openxmlformats.org/officeDocument/2006/math">
                    <m:r>
                      <a:rPr lang="en-IN" b="0" i="1" smtClean="0">
                        <a:latin typeface="Cambria Math" panose="02040503050406030204" pitchFamily="18" charset="0"/>
                      </a:rPr>
                      <m:t>𝐴</m:t>
                    </m:r>
                  </m:oMath>
                </a14:m>
                <a:r>
                  <a:rPr lang="en-IN" dirty="0" smtClean="0"/>
                  <a:t> can be written as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𝑄𝑆</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𝑄</m:t>
                        </m:r>
                      </m:e>
                      <m:sup>
                        <m:r>
                          <a:rPr lang="en-IN" b="0" i="1" smtClean="0">
                            <a:latin typeface="Cambria Math" panose="02040503050406030204" pitchFamily="18" charset="0"/>
                          </a:rPr>
                          <m:t>⊤</m:t>
                        </m:r>
                      </m:sup>
                    </m:sSup>
                  </m:oMath>
                </a14:m>
                <a:r>
                  <a:rPr lang="en-IN" dirty="0" smtClean="0"/>
                  <a:t> where </a:t>
                </a:r>
                <a14:m>
                  <m:oMath xmlns:m="http://schemas.openxmlformats.org/officeDocument/2006/math">
                    <m:r>
                      <a:rPr lang="en-IN" b="0" i="1" smtClean="0">
                        <a:latin typeface="Cambria Math" panose="02040503050406030204" pitchFamily="18" charset="0"/>
                      </a:rPr>
                      <m:t>𝑄</m:t>
                    </m:r>
                    <m:r>
                      <a:rPr lang="en-IN" b="0" i="1" smtClean="0">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m:t>
                        </m:r>
                      </m:sup>
                    </m:sSup>
                  </m:oMath>
                </a14:m>
                <a:r>
                  <a:rPr lang="en-IN" dirty="0" smtClean="0"/>
                  <a:t> is orthonormal and </a:t>
                </a:r>
                <a14:m>
                  <m:oMath xmlns:m="http://schemas.openxmlformats.org/officeDocument/2006/math">
                    <m:r>
                      <a:rPr lang="en-IN" b="0" i="1" smtClean="0">
                        <a:latin typeface="Cambria Math" panose="02040503050406030204" pitchFamily="18" charset="0"/>
                      </a:rPr>
                      <m:t>𝑆</m:t>
                    </m:r>
                  </m:oMath>
                </a14:m>
                <a:r>
                  <a:rPr lang="en-IN" dirty="0" smtClean="0"/>
                  <a:t> is diagonal matrix</a:t>
                </a:r>
              </a:p>
              <a:p>
                <a:pPr lvl="2"/>
                <a:r>
                  <a:rPr lang="en-IN" dirty="0" smtClean="0"/>
                  <a:t>As before, we can write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𝑑</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𝑗</m:t>
                            </m:r>
                          </m:sub>
                        </m:sSub>
                        <m:sSup>
                          <m:sSupPr>
                            <m:ctrlPr>
                              <a:rPr lang="en-IN" b="0" i="1" smtClean="0">
                                <a:latin typeface="Cambria Math" panose="02040503050406030204" pitchFamily="18" charset="0"/>
                              </a:rPr>
                            </m:ctrlPr>
                          </m:sSupPr>
                          <m:e>
                            <m:r>
                              <a:rPr lang="en-IN" b="1" i="0" smtClean="0">
                                <a:latin typeface="Cambria Math" panose="02040503050406030204" pitchFamily="18" charset="0"/>
                              </a:rPr>
                              <m:t>𝐪</m:t>
                            </m:r>
                          </m:e>
                          <m:sup>
                            <m:r>
                              <a:rPr lang="en-IN" b="0" i="1" smtClean="0">
                                <a:latin typeface="Cambria Math" panose="02040503050406030204" pitchFamily="18" charset="0"/>
                              </a:rPr>
                              <m:t>𝑗</m:t>
                            </m:r>
                          </m:sup>
                        </m:sSup>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𝐪</m:t>
                                    </m:r>
                                  </m:e>
                                  <m:sup>
                                    <m:r>
                                      <a:rPr lang="en-IN" b="0" i="1" smtClean="0">
                                        <a:latin typeface="Cambria Math" panose="02040503050406030204" pitchFamily="18" charset="0"/>
                                      </a:rPr>
                                      <m:t>𝑗</m:t>
                                    </m:r>
                                  </m:sup>
                                </m:sSup>
                              </m:e>
                            </m:d>
                          </m:e>
                          <m:sup>
                            <m:r>
                              <a:rPr lang="en-IN" b="0" i="1" smtClean="0">
                                <a:latin typeface="Cambria Math" panose="02040503050406030204" pitchFamily="18" charset="0"/>
                              </a:rPr>
                              <m:t>⊤</m:t>
                            </m:r>
                          </m:sup>
                        </m:sSup>
                      </m:e>
                    </m:nary>
                  </m:oMath>
                </a14:m>
                <a:r>
                  <a:rPr lang="en-IN" dirty="0" smtClean="0"/>
                  <a:t> where </a:t>
                </a:r>
                <a14:m>
                  <m:oMath xmlns:m="http://schemas.openxmlformats.org/officeDocument/2006/math">
                    <m:r>
                      <a:rPr lang="en-IN" b="0" i="1" smtClean="0">
                        <a:latin typeface="Cambria Math" panose="02040503050406030204" pitchFamily="18" charset="0"/>
                      </a:rPr>
                      <m:t>𝑄</m:t>
                    </m:r>
                    <m:r>
                      <a:rPr lang="en-IN" b="0" i="0" smtClean="0">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smtClean="0">
                                <a:latin typeface="Cambria Math" panose="02040503050406030204" pitchFamily="18" charset="0"/>
                              </a:rPr>
                              <m:t>𝐪</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𝐪</m:t>
                            </m:r>
                          </m:e>
                          <m:sup>
                            <m:r>
                              <a:rPr lang="en-IN" i="1">
                                <a:latin typeface="Cambria Math" panose="02040503050406030204" pitchFamily="18" charset="0"/>
                              </a:rPr>
                              <m:t>𝑑</m:t>
                            </m:r>
                          </m:sup>
                        </m:sSup>
                      </m:e>
                    </m:d>
                  </m:oMath>
                </a14:m>
                <a:r>
                  <a:rPr lang="en-IN" dirty="0" smtClean="0"/>
                  <a:t> and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m:t>
                    </m:r>
                    <m:r>
                      <m:rPr>
                        <m:sty m:val="p"/>
                      </m:rPr>
                      <a:rPr lang="en-IN" b="0" i="0" smtClean="0">
                        <a:latin typeface="Cambria Math" panose="02040503050406030204" pitchFamily="18" charset="0"/>
                      </a:rPr>
                      <m:t>diag</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𝑑</m:t>
                            </m:r>
                          </m:sub>
                        </m:sSub>
                      </m:e>
                    </m:d>
                  </m:oMath>
                </a14:m>
                <a:r>
                  <a:rPr lang="en-IN" dirty="0" smtClean="0"/>
                  <a:t>. It is easy to see that </a:t>
                </a:r>
                <a14:m>
                  <m:oMath xmlns:m="http://schemas.openxmlformats.org/officeDocument/2006/math">
                    <m:d>
                      <m:dPr>
                        <m:ctrlPr>
                          <a:rPr lang="en-IN" b="0" i="1" smtClean="0">
                            <a:latin typeface="Cambria Math" panose="02040503050406030204" pitchFamily="18" charset="0"/>
                          </a:rPr>
                        </m:ctrlPr>
                      </m:dPr>
                      <m:e>
                        <m:sSup>
                          <m:sSupPr>
                            <m:ctrlPr>
                              <a:rPr lang="en-IN">
                                <a:latin typeface="Cambria Math" panose="02040503050406030204" pitchFamily="18" charset="0"/>
                              </a:rPr>
                            </m:ctrlPr>
                          </m:sSupPr>
                          <m:e>
                            <m:r>
                              <a:rPr lang="en-IN" b="1" i="0">
                                <a:latin typeface="Cambria Math" panose="02040503050406030204" pitchFamily="18" charset="0"/>
                              </a:rPr>
                              <m:t>𝐪</m:t>
                            </m:r>
                          </m:e>
                          <m:sup>
                            <m:r>
                              <a:rPr lang="en-IN" b="0" i="1" smtClean="0">
                                <a:latin typeface="Cambria Math" panose="02040503050406030204" pitchFamily="18" charset="0"/>
                              </a:rPr>
                              <m:t>𝑗</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𝑗</m:t>
                            </m:r>
                          </m:sub>
                        </m:sSub>
                      </m:e>
                    </m:d>
                  </m:oMath>
                </a14:m>
                <a:r>
                  <a:rPr lang="en-IN" dirty="0" smtClean="0"/>
                  <a:t> are </a:t>
                </a:r>
                <a:r>
                  <a:rPr lang="en-IN" dirty="0" err="1" smtClean="0"/>
                  <a:t>eigenpairs</a:t>
                </a:r>
                <a:r>
                  <a:rPr lang="en-IN" dirty="0" smtClean="0"/>
                  <a:t> for </a:t>
                </a:r>
                <a14:m>
                  <m:oMath xmlns:m="http://schemas.openxmlformats.org/officeDocument/2006/math">
                    <m:r>
                      <a:rPr lang="en-IN" b="0" i="1" smtClean="0">
                        <a:latin typeface="Cambria Math" panose="02040503050406030204" pitchFamily="18" charset="0"/>
                      </a:rPr>
                      <m:t>𝐴</m:t>
                    </m:r>
                  </m:oMath>
                </a14:m>
                <a:endParaRPr lang="en-IN" dirty="0" smtClean="0"/>
              </a:p>
              <a:p>
                <a:pPr lvl="2"/>
                <a:r>
                  <a:rPr lang="en-IN" dirty="0" smtClean="0"/>
                  <a:t>Thus, for every </a:t>
                </a:r>
                <a14:m>
                  <m:oMath xmlns:m="http://schemas.openxmlformats.org/officeDocument/2006/math">
                    <m:r>
                      <a:rPr lang="en-IN" b="1" i="0">
                        <a:latin typeface="Cambria Math" panose="02040503050406030204" pitchFamily="18" charset="0"/>
                      </a:rPr>
                      <m:t>𝐱</m:t>
                    </m:r>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oMath>
                </a14:m>
                <a:r>
                  <a:rPr lang="en-IN" dirty="0" smtClean="0"/>
                  <a:t>, we have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m:t>
                        </m:r>
                      </m:sup>
                    </m:sSup>
                    <m:r>
                      <a:rPr lang="en-IN" b="0" i="1" smtClean="0">
                        <a:latin typeface="Cambria Math" panose="02040503050406030204" pitchFamily="18" charset="0"/>
                      </a:rPr>
                      <m:t>𝐴</m:t>
                    </m:r>
                    <m:r>
                      <a:rPr lang="en-IN" b="1" i="0" smtClean="0">
                        <a:latin typeface="Cambria Math" panose="02040503050406030204" pitchFamily="18" charset="0"/>
                      </a:rPr>
                      <m:t>𝐱</m:t>
                    </m:r>
                    <m:r>
                      <a:rPr lang="en-IN" b="0" i="1" smtClean="0">
                        <a:latin typeface="Cambria Math" panose="02040503050406030204" pitchFamily="18" charset="0"/>
                      </a:rPr>
                      <m:t>=</m:t>
                    </m:r>
                    <m:nary>
                      <m:naryPr>
                        <m:chr m:val="∑"/>
                        <m:limLoc m:val="subSup"/>
                        <m:ctrlPr>
                          <a:rPr lang="en-IN">
                            <a:latin typeface="Cambria Math" panose="02040503050406030204" pitchFamily="18" charset="0"/>
                          </a:rPr>
                        </m:ctrlPr>
                      </m:naryPr>
                      <m:sub>
                        <m:r>
                          <m:rPr>
                            <m:brk m:alnAt="25"/>
                          </m:rPr>
                          <a:rPr lang="en-IN">
                            <a:latin typeface="Cambria Math" panose="02040503050406030204" pitchFamily="18" charset="0"/>
                          </a:rPr>
                          <m:t>𝑗</m:t>
                        </m:r>
                        <m:r>
                          <a:rPr lang="en-IN">
                            <a:latin typeface="Cambria Math" panose="02040503050406030204" pitchFamily="18" charset="0"/>
                          </a:rPr>
                          <m:t>=1</m:t>
                        </m:r>
                      </m:sub>
                      <m:sup>
                        <m:r>
                          <a:rPr lang="en-IN">
                            <a:latin typeface="Cambria Math" panose="02040503050406030204" pitchFamily="18" charset="0"/>
                          </a:rPr>
                          <m:t>𝑑</m:t>
                        </m:r>
                      </m:sup>
                      <m:e>
                        <m:sSub>
                          <m:sSubPr>
                            <m:ctrlPr>
                              <a:rPr lang="en-IN">
                                <a:latin typeface="Cambria Math" panose="02040503050406030204" pitchFamily="18" charset="0"/>
                              </a:rPr>
                            </m:ctrlPr>
                          </m:sSubPr>
                          <m:e>
                            <m:r>
                              <a:rPr lang="en-IN">
                                <a:latin typeface="Cambria Math" panose="02040503050406030204" pitchFamily="18" charset="0"/>
                              </a:rPr>
                              <m:t>𝑠</m:t>
                            </m:r>
                          </m:e>
                          <m:sub>
                            <m:r>
                              <a:rPr lang="en-IN">
                                <a:latin typeface="Cambria Math" panose="02040503050406030204" pitchFamily="18" charset="0"/>
                              </a:rPr>
                              <m:t>𝑗</m:t>
                            </m:r>
                          </m:sub>
                        </m:sSub>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1" i="0" smtClean="0">
                                        <a:latin typeface="Cambria Math" panose="02040503050406030204" pitchFamily="18" charset="0"/>
                                      </a:rPr>
                                    </m:ctrlPr>
                                  </m:sSupPr>
                                  <m:e>
                                    <m:r>
                                      <a:rPr lang="en-IN" b="1" i="0" smtClean="0">
                                        <a:latin typeface="Cambria Math" panose="02040503050406030204" pitchFamily="18" charset="0"/>
                                      </a:rPr>
                                      <m:t>𝐱</m:t>
                                    </m:r>
                                  </m:e>
                                  <m:sup>
                                    <m:r>
                                      <a:rPr lang="en-IN" b="1" i="1" smtClean="0">
                                        <a:latin typeface="Cambria Math" panose="02040503050406030204" pitchFamily="18" charset="0"/>
                                      </a:rPr>
                                      <m:t>⊤</m:t>
                                    </m:r>
                                  </m:sup>
                                </m:sSup>
                                <m:sSup>
                                  <m:sSupPr>
                                    <m:ctrlPr>
                                      <a:rPr lang="en-IN">
                                        <a:latin typeface="Cambria Math" panose="02040503050406030204" pitchFamily="18" charset="0"/>
                                      </a:rPr>
                                    </m:ctrlPr>
                                  </m:sSupPr>
                                  <m:e>
                                    <m:r>
                                      <a:rPr lang="en-IN" b="1" i="0">
                                        <a:latin typeface="Cambria Math" panose="02040503050406030204" pitchFamily="18" charset="0"/>
                                      </a:rPr>
                                      <m:t>𝐪</m:t>
                                    </m:r>
                                  </m:e>
                                  <m:sup>
                                    <m:r>
                                      <a:rPr lang="en-IN">
                                        <a:latin typeface="Cambria Math" panose="02040503050406030204" pitchFamily="18" charset="0"/>
                                      </a:rPr>
                                      <m:t>𝑗</m:t>
                                    </m:r>
                                  </m:sup>
                                </m:sSup>
                              </m:e>
                            </m:d>
                          </m:e>
                          <m:sup>
                            <m:r>
                              <a:rPr lang="en-IN" b="0" i="1" smtClean="0">
                                <a:latin typeface="Cambria Math" panose="02040503050406030204" pitchFamily="18" charset="0"/>
                              </a:rPr>
                              <m:t>2</m:t>
                            </m:r>
                          </m:sup>
                        </m:sSup>
                      </m:e>
                    </m:nary>
                  </m:oMath>
                </a14:m>
                <a:endParaRPr lang="en-IN" dirty="0" smtClean="0"/>
              </a:p>
              <a:p>
                <a:pPr lvl="2"/>
                <a:r>
                  <a:rPr lang="en-IN" dirty="0" smtClean="0"/>
                  <a:t>If all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𝑗</m:t>
                        </m:r>
                      </m:sub>
                    </m:sSub>
                    <m:r>
                      <a:rPr lang="en-IN" b="0" i="1" smtClean="0">
                        <a:latin typeface="Cambria Math" panose="02040503050406030204" pitchFamily="18" charset="0"/>
                      </a:rPr>
                      <m:t>≥0</m:t>
                    </m:r>
                  </m:oMath>
                </a14:m>
                <a:r>
                  <a:rPr lang="en-IN" dirty="0" smtClean="0"/>
                  <a:t> then easy to see that we always have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m:t>
                        </m:r>
                      </m:sup>
                    </m:sSup>
                    <m:r>
                      <a:rPr lang="en-IN">
                        <a:latin typeface="Cambria Math" panose="02040503050406030204" pitchFamily="18" charset="0"/>
                      </a:rPr>
                      <m:t>𝐴</m:t>
                    </m:r>
                    <m:r>
                      <a:rPr lang="en-IN" b="1" i="0">
                        <a:latin typeface="Cambria Math" panose="02040503050406030204" pitchFamily="18" charset="0"/>
                      </a:rPr>
                      <m:t>𝐱</m:t>
                    </m:r>
                    <m:r>
                      <a:rPr lang="en-IN" b="1" i="0" smtClean="0">
                        <a:latin typeface="Cambria Math" panose="02040503050406030204" pitchFamily="18" charset="0"/>
                      </a:rPr>
                      <m:t>≥</m:t>
                    </m:r>
                    <m:r>
                      <a:rPr lang="en-IN" b="0" i="0" smtClean="0">
                        <a:latin typeface="Cambria Math" panose="02040503050406030204" pitchFamily="18" charset="0"/>
                      </a:rPr>
                      <m:t>0</m:t>
                    </m:r>
                  </m:oMath>
                </a14:m>
                <a:r>
                  <a:rPr lang="en-IN" dirty="0" smtClean="0"/>
                  <a:t> i.e. PSD</a:t>
                </a:r>
              </a:p>
              <a:p>
                <a:pPr lvl="2"/>
                <a:r>
                  <a:rPr lang="en-IN" dirty="0" smtClean="0"/>
                  <a:t>If even one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𝑗</m:t>
                        </m:r>
                      </m:sub>
                    </m:sSub>
                    <m:r>
                      <a:rPr lang="en-IN" b="0" i="1" smtClean="0">
                        <a:latin typeface="Cambria Math" panose="02040503050406030204" pitchFamily="18" charset="0"/>
                      </a:rPr>
                      <m:t>&lt;0</m:t>
                    </m:r>
                  </m:oMath>
                </a14:m>
                <a:r>
                  <a:rPr lang="en-IN" dirty="0" smtClean="0"/>
                  <a:t>, then take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𝐪</m:t>
                        </m:r>
                      </m:e>
                      <m:sup>
                        <m:r>
                          <a:rPr lang="en-IN" b="0" i="1" smtClean="0">
                            <a:latin typeface="Cambria Math" panose="02040503050406030204" pitchFamily="18" charset="0"/>
                          </a:rPr>
                          <m:t>𝑗</m:t>
                        </m:r>
                      </m:sup>
                    </m:sSup>
                  </m:oMath>
                </a14:m>
                <a:r>
                  <a:rPr lang="en-IN" dirty="0" smtClean="0"/>
                  <a:t> to get </a:t>
                </a:r>
                <a14:m>
                  <m:oMath xmlns:m="http://schemas.openxmlformats.org/officeDocument/2006/math">
                    <m:sSup>
                      <m:sSupPr>
                        <m:ctrlPr>
                          <a:rPr lang="en-IN">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m:t>
                        </m:r>
                      </m:sup>
                    </m:sSup>
                    <m:r>
                      <a:rPr lang="en-IN">
                        <a:latin typeface="Cambria Math" panose="02040503050406030204" pitchFamily="18" charset="0"/>
                      </a:rPr>
                      <m:t>𝐴</m:t>
                    </m:r>
                    <m:r>
                      <a:rPr lang="en-IN" b="1" i="0">
                        <a:latin typeface="Cambria Math" panose="02040503050406030204" pitchFamily="18" charset="0"/>
                      </a:rPr>
                      <m:t>𝐱</m:t>
                    </m:r>
                    <m:r>
                      <a:rPr lang="en-IN" b="0" i="0" smtClean="0">
                        <a:latin typeface="Cambria Math" panose="02040503050406030204" pitchFamily="18" charset="0"/>
                      </a:rPr>
                      <m:t>&lt;0</m:t>
                    </m:r>
                  </m:oMath>
                </a14:m>
                <a:r>
                  <a:rPr lang="en-IN" dirty="0" smtClean="0"/>
                  <a:t> i.e. non PSD</a:t>
                </a: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439" r="-117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97978" y="264612"/>
            <a:ext cx="1694021" cy="1694021"/>
          </a:xfrm>
          <a:prstGeom prst="rect">
            <a:avLst/>
          </a:prstGeom>
        </p:spPr>
      </p:pic>
      <mc:AlternateContent xmlns:mc="http://schemas.openxmlformats.org/markup-compatibility/2006">
        <mc:Choice xmlns:a14="http://schemas.microsoft.com/office/drawing/2010/main" Requires="a14">
          <p:sp>
            <p:nvSpPr>
              <p:cNvPr id="10" name="Rectangular Callout 9"/>
              <p:cNvSpPr/>
              <p:nvPr/>
            </p:nvSpPr>
            <p:spPr>
              <a:xfrm>
                <a:off x="1602769" y="36190"/>
                <a:ext cx="9126190" cy="1636007"/>
              </a:xfrm>
              <a:prstGeom prst="wedgeRectCallout">
                <a:avLst>
                  <a:gd name="adj1" fmla="val 55081"/>
                  <a:gd name="adj2" fmla="val 3203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 square symmetric matrix is PSD if and only if (aka </a:t>
                </a:r>
                <a:r>
                  <a:rPr lang="en-IN" sz="2400" dirty="0" err="1" smtClean="0">
                    <a:solidFill>
                      <a:schemeClr val="tx1"/>
                    </a:solidFill>
                    <a:latin typeface="+mj-lt"/>
                  </a:rPr>
                  <a:t>iff</a:t>
                </a:r>
                <a:r>
                  <a:rPr lang="en-IN" sz="2400" dirty="0" smtClean="0">
                    <a:solidFill>
                      <a:schemeClr val="tx1"/>
                    </a:solidFill>
                    <a:latin typeface="+mj-lt"/>
                  </a:rPr>
                  <a:t>) none of its eigenvalues is negative. We use the term </a:t>
                </a:r>
                <a:r>
                  <a:rPr lang="en-IN" sz="2400" i="1" dirty="0" smtClean="0">
                    <a:solidFill>
                      <a:schemeClr val="tx1"/>
                    </a:solidFill>
                    <a:latin typeface="+mj-lt"/>
                  </a:rPr>
                  <a:t>Positive Definite (PD)</a:t>
                </a:r>
                <a:r>
                  <a:rPr lang="en-IN" sz="2400" dirty="0" smtClean="0">
                    <a:solidFill>
                      <a:schemeClr val="tx1"/>
                    </a:solidFill>
                    <a:latin typeface="+mj-lt"/>
                  </a:rPr>
                  <a:t> to refer to matrices all of whose eigenvalues are strictly positive. For these matrices,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𝐱</m:t>
                        </m:r>
                      </m:e>
                      <m:sup>
                        <m:r>
                          <a:rPr lang="en-IN" sz="2400">
                            <a:solidFill>
                              <a:schemeClr val="tx1"/>
                            </a:solidFill>
                            <a:latin typeface="Cambria Math" panose="02040503050406030204" pitchFamily="18" charset="0"/>
                          </a:rPr>
                          <m:t>⊤</m:t>
                        </m:r>
                      </m:sup>
                    </m:sSup>
                    <m:r>
                      <a:rPr lang="en-IN" sz="2400">
                        <a:solidFill>
                          <a:schemeClr val="tx1"/>
                        </a:solidFill>
                        <a:latin typeface="Cambria Math" panose="02040503050406030204" pitchFamily="18" charset="0"/>
                      </a:rPr>
                      <m:t>𝐴</m:t>
                    </m:r>
                    <m:r>
                      <a:rPr lang="en-IN" sz="2400" b="1">
                        <a:solidFill>
                          <a:schemeClr val="tx1"/>
                        </a:solidFill>
                        <a:latin typeface="Cambria Math" panose="02040503050406030204" pitchFamily="18" charset="0"/>
                      </a:rPr>
                      <m:t>𝐱</m:t>
                    </m:r>
                    <m:r>
                      <a:rPr lang="en-IN" sz="2400" b="1" i="0" smtClean="0">
                        <a:solidFill>
                          <a:schemeClr val="tx1"/>
                        </a:solidFill>
                        <a:latin typeface="Cambria Math" panose="02040503050406030204" pitchFamily="18" charset="0"/>
                      </a:rPr>
                      <m:t>&gt;</m:t>
                    </m:r>
                    <m:r>
                      <a:rPr lang="en-IN" sz="2400" b="0" i="0" smtClean="0">
                        <a:solidFill>
                          <a:schemeClr val="tx1"/>
                        </a:solidFill>
                        <a:latin typeface="Cambria Math" panose="02040503050406030204" pitchFamily="18" charset="0"/>
                      </a:rPr>
                      <m:t>0</m:t>
                    </m:r>
                  </m:oMath>
                </a14:m>
                <a:r>
                  <a:rPr lang="en-IN" sz="2400" dirty="0" smtClean="0">
                    <a:solidFill>
                      <a:schemeClr val="tx1"/>
                    </a:solidFill>
                    <a:latin typeface="+mj-lt"/>
                  </a:rPr>
                  <a:t> unless </a:t>
                </a:r>
                <a14:m>
                  <m:oMath xmlns:m="http://schemas.openxmlformats.org/officeDocument/2006/math">
                    <m:r>
                      <a:rPr lang="en-IN" sz="2400" b="1">
                        <a:solidFill>
                          <a:schemeClr val="tx1"/>
                        </a:solidFill>
                        <a:latin typeface="Cambria Math" panose="02040503050406030204" pitchFamily="18" charset="0"/>
                      </a:rPr>
                      <m:t>𝐱</m:t>
                    </m:r>
                    <m:r>
                      <a:rPr lang="en-IN" sz="2400" b="1" i="0" smtClean="0">
                        <a:solidFill>
                          <a:schemeClr val="tx1"/>
                        </a:solidFill>
                        <a:latin typeface="Cambria Math" panose="02040503050406030204" pitchFamily="18" charset="0"/>
                      </a:rPr>
                      <m:t>=</m:t>
                    </m:r>
                    <m:r>
                      <a:rPr lang="en-IN" sz="2400" b="1" i="0" smtClean="0">
                        <a:solidFill>
                          <a:schemeClr val="tx1"/>
                        </a:solidFill>
                        <a:latin typeface="Cambria Math" panose="02040503050406030204" pitchFamily="18" charset="0"/>
                      </a:rPr>
                      <m:t>𝟎</m:t>
                    </m:r>
                  </m:oMath>
                </a14:m>
                <a:r>
                  <a:rPr lang="en-IN" sz="2400" dirty="0" smtClean="0">
                    <a:solidFill>
                      <a:schemeClr val="tx1"/>
                    </a:solidFill>
                    <a:latin typeface="+mj-lt"/>
                  </a:rPr>
                  <a:t> in which case obviously we must have </a:t>
                </a:r>
                <a14:m>
                  <m:oMath xmlns:m="http://schemas.openxmlformats.org/officeDocument/2006/math">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𝐱</m:t>
                        </m:r>
                      </m:e>
                      <m:sup>
                        <m:r>
                          <a:rPr lang="en-IN" sz="2400">
                            <a:solidFill>
                              <a:schemeClr val="tx1"/>
                            </a:solidFill>
                            <a:latin typeface="Cambria Math" panose="02040503050406030204" pitchFamily="18" charset="0"/>
                          </a:rPr>
                          <m:t>⊤</m:t>
                        </m:r>
                      </m:sup>
                    </m:sSup>
                    <m:r>
                      <a:rPr lang="en-IN" sz="2400">
                        <a:solidFill>
                          <a:schemeClr val="tx1"/>
                        </a:solidFill>
                        <a:latin typeface="Cambria Math" panose="02040503050406030204" pitchFamily="18" charset="0"/>
                      </a:rPr>
                      <m:t>𝐴</m:t>
                    </m:r>
                    <m:r>
                      <a:rPr lang="en-IN" sz="2400" b="1">
                        <a:solidFill>
                          <a:schemeClr val="tx1"/>
                        </a:solidFill>
                        <a:latin typeface="Cambria Math" panose="02040503050406030204" pitchFamily="18" charset="0"/>
                      </a:rPr>
                      <m:t>𝐱</m:t>
                    </m:r>
                    <m:r>
                      <a:rPr lang="en-IN" sz="2400" b="1" i="0" smtClean="0">
                        <a:solidFill>
                          <a:schemeClr val="tx1"/>
                        </a:solidFill>
                        <a:latin typeface="Cambria Math" panose="02040503050406030204" pitchFamily="18" charset="0"/>
                      </a:rPr>
                      <m:t>=</m:t>
                    </m:r>
                    <m:r>
                      <a:rPr lang="en-IN" sz="2400" b="0" i="0" smtClean="0">
                        <a:solidFill>
                          <a:schemeClr val="tx1"/>
                        </a:solidFill>
                        <a:latin typeface="Cambria Math" panose="02040503050406030204" pitchFamily="18" charset="0"/>
                      </a:rPr>
                      <m:t>0</m:t>
                    </m:r>
                  </m:oMath>
                </a14:m>
                <a:endParaRPr lang="en-IN" sz="2400" dirty="0">
                  <a:solidFill>
                    <a:schemeClr val="tx1"/>
                  </a:solidFill>
                  <a:latin typeface="+mj-lt"/>
                </a:endParaRPr>
              </a:p>
            </p:txBody>
          </p:sp>
        </mc:Choice>
        <mc:Fallback>
          <p:sp>
            <p:nvSpPr>
              <p:cNvPr id="10" name="Rectangular Callout 9"/>
              <p:cNvSpPr>
                <a:spLocks noRot="1" noChangeAspect="1" noMove="1" noResize="1" noEditPoints="1" noAdjustHandles="1" noChangeArrowheads="1" noChangeShapeType="1" noTextEdit="1"/>
              </p:cNvSpPr>
              <p:nvPr/>
            </p:nvSpPr>
            <p:spPr>
              <a:xfrm>
                <a:off x="1602769" y="36190"/>
                <a:ext cx="9126190" cy="1636007"/>
              </a:xfrm>
              <a:prstGeom prst="wedgeRectCallout">
                <a:avLst>
                  <a:gd name="adj1" fmla="val 55081"/>
                  <a:gd name="adj2" fmla="val 32037"/>
                </a:avLst>
              </a:prstGeom>
              <a:blipFill>
                <a:blip r:embed="rId4"/>
                <a:stretch>
                  <a:fillRect l="-759" b="-5109"/>
                </a:stretch>
              </a:blipFill>
              <a:ln w="38100">
                <a:solidFill>
                  <a:schemeClr val="accent1"/>
                </a:solidFill>
              </a:ln>
            </p:spPr>
            <p:txBody>
              <a:bodyPr/>
              <a:lstStyle/>
              <a:p>
                <a:r>
                  <a:rPr lang="en-IN">
                    <a:noFill/>
                  </a:rPr>
                  <a:t> </a:t>
                </a:r>
              </a:p>
            </p:txBody>
          </p:sp>
        </mc:Fallback>
      </mc:AlternateContent>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1063" y="2022177"/>
            <a:ext cx="1740936" cy="1740936"/>
          </a:xfrm>
          <a:prstGeom prst="rect">
            <a:avLst/>
          </a:prstGeom>
        </p:spPr>
      </p:pic>
      <p:sp>
        <p:nvSpPr>
          <p:cNvPr id="12" name="Rectangular Callout 11"/>
          <p:cNvSpPr/>
          <p:nvPr/>
        </p:nvSpPr>
        <p:spPr>
          <a:xfrm>
            <a:off x="3020602" y="1958634"/>
            <a:ext cx="7627987" cy="1216082"/>
          </a:xfrm>
          <a:prstGeom prst="wedgeRectCallout">
            <a:avLst>
              <a:gd name="adj1" fmla="val 57741"/>
              <a:gd name="adj2" fmla="val 5179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Can you see that a square symmetric matrix has one or more zero eigenvalues </a:t>
            </a:r>
            <a:r>
              <a:rPr lang="en-IN" sz="2400" dirty="0" err="1" smtClean="0">
                <a:solidFill>
                  <a:schemeClr val="tx1"/>
                </a:solidFill>
                <a:latin typeface="+mj-lt"/>
              </a:rPr>
              <a:t>iff</a:t>
            </a:r>
            <a:r>
              <a:rPr lang="en-IN" sz="2400" dirty="0" smtClean="0">
                <a:solidFill>
                  <a:schemeClr val="tx1"/>
                </a:solidFill>
                <a:latin typeface="+mj-lt"/>
              </a:rPr>
              <a:t> it is not full rank? A ful</a:t>
            </a:r>
            <a:r>
              <a:rPr lang="en-IN" sz="2400" dirty="0" smtClean="0">
                <a:solidFill>
                  <a:schemeClr val="tx1"/>
                </a:solidFill>
                <a:latin typeface="+mj-lt"/>
              </a:rPr>
              <a:t>l rank square symmetric matrix will have only non-zero eigenvalues</a:t>
            </a:r>
            <a:endParaRPr lang="en-IN" sz="2400" dirty="0" smtClean="0">
              <a:solidFill>
                <a:schemeClr val="tx1"/>
              </a:solidFill>
              <a:latin typeface="+mj-lt"/>
            </a:endParaRPr>
          </a:p>
        </p:txBody>
      </p:sp>
      <p:grpSp>
        <p:nvGrpSpPr>
          <p:cNvPr id="13" name="Group 12"/>
          <p:cNvGrpSpPr/>
          <p:nvPr/>
        </p:nvGrpSpPr>
        <p:grpSpPr>
          <a:xfrm>
            <a:off x="10497978" y="3916440"/>
            <a:ext cx="1468606" cy="1238929"/>
            <a:chOff x="12383748" y="1219011"/>
            <a:chExt cx="1862104" cy="1570887"/>
          </a:xfrm>
        </p:grpSpPr>
        <p:sp>
          <p:nvSpPr>
            <p:cNvPr id="14" name="Freeform 13"/>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14"/>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15"/>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a14="http://schemas.microsoft.com/office/drawing/2010/main" Requires="a14">
          <p:sp>
            <p:nvSpPr>
              <p:cNvPr id="19" name="Rectangular Callout 18"/>
              <p:cNvSpPr/>
              <p:nvPr/>
            </p:nvSpPr>
            <p:spPr>
              <a:xfrm>
                <a:off x="874407" y="3763113"/>
                <a:ext cx="9553200" cy="2563871"/>
              </a:xfrm>
              <a:prstGeom prst="wedgeRectCallout">
                <a:avLst>
                  <a:gd name="adj1" fmla="val 58005"/>
                  <a:gd name="adj2" fmla="val 79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It is illuminating to see this work when the square symmetric matrix is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or </a:t>
                </a:r>
                <a14:m>
                  <m:oMath xmlns:m="http://schemas.openxmlformats.org/officeDocument/2006/math">
                    <m:r>
                      <a:rPr lang="en-IN" sz="2400" b="0" i="1" smtClean="0">
                        <a:solidFill>
                          <a:schemeClr val="tx1"/>
                        </a:solidFill>
                        <a:latin typeface="Cambria Math" panose="02040503050406030204" pitchFamily="18" charset="0"/>
                      </a:rPr>
                      <m:t>𝑋</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oMath>
                </a14:m>
                <a:r>
                  <a:rPr lang="en-IN" sz="2400" dirty="0" smtClean="0">
                    <a:solidFill>
                      <a:schemeClr val="tx1"/>
                    </a:solidFill>
                    <a:latin typeface="+mj-lt"/>
                  </a:rPr>
                  <a:t>. All eigenvalues are squares of singular values of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which means that</a:t>
                </a:r>
              </a:p>
              <a:p>
                <a:pPr marL="457200" indent="-457200">
                  <a:buAutoNum type="arabicPeriod"/>
                </a:pPr>
                <a:r>
                  <a:rPr lang="en-IN" sz="2400" dirty="0" smtClean="0">
                    <a:solidFill>
                      <a:schemeClr val="tx1"/>
                    </a:solidFill>
                    <a:latin typeface="+mj-lt"/>
                  </a:rPr>
                  <a:t>All its eigenvalues must be non-negative i.e.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is always PSD</a:t>
                </a:r>
                <a:endParaRPr lang="en-IN" sz="2400" dirty="0">
                  <a:solidFill>
                    <a:schemeClr val="tx1"/>
                  </a:solidFill>
                  <a:latin typeface="+mj-lt"/>
                </a:endParaRPr>
              </a:p>
              <a:p>
                <a:pPr marL="457200" indent="-457200">
                  <a:buAutoNum type="arabicPeriod"/>
                </a:pPr>
                <a:r>
                  <a:rPr lang="en-IN" sz="2400" dirty="0" smtClean="0">
                    <a:solidFill>
                      <a:schemeClr val="tx1"/>
                    </a:solidFill>
                    <a:latin typeface="+mj-lt"/>
                  </a:rPr>
                  <a:t>If </a:t>
                </a:r>
                <a14:m>
                  <m:oMath xmlns:m="http://schemas.openxmlformats.org/officeDocument/2006/math">
                    <m:r>
                      <a:rPr lang="en-IN" sz="2400" b="0" i="1" smtClean="0">
                        <a:solidFill>
                          <a:schemeClr val="tx1"/>
                        </a:solidFill>
                        <a:latin typeface="Cambria Math" panose="02040503050406030204" pitchFamily="18" charset="0"/>
                      </a:rPr>
                      <m:t>𝑑</m:t>
                    </m:r>
                    <m:r>
                      <a:rPr lang="en-IN" sz="2400" b="0" i="1" smtClean="0">
                        <a:solidFill>
                          <a:schemeClr val="tx1"/>
                        </a:solidFill>
                        <a:latin typeface="Cambria Math" panose="02040503050406030204" pitchFamily="18" charset="0"/>
                      </a:rPr>
                      <m:t>&lt;</m:t>
                    </m:r>
                    <m:r>
                      <a:rPr lang="en-IN" sz="2400" b="0" i="1" smtClean="0">
                        <a:solidFill>
                          <a:schemeClr val="tx1"/>
                        </a:solidFill>
                        <a:latin typeface="Cambria Math" panose="02040503050406030204" pitchFamily="18" charset="0"/>
                      </a:rPr>
                      <m:t>𝑛</m:t>
                    </m:r>
                  </m:oMath>
                </a14:m>
                <a:r>
                  <a:rPr lang="en-IN" sz="2400" dirty="0" smtClean="0">
                    <a:solidFill>
                      <a:schemeClr val="tx1"/>
                    </a:solidFill>
                    <a:latin typeface="+mj-lt"/>
                  </a:rPr>
                  <a:t>, then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can have a zero eigenvalue </a:t>
                </a:r>
                <a:r>
                  <a:rPr lang="en-IN" sz="2400" dirty="0" err="1" smtClean="0">
                    <a:solidFill>
                      <a:schemeClr val="tx1"/>
                    </a:solidFill>
                    <a:latin typeface="+mj-lt"/>
                  </a:rPr>
                  <a:t>iff</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has a zero singular value. This means that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is full rank </a:t>
                </a:r>
                <a:r>
                  <a:rPr lang="en-IN" sz="2400" dirty="0" err="1" smtClean="0">
                    <a:solidFill>
                      <a:schemeClr val="tx1"/>
                    </a:solidFill>
                    <a:latin typeface="+mj-lt"/>
                  </a:rPr>
                  <a:t>iff</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is full rank in the case </a:t>
                </a:r>
                <a14:m>
                  <m:oMath xmlns:m="http://schemas.openxmlformats.org/officeDocument/2006/math">
                    <m:r>
                      <a:rPr lang="en-IN" sz="2400" b="0" i="1" smtClean="0">
                        <a:solidFill>
                          <a:schemeClr val="tx1"/>
                        </a:solidFill>
                        <a:latin typeface="Cambria Math" panose="02040503050406030204" pitchFamily="18" charset="0"/>
                      </a:rPr>
                      <m:t>𝑑</m:t>
                    </m:r>
                    <m:r>
                      <a:rPr lang="en-IN" sz="2400" b="0" i="1" smtClean="0">
                        <a:solidFill>
                          <a:schemeClr val="tx1"/>
                        </a:solidFill>
                        <a:latin typeface="Cambria Math" panose="02040503050406030204" pitchFamily="18" charset="0"/>
                      </a:rPr>
                      <m:t>&lt;</m:t>
                    </m:r>
                    <m:r>
                      <a:rPr lang="en-IN" sz="2400" b="0" i="1" smtClean="0">
                        <a:solidFill>
                          <a:schemeClr val="tx1"/>
                        </a:solidFill>
                        <a:latin typeface="Cambria Math" panose="02040503050406030204" pitchFamily="18" charset="0"/>
                      </a:rPr>
                      <m:t>𝑛</m:t>
                    </m:r>
                  </m:oMath>
                </a14:m>
                <a:endParaRPr lang="en-IN" sz="2400" dirty="0" smtClean="0">
                  <a:solidFill>
                    <a:schemeClr val="tx1"/>
                  </a:solidFill>
                  <a:latin typeface="+mj-lt"/>
                </a:endParaRPr>
              </a:p>
              <a:p>
                <a:pPr marL="457200" indent="-457200">
                  <a:buAutoNum type="arabicPeriod"/>
                </a:pPr>
                <a:r>
                  <a:rPr lang="en-IN" sz="2400" dirty="0" smtClean="0">
                    <a:solidFill>
                      <a:schemeClr val="tx1"/>
                    </a:solidFill>
                    <a:latin typeface="+mj-lt"/>
                  </a:rPr>
                  <a:t>If </a:t>
                </a:r>
                <a14:m>
                  <m:oMath xmlns:m="http://schemas.openxmlformats.org/officeDocument/2006/math">
                    <m:r>
                      <a:rPr lang="en-IN" sz="2400" i="1" dirty="0" smtClean="0">
                        <a:solidFill>
                          <a:schemeClr val="tx1"/>
                        </a:solidFill>
                        <a:latin typeface="Cambria Math" panose="02040503050406030204" pitchFamily="18" charset="0"/>
                      </a:rPr>
                      <m:t>𝑑</m:t>
                    </m:r>
                    <m:r>
                      <a:rPr lang="en-IN" sz="2400" i="1" dirty="0" smtClean="0">
                        <a:solidFill>
                          <a:schemeClr val="tx1"/>
                        </a:solidFill>
                        <a:latin typeface="Cambria Math" panose="02040503050406030204" pitchFamily="18" charset="0"/>
                      </a:rPr>
                      <m:t>≥ </m:t>
                    </m:r>
                    <m:r>
                      <a:rPr lang="en-IN" sz="2400" i="1" dirty="0" smtClean="0">
                        <a:solidFill>
                          <a:schemeClr val="tx1"/>
                        </a:solidFill>
                        <a:latin typeface="Cambria Math" panose="02040503050406030204" pitchFamily="18" charset="0"/>
                      </a:rPr>
                      <m:t>𝑛</m:t>
                    </m:r>
                  </m:oMath>
                </a14:m>
                <a:r>
                  <a:rPr lang="en-IN" sz="2400" dirty="0" smtClean="0">
                    <a:solidFill>
                      <a:schemeClr val="tx1"/>
                    </a:solidFill>
                    <a:latin typeface="+mj-lt"/>
                  </a:rPr>
                  <a:t>, then </a:t>
                </a:r>
                <a14:m>
                  <m:oMath xmlns:m="http://schemas.openxmlformats.org/officeDocument/2006/math">
                    <m:r>
                      <a:rPr lang="en-IN" sz="2400" b="0" i="1" smtClean="0">
                        <a:solidFill>
                          <a:schemeClr val="tx1"/>
                        </a:solidFill>
                        <a:latin typeface="Cambria Math" panose="02040503050406030204" pitchFamily="18" charset="0"/>
                      </a:rPr>
                      <m:t>𝑋</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𝑋</m:t>
                        </m:r>
                      </m:e>
                      <m:sup>
                        <m:r>
                          <a:rPr lang="en-IN" sz="2400" b="0" i="1" smtClean="0">
                            <a:solidFill>
                              <a:schemeClr val="tx1"/>
                            </a:solidFill>
                            <a:latin typeface="Cambria Math" panose="02040503050406030204" pitchFamily="18" charset="0"/>
                          </a:rPr>
                          <m:t>⊤</m:t>
                        </m:r>
                      </m:sup>
                    </m:sSup>
                  </m:oMath>
                </a14:m>
                <a:r>
                  <a:rPr lang="en-IN" sz="2400" dirty="0" smtClean="0">
                    <a:solidFill>
                      <a:schemeClr val="tx1"/>
                    </a:solidFill>
                    <a:latin typeface="+mj-lt"/>
                  </a:rPr>
                  <a:t> can </a:t>
                </a:r>
                <a:r>
                  <a:rPr lang="en-IN" sz="2400" dirty="0">
                    <a:solidFill>
                      <a:prstClr val="black"/>
                    </a:solidFill>
                    <a:latin typeface="Calibri Light" panose="020F0302020204030204"/>
                  </a:rPr>
                  <a:t>have a zero eigenvalue </a:t>
                </a:r>
                <a:r>
                  <a:rPr lang="en-IN" sz="2400" dirty="0" err="1">
                    <a:solidFill>
                      <a:prstClr val="black"/>
                    </a:solidFill>
                    <a:latin typeface="Calibri Light" panose="020F0302020204030204"/>
                  </a:rPr>
                  <a:t>iff</a:t>
                </a:r>
                <a:r>
                  <a:rPr lang="en-IN" sz="2400" dirty="0">
                    <a:solidFill>
                      <a:prstClr val="black"/>
                    </a:solidFill>
                    <a:latin typeface="Calibri Light" panose="020F0302020204030204"/>
                  </a:rPr>
                  <a:t> </a:t>
                </a:r>
                <a14:m>
                  <m:oMath xmlns:m="http://schemas.openxmlformats.org/officeDocument/2006/math">
                    <m:r>
                      <a:rPr lang="en-IN" sz="2400" i="1">
                        <a:solidFill>
                          <a:prstClr val="black"/>
                        </a:solidFill>
                        <a:latin typeface="Cambria Math" panose="02040503050406030204" pitchFamily="18" charset="0"/>
                      </a:rPr>
                      <m:t>𝑋</m:t>
                    </m:r>
                  </m:oMath>
                </a14:m>
                <a:r>
                  <a:rPr lang="en-IN" sz="2400" dirty="0">
                    <a:solidFill>
                      <a:prstClr val="black"/>
                    </a:solidFill>
                    <a:latin typeface="Calibri Light" panose="020F0302020204030204"/>
                  </a:rPr>
                  <a:t> has a zero singular value. This means that </a:t>
                </a:r>
                <a14:m>
                  <m:oMath xmlns:m="http://schemas.openxmlformats.org/officeDocument/2006/math">
                    <m:sSup>
                      <m:sSupPr>
                        <m:ctrlPr>
                          <a:rPr lang="en-IN" sz="2400" i="1">
                            <a:solidFill>
                              <a:prstClr val="black"/>
                            </a:solidFill>
                            <a:latin typeface="Cambria Math" panose="02040503050406030204" pitchFamily="18" charset="0"/>
                          </a:rPr>
                        </m:ctrlPr>
                      </m:sSupPr>
                      <m:e>
                        <m:r>
                          <a:rPr lang="en-IN" sz="2400" b="0" i="1" smtClean="0">
                            <a:solidFill>
                              <a:prstClr val="black"/>
                            </a:solidFill>
                            <a:latin typeface="Cambria Math" panose="02040503050406030204" pitchFamily="18" charset="0"/>
                          </a:rPr>
                          <m:t>𝑋</m:t>
                        </m:r>
                        <m:r>
                          <a:rPr lang="en-IN" sz="2400" i="1">
                            <a:solidFill>
                              <a:prstClr val="black"/>
                            </a:solidFill>
                            <a:latin typeface="Cambria Math" panose="02040503050406030204" pitchFamily="18" charset="0"/>
                          </a:rPr>
                          <m:t>𝑋</m:t>
                        </m:r>
                      </m:e>
                      <m:sup>
                        <m:r>
                          <a:rPr lang="en-IN" sz="2400" i="1" smtClean="0">
                            <a:solidFill>
                              <a:prstClr val="black"/>
                            </a:solidFill>
                            <a:latin typeface="Cambria Math" panose="02040503050406030204" pitchFamily="18" charset="0"/>
                          </a:rPr>
                          <m:t>⊤</m:t>
                        </m:r>
                      </m:sup>
                    </m:sSup>
                  </m:oMath>
                </a14:m>
                <a:r>
                  <a:rPr lang="en-IN" sz="2400" dirty="0">
                    <a:solidFill>
                      <a:prstClr val="black"/>
                    </a:solidFill>
                    <a:latin typeface="Calibri Light" panose="020F0302020204030204"/>
                  </a:rPr>
                  <a:t> is full rank </a:t>
                </a:r>
                <a:r>
                  <a:rPr lang="en-IN" sz="2400" dirty="0" err="1">
                    <a:solidFill>
                      <a:prstClr val="black"/>
                    </a:solidFill>
                    <a:latin typeface="Calibri Light" panose="020F0302020204030204"/>
                  </a:rPr>
                  <a:t>iff</a:t>
                </a:r>
                <a:r>
                  <a:rPr lang="en-IN" sz="2400" dirty="0">
                    <a:solidFill>
                      <a:prstClr val="black"/>
                    </a:solidFill>
                    <a:latin typeface="Calibri Light" panose="020F0302020204030204"/>
                  </a:rPr>
                  <a:t> </a:t>
                </a:r>
                <a14:m>
                  <m:oMath xmlns:m="http://schemas.openxmlformats.org/officeDocument/2006/math">
                    <m:r>
                      <a:rPr lang="en-IN" sz="2400" i="1">
                        <a:solidFill>
                          <a:prstClr val="black"/>
                        </a:solidFill>
                        <a:latin typeface="Cambria Math" panose="02040503050406030204" pitchFamily="18" charset="0"/>
                      </a:rPr>
                      <m:t>𝑋</m:t>
                    </m:r>
                  </m:oMath>
                </a14:m>
                <a:r>
                  <a:rPr lang="en-IN" sz="2400" dirty="0">
                    <a:solidFill>
                      <a:prstClr val="black"/>
                    </a:solidFill>
                    <a:latin typeface="Calibri Light" panose="020F0302020204030204"/>
                  </a:rPr>
                  <a:t> is full </a:t>
                </a:r>
                <a:r>
                  <a:rPr lang="en-IN" sz="2400" dirty="0" smtClean="0">
                    <a:solidFill>
                      <a:prstClr val="black"/>
                    </a:solidFill>
                    <a:latin typeface="Calibri Light" panose="020F0302020204030204"/>
                  </a:rPr>
                  <a:t>rank in the case </a:t>
                </a:r>
                <a14:m>
                  <m:oMath xmlns:m="http://schemas.openxmlformats.org/officeDocument/2006/math">
                    <m:r>
                      <a:rPr lang="en-IN" sz="2400" b="0" i="1" smtClean="0">
                        <a:solidFill>
                          <a:prstClr val="black"/>
                        </a:solidFill>
                        <a:latin typeface="Cambria Math" panose="02040503050406030204" pitchFamily="18" charset="0"/>
                      </a:rPr>
                      <m:t>𝑑</m:t>
                    </m:r>
                    <m:r>
                      <a:rPr lang="en-IN" sz="2400" b="0" i="1" smtClean="0">
                        <a:solidFill>
                          <a:prstClr val="black"/>
                        </a:solidFill>
                        <a:latin typeface="Cambria Math" panose="02040503050406030204" pitchFamily="18" charset="0"/>
                      </a:rPr>
                      <m:t>≥</m:t>
                    </m:r>
                    <m:r>
                      <a:rPr lang="en-IN" sz="2400" b="0" i="1" smtClean="0">
                        <a:solidFill>
                          <a:prstClr val="black"/>
                        </a:solidFill>
                        <a:latin typeface="Cambria Math" panose="02040503050406030204" pitchFamily="18" charset="0"/>
                      </a:rPr>
                      <m:t>𝑛</m:t>
                    </m:r>
                  </m:oMath>
                </a14:m>
                <a:endParaRPr lang="en-IN" sz="2400" dirty="0" smtClean="0">
                  <a:solidFill>
                    <a:schemeClr val="tx1"/>
                  </a:solidFill>
                  <a:latin typeface="+mj-lt"/>
                </a:endParaRPr>
              </a:p>
            </p:txBody>
          </p:sp>
        </mc:Choice>
        <mc:Fallback>
          <p:sp>
            <p:nvSpPr>
              <p:cNvPr id="19" name="Rectangular Callout 18"/>
              <p:cNvSpPr>
                <a:spLocks noRot="1" noChangeAspect="1" noMove="1" noResize="1" noEditPoints="1" noAdjustHandles="1" noChangeArrowheads="1" noChangeShapeType="1" noTextEdit="1"/>
              </p:cNvSpPr>
              <p:nvPr/>
            </p:nvSpPr>
            <p:spPr>
              <a:xfrm>
                <a:off x="874407" y="3763113"/>
                <a:ext cx="9553200" cy="2563871"/>
              </a:xfrm>
              <a:prstGeom prst="wedgeRectCallout">
                <a:avLst>
                  <a:gd name="adj1" fmla="val 58005"/>
                  <a:gd name="adj2" fmla="val 794"/>
                </a:avLst>
              </a:prstGeom>
              <a:blipFill>
                <a:blip r:embed="rId6"/>
                <a:stretch>
                  <a:fillRect l="-765" t="-2810" b="-632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9066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righ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right)">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Singular Blah vs </a:t>
            </a:r>
            <a:r>
              <a:rPr lang="en-IN" dirty="0" err="1" smtClean="0"/>
              <a:t>Eigenblah</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normAutofit/>
              </a:bodyPr>
              <a:lstStyle/>
              <a:p>
                <a:r>
                  <a:rPr lang="en-IN" b="1" dirty="0" smtClean="0"/>
                  <a:t>Singular Value Decomposition </a:t>
                </a:r>
                <a:r>
                  <a:rPr lang="en-IN" dirty="0" smtClean="0"/>
                  <a:t>(SVD): write a (</a:t>
                </a:r>
                <a:r>
                  <a:rPr lang="en-IN" dirty="0" err="1" smtClean="0"/>
                  <a:t>rect</a:t>
                </a:r>
                <a:r>
                  <a:rPr lang="en-IN" dirty="0" smtClean="0"/>
                  <a:t>)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𝑈</m:t>
                    </m:r>
                    <m:r>
                      <m:rPr>
                        <m:sty m:val="p"/>
                      </m:rPr>
                      <a:rPr lang="en-IN" b="0" i="0" smtClean="0">
                        <a:latin typeface="Cambria Math" panose="02040503050406030204" pitchFamily="18" charset="0"/>
                      </a:rPr>
                      <m:t>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oMath>
                </a14:m>
                <a:endParaRPr lang="en-IN" dirty="0" smtClean="0"/>
              </a:p>
              <a:p>
                <a:r>
                  <a:rPr lang="en-IN" b="1" dirty="0" err="1" smtClean="0"/>
                  <a:t>Eigendecomposition</a:t>
                </a:r>
                <a:r>
                  <a:rPr lang="en-IN" dirty="0" smtClean="0"/>
                  <a:t> (ED): write a square </a:t>
                </a:r>
                <a:r>
                  <a:rPr lang="en-IN" dirty="0" err="1" smtClean="0"/>
                  <a:t>symm</a:t>
                </a:r>
                <a:r>
                  <a:rPr lang="en-IN" dirty="0" smtClean="0"/>
                  <a:t> matrix as </a:t>
                </a:r>
                <a14:m>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𝑄𝑆</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𝑄</m:t>
                        </m:r>
                      </m:e>
                      <m:sup>
                        <m:r>
                          <a:rPr lang="en-IN" b="0" i="1" smtClean="0">
                            <a:latin typeface="Cambria Math" panose="02040503050406030204" pitchFamily="18" charset="0"/>
                          </a:rPr>
                          <m:t>⊤</m:t>
                        </m:r>
                      </m:sup>
                    </m:sSup>
                  </m:oMath>
                </a14:m>
                <a:r>
                  <a:rPr lang="en-IN" dirty="0" smtClean="0"/>
                  <a:t> </a:t>
                </a:r>
              </a:p>
              <a:p>
                <a:pPr lvl="2"/>
                <a:r>
                  <a:rPr lang="en-IN" dirty="0" smtClean="0"/>
                  <a:t>Be aware of the differences between SVD and ED – do not get confused</a:t>
                </a:r>
              </a:p>
              <a:p>
                <a:pPr lvl="2"/>
                <a:r>
                  <a:rPr lang="en-IN" dirty="0" smtClean="0"/>
                  <a:t>SVD always exists, no matter whether matrix is square/</a:t>
                </a:r>
                <a:r>
                  <a:rPr lang="en-IN" dirty="0" err="1" smtClean="0"/>
                  <a:t>rect</a:t>
                </a:r>
                <a:r>
                  <a:rPr lang="en-IN" dirty="0" smtClean="0"/>
                  <a:t>, </a:t>
                </a:r>
                <a:r>
                  <a:rPr lang="en-IN" dirty="0" err="1" smtClean="0"/>
                  <a:t>symm</a:t>
                </a:r>
                <a:r>
                  <a:rPr lang="en-IN" dirty="0" smtClean="0"/>
                  <a:t>/non-</a:t>
                </a:r>
                <a:r>
                  <a:rPr lang="en-IN" dirty="0" err="1" smtClean="0"/>
                  <a:t>symm</a:t>
                </a:r>
                <a:endParaRPr lang="en-IN" dirty="0" smtClean="0"/>
              </a:p>
              <a:p>
                <a:pPr lvl="2"/>
                <a:r>
                  <a:rPr lang="en-IN" dirty="0" smtClean="0"/>
                  <a:t>ED always exists for square </a:t>
                </a:r>
                <a:r>
                  <a:rPr lang="en-IN" dirty="0" err="1" smtClean="0"/>
                  <a:t>symm</a:t>
                </a:r>
                <a:r>
                  <a:rPr lang="en-IN" dirty="0" smtClean="0"/>
                  <a:t> mats, may not exist (may require complex S or non-</a:t>
                </a:r>
                <a:r>
                  <a:rPr lang="en-IN" dirty="0" err="1" smtClean="0"/>
                  <a:t>ortho</a:t>
                </a:r>
                <a:r>
                  <a:rPr lang="en-IN" dirty="0" smtClean="0"/>
                  <a:t> </a:t>
                </a:r>
                <a14:m>
                  <m:oMath xmlns:m="http://schemas.openxmlformats.org/officeDocument/2006/math">
                    <m:r>
                      <a:rPr lang="en-IN" b="0" i="1" smtClean="0">
                        <a:latin typeface="Cambria Math" panose="02040503050406030204" pitchFamily="18" charset="0"/>
                      </a:rPr>
                      <m:t>𝑄</m:t>
                    </m:r>
                  </m:oMath>
                </a14:m>
                <a:r>
                  <a:rPr lang="en-IN" dirty="0" smtClean="0"/>
                  <a:t>) for non </a:t>
                </a:r>
                <a:r>
                  <a:rPr lang="en-IN" dirty="0" err="1" smtClean="0"/>
                  <a:t>symm</a:t>
                </a:r>
                <a:r>
                  <a:rPr lang="en-IN" dirty="0" smtClean="0"/>
                  <a:t>. mats. ED does not make sense for </a:t>
                </a:r>
                <a:r>
                  <a:rPr lang="en-IN" dirty="0" err="1" smtClean="0"/>
                  <a:t>rect</a:t>
                </a:r>
                <a:r>
                  <a:rPr lang="en-IN" dirty="0" smtClean="0"/>
                  <a:t> mats.</a:t>
                </a:r>
                <a:endParaRPr lang="en-IN" dirty="0"/>
              </a:p>
              <a:p>
                <a:pPr lvl="2"/>
                <a:r>
                  <a:rPr lang="en-IN" dirty="0" smtClean="0"/>
                  <a:t>Singular </a:t>
                </a:r>
                <a:r>
                  <a:rPr lang="en-IN" dirty="0"/>
                  <a:t>values are always non-negative, eigenvalues can be </a:t>
                </a:r>
                <a:r>
                  <a:rPr lang="en-IN" dirty="0" err="1" smtClean="0"/>
                  <a:t>pos</a:t>
                </a:r>
                <a:r>
                  <a:rPr lang="en-IN" dirty="0" smtClean="0"/>
                  <a:t>/</a:t>
                </a:r>
                <a:r>
                  <a:rPr lang="en-IN" dirty="0" err="1" smtClean="0"/>
                  <a:t>neg</a:t>
                </a:r>
                <a:r>
                  <a:rPr lang="en-IN" dirty="0" smtClean="0"/>
                  <a:t>/complex</a:t>
                </a:r>
              </a:p>
              <a:p>
                <a:r>
                  <a:rPr lang="en-IN" dirty="0" smtClean="0"/>
                  <a:t>For a PSD square symmetric matrix, its SVD is its ED and vice versa</a:t>
                </a:r>
              </a:p>
              <a:p>
                <a:r>
                  <a:rPr lang="en-IN" dirty="0" smtClean="0"/>
                  <a:t>For a </a:t>
                </a:r>
                <a:r>
                  <a:rPr lang="en-IN" dirty="0" err="1" smtClean="0"/>
                  <a:t>nonPSD</a:t>
                </a:r>
                <a:r>
                  <a:rPr lang="en-IN" dirty="0" smtClean="0"/>
                  <a:t> square </a:t>
                </a:r>
                <a:r>
                  <a:rPr lang="en-IN" dirty="0" err="1" smtClean="0"/>
                  <a:t>symm</a:t>
                </a:r>
                <a:r>
                  <a:rPr lang="en-IN" dirty="0" smtClean="0"/>
                  <a:t>. matrix, its ED can be used to obtain its SVD</a:t>
                </a:r>
              </a:p>
              <a:p>
                <a:pPr lvl="2"/>
                <a:r>
                  <a:rPr lang="en-IN" dirty="0" smtClean="0"/>
                  <a:t>Get ED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𝑄𝑆</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𝑄</m:t>
                        </m:r>
                      </m:e>
                      <m:sup>
                        <m:r>
                          <a:rPr lang="en-IN" b="0" i="1" smtClean="0">
                            <a:latin typeface="Cambria Math" panose="02040503050406030204" pitchFamily="18" charset="0"/>
                          </a:rPr>
                          <m:t>⊤</m:t>
                        </m:r>
                      </m:sup>
                    </m:sSup>
                  </m:oMath>
                </a14:m>
                <a:r>
                  <a:rPr lang="en-IN" dirty="0" smtClean="0"/>
                  <a:t>. Let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m:rPr>
                        <m:sty m:val="p"/>
                      </m:rPr>
                      <a:rPr lang="en-IN" b="0" i="0" smtClean="0">
                        <a:latin typeface="Cambria Math" panose="02040503050406030204" pitchFamily="18" charset="0"/>
                      </a:rPr>
                      <m:t>diag</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sign</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m:rPr>
                            <m:sty m:val="p"/>
                          </m:rPr>
                          <a:rPr lang="en-IN" b="0" i="0" smtClean="0">
                            <a:latin typeface="Cambria Math" panose="02040503050406030204" pitchFamily="18" charset="0"/>
                          </a:rPr>
                          <m:t>sign</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𝑑</m:t>
                                </m:r>
                              </m:sub>
                            </m:sSub>
                          </m:e>
                        </m:d>
                      </m:e>
                    </m:d>
                  </m:oMath>
                </a14:m>
                <a:r>
                  <a:rPr lang="en-IN" dirty="0" smtClean="0"/>
                  <a:t>. Then, let </a:t>
                </a:r>
                <a14:m>
                  <m:oMath xmlns:m="http://schemas.openxmlformats.org/officeDocument/2006/math">
                    <m:r>
                      <a:rPr lang="en-IN" b="0" i="1" smtClean="0">
                        <a:latin typeface="Cambria Math" panose="02040503050406030204" pitchFamily="18" charset="0"/>
                      </a:rPr>
                      <m:t>𝑈</m:t>
                    </m:r>
                    <m:r>
                      <a:rPr lang="en-IN" b="0" i="1" smtClean="0">
                        <a:latin typeface="Cambria Math" panose="02040503050406030204" pitchFamily="18" charset="0"/>
                      </a:rPr>
                      <m:t>=</m:t>
                    </m:r>
                    <m:r>
                      <a:rPr lang="en-IN" b="0" i="1" smtClean="0">
                        <a:latin typeface="Cambria Math" panose="02040503050406030204" pitchFamily="18" charset="0"/>
                      </a:rPr>
                      <m:t>𝑄𝑁</m:t>
                    </m:r>
                  </m:oMath>
                </a14:m>
                <a:r>
                  <a:rPr lang="en-IN" dirty="0" smtClean="0"/>
                  <a:t>, </a:t>
                </a:r>
                <a14:m>
                  <m:oMath xmlns:m="http://schemas.openxmlformats.org/officeDocument/2006/math">
                    <m:r>
                      <a:rPr lang="en-IN" b="0" i="1" smtClean="0">
                        <a:latin typeface="Cambria Math" panose="02040503050406030204" pitchFamily="18" charset="0"/>
                      </a:rPr>
                      <m:t>𝑉</m:t>
                    </m:r>
                    <m:r>
                      <a:rPr lang="en-IN" b="0" i="1" smtClean="0">
                        <a:latin typeface="Cambria Math" panose="02040503050406030204" pitchFamily="18" charset="0"/>
                      </a:rPr>
                      <m:t>=</m:t>
                    </m:r>
                    <m:r>
                      <a:rPr lang="en-IN" b="0" i="1" smtClean="0">
                        <a:latin typeface="Cambria Math" panose="02040503050406030204" pitchFamily="18" charset="0"/>
                      </a:rPr>
                      <m:t>𝑄</m:t>
                    </m:r>
                  </m:oMath>
                </a14:m>
                <a:r>
                  <a:rPr lang="en-IN" dirty="0" smtClean="0"/>
                  <a:t> and </a:t>
                </a:r>
                <a14:m>
                  <m:oMath xmlns:m="http://schemas.openxmlformats.org/officeDocument/2006/math">
                    <m:r>
                      <m:rPr>
                        <m:sty m:val="p"/>
                      </m:rPr>
                      <a:rPr lang="en-IN">
                        <a:latin typeface="Cambria Math" panose="02040503050406030204" pitchFamily="18" charset="0"/>
                      </a:rPr>
                      <m:t>Σ</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𝑆</m:t>
                        </m:r>
                      </m:e>
                    </m:d>
                  </m:oMath>
                </a14:m>
                <a:r>
                  <a:rPr lang="en-IN" dirty="0" smtClean="0"/>
                  <a:t> (or else take </a:t>
                </a:r>
                <a14:m>
                  <m:oMath xmlns:m="http://schemas.openxmlformats.org/officeDocument/2006/math">
                    <m:r>
                      <a:rPr lang="en-IN" b="0" i="1" smtClean="0">
                        <a:latin typeface="Cambria Math" panose="02040503050406030204" pitchFamily="18" charset="0"/>
                      </a:rPr>
                      <m:t>𝑈</m:t>
                    </m:r>
                    <m:r>
                      <a:rPr lang="en-IN" b="0" i="1" smtClean="0">
                        <a:latin typeface="Cambria Math" panose="02040503050406030204" pitchFamily="18" charset="0"/>
                      </a:rPr>
                      <m:t>=</m:t>
                    </m:r>
                    <m:r>
                      <a:rPr lang="en-IN" b="0" i="1" smtClean="0">
                        <a:latin typeface="Cambria Math" panose="02040503050406030204" pitchFamily="18" charset="0"/>
                      </a:rPr>
                      <m:t>𝑄</m:t>
                    </m:r>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r>
                      <a:rPr lang="en-IN" b="0" i="1" smtClean="0">
                        <a:latin typeface="Cambria Math" panose="02040503050406030204" pitchFamily="18" charset="0"/>
                      </a:rPr>
                      <m:t>𝑁𝑄</m:t>
                    </m:r>
                  </m:oMath>
                </a14:m>
                <a:r>
                  <a:rPr lang="en-IN" dirty="0" smtClean="0"/>
                  <a:t>) to get the SVD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𝑈</m:t>
                    </m:r>
                    <m:r>
                      <m:rPr>
                        <m:sty m:val="p"/>
                      </m:rPr>
                      <a:rPr lang="en-IN" b="0" i="0" smtClean="0">
                        <a:latin typeface="Cambria Math" panose="02040503050406030204" pitchFamily="18" charset="0"/>
                      </a:rPr>
                      <m:t>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oMath>
                </a14:m>
                <a:endParaRPr lang="en-IN" dirty="0" smtClean="0"/>
              </a:p>
              <a:p>
                <a:pPr lvl="2"/>
                <a:r>
                  <a:rPr lang="en-IN" dirty="0" smtClean="0"/>
                  <a:t>Note that </a:t>
                </a:r>
                <a14:m>
                  <m:oMath xmlns:m="http://schemas.openxmlformats.org/officeDocument/2006/math">
                    <m:r>
                      <a:rPr lang="en-IN" b="0" i="1" smtClean="0">
                        <a:latin typeface="Cambria Math" panose="02040503050406030204" pitchFamily="18" charset="0"/>
                      </a:rPr>
                      <m:t>𝑈</m:t>
                    </m:r>
                    <m:r>
                      <a:rPr lang="en-IN" b="0" i="1" smtClean="0">
                        <a:latin typeface="Cambria Math" panose="02040503050406030204" pitchFamily="18" charset="0"/>
                      </a:rPr>
                      <m:t>,</m:t>
                    </m:r>
                    <m:r>
                      <a:rPr lang="en-IN" b="0" i="1" smtClean="0">
                        <a:latin typeface="Cambria Math" panose="02040503050406030204" pitchFamily="18" charset="0"/>
                      </a:rPr>
                      <m:t>𝑉</m:t>
                    </m:r>
                  </m:oMath>
                </a14:m>
                <a:r>
                  <a:rPr lang="en-IN" dirty="0" smtClean="0"/>
                  <a:t> still orthonormal but </a:t>
                </a:r>
                <a14:m>
                  <m:oMath xmlns:m="http://schemas.openxmlformats.org/officeDocument/2006/math">
                    <m:r>
                      <a:rPr lang="en-IN" b="0" i="1" dirty="0" smtClean="0">
                        <a:latin typeface="Cambria Math" panose="02040503050406030204" pitchFamily="18" charset="0"/>
                      </a:rPr>
                      <m:t>𝑈</m:t>
                    </m:r>
                    <m:r>
                      <a:rPr lang="en-IN" b="0" i="1" dirty="0" smtClean="0">
                        <a:latin typeface="Cambria Math" panose="02040503050406030204" pitchFamily="18" charset="0"/>
                      </a:rPr>
                      <m:t>≠</m:t>
                    </m:r>
                    <m:r>
                      <a:rPr lang="en-IN" b="0" i="1" dirty="0" smtClean="0">
                        <a:latin typeface="Cambria Math" panose="02040503050406030204" pitchFamily="18" charset="0"/>
                      </a:rPr>
                      <m:t>𝑉</m:t>
                    </m:r>
                  </m:oMath>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970" b="-137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5" name="Group 4"/>
          <p:cNvGrpSpPr/>
          <p:nvPr/>
        </p:nvGrpSpPr>
        <p:grpSpPr>
          <a:xfrm>
            <a:off x="10723392" y="492158"/>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ular Callout 10"/>
          <p:cNvSpPr/>
          <p:nvPr/>
        </p:nvSpPr>
        <p:spPr>
          <a:xfrm>
            <a:off x="1027416" y="338832"/>
            <a:ext cx="9625605" cy="1315308"/>
          </a:xfrm>
          <a:prstGeom prst="wedgeRectCallout">
            <a:avLst>
              <a:gd name="adj1" fmla="val 57578"/>
              <a:gd name="adj2" fmla="val 5156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Symmetric square matrices always have real eigenvalues. It is only in the non-symmetric case that funny things start happening. Fortunately, in most ML situations, whenever we encounter square matrices, they are symmetric too.</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3715" y="1959254"/>
            <a:ext cx="1727957" cy="1727957"/>
          </a:xfrm>
          <a:prstGeom prst="rect">
            <a:avLst/>
          </a:prstGeom>
        </p:spPr>
      </p:pic>
      <mc:AlternateContent xmlns:mc="http://schemas.openxmlformats.org/markup-compatibility/2006">
        <mc:Choice xmlns:a14="http://schemas.microsoft.com/office/drawing/2010/main" Requires="a14">
          <p:sp>
            <p:nvSpPr>
              <p:cNvPr id="14" name="Rectangular Callout 13"/>
              <p:cNvSpPr/>
              <p:nvPr/>
            </p:nvSpPr>
            <p:spPr>
              <a:xfrm>
                <a:off x="472612" y="1740592"/>
                <a:ext cx="10180410" cy="2204684"/>
              </a:xfrm>
              <a:prstGeom prst="wedgeRectCallout">
                <a:avLst>
                  <a:gd name="adj1" fmla="val 57046"/>
                  <a:gd name="adj2" fmla="val 123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Rotation matrices (and orthonormal matrices in general) are where the difference between SVD and ED is most stark. Rotation matrices in general do not (actually cannot) have any eigenvectors. This is because they rotate every vector (except </a:t>
                </a:r>
                <a14:m>
                  <m:oMath xmlns:m="http://schemas.openxmlformats.org/officeDocument/2006/math">
                    <m:r>
                      <a:rPr lang="en-IN" sz="2400" b="1" i="1" smtClean="0">
                        <a:solidFill>
                          <a:schemeClr val="tx1"/>
                        </a:solidFill>
                        <a:latin typeface="Cambria Math" panose="02040503050406030204" pitchFamily="18" charset="0"/>
                      </a:rPr>
                      <m:t>𝟎</m:t>
                    </m:r>
                  </m:oMath>
                </a14:m>
                <a:r>
                  <a:rPr lang="en-IN" sz="2400" dirty="0" smtClean="0">
                    <a:solidFill>
                      <a:schemeClr val="tx1"/>
                    </a:solidFill>
                    <a:latin typeface="+mj-lt"/>
                  </a:rPr>
                  <a:t> which is a trivial case) so no vector is transformed with just a simple scaling. Thus, they have no ED. However, they do have an SVD (all matrices do) and actually they are their own SVD i.e. for a rotation matrix </a:t>
                </a:r>
                <a14:m>
                  <m:oMath xmlns:m="http://schemas.openxmlformats.org/officeDocument/2006/math">
                    <m:r>
                      <a:rPr lang="en-IN" sz="2400" b="0" i="1" smtClean="0">
                        <a:solidFill>
                          <a:schemeClr val="tx1"/>
                        </a:solidFill>
                        <a:latin typeface="Cambria Math" panose="02040503050406030204" pitchFamily="18" charset="0"/>
                      </a:rPr>
                      <m:t>𝐴</m:t>
                    </m:r>
                  </m:oMath>
                </a14:m>
                <a:r>
                  <a:rPr lang="en-IN" sz="2400" dirty="0" smtClean="0">
                    <a:solidFill>
                      <a:schemeClr val="tx1"/>
                    </a:solidFill>
                    <a:latin typeface="+mj-lt"/>
                  </a:rPr>
                  <a:t>, the SVD is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𝐴𝐼𝐼</m:t>
                    </m:r>
                  </m:oMath>
                </a14:m>
                <a:endParaRPr lang="en-IN" sz="2400" dirty="0" smtClean="0">
                  <a:solidFill>
                    <a:schemeClr val="tx1"/>
                  </a:solidFill>
                  <a:latin typeface="+mj-lt"/>
                </a:endParaRPr>
              </a:p>
            </p:txBody>
          </p:sp>
        </mc:Choice>
        <mc:Fallback>
          <p:sp>
            <p:nvSpPr>
              <p:cNvPr id="14" name="Rectangular Callout 13"/>
              <p:cNvSpPr>
                <a:spLocks noRot="1" noChangeAspect="1" noMove="1" noResize="1" noEditPoints="1" noAdjustHandles="1" noChangeArrowheads="1" noChangeShapeType="1" noTextEdit="1"/>
              </p:cNvSpPr>
              <p:nvPr/>
            </p:nvSpPr>
            <p:spPr>
              <a:xfrm>
                <a:off x="472612" y="1740592"/>
                <a:ext cx="10180410" cy="2204684"/>
              </a:xfrm>
              <a:prstGeom prst="wedgeRectCallout">
                <a:avLst>
                  <a:gd name="adj1" fmla="val 57046"/>
                  <a:gd name="adj2" fmla="val 12314"/>
                </a:avLst>
              </a:prstGeom>
              <a:blipFill>
                <a:blip r:embed="rId4"/>
                <a:stretch>
                  <a:fillRect l="-557" t="-3270" b="-7357"/>
                </a:stretch>
              </a:blipFill>
              <a:ln w="38100">
                <a:solidFill>
                  <a:schemeClr val="accent1"/>
                </a:solidFill>
              </a:ln>
            </p:spPr>
            <p:txBody>
              <a:bodyPr/>
              <a:lstStyle/>
              <a:p>
                <a:r>
                  <a:rPr lang="en-IN">
                    <a:noFill/>
                  </a:rPr>
                  <a:t> </a:t>
                </a:r>
              </a:p>
            </p:txBody>
          </p:sp>
        </mc:Fallback>
      </mc:AlternateContent>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5521" y="4139209"/>
            <a:ext cx="1792096" cy="1792096"/>
          </a:xfrm>
          <a:prstGeom prst="rect">
            <a:avLst/>
          </a:prstGeom>
        </p:spPr>
      </p:pic>
      <mc:AlternateContent xmlns:mc="http://schemas.openxmlformats.org/markup-compatibility/2006">
        <mc:Choice xmlns:a14="http://schemas.microsoft.com/office/drawing/2010/main" Requires="a14">
          <p:sp>
            <p:nvSpPr>
              <p:cNvPr id="16" name="Rectangular Callout 15"/>
              <p:cNvSpPr/>
              <p:nvPr/>
            </p:nvSpPr>
            <p:spPr>
              <a:xfrm>
                <a:off x="934948" y="4077913"/>
                <a:ext cx="9671374" cy="1334139"/>
              </a:xfrm>
              <a:prstGeom prst="wedgeRectCallout">
                <a:avLst>
                  <a:gd name="adj1" fmla="val 57152"/>
                  <a:gd name="adj2" fmla="val 4183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However, the identity matrix (which is also a rotation matrix – rotation by </a:t>
                </a:r>
                <a14:m>
                  <m:oMath xmlns:m="http://schemas.openxmlformats.org/officeDocument/2006/math">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 degrees) is also a bit weird in that every vector is its eigen</a:t>
                </a:r>
                <a:r>
                  <a:rPr lang="en-IN" sz="2400" dirty="0" smtClean="0">
                    <a:solidFill>
                      <a:schemeClr val="tx1"/>
                    </a:solidFill>
                    <a:latin typeface="+mj-lt"/>
                  </a:rPr>
                  <a:t>vector since </a:t>
                </a:r>
                <a14:m>
                  <m:oMath xmlns:m="http://schemas.openxmlformats.org/officeDocument/2006/math">
                    <m:r>
                      <a:rPr lang="en-IN" sz="2400" b="0" i="1" smtClean="0">
                        <a:solidFill>
                          <a:schemeClr val="tx1"/>
                        </a:solidFill>
                        <a:latin typeface="Cambria Math" panose="02040503050406030204" pitchFamily="18" charset="0"/>
                      </a:rPr>
                      <m:t>𝐼</m:t>
                    </m:r>
                    <m:r>
                      <a:rPr lang="en-IN" sz="2400" b="1" i="0" smtClean="0">
                        <a:solidFill>
                          <a:schemeClr val="tx1"/>
                        </a:solidFill>
                        <a:latin typeface="Cambria Math" panose="02040503050406030204" pitchFamily="18" charset="0"/>
                      </a:rPr>
                      <m:t>𝐱</m:t>
                    </m:r>
                    <m:r>
                      <a:rPr lang="en-IN" sz="2400" b="0" i="1" smtClean="0">
                        <a:solidFill>
                          <a:schemeClr val="tx1"/>
                        </a:solidFill>
                        <a:latin typeface="Cambria Math" panose="02040503050406030204" pitchFamily="18" charset="0"/>
                      </a:rPr>
                      <m:t>=</m:t>
                    </m:r>
                    <m:r>
                      <a:rPr lang="en-IN" sz="2400" b="1" i="0" smtClean="0">
                        <a:solidFill>
                          <a:schemeClr val="tx1"/>
                        </a:solidFill>
                        <a:latin typeface="Cambria Math" panose="02040503050406030204" pitchFamily="18" charset="0"/>
                      </a:rPr>
                      <m:t>𝐱</m:t>
                    </m:r>
                  </m:oMath>
                </a14:m>
                <a:r>
                  <a:rPr lang="en-IN" sz="2400" dirty="0" smtClean="0">
                    <a:solidFill>
                      <a:schemeClr val="tx1"/>
                    </a:solidFill>
                    <a:latin typeface="+mj-lt"/>
                  </a:rPr>
                  <a:t>. The identity matrix has the same SVD and ED and that is </a:t>
                </a:r>
                <a14:m>
                  <m:oMath xmlns:m="http://schemas.openxmlformats.org/officeDocument/2006/math">
                    <m:r>
                      <a:rPr lang="en-IN" sz="2400" b="0" i="1" smtClean="0">
                        <a:solidFill>
                          <a:schemeClr val="tx1"/>
                        </a:solidFill>
                        <a:latin typeface="Cambria Math" panose="02040503050406030204" pitchFamily="18" charset="0"/>
                      </a:rPr>
                      <m:t>𝐼</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𝐼𝐼𝐼</m:t>
                    </m:r>
                  </m:oMath>
                </a14:m>
                <a:endParaRPr lang="en-IN" sz="2400" b="1" dirty="0" smtClean="0">
                  <a:solidFill>
                    <a:schemeClr val="tx1"/>
                  </a:solidFill>
                  <a:latin typeface="+mj-lt"/>
                </a:endParaRPr>
              </a:p>
            </p:txBody>
          </p:sp>
        </mc:Choice>
        <mc:Fallback>
          <p:sp>
            <p:nvSpPr>
              <p:cNvPr id="16" name="Rectangular Callout 15"/>
              <p:cNvSpPr>
                <a:spLocks noRot="1" noChangeAspect="1" noMove="1" noResize="1" noEditPoints="1" noAdjustHandles="1" noChangeArrowheads="1" noChangeShapeType="1" noTextEdit="1"/>
              </p:cNvSpPr>
              <p:nvPr/>
            </p:nvSpPr>
            <p:spPr>
              <a:xfrm>
                <a:off x="934948" y="4077913"/>
                <a:ext cx="9671374" cy="1334139"/>
              </a:xfrm>
              <a:prstGeom prst="wedgeRectCallout">
                <a:avLst>
                  <a:gd name="adj1" fmla="val 57152"/>
                  <a:gd name="adj2" fmla="val 41836"/>
                </a:avLst>
              </a:prstGeom>
              <a:blipFill>
                <a:blip r:embed="rId6"/>
                <a:stretch>
                  <a:fillRect l="-469" b="-355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8503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right)">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Principal Component Analysis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The largest singular value (resp. eigenvalue) of a matrix is called its </a:t>
                </a:r>
                <a:r>
                  <a:rPr lang="en-IN" i="1" dirty="0" smtClean="0"/>
                  <a:t>leading</a:t>
                </a:r>
                <a:r>
                  <a:rPr lang="en-IN" dirty="0" smtClean="0"/>
                  <a:t> singular value (resp. eigenvalue)</a:t>
                </a:r>
              </a:p>
              <a:p>
                <a:pPr lvl="2"/>
                <a:r>
                  <a:rPr lang="en-IN" dirty="0" smtClean="0"/>
                  <a:t>The corresponding left/right singular vector (resp. eigenvector) is called its </a:t>
                </a:r>
                <a:r>
                  <a:rPr lang="en-IN" i="0" dirty="0" smtClean="0"/>
                  <a:t>leading</a:t>
                </a:r>
                <a:r>
                  <a:rPr lang="en-IN" dirty="0" smtClean="0"/>
                  <a:t> left/right singular vector (resp. eigenvector)</a:t>
                </a:r>
              </a:p>
              <a:p>
                <a:pPr lvl="2"/>
                <a:r>
                  <a:rPr lang="en-IN" dirty="0" smtClean="0"/>
                  <a:t>In some cases, there may be more than one singular vector with the same singular value (resp. more than one eigenvector with the same eigenvalue)</a:t>
                </a:r>
              </a:p>
              <a:p>
                <a:r>
                  <a:rPr lang="en-IN" b="1" dirty="0" smtClean="0"/>
                  <a:t>Principal Component Analysis</a:t>
                </a:r>
                <a:r>
                  <a:rPr lang="en-IN" dirty="0" smtClean="0"/>
                  <a:t>: the process of finding the top few singular values and corresponding singular vectors (left + right)</a:t>
                </a:r>
              </a:p>
              <a:p>
                <a:pPr lvl="2"/>
                <a:r>
                  <a:rPr lang="en-IN" dirty="0" smtClean="0"/>
                  <a:t>Given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r>
                  <a:rPr lang="en-IN" dirty="0" smtClean="0"/>
                  <a:t> (assume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rPr>
                      <m:t>&lt;</m:t>
                    </m:r>
                    <m:r>
                      <a:rPr lang="en-IN" b="0" i="1" smtClean="0">
                        <a:latin typeface="Cambria Math" panose="02040503050406030204" pitchFamily="18" charset="0"/>
                      </a:rPr>
                      <m:t>𝑛</m:t>
                    </m:r>
                  </m:oMath>
                </a14:m>
                <a:r>
                  <a:rPr lang="en-IN" dirty="0" smtClean="0"/>
                  <a:t>. The case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smtClean="0"/>
                  <a:t> similar) with SVD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𝑉</m:t>
                            </m:r>
                          </m:e>
                        </m:acc>
                      </m:e>
                      <m:sup>
                        <m:r>
                          <a:rPr lang="en-IN" b="0" i="1" smtClean="0">
                            <a:latin typeface="Cambria Math" panose="02040503050406030204" pitchFamily="18" charset="0"/>
                          </a:rPr>
                          <m:t>⊤</m:t>
                        </m:r>
                      </m:sup>
                    </m:sSup>
                  </m:oMath>
                </a14:m>
                <a:r>
                  <a:rPr lang="en-IN" dirty="0" smtClean="0"/>
                  <a:t> where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r>
                  <a:rPr lang="en-IN" dirty="0" smtClean="0"/>
                  <a:t>, </a:t>
                </a:r>
                <a14:m>
                  <m:oMath xmlns:m="http://schemas.openxmlformats.org/officeDocument/2006/math">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r>
                      <a:rPr lang="en-IN" b="0" i="1" smtClean="0">
                        <a:latin typeface="Cambria Math" panose="02040503050406030204" pitchFamily="18" charset="0"/>
                      </a:rPr>
                      <m:t>=</m:t>
                    </m:r>
                    <m:r>
                      <m:rPr>
                        <m:sty m:val="p"/>
                      </m:rPr>
                      <a:rPr lang="en-IN" b="0" i="0" smtClean="0">
                        <a:latin typeface="Cambria Math" panose="02040503050406030204" pitchFamily="18" charset="0"/>
                      </a:rPr>
                      <m:t>diag</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𝑑</m:t>
                            </m:r>
                          </m:sub>
                        </m:sSub>
                      </m:e>
                    </m:d>
                  </m:oMath>
                </a14:m>
                <a:r>
                  <a:rPr lang="en-IN" dirty="0" smtClean="0"/>
                  <a:t> with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𝑑</m:t>
                        </m:r>
                      </m:sub>
                    </m:sSub>
                    <m:r>
                      <a:rPr lang="en-IN" b="0" i="1" smtClean="0">
                        <a:latin typeface="Cambria Math" panose="02040503050406030204" pitchFamily="18" charset="0"/>
                      </a:rPr>
                      <m:t>≥0</m:t>
                    </m:r>
                  </m:oMath>
                </a14:m>
                <a:r>
                  <a:rPr lang="en-IN" dirty="0" smtClean="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𝑉</m:t>
                        </m:r>
                      </m:e>
                    </m:acc>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m:t>
                        </m:r>
                      </m:sup>
                    </m:sSup>
                  </m:oMath>
                </a14:m>
                <a:endParaRPr lang="en-IN" dirty="0" smtClean="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oMath>
                </a14:m>
                <a:r>
                  <a:rPr lang="en-IN" dirty="0" smtClean="0"/>
                  <a:t> and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𝑉</m:t>
                        </m:r>
                      </m:e>
                    </m:acc>
                  </m:oMath>
                </a14:m>
                <a:r>
                  <a:rPr lang="en-IN" dirty="0" smtClean="0"/>
                  <a:t> both have orthonormal columns,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𝑉</m:t>
                        </m:r>
                      </m:e>
                    </m:acc>
                  </m:oMath>
                </a14:m>
                <a:r>
                  <a:rPr lang="en-IN" dirty="0" smtClean="0"/>
                  <a:t> is square but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oMath>
                </a14:m>
                <a:r>
                  <a:rPr lang="en-IN" dirty="0" smtClean="0"/>
                  <a:t> is not!</a:t>
                </a:r>
              </a:p>
              <a:p>
                <a:pPr lvl="2"/>
                <a:r>
                  <a:rPr lang="en-IN" b="1" dirty="0" smtClean="0"/>
                  <a:t>Note</a:t>
                </a:r>
                <a:r>
                  <a:rPr lang="en-IN" dirty="0" smtClean="0"/>
                  <a:t>: we dropped the last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smtClean="0"/>
                  <a:t> columns of </a:t>
                </a:r>
                <a14:m>
                  <m:oMath xmlns:m="http://schemas.openxmlformats.org/officeDocument/2006/math">
                    <m:r>
                      <a:rPr lang="en-IN" b="0" i="1" smtClean="0">
                        <a:latin typeface="Cambria Math" panose="02040503050406030204" pitchFamily="18" charset="0"/>
                      </a:rPr>
                      <m:t>𝑈</m:t>
                    </m:r>
                  </m:oMath>
                </a14:m>
                <a:r>
                  <a:rPr lang="en-IN" dirty="0" smtClean="0"/>
                  <a:t> which were useless, to get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𝑈</m:t>
                        </m:r>
                      </m:e>
                    </m:acc>
                  </m:oMath>
                </a14:m>
                <a:endParaRPr lang="en-IN" dirty="0" smtClean="0"/>
              </a:p>
              <a:p>
                <a:pPr lvl="2"/>
                <a:r>
                  <a:rPr lang="en-IN" dirty="0" smtClean="0"/>
                  <a:t>Want to find the leading triplets i.e. </a:t>
                </a:r>
                <a14:m>
                  <m:oMath xmlns:m="http://schemas.openxmlformats.org/officeDocument/2006/math">
                    <m:d>
                      <m:dPr>
                        <m:begChr m:val="{"/>
                        <m:endChr m:val="}"/>
                        <m:ctrlPr>
                          <a:rPr lang="en-IN">
                            <a:latin typeface="Cambria Math" panose="02040503050406030204" pitchFamily="18" charset="0"/>
                          </a:rPr>
                        </m:ctrlPr>
                      </m:dPr>
                      <m:e>
                        <m:sSub>
                          <m:sSubPr>
                            <m:ctrlPr>
                              <a:rPr lang="en-IN">
                                <a:latin typeface="Cambria Math" panose="02040503050406030204" pitchFamily="18" charset="0"/>
                              </a:rPr>
                            </m:ctrlPr>
                          </m:sSubPr>
                          <m:e>
                            <m:r>
                              <a:rPr lang="en-IN">
                                <a:latin typeface="Cambria Math" panose="02040503050406030204" pitchFamily="18" charset="0"/>
                              </a:rPr>
                              <m:t>𝜎</m:t>
                            </m:r>
                          </m:e>
                          <m:sub>
                            <m:r>
                              <a:rPr lang="en-IN">
                                <a:latin typeface="Cambria Math" panose="02040503050406030204" pitchFamily="18" charset="0"/>
                              </a:rPr>
                              <m:t>𝑖</m:t>
                            </m:r>
                          </m:sub>
                        </m:sSub>
                        <m:r>
                          <a:rPr lang="en-IN">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𝐮</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i="0">
                                <a:latin typeface="Cambria Math" panose="02040503050406030204" pitchFamily="18" charset="0"/>
                              </a:rPr>
                              <m:t>𝐯</m:t>
                            </m:r>
                          </m:e>
                          <m:sup>
                            <m:r>
                              <a:rPr lang="en-IN">
                                <a:latin typeface="Cambria Math" panose="02040503050406030204" pitchFamily="18" charset="0"/>
                              </a:rPr>
                              <m:t>𝑖</m:t>
                            </m:r>
                          </m:sup>
                        </m:sSup>
                      </m:e>
                    </m:d>
                  </m:oMath>
                </a14:m>
                <a:r>
                  <a:rPr lang="en-IN" dirty="0" smtClean="0"/>
                  <a:t> for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m:t>
                    </m:r>
                    <m:r>
                      <a:rPr lang="en-IN" b="0" i="1" smtClean="0">
                        <a:latin typeface="Cambria Math" panose="02040503050406030204" pitchFamily="18" charset="0"/>
                      </a:rPr>
                      <m:t>𝑘</m:t>
                    </m:r>
                  </m:oMath>
                </a14:m>
                <a:r>
                  <a:rPr lang="en-IN" dirty="0" smtClean="0"/>
                  <a:t> for some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𝑑</m:t>
                    </m:r>
                  </m:oMath>
                </a14:m>
                <a:endParaRPr lang="en-IN" dirty="0" smtClean="0"/>
              </a:p>
              <a:p>
                <a:pPr lvl="2"/>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5521" y="184929"/>
            <a:ext cx="1792096" cy="1792096"/>
          </a:xfrm>
          <a:prstGeom prst="rect">
            <a:avLst/>
          </a:prstGeom>
        </p:spPr>
      </p:pic>
      <mc:AlternateContent xmlns:mc="http://schemas.openxmlformats.org/markup-compatibility/2006">
        <mc:Choice xmlns:a14="http://schemas.microsoft.com/office/drawing/2010/main" Requires="a14">
          <p:sp>
            <p:nvSpPr>
              <p:cNvPr id="6" name="Rectangular Callout 5"/>
              <p:cNvSpPr/>
              <p:nvPr/>
            </p:nvSpPr>
            <p:spPr>
              <a:xfrm>
                <a:off x="1294544" y="123633"/>
                <a:ext cx="9311778" cy="1853392"/>
              </a:xfrm>
              <a:prstGeom prst="wedgeRectCallout">
                <a:avLst>
                  <a:gd name="adj1" fmla="val 58697"/>
                  <a:gd name="adj2" fmla="val 207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Careful</a:t>
                </a:r>
                <a:r>
                  <a:rPr lang="en-IN" sz="2400" dirty="0" smtClean="0">
                    <a:solidFill>
                      <a:schemeClr val="tx1"/>
                    </a:solidFill>
                    <a:latin typeface="+mj-lt"/>
                  </a:rPr>
                  <a:t>: since we have dropped some columns of </a:t>
                </a:r>
                <a14:m>
                  <m:oMath xmlns:m="http://schemas.openxmlformats.org/officeDocument/2006/math">
                    <m:r>
                      <a:rPr lang="en-IN" sz="2400" b="0" i="1" smtClean="0">
                        <a:solidFill>
                          <a:schemeClr val="tx1"/>
                        </a:solidFill>
                        <a:latin typeface="Cambria Math" panose="02040503050406030204" pitchFamily="18" charset="0"/>
                      </a:rPr>
                      <m:t>𝑈</m:t>
                    </m:r>
                  </m:oMath>
                </a14:m>
                <a:r>
                  <a:rPr lang="en-IN" sz="2400" b="1" dirty="0" smtClean="0">
                    <a:solidFill>
                      <a:schemeClr val="tx1"/>
                    </a:solidFill>
                    <a:latin typeface="+mj-lt"/>
                  </a:rPr>
                  <a:t> </a:t>
                </a:r>
                <a:r>
                  <a:rPr lang="en-IN" sz="2400" dirty="0" smtClean="0">
                    <a:solidFill>
                      <a:schemeClr val="tx1"/>
                    </a:solidFill>
                    <a:latin typeface="+mj-lt"/>
                  </a:rPr>
                  <a:t>we need to be careful. </a:t>
                </a:r>
                <a:r>
                  <a:rPr lang="en-IN" sz="2400" dirty="0" smtClean="0">
                    <a:solidFill>
                      <a:schemeClr val="tx1"/>
                    </a:solidFill>
                    <a:latin typeface="+mj-lt"/>
                  </a:rPr>
                  <a:t>When </a:t>
                </a:r>
                <a14:m>
                  <m:oMath xmlns:m="http://schemas.openxmlformats.org/officeDocument/2006/math">
                    <m:r>
                      <a:rPr lang="en-IN" sz="2400" b="0" i="1" smtClean="0">
                        <a:solidFill>
                          <a:schemeClr val="tx1"/>
                        </a:solidFill>
                        <a:latin typeface="Cambria Math" panose="02040503050406030204" pitchFamily="18" charset="0"/>
                      </a:rPr>
                      <m:t>𝑈</m:t>
                    </m:r>
                  </m:oMath>
                </a14:m>
                <a:r>
                  <a:rPr lang="en-IN" sz="2400" dirty="0" smtClean="0">
                    <a:solidFill>
                      <a:schemeClr val="tx1"/>
                    </a:solidFill>
                    <a:latin typeface="+mj-lt"/>
                  </a:rPr>
                  <a:t> was square i.e. </a:t>
                </a:r>
                <a14:m>
                  <m:oMath xmlns:m="http://schemas.openxmlformats.org/officeDocument/2006/math">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𝑛</m:t>
                        </m:r>
                        <m:r>
                          <a:rPr lang="en-IN"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𝑛</m:t>
                        </m:r>
                      </m:sup>
                    </m:sSup>
                  </m:oMath>
                </a14:m>
                <a:r>
                  <a:rPr lang="en-IN" sz="2400" dirty="0" smtClean="0">
                    <a:solidFill>
                      <a:schemeClr val="tx1"/>
                    </a:solidFill>
                    <a:latin typeface="+mj-lt"/>
                  </a:rPr>
                  <a:t>, its columns were orthonormal as were its rows i.e. </a:t>
                </a:r>
                <a14:m>
                  <m:oMath xmlns:m="http://schemas.openxmlformats.org/officeDocument/2006/math">
                    <m:r>
                      <a:rPr lang="en-IN" sz="2400" b="0" i="1" smtClean="0">
                        <a:solidFill>
                          <a:schemeClr val="tx1"/>
                        </a:solidFill>
                        <a:latin typeface="Cambria Math" panose="02040503050406030204" pitchFamily="18" charset="0"/>
                      </a:rPr>
                      <m:t>𝑈</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𝑈</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𝐼</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𝑈</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𝑈</m:t>
                    </m:r>
                  </m:oMath>
                </a14:m>
                <a:r>
                  <a:rPr lang="en-IN" sz="2400" dirty="0" smtClean="0">
                    <a:solidFill>
                      <a:schemeClr val="tx1"/>
                    </a:solidFill>
                    <a:latin typeface="+mj-lt"/>
                  </a:rPr>
                  <a:t>. However, now that we have removed some columns, whereas the remaining columns are still orthonormal, the rows are not necessarily orthonormal i.e. </a:t>
                </a:r>
                <a14:m>
                  <m:oMath xmlns:m="http://schemas.openxmlformats.org/officeDocument/2006/math">
                    <m:sSup>
                      <m:sSupPr>
                        <m:ctrlPr>
                          <a:rPr lang="en-IN" sz="2400" b="0" i="1" smtClean="0">
                            <a:solidFill>
                              <a:schemeClr val="tx1"/>
                            </a:solidFill>
                            <a:latin typeface="Cambria Math" panose="02040503050406030204" pitchFamily="18" charset="0"/>
                          </a:rPr>
                        </m:ctrlPr>
                      </m:sSupPr>
                      <m:e>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e>
                      <m:sup>
                        <m:r>
                          <a:rPr lang="en-IN" sz="2400" b="0" i="1" smtClean="0">
                            <a:solidFill>
                              <a:schemeClr val="tx1"/>
                            </a:solidFill>
                            <a:latin typeface="Cambria Math" panose="02040503050406030204" pitchFamily="18" charset="0"/>
                          </a:rPr>
                          <m:t>⊤</m:t>
                        </m:r>
                      </m:sup>
                    </m:sSup>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𝐼</m:t>
                    </m:r>
                  </m:oMath>
                </a14:m>
                <a:r>
                  <a:rPr lang="en-IN" sz="2400" dirty="0" smtClean="0">
                    <a:solidFill>
                      <a:schemeClr val="tx1"/>
                    </a:solidFill>
                    <a:latin typeface="+mj-lt"/>
                  </a:rPr>
                  <a:t> but maybe </a:t>
                </a:r>
                <a14:m>
                  <m:oMath xmlns:m="http://schemas.openxmlformats.org/officeDocument/2006/math">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𝑈</m:t>
                        </m:r>
                      </m:e>
                    </m:acc>
                    <m:sSup>
                      <m:sSupPr>
                        <m:ctrlPr>
                          <a:rPr lang="en-IN" sz="2400" b="0" i="1" dirty="0" smtClean="0">
                            <a:solidFill>
                              <a:schemeClr val="tx1"/>
                            </a:solidFill>
                            <a:latin typeface="Cambria Math" panose="02040503050406030204" pitchFamily="18" charset="0"/>
                          </a:rPr>
                        </m:ctrlPr>
                      </m:sSupPr>
                      <m:e>
                        <m:acc>
                          <m:accPr>
                            <m:chr m:val="̃"/>
                            <m:ctrlPr>
                              <a:rPr lang="en-IN" sz="2400" b="0" i="1" dirty="0" smtClean="0">
                                <a:solidFill>
                                  <a:schemeClr val="tx1"/>
                                </a:solidFill>
                                <a:latin typeface="Cambria Math" panose="02040503050406030204" pitchFamily="18" charset="0"/>
                              </a:rPr>
                            </m:ctrlPr>
                          </m:accPr>
                          <m:e>
                            <m:r>
                              <a:rPr lang="en-IN" sz="2400" b="0" i="1" dirty="0" smtClean="0">
                                <a:solidFill>
                                  <a:schemeClr val="tx1"/>
                                </a:solidFill>
                                <a:latin typeface="Cambria Math" panose="02040503050406030204" pitchFamily="18" charset="0"/>
                              </a:rPr>
                              <m:t>𝑈</m:t>
                            </m:r>
                          </m:e>
                        </m:acc>
                      </m:e>
                      <m:sup>
                        <m:r>
                          <a:rPr lang="en-IN" sz="2400" b="0" i="1" dirty="0" smtClean="0">
                            <a:solidFill>
                              <a:schemeClr val="tx1"/>
                            </a:solidFill>
                            <a:latin typeface="Cambria Math" panose="02040503050406030204" pitchFamily="18" charset="0"/>
                          </a:rPr>
                          <m:t>⊤</m:t>
                        </m:r>
                      </m:sup>
                    </m:sSup>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𝐼</m:t>
                    </m:r>
                  </m:oMath>
                </a14:m>
                <a:endParaRPr lang="en-IN" sz="2400" dirty="0" smtClean="0">
                  <a:solidFill>
                    <a:schemeClr val="tx1"/>
                  </a:solidFill>
                  <a:latin typeface="+mj-lt"/>
                </a:endParaRPr>
              </a:p>
            </p:txBody>
          </p:sp>
        </mc:Choice>
        <mc:Fallback>
          <p:sp>
            <p:nvSpPr>
              <p:cNvPr id="6" name="Rectangular Callout 5"/>
              <p:cNvSpPr>
                <a:spLocks noRot="1" noChangeAspect="1" noMove="1" noResize="1" noEditPoints="1" noAdjustHandles="1" noChangeArrowheads="1" noChangeShapeType="1" noTextEdit="1"/>
              </p:cNvSpPr>
              <p:nvPr/>
            </p:nvSpPr>
            <p:spPr>
              <a:xfrm>
                <a:off x="1294544" y="123633"/>
                <a:ext cx="9311778" cy="1853392"/>
              </a:xfrm>
              <a:prstGeom prst="wedgeRectCallout">
                <a:avLst>
                  <a:gd name="adj1" fmla="val 58697"/>
                  <a:gd name="adj2" fmla="val 20771"/>
                </a:avLst>
              </a:prstGeom>
              <a:blipFill>
                <a:blip r:embed="rId4"/>
                <a:stretch>
                  <a:fillRect l="-660" t="-3548" b="-871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6641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Principal Component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Suppose we wish to find the leading right singular vector of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Same as finding the leading eigenvector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r>
                      <a:rPr lang="en-IN" b="0" i="1" smtClean="0">
                        <a:latin typeface="Cambria Math" panose="02040503050406030204" pitchFamily="18" charset="0"/>
                      </a:rPr>
                      <m:t>𝑋</m:t>
                    </m:r>
                  </m:oMath>
                </a14:m>
                <a:endParaRPr lang="en-IN" dirty="0" smtClean="0"/>
              </a:p>
              <a:p>
                <a:pPr lvl="2"/>
                <a:r>
                  <a:rPr lang="en-IN" dirty="0" smtClean="0"/>
                  <a:t>To find the leading left singular vector of </a:t>
                </a:r>
                <a14:m>
                  <m:oMath xmlns:m="http://schemas.openxmlformats.org/officeDocument/2006/math">
                    <m:r>
                      <a:rPr lang="en-IN" b="0" i="1" smtClean="0">
                        <a:latin typeface="Cambria Math" panose="02040503050406030204" pitchFamily="18" charset="0"/>
                      </a:rPr>
                      <m:t>𝑋</m:t>
                    </m:r>
                  </m:oMath>
                </a14:m>
                <a:r>
                  <a:rPr lang="en-IN" dirty="0" smtClean="0"/>
                  <a:t>, find leading eigenvector of </a:t>
                </a:r>
                <a14:m>
                  <m:oMath xmlns:m="http://schemas.openxmlformats.org/officeDocument/2006/math">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oMath>
                </a14:m>
                <a:endParaRPr lang="en-IN" dirty="0" smtClean="0"/>
              </a:p>
              <a:p>
                <a:r>
                  <a:rPr lang="en-IN" dirty="0" smtClean="0"/>
                  <a:t>Denote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𝑋</m:t>
                        </m:r>
                      </m:e>
                      <m:sup>
                        <m:r>
                          <a:rPr lang="en-IN" b="0" i="1" smtClean="0">
                            <a:latin typeface="Cambria Math" panose="02040503050406030204" pitchFamily="18" charset="0"/>
                          </a:rPr>
                          <m:t>⊤</m:t>
                        </m:r>
                      </m:sup>
                    </m:sSup>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𝑉</m:t>
                    </m:r>
                    <m:r>
                      <m:rPr>
                        <m:sty m:val="p"/>
                      </m:rPr>
                      <a:rPr lang="en-IN" b="0" i="0" smtClean="0">
                        <a:latin typeface="Cambria Math" panose="02040503050406030204" pitchFamily="18" charset="0"/>
                      </a:rPr>
                      <m:t>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m:t>
                        </m:r>
                      </m:sup>
                    </m:sSup>
                    <m:r>
                      <a:rPr lang="en-IN" b="0" i="1" smtClean="0">
                        <a:latin typeface="Cambria Math" panose="02040503050406030204" pitchFamily="18" charset="0"/>
                      </a:rPr>
                      <m:t>=</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𝑑</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𝑖</m:t>
                            </m:r>
                          </m:sup>
                        </m:sSup>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𝐯</m:t>
                                    </m:r>
                                  </m:e>
                                  <m:sup>
                                    <m:r>
                                      <a:rPr lang="en-IN" b="0" i="1" smtClean="0">
                                        <a:latin typeface="Cambria Math" panose="02040503050406030204" pitchFamily="18" charset="0"/>
                                      </a:rPr>
                                      <m:t>𝑖</m:t>
                                    </m:r>
                                  </m:sup>
                                </m:sSup>
                              </m:e>
                            </m:d>
                          </m:e>
                          <m:sup>
                            <m:r>
                              <a:rPr lang="en-IN" b="0" i="1" smtClean="0">
                                <a:latin typeface="Cambria Math" panose="02040503050406030204" pitchFamily="18" charset="0"/>
                              </a:rPr>
                              <m:t>⊤</m:t>
                            </m:r>
                          </m:sup>
                        </m:sSup>
                      </m:e>
                    </m:nary>
                  </m:oMath>
                </a14:m>
                <a:endParaRPr lang="en-IN" dirty="0" smtClean="0"/>
              </a:p>
              <a:p>
                <a:pPr lvl="2"/>
                <a:r>
                  <a:rPr lang="en-IN" dirty="0" smtClean="0"/>
                  <a:t>Recall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𝑖</m:t>
                        </m:r>
                      </m:sub>
                      <m:sup>
                        <m:r>
                          <a:rPr lang="en-IN" b="0" i="1" smtClean="0">
                            <a:latin typeface="Cambria Math" panose="02040503050406030204" pitchFamily="18" charset="0"/>
                          </a:rPr>
                          <m:t>2</m:t>
                        </m:r>
                      </m:sup>
                    </m:sSubSup>
                  </m:oMath>
                </a14:m>
                <a:r>
                  <a:rPr lang="en-IN" dirty="0" smtClean="0"/>
                  <a:t> and that we reorder things so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dirty="0" smtClean="0"/>
              </a:p>
              <a:p>
                <a:pPr lvl="2"/>
                <a:r>
                  <a:rPr lang="en-IN" dirty="0" smtClean="0"/>
                  <a:t>Assume for sake of simplicity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2</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Δ</m:t>
                    </m:r>
                  </m:oMath>
                </a14:m>
                <a:r>
                  <a:rPr lang="en-IN" dirty="0" smtClean="0"/>
                  <a:t> for some </a:t>
                </a:r>
                <a14:m>
                  <m:oMath xmlns:m="http://schemas.openxmlformats.org/officeDocument/2006/math">
                    <m:r>
                      <m:rPr>
                        <m:sty m:val="p"/>
                      </m:rPr>
                      <a:rPr lang="en-IN" b="0" i="0" smtClean="0">
                        <a:latin typeface="Cambria Math" panose="02040503050406030204" pitchFamily="18" charset="0"/>
                      </a:rPr>
                      <m:t>Δ</m:t>
                    </m:r>
                    <m:r>
                      <a:rPr lang="en-IN" b="0" i="1" smtClean="0">
                        <a:latin typeface="Cambria Math" panose="02040503050406030204" pitchFamily="18" charset="0"/>
                      </a:rPr>
                      <m:t>&gt;1</m:t>
                    </m:r>
                  </m:oMath>
                </a14:m>
                <a:endParaRPr lang="en-IN" dirty="0" smtClean="0"/>
              </a:p>
              <a:p>
                <a:pPr lvl="3"/>
                <a:r>
                  <a:rPr lang="en-IN" dirty="0" smtClean="0"/>
                  <a:t>This is sometimes called an </a:t>
                </a:r>
                <a:r>
                  <a:rPr lang="en-IN" i="1" dirty="0" err="1" smtClean="0"/>
                  <a:t>eigengap</a:t>
                </a:r>
                <a:r>
                  <a:rPr lang="en-IN" i="1" dirty="0" smtClean="0"/>
                  <a:t> </a:t>
                </a:r>
                <a:r>
                  <a:rPr lang="en-IN" dirty="0" smtClean="0"/>
                  <a:t>or even </a:t>
                </a:r>
                <a:r>
                  <a:rPr lang="en-IN" i="1" dirty="0" smtClean="0"/>
                  <a:t>leading </a:t>
                </a:r>
                <a:r>
                  <a:rPr lang="en-IN" i="1" dirty="0" err="1" smtClean="0"/>
                  <a:t>eigengap</a:t>
                </a:r>
                <a:endParaRPr lang="en-IN" i="1" dirty="0" smtClean="0"/>
              </a:p>
              <a:p>
                <a:pPr lvl="3"/>
                <a:r>
                  <a:rPr lang="en-IN" dirty="0"/>
                  <a:t>E</a:t>
                </a:r>
                <a:r>
                  <a:rPr lang="en-IN" dirty="0" smtClean="0"/>
                  <a:t>asier to see the algorithms at work with an </a:t>
                </a:r>
                <a:r>
                  <a:rPr lang="en-IN" dirty="0" err="1" smtClean="0"/>
                  <a:t>eigengap</a:t>
                </a:r>
                <a:r>
                  <a:rPr lang="en-IN" dirty="0" smtClean="0"/>
                  <a:t> – will handle </a:t>
                </a:r>
                <a14:m>
                  <m:oMath xmlns:m="http://schemas.openxmlformats.org/officeDocument/2006/math">
                    <m:r>
                      <m:rPr>
                        <m:sty m:val="p"/>
                      </m:rPr>
                      <a:rPr lang="en-IN" b="0" i="0" smtClean="0">
                        <a:latin typeface="Cambria Math" panose="02040503050406030204" pitchFamily="18" charset="0"/>
                      </a:rPr>
                      <m:t>Δ</m:t>
                    </m:r>
                    <m:r>
                      <a:rPr lang="en-IN" b="0" i="1" smtClean="0">
                        <a:latin typeface="Cambria Math" panose="02040503050406030204" pitchFamily="18" charset="0"/>
                      </a:rPr>
                      <m:t>=1</m:t>
                    </m:r>
                  </m:oMath>
                </a14:m>
                <a:r>
                  <a:rPr lang="en-IN" dirty="0" smtClean="0"/>
                  <a:t> later</a:t>
                </a:r>
              </a:p>
              <a:p>
                <a:pPr lvl="3"/>
                <a:r>
                  <a:rPr lang="en-IN" b="1" dirty="0" smtClean="0"/>
                  <a:t>Caution</a:t>
                </a:r>
                <a:r>
                  <a:rPr lang="en-IN" dirty="0" smtClean="0"/>
                  <a:t>: textbooks might write </a:t>
                </a:r>
                <a:r>
                  <a:rPr lang="en-IN" dirty="0" err="1" smtClean="0"/>
                  <a:t>eigengap</a:t>
                </a:r>
                <a:r>
                  <a:rPr lang="en-IN" dirty="0" smtClean="0"/>
                  <a:t> </a:t>
                </a:r>
                <a:r>
                  <a:rPr lang="en-IN" i="1" dirty="0" smtClean="0"/>
                  <a:t>additively</a:t>
                </a:r>
                <a:r>
                  <a:rPr lang="en-IN" dirty="0" smtClean="0"/>
                  <a:t> as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𝜖</m:t>
                    </m:r>
                  </m:oMath>
                </a14:m>
                <a:r>
                  <a:rPr lang="en-IN" dirty="0" smtClean="0"/>
                  <a:t> for </a:t>
                </a:r>
                <a14:m>
                  <m:oMath xmlns:m="http://schemas.openxmlformats.org/officeDocument/2006/math">
                    <m:r>
                      <a:rPr lang="en-IN" i="1">
                        <a:latin typeface="Cambria Math" panose="02040503050406030204" pitchFamily="18" charset="0"/>
                      </a:rPr>
                      <m:t>𝜖</m:t>
                    </m:r>
                    <m:r>
                      <a:rPr lang="en-IN" i="1">
                        <a:latin typeface="Cambria Math" panose="02040503050406030204" pitchFamily="18" charset="0"/>
                      </a:rPr>
                      <m:t>&gt;0</m:t>
                    </m:r>
                  </m:oMath>
                </a14:m>
                <a:r>
                  <a:rPr lang="en-IN" dirty="0" smtClean="0"/>
                  <a:t> </a:t>
                </a:r>
                <a:r>
                  <a:rPr lang="en-IN" dirty="0"/>
                  <a:t>–</a:t>
                </a:r>
                <a:r>
                  <a:rPr lang="en-IN" dirty="0" smtClean="0"/>
                  <a:t> same thing</a:t>
                </a:r>
              </a:p>
              <a:p>
                <a:r>
                  <a:rPr lang="en-IN" b="1" dirty="0" smtClean="0"/>
                  <a:t>Note</a:t>
                </a:r>
                <a:r>
                  <a:rPr lang="en-IN" dirty="0" smtClean="0"/>
                  <a:t>: </a:t>
                </a:r>
                <a14:m>
                  <m:oMath xmlns:m="http://schemas.openxmlformats.org/officeDocument/2006/math">
                    <m:sSup>
                      <m:sSupPr>
                        <m:ctrlPr>
                          <a:rPr lang="en-IN" b="0" i="0" smtClean="0">
                            <a:latin typeface="Cambria Math" panose="02040503050406030204" pitchFamily="18" charset="0"/>
                          </a:rPr>
                        </m:ctrlPr>
                      </m:sSupPr>
                      <m:e>
                        <m:r>
                          <m:rPr>
                            <m:sty m:val="p"/>
                          </m:rPr>
                          <a:rPr lang="en-IN" b="0" i="0" smtClean="0">
                            <a:latin typeface="Cambria Math" panose="02040503050406030204" pitchFamily="18" charset="0"/>
                          </a:rPr>
                          <m:t>A</m:t>
                        </m:r>
                      </m:e>
                      <m:sup>
                        <m:r>
                          <a:rPr lang="en-IN" b="0" i="0"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𝐴𝐴</m:t>
                    </m:r>
                    <m:r>
                      <a:rPr lang="en-IN" b="0" i="1" smtClean="0">
                        <a:latin typeface="Cambria Math" panose="02040503050406030204" pitchFamily="18" charset="0"/>
                      </a:rPr>
                      <m:t>=</m:t>
                    </m:r>
                    <m:r>
                      <a:rPr lang="en-IN" i="1">
                        <a:latin typeface="Cambria Math" panose="02040503050406030204" pitchFamily="18" charset="0"/>
                      </a:rPr>
                      <m:t>𝑉</m:t>
                    </m:r>
                    <m:r>
                      <m:rPr>
                        <m:sty m:val="p"/>
                      </m:rPr>
                      <a:rPr lang="en-IN">
                        <a:latin typeface="Cambria Math" panose="02040503050406030204" pitchFamily="18" charset="0"/>
                      </a:rPr>
                      <m:t>Λ</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𝑉</m:t>
                    </m:r>
                    <m:r>
                      <m:rPr>
                        <m:sty m:val="p"/>
                      </m:rPr>
                      <a:rPr lang="en-IN">
                        <a:latin typeface="Cambria Math" panose="02040503050406030204" pitchFamily="18" charset="0"/>
                      </a:rPr>
                      <m:t>Λ</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b="0" i="1" smtClean="0">
                        <a:latin typeface="Cambria Math" panose="02040503050406030204" pitchFamily="18" charset="0"/>
                      </a:rPr>
                      <m:t>=</m:t>
                    </m:r>
                    <m:r>
                      <a:rPr lang="en-IN" i="1">
                        <a:latin typeface="Cambria Math" panose="02040503050406030204" pitchFamily="18" charset="0"/>
                      </a:rPr>
                      <m:t>𝑉</m:t>
                    </m:r>
                    <m:sSup>
                      <m:sSupPr>
                        <m:ctrlPr>
                          <a:rPr lang="en-IN" b="0" i="1" smtClean="0">
                            <a:latin typeface="Cambria Math" panose="02040503050406030204" pitchFamily="18" charset="0"/>
                          </a:rPr>
                        </m:ctrlPr>
                      </m:sSupPr>
                      <m:e>
                        <m:r>
                          <m:rPr>
                            <m:sty m:val="p"/>
                          </m:rPr>
                          <a:rPr lang="en-IN">
                            <a:latin typeface="Cambria Math" panose="02040503050406030204" pitchFamily="18" charset="0"/>
                          </a:rPr>
                          <m:t>Λ</m:t>
                        </m:r>
                      </m:e>
                      <m:sup>
                        <m:r>
                          <a:rPr lang="en-IN" b="0" i="1" smtClean="0">
                            <a:latin typeface="Cambria Math" panose="02040503050406030204" pitchFamily="18" charset="0"/>
                          </a:rPr>
                          <m:t>2</m:t>
                        </m:r>
                      </m:sup>
                    </m:sSup>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oMath>
                </a14:m>
                <a:r>
                  <a:rPr lang="en-IN" dirty="0" smtClean="0"/>
                  <a:t> where </a:t>
                </a:r>
                <a14:m>
                  <m:oMath xmlns:m="http://schemas.openxmlformats.org/officeDocument/2006/math">
                    <m:sSup>
                      <m:sSupPr>
                        <m:ctrlPr>
                          <a:rPr lang="en-IN" b="0" i="0" smtClean="0">
                            <a:latin typeface="Cambria Math" panose="02040503050406030204" pitchFamily="18" charset="0"/>
                          </a:rPr>
                        </m:ctrlPr>
                      </m:sSupPr>
                      <m:e>
                        <m:r>
                          <m:rPr>
                            <m:sty m:val="p"/>
                          </m:rPr>
                          <a:rPr lang="en-IN">
                            <a:latin typeface="Cambria Math" panose="02040503050406030204" pitchFamily="18" charset="0"/>
                          </a:rPr>
                          <m:t>Λ</m:t>
                        </m:r>
                      </m:e>
                      <m:sup>
                        <m:r>
                          <a:rPr lang="en-IN" b="0" i="0" smtClean="0">
                            <a:latin typeface="Cambria Math" panose="02040503050406030204" pitchFamily="18" charset="0"/>
                          </a:rPr>
                          <m:t>2</m:t>
                        </m:r>
                      </m:sup>
                    </m:sSup>
                    <m:r>
                      <a:rPr lang="en-IN" b="0" i="0" smtClean="0">
                        <a:latin typeface="Cambria Math" panose="02040503050406030204" pitchFamily="18" charset="0"/>
                      </a:rPr>
                      <m:t>=</m:t>
                    </m:r>
                    <m:r>
                      <m:rPr>
                        <m:sty m:val="p"/>
                      </m:rPr>
                      <a:rPr lang="en-IN" b="0" i="0" smtClean="0">
                        <a:latin typeface="Cambria Math" panose="02040503050406030204" pitchFamily="18" charset="0"/>
                      </a:rPr>
                      <m:t>diag</m:t>
                    </m:r>
                    <m:d>
                      <m:dPr>
                        <m:ctrlPr>
                          <a:rPr lang="en-IN" b="0" i="0"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𝜆</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𝜆</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e>
                    </m:d>
                  </m:oMath>
                </a14:m>
                <a:endParaRPr lang="en-IN" dirty="0" smtClean="0"/>
              </a:p>
              <a:p>
                <a:pPr lvl="2"/>
                <a:r>
                  <a:rPr lang="en-IN" dirty="0" smtClean="0"/>
                  <a:t>Similarly, convince yourself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𝑠</m:t>
                        </m:r>
                      </m:sup>
                    </m:sSup>
                    <m:r>
                      <a:rPr lang="en-IN" b="0" i="1" smtClean="0">
                        <a:latin typeface="Cambria Math" panose="02040503050406030204" pitchFamily="18" charset="0"/>
                      </a:rPr>
                      <m:t>=</m:t>
                    </m:r>
                    <m:r>
                      <a:rPr lang="en-IN">
                        <a:latin typeface="Cambria Math" panose="02040503050406030204" pitchFamily="18" charset="0"/>
                      </a:rPr>
                      <m:t>𝑉</m:t>
                    </m:r>
                    <m:sSup>
                      <m:sSupPr>
                        <m:ctrlPr>
                          <a:rPr lang="en-IN">
                            <a:latin typeface="Cambria Math" panose="02040503050406030204" pitchFamily="18" charset="0"/>
                          </a:rPr>
                        </m:ctrlPr>
                      </m:sSupPr>
                      <m:e>
                        <m:r>
                          <m:rPr>
                            <m:sty m:val="p"/>
                          </m:rPr>
                          <a:rPr lang="en-IN">
                            <a:latin typeface="Cambria Math" panose="02040503050406030204" pitchFamily="18" charset="0"/>
                          </a:rPr>
                          <m:t>Λ</m:t>
                        </m:r>
                      </m:e>
                      <m:sup>
                        <m:r>
                          <a:rPr lang="en-IN" b="0" i="1" smtClean="0">
                            <a:latin typeface="Cambria Math" panose="02040503050406030204" pitchFamily="18" charset="0"/>
                          </a:rPr>
                          <m:t>𝑠</m:t>
                        </m:r>
                      </m:sup>
                    </m:sSup>
                    <m:sSup>
                      <m:sSupPr>
                        <m:ctrlPr>
                          <a:rPr lang="en-IN">
                            <a:latin typeface="Cambria Math" panose="02040503050406030204" pitchFamily="18" charset="0"/>
                          </a:rPr>
                        </m:ctrlPr>
                      </m:sSupPr>
                      <m:e>
                        <m:r>
                          <a:rPr lang="en-IN">
                            <a:latin typeface="Cambria Math" panose="02040503050406030204" pitchFamily="18" charset="0"/>
                          </a:rPr>
                          <m:t>𝑉</m:t>
                        </m:r>
                      </m:e>
                      <m:sup>
                        <m:r>
                          <a:rPr lang="en-IN">
                            <a:latin typeface="Cambria Math" panose="02040503050406030204" pitchFamily="18" charset="0"/>
                          </a:rPr>
                          <m:t>⊤</m:t>
                        </m:r>
                      </m:sup>
                    </m:sSup>
                  </m:oMath>
                </a14:m>
                <a:r>
                  <a:rPr lang="en-IN" dirty="0" smtClean="0"/>
                  <a:t> for any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≥0</m:t>
                    </m:r>
                  </m:oMath>
                </a14:m>
                <a:endParaRPr lang="en-IN" dirty="0" smtClean="0"/>
              </a:p>
              <a:p>
                <a:pPr lvl="2"/>
                <a:r>
                  <a:rPr lang="en-IN" dirty="0" smtClean="0"/>
                  <a:t>Will use this curious fact very efficiently to find the leading </a:t>
                </a:r>
                <a:r>
                  <a:rPr lang="en-IN" dirty="0" err="1" smtClean="0"/>
                  <a:t>eigenpair</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460" b="-127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317055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6.9854"/>
  <p:tag name="ORIGINALWIDTH" val="392.9509"/>
  <p:tag name="LATEXADDIN" val="\documentclass{article}&#10;\usepackage{amsmath,amssymb}&#10;\usepackage{olo}&#10;\usepackage[dvipsnames]{xcolor}&#10;\pagestyle{empty}&#10;\begin{document}&#10;&#10;\[&#10;\vz^i \in \bR^k&#10;\]&#10;&#10;\end{document}"/>
  <p:tag name="IGUANATEXSIZE" val="28"/>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9.2351"/>
  <p:tag name="ORIGINALWIDTH" val="763.4045"/>
  <p:tag name="LATEXADDIN" val="\documentclass{article}&#10;\usepackage{amsmath,amssymb}&#10;\usepackage{olo}&#10;\usepackage[dvipsnames]{xcolor}&#10;\pagestyle{empty}&#10;\begin{document}&#10;&#10;\[&#10;\vx^i = W\vz^i + \vepsilon^i&#10;\]&#10;&#10;\end{document}"/>
  <p:tag name="IGUANATEXSIZE" val="28"/>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RIGINALHEIGHT" val="78.00401"/>
  <p:tag name="ORIGINALWIDTH" val="366.5188"/>
  <p:tag name="LATEXADDIN" val="\documentclass{article}&#10;\usepackage{amsmath,amssymb}&#10;\usepackage{olo}&#10;\usepackage[dvipsnames]{xcolor}&#10;\pagestyle{empty}&#10;\begin{document}&#10;&#10;\[&#10;W \in \bR^{d \times k}&#10;\]&#10;&#10;\end{document}"/>
  <p:tag name="IGUANATEXSIZE" val="28"/>
  <p:tag name="IGUANATEXCURSOR" val="162"/>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1773</TotalTime>
  <Words>1133</Words>
  <Application>Microsoft Office PowerPoint</Application>
  <PresentationFormat>Widescreen</PresentationFormat>
  <Paragraphs>208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Nexa Book</vt:lpstr>
      <vt:lpstr>Wingdings</vt:lpstr>
      <vt:lpstr>Metropolitan</vt:lpstr>
      <vt:lpstr>Principal Component Analysis</vt:lpstr>
      <vt:lpstr>Recap of Last Lecture</vt:lpstr>
      <vt:lpstr>Eigenvectors and Eigenvalues</vt:lpstr>
      <vt:lpstr>Eigenvectors and Eigenvalues</vt:lpstr>
      <vt:lpstr>Eigenpairs and Singular Triplets</vt:lpstr>
      <vt:lpstr>Definiteness</vt:lpstr>
      <vt:lpstr>Singular Blah vs Eigenblah</vt:lpstr>
      <vt:lpstr>Principal Component Analysis</vt:lpstr>
      <vt:lpstr>Principal Component Analysis</vt:lpstr>
      <vt:lpstr>The Power Method</vt:lpstr>
      <vt:lpstr>The Power Method</vt:lpstr>
      <vt:lpstr>The Peeling Method</vt:lpstr>
      <vt:lpstr>PCA – the inside story</vt:lpstr>
      <vt:lpstr>Low dimensional Modelling</vt:lpstr>
      <vt:lpstr>PCA vs Regression</vt:lpstr>
      <vt:lpstr>Shortcomings of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152</cp:revision>
  <dcterms:created xsi:type="dcterms:W3CDTF">2018-07-30T05:08:11Z</dcterms:created>
  <dcterms:modified xsi:type="dcterms:W3CDTF">2019-09-27T15:11:01Z</dcterms:modified>
</cp:coreProperties>
</file>