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3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Eigenfaces</a:t>
            </a:r>
            <a:r>
              <a:rPr lang="en-IN" dirty="0" smtClean="0"/>
              <a:t> </a:t>
            </a:r>
            <a:r>
              <a:rPr lang="en-IN" sz="3600" dirty="0"/>
              <a:t>[</a:t>
            </a:r>
            <a:r>
              <a:rPr lang="en-US" sz="3600" dirty="0" err="1"/>
              <a:t>Sirovich</a:t>
            </a:r>
            <a:r>
              <a:rPr lang="en-US" sz="3600" dirty="0"/>
              <a:t> and Kirby, Turk and </a:t>
            </a:r>
            <a:r>
              <a:rPr lang="en-US" sz="3600" dirty="0" err="1"/>
              <a:t>Pentland</a:t>
            </a:r>
            <a:r>
              <a:rPr lang="en-US" sz="3600" dirty="0"/>
              <a:t>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An iconic application of PCA – given face images, the prototypes given by the leading few right singular vectors are called “</a:t>
            </a:r>
            <a:r>
              <a:rPr lang="en-IN" dirty="0" err="1" smtClean="0"/>
              <a:t>eigenfaces</a:t>
            </a:r>
            <a:r>
              <a:rPr lang="en-IN" dirty="0" smtClean="0"/>
              <a:t>”	</a:t>
            </a:r>
          </a:p>
          <a:p>
            <a:pPr lvl="2"/>
            <a:r>
              <a:rPr lang="en-IN" dirty="0" smtClean="0"/>
              <a:t>Images are treated as vectors for this (and many other)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0" y="2424507"/>
            <a:ext cx="3525043" cy="4433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51" y="2428420"/>
            <a:ext cx="2916248" cy="4429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267" y="2424025"/>
            <a:ext cx="3425415" cy="443397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76451" y="-4915"/>
            <a:ext cx="4337338" cy="1113507"/>
          </a:xfrm>
          <a:prstGeom prst="wedgeRectCallout">
            <a:avLst>
              <a:gd name="adj1" fmla="val 60671"/>
              <a:gd name="adj2" fmla="val 568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Note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here again, we are treating images as vectors and a group of images is treated as a matrix</a:t>
            </a:r>
            <a:endParaRPr lang="en-IN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4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Latent Semantic Analysis (LSA/LSI)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Used to be a very popular course project topic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documents, each as bag-of-words representation with dictionary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 as very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, discover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IN" dirty="0" smtClean="0"/>
                  <a:t> “topics” about which the documents are talking</a:t>
                </a:r>
              </a:p>
              <a:p>
                <a:pPr lvl="2"/>
                <a:r>
                  <a:rPr lang="en-IN" dirty="0" smtClean="0"/>
                  <a:t>Topics could be sports, education, politics, science, entertainment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3103" r="-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58258" y="4144041"/>
            <a:ext cx="1857080" cy="2148995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83546" y="4144041"/>
            <a:ext cx="716438" cy="2148995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04319" y="4144041"/>
            <a:ext cx="1857080" cy="71643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59371" y="4406112"/>
                <a:ext cx="782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7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0" lang="en-US" sz="7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71" y="4406112"/>
                <a:ext cx="78242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77750" y="6293036"/>
                <a:ext cx="10180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4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50" y="6293036"/>
                <a:ext cx="101809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417421" y="6293036"/>
                <a:ext cx="1018095" cy="72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IN" sz="4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IN" sz="4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kumimoji="0" lang="en-IN" sz="4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en-IN" sz="40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421" y="6293036"/>
                <a:ext cx="1018095" cy="724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223811" y="6293036"/>
                <a:ext cx="1018095" cy="72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IN" sz="4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IN" sz="4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811" y="6293036"/>
                <a:ext cx="1018095" cy="724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2063743" y="3380519"/>
            <a:ext cx="9400361" cy="2912517"/>
            <a:chOff x="2310323" y="3447753"/>
            <a:chExt cx="9400361" cy="2912517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894029" y="4211275"/>
              <a:ext cx="0" cy="214899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>
            <a:xfrm>
              <a:off x="3026004" y="4032529"/>
              <a:ext cx="193591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>
            <a:xfrm>
              <a:off x="6830126" y="4033878"/>
              <a:ext cx="71643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 rot="16200000">
                  <a:off x="1785941" y="4997728"/>
                  <a:ext cx="163354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docs</a:t>
                  </a: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85941" y="4997728"/>
                  <a:ext cx="1633540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12632" r="-3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247921" y="3447754"/>
                  <a:ext cx="15709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words</a:t>
                  </a: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921" y="3447754"/>
                  <a:ext cx="1570912" cy="584775"/>
                </a:xfrm>
                <a:prstGeom prst="rect">
                  <a:avLst/>
                </a:prstGeom>
                <a:blipFill>
                  <a:blip r:embed="rId8"/>
                  <a:stretch>
                    <a:fillRect t="-12632" r="-8140" b="-3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288154" y="3447753"/>
                  <a:ext cx="17364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topics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154" y="3447753"/>
                  <a:ext cx="1736446" cy="584775"/>
                </a:xfrm>
                <a:prstGeom prst="rect">
                  <a:avLst/>
                </a:prstGeom>
                <a:blipFill>
                  <a:blip r:embed="rId9"/>
                  <a:stretch>
                    <a:fillRect t="-12632" r="-2105" b="-3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>
              <a:off x="8024601" y="4033878"/>
              <a:ext cx="193591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123858" y="3447753"/>
                  <a:ext cx="173739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words</a:t>
                  </a: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858" y="3447753"/>
                  <a:ext cx="1737399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12632" b="-3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10110654" y="4196068"/>
              <a:ext cx="0" cy="7200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0119638" y="4211275"/>
                  <a:ext cx="15910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topics</a:t>
                  </a: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638" y="4211275"/>
                  <a:ext cx="1591046" cy="584775"/>
                </a:xfrm>
                <a:prstGeom prst="rect">
                  <a:avLst/>
                </a:prstGeom>
                <a:blipFill>
                  <a:blip r:embed="rId11"/>
                  <a:stretch>
                    <a:fillRect t="-12500" r="-3448" b="-34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664001" y="4211275"/>
              <a:ext cx="0" cy="214899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137858" y="4930476"/>
                  <a:ext cx="3959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N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858" y="4930476"/>
                  <a:ext cx="395925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63" y="144370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ular Callout 65"/>
              <p:cNvSpPr/>
              <p:nvPr/>
            </p:nvSpPr>
            <p:spPr>
              <a:xfrm>
                <a:off x="1771048" y="80826"/>
                <a:ext cx="8877541" cy="1859614"/>
              </a:xfrm>
              <a:prstGeom prst="wedgeRectCallout">
                <a:avLst>
                  <a:gd name="adj1" fmla="val 57768"/>
                  <a:gd name="adj2" fmla="val 1860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Each topic here is represented by a prototypical document for that topic. All documents are linear representations of the topics. The amount of weight a document places on a certain topic in its representation tells us a lot about what is that document talking about e.g.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th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topic is really core to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th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document</a:t>
                </a:r>
              </a:p>
            </p:txBody>
          </p:sp>
        </mc:Choice>
        <mc:Fallback xmlns="">
          <p:sp>
            <p:nvSpPr>
              <p:cNvPr id="66" name="Rectangular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48" y="80826"/>
                <a:ext cx="8877541" cy="1859614"/>
              </a:xfrm>
              <a:prstGeom prst="wedgeRectCallout">
                <a:avLst>
                  <a:gd name="adj1" fmla="val 57768"/>
                  <a:gd name="adj2" fmla="val 18609"/>
                </a:avLst>
              </a:prstGeom>
              <a:blipFill>
                <a:blip r:embed="rId14"/>
                <a:stretch>
                  <a:fillRect l="-317" t="-4502" b="-8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0620651" y="2090781"/>
            <a:ext cx="1468606" cy="1238929"/>
            <a:chOff x="12383748" y="1219011"/>
            <a:chExt cx="1862104" cy="1570887"/>
          </a:xfrm>
        </p:grpSpPr>
        <p:sp>
          <p:nvSpPr>
            <p:cNvPr id="68" name="Freeform 6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Freeform 6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3" name="Rectangular Callout 72"/>
          <p:cNvSpPr/>
          <p:nvPr/>
        </p:nvSpPr>
        <p:spPr>
          <a:xfrm>
            <a:off x="1757293" y="2001034"/>
            <a:ext cx="8877541" cy="1859614"/>
          </a:xfrm>
          <a:prstGeom prst="wedgeRectCallout">
            <a:avLst>
              <a:gd name="adj1" fmla="val 57768"/>
              <a:gd name="adj2" fmla="val 1860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Word of caution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PCA itself will not tell you whether blah prototype is about sports or bleh prototype is about politics. You have to take a look at the prototype vector, also look at documents that place lots of weight on that prototype and make these deductions separately</a:t>
            </a:r>
          </a:p>
        </p:txBody>
      </p:sp>
    </p:spTree>
    <p:extLst>
      <p:ext uri="{BB962C8B-B14F-4D97-AF65-F5344CB8AC3E}">
        <p14:creationId xmlns:p14="http://schemas.microsoft.com/office/powerpoint/2010/main" val="24949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66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 Systems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 popular technique is </a:t>
                </a:r>
                <a:r>
                  <a:rPr lang="en-IN" dirty="0" err="1" smtClean="0"/>
                  <a:t>RecSys</a:t>
                </a:r>
                <a:r>
                  <a:rPr lang="en-IN" dirty="0" smtClean="0"/>
                  <a:t> is </a:t>
                </a:r>
                <a:r>
                  <a:rPr lang="en-IN" i="1" dirty="0" smtClean="0"/>
                  <a:t>Collaborative Filtering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Have data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users and their interactions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items</a:t>
                </a:r>
              </a:p>
              <a:p>
                <a:pPr lvl="2"/>
                <a:r>
                  <a:rPr lang="en-IN" dirty="0" smtClean="0"/>
                  <a:t>For these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users, predict other items that they would also like</a:t>
                </a:r>
              </a:p>
              <a:p>
                <a:pPr lvl="2"/>
                <a:r>
                  <a:rPr lang="en-IN" dirty="0" smtClean="0"/>
                  <a:t>Done by discovering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“user types” and representing each user as a combination of these user types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58258" y="4144041"/>
            <a:ext cx="1857080" cy="2148995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3546" y="4144041"/>
            <a:ext cx="716438" cy="2148995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04319" y="4144041"/>
            <a:ext cx="1857080" cy="716439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59371" y="4406112"/>
                <a:ext cx="782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7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0" lang="en-US" sz="7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71" y="4406112"/>
                <a:ext cx="78242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063743" y="3380519"/>
            <a:ext cx="9400361" cy="2912517"/>
            <a:chOff x="2310323" y="3447753"/>
            <a:chExt cx="9400361" cy="2912517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894029" y="4211275"/>
              <a:ext cx="0" cy="214899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>
            <a:xfrm>
              <a:off x="3026004" y="4032529"/>
              <a:ext cx="193591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>
            <a:xfrm>
              <a:off x="6830126" y="4033878"/>
              <a:ext cx="71643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6200000">
                  <a:off x="1785941" y="4997728"/>
                  <a:ext cx="163354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users</a:t>
                  </a: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85941" y="4997728"/>
                  <a:ext cx="1633540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12632" t="-1866" r="-3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247921" y="3447754"/>
                  <a:ext cx="15709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items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921" y="3447754"/>
                  <a:ext cx="1570912" cy="584775"/>
                </a:xfrm>
                <a:prstGeom prst="rect">
                  <a:avLst/>
                </a:prstGeom>
                <a:blipFill>
                  <a:blip r:embed="rId5"/>
                  <a:stretch>
                    <a:fillRect t="-12632" r="-5814" b="-3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288154" y="3447753"/>
                  <a:ext cx="17364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types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154" y="3447753"/>
                  <a:ext cx="1736446" cy="584775"/>
                </a:xfrm>
                <a:prstGeom prst="rect">
                  <a:avLst/>
                </a:prstGeom>
                <a:blipFill>
                  <a:blip r:embed="rId6"/>
                  <a:stretch>
                    <a:fillRect t="-12632" b="-3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8024601" y="4033878"/>
              <a:ext cx="193591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123858" y="3447753"/>
                  <a:ext cx="173739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items</a:t>
                  </a: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858" y="3447753"/>
                  <a:ext cx="1737399" cy="584775"/>
                </a:xfrm>
                <a:prstGeom prst="rect">
                  <a:avLst/>
                </a:prstGeom>
                <a:blipFill>
                  <a:blip r:embed="rId7"/>
                  <a:stretch>
                    <a:fillRect t="-12632" b="-3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10110654" y="4196068"/>
              <a:ext cx="0" cy="7200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119638" y="4211275"/>
                  <a:ext cx="15910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I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types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638" y="4211275"/>
                  <a:ext cx="1591046" cy="584775"/>
                </a:xfrm>
                <a:prstGeom prst="rect">
                  <a:avLst/>
                </a:prstGeom>
                <a:blipFill>
                  <a:blip r:embed="rId8"/>
                  <a:stretch>
                    <a:fillRect t="-12500" b="-34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664001" y="4211275"/>
              <a:ext cx="0" cy="214899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137858" y="4930476"/>
                  <a:ext cx="3959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N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858" y="4930476"/>
                  <a:ext cx="395925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0620651" y="181818"/>
            <a:ext cx="1468606" cy="1238929"/>
            <a:chOff x="12383748" y="1219011"/>
            <a:chExt cx="1862104" cy="1570887"/>
          </a:xfrm>
        </p:grpSpPr>
        <p:sp>
          <p:nvSpPr>
            <p:cNvPr id="47" name="Freeform 4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Rectangular Callout 51"/>
          <p:cNvSpPr/>
          <p:nvPr/>
        </p:nvSpPr>
        <p:spPr>
          <a:xfrm>
            <a:off x="2558265" y="92071"/>
            <a:ext cx="8076569" cy="1859614"/>
          </a:xfrm>
          <a:prstGeom prst="wedgeRectCallout">
            <a:avLst>
              <a:gd name="adj1" fmla="val 57768"/>
              <a:gd name="adj2" fmla="val 1860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Word of caution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This is a very different problem setting than the one in assignment 2. Assignment 2, where users have features, is called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content-based filtering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 In the setting in this slide, users have no features. A drawback of collaborative filtering is that it gets more difficult to add new users to the system</a:t>
            </a:r>
          </a:p>
        </p:txBody>
      </p:sp>
    </p:spTree>
    <p:extLst>
      <p:ext uri="{BB962C8B-B14F-4D97-AF65-F5344CB8AC3E}">
        <p14:creationId xmlns:p14="http://schemas.microsoft.com/office/powerpoint/2010/main" val="26614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Many Faces of PCA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71557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Has been “discovered” </a:t>
                </a:r>
                <a:r>
                  <a:rPr lang="en-IN" dirty="0"/>
                  <a:t>several times [Pearson, 1901; </a:t>
                </a:r>
                <a:r>
                  <a:rPr lang="en-IN" dirty="0" err="1"/>
                  <a:t>Hotelling</a:t>
                </a:r>
                <a:r>
                  <a:rPr lang="en-IN" dirty="0"/>
                  <a:t>, 1930</a:t>
                </a:r>
                <a:r>
                  <a:rPr lang="en-IN" dirty="0" smtClean="0"/>
                  <a:t>]</a:t>
                </a:r>
              </a:p>
              <a:p>
                <a:pPr lvl="2"/>
                <a:r>
                  <a:rPr lang="en-IN" dirty="0" smtClean="0"/>
                  <a:t>Gives us best possible (in terms of </a:t>
                </a:r>
                <a:r>
                  <a:rPr lang="en-IN" dirty="0" err="1" smtClean="0"/>
                  <a:t>Frob</a:t>
                </a:r>
                <a:r>
                  <a:rPr lang="en-IN" dirty="0" smtClean="0"/>
                  <a:t>. norm error) low-rank </a:t>
                </a:r>
                <a:r>
                  <a:rPr lang="en-IN" dirty="0" err="1" smtClean="0"/>
                  <a:t>approx</a:t>
                </a:r>
                <a:r>
                  <a:rPr lang="en-IN" dirty="0" smtClean="0"/>
                  <a:t> of our data</a:t>
                </a:r>
              </a:p>
              <a:p>
                <a:pPr lvl="2"/>
                <a:r>
                  <a:rPr lang="en-IN" dirty="0" smtClean="0"/>
                  <a:t>Can be thought of as giving low-dim reps of our feature vectors so that pairwise L2 distances among them is </a:t>
                </a:r>
                <a:r>
                  <a:rPr lang="en-IN" dirty="0"/>
                  <a:t>preserved – </a:t>
                </a:r>
                <a:r>
                  <a:rPr lang="en-IN" dirty="0" smtClean="0"/>
                  <a:t>see </a:t>
                </a:r>
                <a:r>
                  <a:rPr lang="en-IN" dirty="0"/>
                  <a:t>multidimensional scaling (MDS</a:t>
                </a:r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 smtClean="0"/>
                  <a:t>Also, gives us new basis with smaller dim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IN" dirty="0" smtClean="0"/>
                  <a:t> is orthonormal)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in that basis, data can be reconstructed with little error</a:t>
                </a:r>
              </a:p>
              <a:p>
                <a:pPr lvl="2"/>
                <a:r>
                  <a:rPr lang="en-IN" dirty="0" smtClean="0"/>
                  <a:t>Can also be thought of as giving us the directions along which the data has maximum variance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715575" cy="5746376"/>
              </a:xfrm>
              <a:blipFill>
                <a:blip r:embed="rId2"/>
                <a:stretch>
                  <a:fillRect l="-999" t="-2545" r="-727" b="-3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 descr=" 53"/>
          <p:cNvGrpSpPr/>
          <p:nvPr/>
        </p:nvGrpSpPr>
        <p:grpSpPr>
          <a:xfrm>
            <a:off x="6596975" y="1690077"/>
            <a:ext cx="5122735" cy="3783665"/>
            <a:chOff x="313900" y="1524000"/>
            <a:chExt cx="6086900" cy="44958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5860" y="1524000"/>
              <a:ext cx="0" cy="4495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6746369" y="3224550"/>
            <a:ext cx="5448318" cy="198302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 32"/>
          <p:cNvSpPr/>
          <p:nvPr/>
        </p:nvSpPr>
        <p:spPr>
          <a:xfrm>
            <a:off x="7340884" y="457548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 descr=" 32"/>
          <p:cNvSpPr/>
          <p:nvPr/>
        </p:nvSpPr>
        <p:spPr>
          <a:xfrm>
            <a:off x="8061511" y="3955262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 descr=" 32"/>
          <p:cNvSpPr/>
          <p:nvPr/>
        </p:nvSpPr>
        <p:spPr>
          <a:xfrm>
            <a:off x="8736051" y="408217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 descr=" 32"/>
          <p:cNvSpPr/>
          <p:nvPr/>
        </p:nvSpPr>
        <p:spPr>
          <a:xfrm>
            <a:off x="9928673" y="445710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 descr=" 32"/>
          <p:cNvSpPr/>
          <p:nvPr/>
        </p:nvSpPr>
        <p:spPr>
          <a:xfrm>
            <a:off x="9944025" y="370542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 descr=" 32"/>
          <p:cNvSpPr/>
          <p:nvPr/>
        </p:nvSpPr>
        <p:spPr>
          <a:xfrm>
            <a:off x="10943266" y="356717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 descr=" 32"/>
          <p:cNvSpPr/>
          <p:nvPr/>
        </p:nvSpPr>
        <p:spPr>
          <a:xfrm>
            <a:off x="11550931" y="358190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 descr=" 32"/>
          <p:cNvSpPr/>
          <p:nvPr/>
        </p:nvSpPr>
        <p:spPr>
          <a:xfrm>
            <a:off x="11595899" y="314691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 descr=" 32"/>
          <p:cNvSpPr/>
          <p:nvPr/>
        </p:nvSpPr>
        <p:spPr>
          <a:xfrm>
            <a:off x="9212851" y="457548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 descr=" 32"/>
          <p:cNvSpPr/>
          <p:nvPr/>
        </p:nvSpPr>
        <p:spPr>
          <a:xfrm>
            <a:off x="7910890" y="485074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6410632" y="1639239"/>
            <a:ext cx="5379255" cy="1095635"/>
          </a:xfrm>
          <a:prstGeom prst="wedgeRectCallout">
            <a:avLst>
              <a:gd name="adj1" fmla="val 38460"/>
              <a:gd name="adj2" fmla="val 10459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line captures most of the information in the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data Why not get rid of the other information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?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Save space, reduce noise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48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742 0.0391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94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L -0.01549 -0.0675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338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0625 0.0268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34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01562 0.0835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41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-0.00469 -0.0245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122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00625 -0.0305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152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00469 0.0222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111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0.00742 0.03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87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00937 -0.05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259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2.08333E-6 0.0002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PCA Minimizes Reconstruction Error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Already seen that for any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its best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approx. is obtained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by taking leading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singular triplets</a:t>
                </a:r>
              </a:p>
              <a:p>
                <a:r>
                  <a:rPr lang="en-IN" b="1" dirty="0" smtClean="0"/>
                  <a:t>Proof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: want best rank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 approx.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i.e. want to fit all data points on a 1D subspace i.e. find a unit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data is best represented along subspace spanned by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than any other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IN" b="1" dirty="0" smtClean="0"/>
              </a:p>
              <a:p>
                <a:r>
                  <a:rPr lang="en-IN" b="1" dirty="0" smtClean="0"/>
                  <a:t>Claim</a:t>
                </a:r>
                <a:r>
                  <a:rPr lang="en-IN" dirty="0" smtClean="0"/>
                  <a:t>: any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is best represented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we want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b="1" dirty="0" smtClean="0"/>
                  <a:t>.</a:t>
                </a:r>
                <a:r>
                  <a:rPr lang="en-IN" dirty="0" smtClean="0"/>
                  <a:t> Apply first order optimality now</a:t>
                </a:r>
              </a:p>
              <a:p>
                <a:r>
                  <a:rPr lang="en-IN" dirty="0" smtClean="0"/>
                  <a:t>Thus, reconstruction error for entire dataset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𝐰𝐰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matches exactly the definition of the leading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3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20651" y="181818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3830855" y="92071"/>
                <a:ext cx="6803979" cy="1563474"/>
              </a:xfrm>
              <a:prstGeom prst="wedgeRectCallout">
                <a:avLst>
                  <a:gd name="adj1" fmla="val 59607"/>
                  <a:gd name="adj2" fmla="val 309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show that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as well, PCA offers the best reconstruction error. In that case, instead of optimizing over a unit vector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would have to optimize over an orthonormal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855" y="92071"/>
                <a:ext cx="6803979" cy="1563474"/>
              </a:xfrm>
              <a:prstGeom prst="wedgeRectCallout">
                <a:avLst>
                  <a:gd name="adj1" fmla="val 59607"/>
                  <a:gd name="adj2" fmla="val 30922"/>
                </a:avLst>
              </a:prstGeom>
              <a:blipFill>
                <a:blip r:embed="rId3"/>
                <a:stretch>
                  <a:fillRect l="-406" t="-1901" b="-76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54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PCA Preserves Maximum Data Variance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6856265" cy="3514210"/>
              </a:xfrm>
            </p:spPr>
            <p:txBody>
              <a:bodyPr/>
              <a:lstStyle/>
              <a:p>
                <a:r>
                  <a:rPr lang="en-IN" dirty="0" smtClean="0"/>
                  <a:t>Data may take similar values along one direction, varied values along another</a:t>
                </a:r>
              </a:p>
              <a:p>
                <a:pPr lvl="2"/>
                <a:r>
                  <a:rPr lang="en-IN" b="1" i="0" dirty="0" smtClean="0"/>
                  <a:t>Directional variance</a:t>
                </a:r>
                <a:r>
                  <a:rPr lang="en-IN" dirty="0" smtClean="0"/>
                  <a:t>: given a unit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directional var. along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dirty="0" smtClean="0"/>
                  <a:t> is defined as variance of the </a:t>
                </a:r>
                <a:r>
                  <a:rPr lang="en-IN" dirty="0" err="1" smtClean="0"/>
                  <a:t>r.v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i="0" dirty="0" smtClean="0"/>
                  <a:t>where we choose each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0" dirty="0" smtClean="0"/>
                  <a:t> </a:t>
                </a:r>
                <a:r>
                  <a:rPr lang="en-IN" i="0" dirty="0" err="1" smtClean="0"/>
                  <a:t>w.p</a:t>
                </a:r>
                <a:r>
                  <a:rPr lang="en-IN" i="0" dirty="0" smtClean="0"/>
                  <a:t>.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i="0" dirty="0" smtClean="0"/>
                  <a:t> </a:t>
                </a:r>
              </a:p>
              <a:p>
                <a:pPr lvl="2"/>
                <a:r>
                  <a:rPr lang="en-IN" i="0" dirty="0" smtClean="0"/>
                  <a:t>Assume data is centered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i="0" dirty="0" smtClean="0"/>
                  <a:t>Thus,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i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6856265" cy="3514210"/>
              </a:xfrm>
              <a:blipFill>
                <a:blip r:embed="rId2"/>
                <a:stretch>
                  <a:fillRect l="-979" t="-4159" r="-890" b="-6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 descr=" 53"/>
          <p:cNvGrpSpPr/>
          <p:nvPr/>
        </p:nvGrpSpPr>
        <p:grpSpPr>
          <a:xfrm>
            <a:off x="6594287" y="842169"/>
            <a:ext cx="5122735" cy="3783665"/>
            <a:chOff x="313900" y="1524000"/>
            <a:chExt cx="6086900" cy="44958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5860" y="1524000"/>
              <a:ext cx="0" cy="4495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H="1" flipV="1">
            <a:off x="5715346" y="1753771"/>
            <a:ext cx="1924945" cy="3829997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 32"/>
          <p:cNvSpPr/>
          <p:nvPr/>
        </p:nvSpPr>
        <p:spPr>
          <a:xfrm>
            <a:off x="7338196" y="372757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 descr=" 32"/>
          <p:cNvSpPr/>
          <p:nvPr/>
        </p:nvSpPr>
        <p:spPr>
          <a:xfrm>
            <a:off x="8058823" y="310735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 descr=" 32"/>
          <p:cNvSpPr/>
          <p:nvPr/>
        </p:nvSpPr>
        <p:spPr>
          <a:xfrm>
            <a:off x="8733363" y="3234266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 descr=" 32"/>
          <p:cNvSpPr/>
          <p:nvPr/>
        </p:nvSpPr>
        <p:spPr>
          <a:xfrm>
            <a:off x="9925985" y="3609192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 descr=" 32"/>
          <p:cNvSpPr/>
          <p:nvPr/>
        </p:nvSpPr>
        <p:spPr>
          <a:xfrm>
            <a:off x="9941337" y="2857516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 descr=" 32"/>
          <p:cNvSpPr/>
          <p:nvPr/>
        </p:nvSpPr>
        <p:spPr>
          <a:xfrm>
            <a:off x="10940578" y="2719271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 descr=" 32"/>
          <p:cNvSpPr/>
          <p:nvPr/>
        </p:nvSpPr>
        <p:spPr>
          <a:xfrm>
            <a:off x="11548243" y="2734001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 descr=" 32"/>
          <p:cNvSpPr/>
          <p:nvPr/>
        </p:nvSpPr>
        <p:spPr>
          <a:xfrm>
            <a:off x="11593211" y="2299011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 descr=" 32"/>
          <p:cNvSpPr/>
          <p:nvPr/>
        </p:nvSpPr>
        <p:spPr>
          <a:xfrm>
            <a:off x="9210163" y="372757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 descr=" 32"/>
          <p:cNvSpPr/>
          <p:nvPr/>
        </p:nvSpPr>
        <p:spPr>
          <a:xfrm>
            <a:off x="7908202" y="400284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7376339" y="1142625"/>
            <a:ext cx="2744998" cy="1438367"/>
          </a:xfrm>
          <a:prstGeom prst="wedgeRectCallout">
            <a:avLst>
              <a:gd name="adj1" fmla="val -79381"/>
              <a:gd name="adj2" fmla="val 992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Projecting onto this line throws away a lot of information about the data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IN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743681" y="2479011"/>
            <a:ext cx="5167062" cy="1880657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53354" y="4459365"/>
                <a:ext cx="11600328" cy="2398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Directions with more directional variance preserve more info</a:t>
                </a:r>
              </a:p>
              <a:p>
                <a:pPr lvl="2"/>
                <a:r>
                  <a:rPr lang="en-IN" dirty="0"/>
                  <a:t>PCA </a:t>
                </a:r>
                <a:r>
                  <a:rPr lang="en-IN" dirty="0" smtClean="0"/>
                  <a:t>does give </a:t>
                </a:r>
                <a:r>
                  <a:rPr lang="en-IN" dirty="0"/>
                  <a:t>us orthonormal directions with largest directional </a:t>
                </a:r>
                <a:r>
                  <a:rPr lang="en-IN" dirty="0" smtClean="0"/>
                  <a:t>variance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finding the direction offering the maximum directional variance is the same as finding the leading right singular vector</a:t>
                </a:r>
                <a:endParaRPr lang="en-IN" b="1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4" y="4459365"/>
                <a:ext cx="11600328" cy="2398636"/>
              </a:xfrm>
              <a:prstGeom prst="rect">
                <a:avLst/>
              </a:prstGeom>
              <a:blipFill>
                <a:blip r:embed="rId3"/>
                <a:stretch>
                  <a:fillRect l="-578" t="-6107" r="-105" b="-6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715346" y="4858390"/>
            <a:ext cx="1468606" cy="1238929"/>
            <a:chOff x="12383748" y="1219011"/>
            <a:chExt cx="1862104" cy="1570887"/>
          </a:xfrm>
        </p:grpSpPr>
        <p:sp>
          <p:nvSpPr>
            <p:cNvPr id="26" name="Freeform 2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 2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ular Callout 30"/>
              <p:cNvSpPr/>
              <p:nvPr/>
            </p:nvSpPr>
            <p:spPr>
              <a:xfrm>
                <a:off x="259095" y="4768643"/>
                <a:ext cx="5470434" cy="1563474"/>
              </a:xfrm>
              <a:prstGeom prst="wedgeRectCallout">
                <a:avLst>
                  <a:gd name="adj1" fmla="val 59607"/>
                  <a:gd name="adj2" fmla="val 309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can show that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as well, PCA offers a set of orthonormal directions such that the total directional variance captured along those directions is the maximum.</a:t>
                </a:r>
              </a:p>
            </p:txBody>
          </p:sp>
        </mc:Choice>
        <mc:Fallback xmlns="">
          <p:sp>
            <p:nvSpPr>
              <p:cNvPr id="31" name="Rectangular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5" y="4768643"/>
                <a:ext cx="5470434" cy="1563474"/>
              </a:xfrm>
              <a:prstGeom prst="wedgeRectCallout">
                <a:avLst>
                  <a:gd name="adj1" fmla="val 59607"/>
                  <a:gd name="adj2" fmla="val 30922"/>
                </a:avLst>
              </a:prstGeom>
              <a:blipFill>
                <a:blip r:embed="rId4"/>
                <a:stretch>
                  <a:fillRect l="-909" t="-1521" b="-722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2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-0.04739 0.0370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185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L -0.22005 0.1900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3" y="949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24493 0.2118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53" y="1057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11523 0.091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456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07604 0.053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266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35808 0.30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4" y="1513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37148 0.3238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1" y="161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-0.15547 0.1270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634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-0.16732 0.1472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2" y="736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31406 0.2780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2" grpId="0" uiExpand="1" build="p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US" dirty="0" smtClean="0"/>
              <a:t>No class on Wednesday October 02 due to institute holiday</a:t>
            </a:r>
          </a:p>
          <a:p>
            <a:r>
              <a:rPr lang="en-US" dirty="0" smtClean="0"/>
              <a:t>Several group mergers, migrations have taken place in the last week</a:t>
            </a:r>
          </a:p>
          <a:p>
            <a:pPr lvl="2"/>
            <a:r>
              <a:rPr lang="en-US" dirty="0" smtClean="0"/>
              <a:t>Nice that almost all assignment groups have at least 4 members</a:t>
            </a:r>
          </a:p>
          <a:p>
            <a:pPr lvl="2"/>
            <a:r>
              <a:rPr lang="en-US" dirty="0" smtClean="0"/>
              <a:t>A few assignment groups dissolved since all members joined other groups</a:t>
            </a:r>
          </a:p>
          <a:p>
            <a:pPr lvl="2"/>
            <a:r>
              <a:rPr lang="en-US" dirty="0" smtClean="0"/>
              <a:t>Will still allow mergers/migrations in case there is a pressing need, for example if a group member drops the course altogether</a:t>
            </a:r>
          </a:p>
          <a:p>
            <a:pPr lvl="2"/>
            <a:r>
              <a:rPr lang="en-US" dirty="0" smtClean="0"/>
              <a:t>Group sizes should not exceed 6 members in any such mergers/migrations</a:t>
            </a:r>
          </a:p>
          <a:p>
            <a:pPr lvl="2"/>
            <a:r>
              <a:rPr lang="en-US" dirty="0" smtClean="0"/>
              <a:t>Please focus on assignment 2 now (deadline October 26, 9:59PM 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Eigenpairs and their relation to singular triplets</a:t>
                </a:r>
              </a:p>
              <a:p>
                <a:pPr lvl="2"/>
                <a:r>
                  <a:rPr lang="en-IN" dirty="0" smtClean="0"/>
                  <a:t>For any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its right (resp. left) singular vectors are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(resp.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) and its non-zero singular values are square roots of the non-zero eigenvalues of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Definiteness</a:t>
                </a:r>
                <a:r>
                  <a:rPr lang="en-IN" dirty="0" smtClean="0"/>
                  <a:t>: a </a:t>
                </a:r>
                <a:r>
                  <a:rPr lang="en-IN" dirty="0" err="1" smtClean="0"/>
                  <a:t>sq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symm</a:t>
                </a:r>
                <a:r>
                  <a:rPr lang="en-IN" dirty="0" smtClean="0"/>
                  <a:t> matrix is PSD </a:t>
                </a:r>
                <a:r>
                  <a:rPr lang="en-IN" dirty="0" err="1" smtClean="0"/>
                  <a:t>iff</a:t>
                </a:r>
                <a:r>
                  <a:rPr lang="en-IN" dirty="0" smtClean="0"/>
                  <a:t> all its eigenvalues are non-negative</a:t>
                </a:r>
              </a:p>
              <a:p>
                <a:pPr lvl="2"/>
                <a:r>
                  <a:rPr lang="en-IN" dirty="0" smtClean="0"/>
                  <a:t>SVD always exists for every matrix, not true for </a:t>
                </a:r>
                <a:r>
                  <a:rPr lang="en-IN" dirty="0" err="1" smtClean="0"/>
                  <a:t>eigendecomposition</a:t>
                </a:r>
                <a:endParaRPr lang="en-IN" dirty="0"/>
              </a:p>
              <a:p>
                <a:pPr lvl="3"/>
                <a:r>
                  <a:rPr lang="en-IN" dirty="0" smtClean="0"/>
                  <a:t>Some matrices e.g. rotation matrices, may have no eigenvectors at all!</a:t>
                </a:r>
              </a:p>
              <a:p>
                <a:pPr lvl="2"/>
                <a:r>
                  <a:rPr lang="en-IN" dirty="0" smtClean="0"/>
                  <a:t>Singular values are always non-negative, not true for eigenvalues</a:t>
                </a:r>
              </a:p>
              <a:p>
                <a:r>
                  <a:rPr lang="en-IN" b="1" dirty="0" smtClean="0"/>
                  <a:t>Principal Component Analysis</a:t>
                </a:r>
                <a:r>
                  <a:rPr lang="en-IN" dirty="0" smtClean="0"/>
                  <a:t>: process of extracting the leading singular triplets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by extracting </a:t>
                </a:r>
                <a:r>
                  <a:rPr lang="en-IN" dirty="0" err="1" smtClean="0"/>
                  <a:t>eigenpairs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Power method to extract the leading </a:t>
                </a:r>
                <a:r>
                  <a:rPr lang="en-IN" dirty="0" err="1" smtClean="0"/>
                  <a:t>eigenpair</a:t>
                </a:r>
                <a:r>
                  <a:rPr lang="en-IN" dirty="0" smtClean="0"/>
                  <a:t> (i.e. eigenvector + value)</a:t>
                </a:r>
              </a:p>
              <a:p>
                <a:pPr lvl="2"/>
                <a:r>
                  <a:rPr lang="en-IN" dirty="0" smtClean="0"/>
                  <a:t>Peeling method to extract the rest of the </a:t>
                </a:r>
                <a:r>
                  <a:rPr lang="en-IN" dirty="0" err="1" smtClean="0"/>
                  <a:t>eigenpairs</a:t>
                </a:r>
                <a:r>
                  <a:rPr lang="en-IN" dirty="0" smtClean="0"/>
                  <a:t> one by one</a:t>
                </a:r>
              </a:p>
              <a:p>
                <a:pPr lvl="2"/>
                <a:r>
                  <a:rPr lang="en-IN" dirty="0" smtClean="0"/>
                  <a:t>PCA gives us the best low-dimensional representation of our data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583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PCA – Space Savings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6141932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features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 smtClean="0"/>
                  <a:t> space to store,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 smtClean="0"/>
                  <a:t> time to apply a linear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to all data points i.e.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dirty="0" smtClean="0"/>
                  <a:t>Perform PCA and approximate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using top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singular pairs</a:t>
                </a:r>
              </a:p>
              <a:p>
                <a:pPr lvl="2"/>
                <a:r>
                  <a:rPr lang="en-IN" dirty="0" smtClean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IN" b="1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using power + peeling method</a:t>
                </a:r>
              </a:p>
              <a:p>
                <a:pPr lvl="3"/>
                <a:r>
                  <a:rPr lang="en-IN" dirty="0" err="1" smtClean="0"/>
                  <a:t>Approx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sSup>
                      <m:sSup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as a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matrix. PCA gives the best such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approximation</a:t>
                </a:r>
              </a:p>
              <a:p>
                <a:pPr lvl="2"/>
                <a:r>
                  <a:rPr lang="en-IN" dirty="0" smtClean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en-IN" dirty="0" smtClean="0"/>
                  <a:t> space to store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endParaRPr lang="en-IN" dirty="0" smtClean="0"/>
              </a:p>
              <a:p>
                <a:pPr lvl="3"/>
                <a:r>
                  <a:rPr lang="en-IN" b="1" dirty="0"/>
                  <a:t>Warning</a:t>
                </a:r>
                <a:r>
                  <a:rPr lang="en-IN" dirty="0"/>
                  <a:t>: </a:t>
                </a:r>
                <a:r>
                  <a:rPr lang="en-IN" dirty="0" smtClean="0"/>
                  <a:t>the </a:t>
                </a:r>
                <a:r>
                  <a:rPr lang="en-IN" dirty="0"/>
                  <a:t>above </a:t>
                </a:r>
                <a:r>
                  <a:rPr lang="en-IN" dirty="0" smtClean="0"/>
                  <a:t>benefit is lost if we compute and store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(instead, store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 smtClean="0"/>
                  <a:t>Applying linear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dirty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IN" i="0" dirty="0" smtClean="0"/>
                  <a:t> </a:t>
                </a:r>
                <a:r>
                  <a:rPr lang="en-IN" dirty="0" smtClean="0"/>
                  <a:t>takes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en-IN" i="0" dirty="0" smtClean="0"/>
                  <a:t> </a:t>
                </a:r>
                <a:r>
                  <a:rPr lang="en-IN" dirty="0" smtClean="0"/>
                  <a:t>time</a:t>
                </a:r>
              </a:p>
              <a:p>
                <a:pPr lvl="3"/>
                <a:r>
                  <a:rPr lang="en-IN" b="1" dirty="0" smtClean="0"/>
                  <a:t>Warning</a:t>
                </a:r>
                <a:r>
                  <a:rPr lang="en-IN" dirty="0" smtClean="0"/>
                  <a:t>: </a:t>
                </a:r>
                <a:r>
                  <a:rPr lang="en-IN" dirty="0"/>
                  <a:t>the above benefit is lost if we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 smtClean="0"/>
                  <a:t> then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How to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i="0" dirty="0" smtClean="0"/>
                  <a:t>? Various considerations that pose a </a:t>
                </a:r>
                <a:r>
                  <a:rPr lang="en-IN" i="0" dirty="0" err="1" smtClean="0"/>
                  <a:t>tradeoff</a:t>
                </a:r>
                <a:endParaRPr lang="en-IN" i="0" dirty="0" smtClean="0"/>
              </a:p>
              <a:p>
                <a:pPr lvl="2"/>
                <a:r>
                  <a:rPr lang="en-IN" b="1" i="0" dirty="0" smtClean="0"/>
                  <a:t>Time/Space Budget</a:t>
                </a:r>
                <a:r>
                  <a:rPr lang="en-IN" i="0" dirty="0" smtClean="0"/>
                  <a:t>: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i="0" dirty="0" smtClean="0"/>
                  <a:t> small enough </a:t>
                </a:r>
                <a:r>
                  <a:rPr lang="en-IN" i="0" dirty="0" err="1" smtClean="0"/>
                  <a:t>s.t.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i="0" dirty="0" smtClean="0"/>
                  <a:t> is manageable</a:t>
                </a:r>
              </a:p>
              <a:p>
                <a:pPr lvl="2"/>
                <a:r>
                  <a:rPr lang="en-IN" b="1" i="0" dirty="0" smtClean="0"/>
                  <a:t>Error Tolerance</a:t>
                </a:r>
                <a:r>
                  <a:rPr lang="en-IN" i="0" dirty="0" smtClean="0"/>
                  <a:t>: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i="0" dirty="0" smtClean="0"/>
                  <a:t> large enough </a:t>
                </a:r>
                <a:r>
                  <a:rPr lang="en-IN" i="0" dirty="0" err="1" smtClean="0"/>
                  <a:t>s.t.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i="0" dirty="0" smtClean="0"/>
                  <a:t> is acceptable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6141932"/>
              </a:xfrm>
              <a:blipFill>
                <a:blip r:embed="rId2"/>
                <a:stretch>
                  <a:fillRect l="-562" t="-2282" r="-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240" y="36190"/>
            <a:ext cx="1710758" cy="1710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154220" y="95146"/>
                <a:ext cx="4462376" cy="1016477"/>
              </a:xfrm>
              <a:prstGeom prst="wedgeRectCallout">
                <a:avLst>
                  <a:gd name="adj1" fmla="val 65547"/>
                  <a:gd name="adj2" fmla="val 5372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Is there are quick way to find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small or not? </a:t>
                </a:r>
                <a:endParaRPr lang="en-IN" sz="2400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20" y="95146"/>
                <a:ext cx="4462376" cy="1016477"/>
              </a:xfrm>
              <a:prstGeom prst="wedgeRectCallout">
                <a:avLst>
                  <a:gd name="adj1" fmla="val 65547"/>
                  <a:gd name="adj2" fmla="val 53725"/>
                </a:avLst>
              </a:prstGeom>
              <a:blipFill>
                <a:blip r:embed="rId4"/>
                <a:stretch>
                  <a:fillRect l="-140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Finding the right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ignoring peeling errors, we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Fact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IN" dirty="0" smtClean="0"/>
                  <a:t> is the trace (sum of diagonal)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nary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 smtClean="0"/>
                  <a:t> are orthonormal and so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Used linearity of trace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to show </a:t>
                </a:r>
                <a:r>
                  <a:rPr lang="en-IN" dirty="0" smtClean="0"/>
                  <a:t>this</a:t>
                </a:r>
              </a:p>
              <a:p>
                <a:r>
                  <a:rPr lang="en-IN" dirty="0" smtClean="0"/>
                  <a:t>Similarly, can show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 prominent knee point, if one exists, gives us a good idea of the true intrinsic dimensionality of the data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3"/>
                <a:stretch>
                  <a:fillRect l="-562" t="-424" b="-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04" y="184929"/>
            <a:ext cx="1792096" cy="1792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270589" y="123633"/>
                <a:ext cx="8210115" cy="1499041"/>
              </a:xfrm>
              <a:prstGeom prst="wedgeRectCallout">
                <a:avLst>
                  <a:gd name="adj1" fmla="val 59154"/>
                  <a:gd name="adj2" fmla="val 3840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So, first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Then, once you have a PCA for some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compute the squared sum of singular values you have got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Use this to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89" y="123633"/>
                <a:ext cx="8210115" cy="1499041"/>
              </a:xfrm>
              <a:prstGeom prst="wedgeRectCallout">
                <a:avLst>
                  <a:gd name="adj1" fmla="val 59154"/>
                  <a:gd name="adj2" fmla="val 38409"/>
                </a:avLst>
              </a:prstGeom>
              <a:blipFill>
                <a:blip r:embed="rId5"/>
                <a:stretch>
                  <a:fillRect l="-609" b="-119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20651" y="2187057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253351" y="1953699"/>
                <a:ext cx="10296929" cy="2183922"/>
              </a:xfrm>
              <a:prstGeom prst="wedgeRectCallout">
                <a:avLst>
                  <a:gd name="adj1" fmla="val 57877"/>
                  <a:gd name="adj2" fmla="val 1440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Often, if you plot how the 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goes down as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you will find that after some golden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error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drops much more slowly. This “knee” point is a good place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to stop to get good bang-for-buck in terms of the 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accuracy-speed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tradeoff</a:t>
                </a:r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1" y="1953699"/>
                <a:ext cx="10296929" cy="2183922"/>
              </a:xfrm>
              <a:prstGeom prst="wedgeRectCallout">
                <a:avLst>
                  <a:gd name="adj1" fmla="val 57877"/>
                  <a:gd name="adj2" fmla="val 14402"/>
                </a:avLst>
              </a:prstGeom>
              <a:blipFill>
                <a:blip r:embed="rId6"/>
                <a:stretch>
                  <a:fillRect l="-711" b="-30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386018" y="2024926"/>
            <a:ext cx="3143035" cy="2112695"/>
            <a:chOff x="9223603" y="5147353"/>
            <a:chExt cx="2378797" cy="159898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739901" y="5147353"/>
              <a:ext cx="0" cy="14897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471493" y="6411074"/>
              <a:ext cx="21309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 rot="16200000">
                  <a:off x="8877483" y="5535110"/>
                  <a:ext cx="1188018" cy="495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77483" y="5535110"/>
                  <a:ext cx="1188018" cy="495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0308911" y="6377008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8911" y="6377008"/>
                  <a:ext cx="37093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/>
            <p:cNvSpPr/>
            <p:nvPr/>
          </p:nvSpPr>
          <p:spPr>
            <a:xfrm>
              <a:off x="9801546" y="5178175"/>
              <a:ext cx="1654139" cy="1181528"/>
            </a:xfrm>
            <a:custGeom>
              <a:avLst/>
              <a:gdLst>
                <a:gd name="connsiteX0" fmla="*/ 0 w 1654139"/>
                <a:gd name="connsiteY0" fmla="*/ 0 h 1181528"/>
                <a:gd name="connsiteX1" fmla="*/ 92467 w 1654139"/>
                <a:gd name="connsiteY1" fmla="*/ 667821 h 1181528"/>
                <a:gd name="connsiteX2" fmla="*/ 400692 w 1654139"/>
                <a:gd name="connsiteY2" fmla="*/ 986319 h 1181528"/>
                <a:gd name="connsiteX3" fmla="*/ 698643 w 1654139"/>
                <a:gd name="connsiteY3" fmla="*/ 1119883 h 1181528"/>
                <a:gd name="connsiteX4" fmla="*/ 1078787 w 1654139"/>
                <a:gd name="connsiteY4" fmla="*/ 1160980 h 1181528"/>
                <a:gd name="connsiteX5" fmla="*/ 1387011 w 1654139"/>
                <a:gd name="connsiteY5" fmla="*/ 1181528 h 1181528"/>
                <a:gd name="connsiteX6" fmla="*/ 1654139 w 1654139"/>
                <a:gd name="connsiteY6" fmla="*/ 1171254 h 118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4139" h="1181528">
                  <a:moveTo>
                    <a:pt x="0" y="0"/>
                  </a:moveTo>
                  <a:lnTo>
                    <a:pt x="92467" y="667821"/>
                  </a:lnTo>
                  <a:lnTo>
                    <a:pt x="400692" y="986319"/>
                  </a:lnTo>
                  <a:lnTo>
                    <a:pt x="698643" y="1119883"/>
                  </a:lnTo>
                  <a:lnTo>
                    <a:pt x="1078787" y="1160980"/>
                  </a:lnTo>
                  <a:lnTo>
                    <a:pt x="1387011" y="1181528"/>
                  </a:lnTo>
                  <a:lnTo>
                    <a:pt x="1654139" y="1171254"/>
                  </a:lnTo>
                </a:path>
              </a:pathLst>
            </a:cu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Rectangular Callout 29"/>
          <p:cNvSpPr/>
          <p:nvPr/>
        </p:nvSpPr>
        <p:spPr>
          <a:xfrm>
            <a:off x="9165090" y="2153774"/>
            <a:ext cx="1221484" cy="855335"/>
          </a:xfrm>
          <a:prstGeom prst="wedgeRectCallout">
            <a:avLst>
              <a:gd name="adj1" fmla="val -54168"/>
              <a:gd name="adj2" fmla="val 1041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“knee” point</a:t>
            </a:r>
          </a:p>
        </p:txBody>
      </p:sp>
    </p:spTree>
    <p:extLst>
      <p:ext uri="{BB962C8B-B14F-4D97-AF65-F5344CB8AC3E}">
        <p14:creationId xmlns:p14="http://schemas.microsoft.com/office/powerpoint/2010/main" val="39128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PCA – Noise Removal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7749594" cy="25065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If data features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 but data is really lying close to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dim subspace then it may be noise that is making the data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</a:t>
                </a:r>
              </a:p>
              <a:p>
                <a:r>
                  <a:rPr lang="en-IN" dirty="0" smtClean="0"/>
                  <a:t>PCA can help extract only the important (hidden)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features in the data which we can then use to classify/do other ML stuff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7749594" cy="2506597"/>
              </a:xfrm>
              <a:blipFill>
                <a:blip r:embed="rId2"/>
                <a:stretch>
                  <a:fillRect l="-708" t="-7039" r="-2675" b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03191" y="830934"/>
            <a:ext cx="5236280" cy="2780352"/>
            <a:chOff x="3131795" y="1923237"/>
            <a:chExt cx="6845355" cy="36347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795" y="1923237"/>
              <a:ext cx="6160838" cy="36166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312" y="1941372"/>
              <a:ext cx="6160838" cy="3616601"/>
            </a:xfrm>
            <a:prstGeom prst="rect">
              <a:avLst/>
            </a:prstGeom>
          </p:spPr>
        </p:pic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http://personales.upv.es/jmanjon/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253353" y="3618222"/>
                <a:ext cx="11667241" cy="2946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compute PCA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sSup>
                      <m:sSup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as a set of new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-dimensional features for the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data points</a:t>
                </a:r>
              </a:p>
              <a:p>
                <a:pPr lvl="2"/>
                <a:r>
                  <a:rPr lang="en-IN" dirty="0" smtClean="0"/>
                  <a:t>Training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would get sped up if used with </a:t>
                </a:r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features instead of </a:t>
                </a:r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-dim</a:t>
                </a:r>
              </a:p>
              <a:p>
                <a:pPr lvl="2"/>
                <a:r>
                  <a:rPr lang="en-IN" dirty="0" smtClean="0"/>
                  <a:t>Testing may not get sped up because for a given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we will first have to find out its </a:t>
                </a:r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representation – would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IN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Notice that we have </a:t>
                </a:r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IN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 smtClean="0"/>
                  <a:t> (since </a:t>
                </a:r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 smtClean="0"/>
                  <a:t> is orthonormal) so even for training features we can compute </a:t>
                </a:r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rep by just hitting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3618222"/>
                <a:ext cx="11667241" cy="2946625"/>
              </a:xfrm>
              <a:prstGeom prst="rect">
                <a:avLst/>
              </a:prstGeom>
              <a:blipFill>
                <a:blip r:embed="rId5"/>
                <a:stretch>
                  <a:fillRect l="-470" t="-4348" r="-941" b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ular Callout 10"/>
          <p:cNvSpPr/>
          <p:nvPr/>
        </p:nvSpPr>
        <p:spPr>
          <a:xfrm>
            <a:off x="1994021" y="162361"/>
            <a:ext cx="5531231" cy="827743"/>
          </a:xfrm>
          <a:prstGeom prst="wedgeRectCallout">
            <a:avLst>
              <a:gd name="adj1" fmla="val 64618"/>
              <a:gd name="adj2" fmla="val 549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Treat images as matrix and “smoothen” the image by taking a low-rank approximation</a:t>
            </a:r>
            <a:endParaRPr lang="en-IN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87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Foreground Background Separation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182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183" name="Slide Number Placeholder 5"/>
          <p:cNvSpPr txBox="1">
            <a:spLocks/>
          </p:cNvSpPr>
          <p:nvPr/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7030A0"/>
                </a:solidFill>
                <a:latin typeface="Nexa Bold Regular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449492" y="3673632"/>
            <a:ext cx="1627632" cy="1014984"/>
            <a:chOff x="443887" y="1819656"/>
            <a:chExt cx="1627632" cy="1014984"/>
          </a:xfrm>
        </p:grpSpPr>
        <p:sp>
          <p:nvSpPr>
            <p:cNvPr id="185" name="Rectangle 184"/>
            <p:cNvSpPr/>
            <p:nvPr/>
          </p:nvSpPr>
          <p:spPr>
            <a:xfrm>
              <a:off x="443887" y="1819656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71263" y="1845733"/>
              <a:ext cx="1572880" cy="44653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rapezoid 186"/>
            <p:cNvSpPr/>
            <p:nvPr/>
          </p:nvSpPr>
          <p:spPr>
            <a:xfrm>
              <a:off x="471263" y="2292265"/>
              <a:ext cx="1572880" cy="521208"/>
            </a:xfrm>
            <a:prstGeom prst="trapezoid">
              <a:avLst>
                <a:gd name="adj" fmla="val 106222"/>
              </a:avLst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ight Triangle 187"/>
            <p:cNvSpPr/>
            <p:nvPr/>
          </p:nvSpPr>
          <p:spPr>
            <a:xfrm rot="5400000">
              <a:off x="490436" y="2273095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ight Triangle 188"/>
            <p:cNvSpPr/>
            <p:nvPr/>
          </p:nvSpPr>
          <p:spPr>
            <a:xfrm rot="16200000" flipH="1">
              <a:off x="1503763" y="2273097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234843" y="2673435"/>
              <a:ext cx="45719" cy="1400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 flipH="1">
              <a:off x="1234842" y="2533070"/>
              <a:ext cx="45719" cy="857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 flipH="1">
              <a:off x="1234841" y="2435747"/>
              <a:ext cx="45719" cy="647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 flipH="1">
              <a:off x="1234840" y="2360150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 flipH="1">
              <a:off x="1234840" y="2295412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382569" y="3673632"/>
            <a:ext cx="1627632" cy="1014984"/>
            <a:chOff x="443887" y="1819656"/>
            <a:chExt cx="1627632" cy="1014984"/>
          </a:xfrm>
        </p:grpSpPr>
        <p:sp>
          <p:nvSpPr>
            <p:cNvPr id="196" name="Rectangle 195"/>
            <p:cNvSpPr/>
            <p:nvPr/>
          </p:nvSpPr>
          <p:spPr>
            <a:xfrm>
              <a:off x="443887" y="1819656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71263" y="1845733"/>
              <a:ext cx="1572880" cy="44653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rapezoid 197"/>
            <p:cNvSpPr/>
            <p:nvPr/>
          </p:nvSpPr>
          <p:spPr>
            <a:xfrm>
              <a:off x="471263" y="2292265"/>
              <a:ext cx="1572880" cy="521208"/>
            </a:xfrm>
            <a:prstGeom prst="trapezoid">
              <a:avLst>
                <a:gd name="adj" fmla="val 106222"/>
              </a:avLst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ight Triangle 198"/>
            <p:cNvSpPr/>
            <p:nvPr/>
          </p:nvSpPr>
          <p:spPr>
            <a:xfrm rot="5400000">
              <a:off x="490436" y="2273095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ight Triangle 199"/>
            <p:cNvSpPr/>
            <p:nvPr/>
          </p:nvSpPr>
          <p:spPr>
            <a:xfrm rot="16200000" flipH="1">
              <a:off x="1503763" y="2273097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234843" y="2673435"/>
              <a:ext cx="45719" cy="1400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 flipH="1">
              <a:off x="1234842" y="2533070"/>
              <a:ext cx="45719" cy="857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 flipH="1">
              <a:off x="1234841" y="2435747"/>
              <a:ext cx="45719" cy="647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 flipH="1">
              <a:off x="1234840" y="2360150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 flipH="1">
              <a:off x="1234840" y="2295412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4315646" y="3673632"/>
            <a:ext cx="1627632" cy="1014984"/>
            <a:chOff x="443887" y="1819656"/>
            <a:chExt cx="1627632" cy="1014984"/>
          </a:xfrm>
        </p:grpSpPr>
        <p:sp>
          <p:nvSpPr>
            <p:cNvPr id="207" name="Rectangle 206"/>
            <p:cNvSpPr/>
            <p:nvPr/>
          </p:nvSpPr>
          <p:spPr>
            <a:xfrm>
              <a:off x="443887" y="1819656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71263" y="1845733"/>
              <a:ext cx="1572880" cy="44653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Trapezoid 208"/>
            <p:cNvSpPr/>
            <p:nvPr/>
          </p:nvSpPr>
          <p:spPr>
            <a:xfrm>
              <a:off x="471263" y="2292265"/>
              <a:ext cx="1572880" cy="521208"/>
            </a:xfrm>
            <a:prstGeom prst="trapezoid">
              <a:avLst>
                <a:gd name="adj" fmla="val 106222"/>
              </a:avLst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ight Triangle 209"/>
            <p:cNvSpPr/>
            <p:nvPr/>
          </p:nvSpPr>
          <p:spPr>
            <a:xfrm rot="5400000">
              <a:off x="490436" y="2273095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ight Triangle 210"/>
            <p:cNvSpPr/>
            <p:nvPr/>
          </p:nvSpPr>
          <p:spPr>
            <a:xfrm rot="16200000" flipH="1">
              <a:off x="1503763" y="2273097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34843" y="2673435"/>
              <a:ext cx="45719" cy="1400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 flipH="1">
              <a:off x="1234842" y="2533070"/>
              <a:ext cx="45719" cy="857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 flipH="1">
              <a:off x="1234841" y="2435747"/>
              <a:ext cx="45719" cy="647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1234840" y="2360150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1234840" y="2295412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6248723" y="3673632"/>
            <a:ext cx="1627632" cy="1014984"/>
            <a:chOff x="443887" y="1819656"/>
            <a:chExt cx="1627632" cy="1014984"/>
          </a:xfrm>
        </p:grpSpPr>
        <p:sp>
          <p:nvSpPr>
            <p:cNvPr id="218" name="Rectangle 217"/>
            <p:cNvSpPr/>
            <p:nvPr/>
          </p:nvSpPr>
          <p:spPr>
            <a:xfrm>
              <a:off x="443887" y="1819656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1263" y="1845733"/>
              <a:ext cx="1572880" cy="44653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Trapezoid 219"/>
            <p:cNvSpPr/>
            <p:nvPr/>
          </p:nvSpPr>
          <p:spPr>
            <a:xfrm>
              <a:off x="471263" y="2292265"/>
              <a:ext cx="1572880" cy="521208"/>
            </a:xfrm>
            <a:prstGeom prst="trapezoid">
              <a:avLst>
                <a:gd name="adj" fmla="val 106222"/>
              </a:avLst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ight Triangle 220"/>
            <p:cNvSpPr/>
            <p:nvPr/>
          </p:nvSpPr>
          <p:spPr>
            <a:xfrm rot="5400000">
              <a:off x="490436" y="2273095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ight Triangle 221"/>
            <p:cNvSpPr/>
            <p:nvPr/>
          </p:nvSpPr>
          <p:spPr>
            <a:xfrm rot="16200000" flipH="1">
              <a:off x="1503763" y="2273097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234843" y="2673435"/>
              <a:ext cx="45719" cy="1400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 flipH="1">
              <a:off x="1234842" y="2533070"/>
              <a:ext cx="45719" cy="857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 flipH="1">
              <a:off x="1234841" y="2435747"/>
              <a:ext cx="45719" cy="647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 flipH="1">
              <a:off x="1234840" y="2360150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 flipH="1">
              <a:off x="1234840" y="2295412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8181800" y="3673632"/>
            <a:ext cx="1627632" cy="1014984"/>
            <a:chOff x="443887" y="1819656"/>
            <a:chExt cx="1627632" cy="1014984"/>
          </a:xfrm>
        </p:grpSpPr>
        <p:sp>
          <p:nvSpPr>
            <p:cNvPr id="229" name="Rectangle 228"/>
            <p:cNvSpPr/>
            <p:nvPr/>
          </p:nvSpPr>
          <p:spPr>
            <a:xfrm>
              <a:off x="443887" y="1819656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71263" y="1845733"/>
              <a:ext cx="1572880" cy="44653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Trapezoid 230"/>
            <p:cNvSpPr/>
            <p:nvPr/>
          </p:nvSpPr>
          <p:spPr>
            <a:xfrm>
              <a:off x="471263" y="2292265"/>
              <a:ext cx="1572880" cy="521208"/>
            </a:xfrm>
            <a:prstGeom prst="trapezoid">
              <a:avLst>
                <a:gd name="adj" fmla="val 106222"/>
              </a:avLst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Right Triangle 231"/>
            <p:cNvSpPr/>
            <p:nvPr/>
          </p:nvSpPr>
          <p:spPr>
            <a:xfrm rot="5400000">
              <a:off x="490436" y="2273095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Right Triangle 232"/>
            <p:cNvSpPr/>
            <p:nvPr/>
          </p:nvSpPr>
          <p:spPr>
            <a:xfrm rot="16200000" flipH="1">
              <a:off x="1503763" y="2273097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234843" y="2673435"/>
              <a:ext cx="45719" cy="1400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 flipH="1">
              <a:off x="1234842" y="2533070"/>
              <a:ext cx="45719" cy="857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 flipH="1">
              <a:off x="1234841" y="2435747"/>
              <a:ext cx="45719" cy="647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 flipH="1">
              <a:off x="1234840" y="2360150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 flipH="1">
              <a:off x="1234840" y="2295412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0114877" y="3673632"/>
            <a:ext cx="1627632" cy="1014984"/>
            <a:chOff x="443887" y="1819656"/>
            <a:chExt cx="1627632" cy="1014984"/>
          </a:xfrm>
        </p:grpSpPr>
        <p:sp>
          <p:nvSpPr>
            <p:cNvPr id="240" name="Rectangle 239"/>
            <p:cNvSpPr/>
            <p:nvPr/>
          </p:nvSpPr>
          <p:spPr>
            <a:xfrm>
              <a:off x="443887" y="1819656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71263" y="1845733"/>
              <a:ext cx="1572880" cy="44653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Trapezoid 241"/>
            <p:cNvSpPr/>
            <p:nvPr/>
          </p:nvSpPr>
          <p:spPr>
            <a:xfrm>
              <a:off x="471263" y="2292265"/>
              <a:ext cx="1572880" cy="521208"/>
            </a:xfrm>
            <a:prstGeom prst="trapezoid">
              <a:avLst>
                <a:gd name="adj" fmla="val 106222"/>
              </a:avLst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ight Triangle 242"/>
            <p:cNvSpPr/>
            <p:nvPr/>
          </p:nvSpPr>
          <p:spPr>
            <a:xfrm rot="5400000">
              <a:off x="490436" y="2273095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ight Triangle 243"/>
            <p:cNvSpPr/>
            <p:nvPr/>
          </p:nvSpPr>
          <p:spPr>
            <a:xfrm rot="16200000" flipH="1">
              <a:off x="1503763" y="2273097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234843" y="2673435"/>
              <a:ext cx="45719" cy="1400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 flipH="1">
              <a:off x="1234842" y="2533070"/>
              <a:ext cx="45719" cy="857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 flipH="1">
              <a:off x="1234841" y="2435747"/>
              <a:ext cx="45719" cy="647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 flipH="1">
              <a:off x="1234840" y="2360150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 flipH="1">
              <a:off x="1234840" y="2295412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5595437" y="2618846"/>
                <a:ext cx="782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7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0" lang="en-US" sz="7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437" y="2618846"/>
                <a:ext cx="782425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5753188" y="4427591"/>
                <a:ext cx="782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7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7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8" y="4427591"/>
                <a:ext cx="78242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2" name="Group 251"/>
          <p:cNvGrpSpPr/>
          <p:nvPr/>
        </p:nvGrpSpPr>
        <p:grpSpPr>
          <a:xfrm>
            <a:off x="449492" y="1819656"/>
            <a:ext cx="1627632" cy="1014984"/>
            <a:chOff x="449492" y="1819656"/>
            <a:chExt cx="1627632" cy="1014984"/>
          </a:xfrm>
        </p:grpSpPr>
        <p:grpSp>
          <p:nvGrpSpPr>
            <p:cNvPr id="253" name="Group 252"/>
            <p:cNvGrpSpPr/>
            <p:nvPr/>
          </p:nvGrpSpPr>
          <p:grpSpPr>
            <a:xfrm>
              <a:off x="449492" y="1819656"/>
              <a:ext cx="1627632" cy="1014984"/>
              <a:chOff x="443887" y="1819656"/>
              <a:chExt cx="1627632" cy="1014984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443887" y="1819656"/>
                <a:ext cx="1627632" cy="1014984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71263" y="1845733"/>
                <a:ext cx="1572880" cy="446532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rapezoid 256"/>
              <p:cNvSpPr/>
              <p:nvPr/>
            </p:nvSpPr>
            <p:spPr>
              <a:xfrm>
                <a:off x="471263" y="2292265"/>
                <a:ext cx="1572880" cy="521208"/>
              </a:xfrm>
              <a:prstGeom prst="trapezoid">
                <a:avLst>
                  <a:gd name="adj" fmla="val 106222"/>
                </a:avLst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ight Triangle 257"/>
              <p:cNvSpPr/>
              <p:nvPr/>
            </p:nvSpPr>
            <p:spPr>
              <a:xfrm rot="5400000">
                <a:off x="490436" y="2273095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ight Triangle 258"/>
              <p:cNvSpPr/>
              <p:nvPr/>
            </p:nvSpPr>
            <p:spPr>
              <a:xfrm rot="16200000" flipH="1">
                <a:off x="1503763" y="2273097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1234843" y="2673435"/>
                <a:ext cx="45719" cy="14003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 flipH="1">
                <a:off x="1234842" y="2533070"/>
                <a:ext cx="45719" cy="8577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 flipH="1">
                <a:off x="1234841" y="2435747"/>
                <a:ext cx="45719" cy="647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234840" y="2360150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234840" y="2295412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4" name="Oval 253"/>
            <p:cNvSpPr/>
            <p:nvPr/>
          </p:nvSpPr>
          <p:spPr>
            <a:xfrm>
              <a:off x="526412" y="2151525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382569" y="1819656"/>
            <a:ext cx="1627632" cy="1014984"/>
            <a:chOff x="2382569" y="1819656"/>
            <a:chExt cx="1627632" cy="1014984"/>
          </a:xfrm>
        </p:grpSpPr>
        <p:grpSp>
          <p:nvGrpSpPr>
            <p:cNvPr id="266" name="Group 265"/>
            <p:cNvGrpSpPr/>
            <p:nvPr/>
          </p:nvGrpSpPr>
          <p:grpSpPr>
            <a:xfrm>
              <a:off x="2382569" y="1819656"/>
              <a:ext cx="1627632" cy="1014984"/>
              <a:chOff x="443887" y="1819656"/>
              <a:chExt cx="1627632" cy="1014984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443887" y="1819656"/>
                <a:ext cx="1627632" cy="1014984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71263" y="1845733"/>
                <a:ext cx="1572880" cy="446532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Trapezoid 269"/>
              <p:cNvSpPr/>
              <p:nvPr/>
            </p:nvSpPr>
            <p:spPr>
              <a:xfrm>
                <a:off x="471263" y="2292265"/>
                <a:ext cx="1572880" cy="521208"/>
              </a:xfrm>
              <a:prstGeom prst="trapezoid">
                <a:avLst>
                  <a:gd name="adj" fmla="val 106222"/>
                </a:avLst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Right Triangle 270"/>
              <p:cNvSpPr/>
              <p:nvPr/>
            </p:nvSpPr>
            <p:spPr>
              <a:xfrm rot="5400000">
                <a:off x="490436" y="2273095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Right Triangle 271"/>
              <p:cNvSpPr/>
              <p:nvPr/>
            </p:nvSpPr>
            <p:spPr>
              <a:xfrm rot="16200000" flipH="1">
                <a:off x="1503763" y="2273097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1234843" y="2673435"/>
                <a:ext cx="45719" cy="14003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>
              <a:xfrm flipH="1">
                <a:off x="1234842" y="2533070"/>
                <a:ext cx="45719" cy="8577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 flipH="1">
                <a:off x="1234841" y="2435747"/>
                <a:ext cx="45719" cy="647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 flipH="1">
                <a:off x="1234840" y="2360150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>
              <a:xfrm flipH="1">
                <a:off x="1234840" y="2295412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7" name="Oval 266"/>
            <p:cNvSpPr/>
            <p:nvPr/>
          </p:nvSpPr>
          <p:spPr>
            <a:xfrm>
              <a:off x="2560684" y="2264747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4315646" y="1819656"/>
            <a:ext cx="1627632" cy="1014984"/>
            <a:chOff x="4315646" y="1819656"/>
            <a:chExt cx="1627632" cy="1014984"/>
          </a:xfrm>
        </p:grpSpPr>
        <p:grpSp>
          <p:nvGrpSpPr>
            <p:cNvPr id="279" name="Group 278"/>
            <p:cNvGrpSpPr/>
            <p:nvPr/>
          </p:nvGrpSpPr>
          <p:grpSpPr>
            <a:xfrm>
              <a:off x="4315646" y="1819656"/>
              <a:ext cx="1627632" cy="1014984"/>
              <a:chOff x="443887" y="1819656"/>
              <a:chExt cx="1627632" cy="1014984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443887" y="1819656"/>
                <a:ext cx="1627632" cy="1014984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471263" y="1845733"/>
                <a:ext cx="1572880" cy="446532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Trapezoid 282"/>
              <p:cNvSpPr/>
              <p:nvPr/>
            </p:nvSpPr>
            <p:spPr>
              <a:xfrm>
                <a:off x="471263" y="2292265"/>
                <a:ext cx="1572880" cy="521208"/>
              </a:xfrm>
              <a:prstGeom prst="trapezoid">
                <a:avLst>
                  <a:gd name="adj" fmla="val 106222"/>
                </a:avLst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ight Triangle 283"/>
              <p:cNvSpPr/>
              <p:nvPr/>
            </p:nvSpPr>
            <p:spPr>
              <a:xfrm rot="5400000">
                <a:off x="490436" y="2273095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Right Triangle 284"/>
              <p:cNvSpPr/>
              <p:nvPr/>
            </p:nvSpPr>
            <p:spPr>
              <a:xfrm rot="16200000" flipH="1">
                <a:off x="1503763" y="2273097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1234843" y="2673435"/>
                <a:ext cx="45719" cy="14003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 flipH="1">
                <a:off x="1234842" y="2533070"/>
                <a:ext cx="45719" cy="8577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 flipH="1">
                <a:off x="1234841" y="2435747"/>
                <a:ext cx="45719" cy="647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 flipH="1">
                <a:off x="1234840" y="2360150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 flipH="1">
                <a:off x="1234840" y="2295412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0" name="Oval 279"/>
            <p:cNvSpPr/>
            <p:nvPr/>
          </p:nvSpPr>
          <p:spPr>
            <a:xfrm>
              <a:off x="4598599" y="2451189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6248723" y="1819656"/>
            <a:ext cx="1627632" cy="1014984"/>
            <a:chOff x="6248723" y="1819656"/>
            <a:chExt cx="1627632" cy="1014984"/>
          </a:xfrm>
        </p:grpSpPr>
        <p:grpSp>
          <p:nvGrpSpPr>
            <p:cNvPr id="292" name="Group 291"/>
            <p:cNvGrpSpPr/>
            <p:nvPr/>
          </p:nvGrpSpPr>
          <p:grpSpPr>
            <a:xfrm>
              <a:off x="6248723" y="1819656"/>
              <a:ext cx="1627632" cy="1014984"/>
              <a:chOff x="443887" y="1819656"/>
              <a:chExt cx="1627632" cy="1014984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443887" y="1819656"/>
                <a:ext cx="1627632" cy="1014984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471263" y="1845733"/>
                <a:ext cx="1572880" cy="446532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Trapezoid 295"/>
              <p:cNvSpPr/>
              <p:nvPr/>
            </p:nvSpPr>
            <p:spPr>
              <a:xfrm>
                <a:off x="471263" y="2292265"/>
                <a:ext cx="1572880" cy="521208"/>
              </a:xfrm>
              <a:prstGeom prst="trapezoid">
                <a:avLst>
                  <a:gd name="adj" fmla="val 106222"/>
                </a:avLst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Right Triangle 296"/>
              <p:cNvSpPr/>
              <p:nvPr/>
            </p:nvSpPr>
            <p:spPr>
              <a:xfrm rot="5400000">
                <a:off x="490436" y="2273095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ight Triangle 297"/>
              <p:cNvSpPr/>
              <p:nvPr/>
            </p:nvSpPr>
            <p:spPr>
              <a:xfrm rot="16200000" flipH="1">
                <a:off x="1503763" y="2273097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234843" y="2673435"/>
                <a:ext cx="45719" cy="14003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 flipH="1">
                <a:off x="1234842" y="2533070"/>
                <a:ext cx="45719" cy="8577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 flipH="1">
                <a:off x="1234841" y="2435747"/>
                <a:ext cx="45719" cy="647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 flipH="1">
                <a:off x="1234840" y="2360150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 flipH="1">
                <a:off x="1234840" y="2295412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3" name="Oval 292"/>
            <p:cNvSpPr/>
            <p:nvPr/>
          </p:nvSpPr>
          <p:spPr>
            <a:xfrm>
              <a:off x="6646816" y="2363736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8181800" y="1819656"/>
            <a:ext cx="1627632" cy="1014984"/>
            <a:chOff x="8181800" y="1819656"/>
            <a:chExt cx="1627632" cy="1014984"/>
          </a:xfrm>
        </p:grpSpPr>
        <p:grpSp>
          <p:nvGrpSpPr>
            <p:cNvPr id="305" name="Group 304"/>
            <p:cNvGrpSpPr/>
            <p:nvPr/>
          </p:nvGrpSpPr>
          <p:grpSpPr>
            <a:xfrm>
              <a:off x="8181800" y="1819656"/>
              <a:ext cx="1627632" cy="1014984"/>
              <a:chOff x="443887" y="1819656"/>
              <a:chExt cx="1627632" cy="1014984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443887" y="1819656"/>
                <a:ext cx="1627632" cy="1014984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471263" y="1845733"/>
                <a:ext cx="1572880" cy="446532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Trapezoid 308"/>
              <p:cNvSpPr/>
              <p:nvPr/>
            </p:nvSpPr>
            <p:spPr>
              <a:xfrm>
                <a:off x="471263" y="2292265"/>
                <a:ext cx="1572880" cy="521208"/>
              </a:xfrm>
              <a:prstGeom prst="trapezoid">
                <a:avLst>
                  <a:gd name="adj" fmla="val 106222"/>
                </a:avLst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Right Triangle 309"/>
              <p:cNvSpPr/>
              <p:nvPr/>
            </p:nvSpPr>
            <p:spPr>
              <a:xfrm rot="5400000">
                <a:off x="490436" y="2273095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Right Triangle 310"/>
              <p:cNvSpPr/>
              <p:nvPr/>
            </p:nvSpPr>
            <p:spPr>
              <a:xfrm rot="16200000" flipH="1">
                <a:off x="1503763" y="2273097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234843" y="2673435"/>
                <a:ext cx="45719" cy="14003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 flipH="1">
                <a:off x="1234842" y="2533070"/>
                <a:ext cx="45719" cy="8577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 flipH="1">
                <a:off x="1234841" y="2435747"/>
                <a:ext cx="45719" cy="647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 flipH="1">
                <a:off x="1234840" y="2360150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 flipH="1">
                <a:off x="1234840" y="2295412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6" name="Oval 305"/>
            <p:cNvSpPr/>
            <p:nvPr/>
          </p:nvSpPr>
          <p:spPr>
            <a:xfrm>
              <a:off x="8804343" y="2093206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0114877" y="1819656"/>
            <a:ext cx="1627632" cy="1014984"/>
            <a:chOff x="10114877" y="1819656"/>
            <a:chExt cx="1627632" cy="1014984"/>
          </a:xfrm>
        </p:grpSpPr>
        <p:grpSp>
          <p:nvGrpSpPr>
            <p:cNvPr id="318" name="Group 317"/>
            <p:cNvGrpSpPr/>
            <p:nvPr/>
          </p:nvGrpSpPr>
          <p:grpSpPr>
            <a:xfrm>
              <a:off x="10114877" y="1819656"/>
              <a:ext cx="1627632" cy="1014984"/>
              <a:chOff x="443887" y="1819656"/>
              <a:chExt cx="1627632" cy="1014984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443887" y="1819656"/>
                <a:ext cx="1627632" cy="1014984"/>
              </a:xfrm>
              <a:prstGeom prst="rect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471263" y="1845733"/>
                <a:ext cx="1572880" cy="446532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Trapezoid 321"/>
              <p:cNvSpPr/>
              <p:nvPr/>
            </p:nvSpPr>
            <p:spPr>
              <a:xfrm>
                <a:off x="471263" y="2292265"/>
                <a:ext cx="1572880" cy="521208"/>
              </a:xfrm>
              <a:prstGeom prst="trapezoid">
                <a:avLst>
                  <a:gd name="adj" fmla="val 106222"/>
                </a:avLst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Right Triangle 322"/>
              <p:cNvSpPr/>
              <p:nvPr/>
            </p:nvSpPr>
            <p:spPr>
              <a:xfrm rot="5400000">
                <a:off x="490436" y="2273095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Right Triangle 323"/>
              <p:cNvSpPr/>
              <p:nvPr/>
            </p:nvSpPr>
            <p:spPr>
              <a:xfrm rot="16200000" flipH="1">
                <a:off x="1503763" y="2273097"/>
                <a:ext cx="521207" cy="559554"/>
              </a:xfrm>
              <a:prstGeom prst="rtTriangl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234843" y="2673435"/>
                <a:ext cx="45719" cy="14003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 flipH="1">
                <a:off x="1234842" y="2533070"/>
                <a:ext cx="45719" cy="8577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 flipH="1">
                <a:off x="1234841" y="2435747"/>
                <a:ext cx="45719" cy="647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 flipH="1">
                <a:off x="1234840" y="2360150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 flipH="1">
                <a:off x="1234840" y="2295412"/>
                <a:ext cx="45720" cy="4571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9" name="Oval 318"/>
            <p:cNvSpPr/>
            <p:nvPr/>
          </p:nvSpPr>
          <p:spPr>
            <a:xfrm>
              <a:off x="11098576" y="1953595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49492" y="5627920"/>
            <a:ext cx="1627632" cy="1014984"/>
            <a:chOff x="449492" y="5627920"/>
            <a:chExt cx="1627632" cy="1014984"/>
          </a:xfrm>
        </p:grpSpPr>
        <p:sp>
          <p:nvSpPr>
            <p:cNvPr id="331" name="Rectangle 330"/>
            <p:cNvSpPr/>
            <p:nvPr/>
          </p:nvSpPr>
          <p:spPr>
            <a:xfrm>
              <a:off x="449492" y="5627920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526412" y="5969513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2377094" y="5627920"/>
            <a:ext cx="1627632" cy="1014984"/>
            <a:chOff x="2377094" y="5627920"/>
            <a:chExt cx="1627632" cy="1014984"/>
          </a:xfrm>
        </p:grpSpPr>
        <p:sp>
          <p:nvSpPr>
            <p:cNvPr id="334" name="Rectangle 333"/>
            <p:cNvSpPr/>
            <p:nvPr/>
          </p:nvSpPr>
          <p:spPr>
            <a:xfrm>
              <a:off x="2377094" y="5627920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2560684" y="6082735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304696" y="5627920"/>
            <a:ext cx="1627632" cy="1014984"/>
            <a:chOff x="4304696" y="5627920"/>
            <a:chExt cx="1627632" cy="1014984"/>
          </a:xfrm>
        </p:grpSpPr>
        <p:sp>
          <p:nvSpPr>
            <p:cNvPr id="337" name="Rectangle 336"/>
            <p:cNvSpPr/>
            <p:nvPr/>
          </p:nvSpPr>
          <p:spPr>
            <a:xfrm>
              <a:off x="4304696" y="5627920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4598599" y="6269177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6232298" y="5627920"/>
            <a:ext cx="1627632" cy="1014984"/>
            <a:chOff x="6232298" y="5627920"/>
            <a:chExt cx="1627632" cy="1014984"/>
          </a:xfrm>
        </p:grpSpPr>
        <p:sp>
          <p:nvSpPr>
            <p:cNvPr id="340" name="Rectangle 339"/>
            <p:cNvSpPr/>
            <p:nvPr/>
          </p:nvSpPr>
          <p:spPr>
            <a:xfrm>
              <a:off x="6232298" y="5627920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6646816" y="6181724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8159900" y="5627920"/>
            <a:ext cx="1627632" cy="1014984"/>
            <a:chOff x="8159900" y="5627920"/>
            <a:chExt cx="1627632" cy="1014984"/>
          </a:xfrm>
        </p:grpSpPr>
        <p:sp>
          <p:nvSpPr>
            <p:cNvPr id="343" name="Rectangle 342"/>
            <p:cNvSpPr/>
            <p:nvPr/>
          </p:nvSpPr>
          <p:spPr>
            <a:xfrm>
              <a:off x="8159900" y="5627920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804343" y="5911194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10087501" y="5627920"/>
            <a:ext cx="1627632" cy="1014984"/>
            <a:chOff x="10087501" y="5627920"/>
            <a:chExt cx="1627632" cy="1014984"/>
          </a:xfrm>
        </p:grpSpPr>
        <p:sp>
          <p:nvSpPr>
            <p:cNvPr id="346" name="Rectangle 345"/>
            <p:cNvSpPr/>
            <p:nvPr/>
          </p:nvSpPr>
          <p:spPr>
            <a:xfrm>
              <a:off x="10087501" y="5627920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11098576" y="5771583"/>
              <a:ext cx="338667" cy="338667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9812097" y="233580"/>
            <a:ext cx="1627632" cy="1014984"/>
            <a:chOff x="443887" y="1819656"/>
            <a:chExt cx="1627632" cy="1014984"/>
          </a:xfrm>
        </p:grpSpPr>
        <p:sp>
          <p:nvSpPr>
            <p:cNvPr id="349" name="Rectangle 348"/>
            <p:cNvSpPr/>
            <p:nvPr/>
          </p:nvSpPr>
          <p:spPr>
            <a:xfrm>
              <a:off x="443887" y="1819656"/>
              <a:ext cx="1627632" cy="1014984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71263" y="1845733"/>
              <a:ext cx="1572880" cy="44653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Trapezoid 350"/>
            <p:cNvSpPr/>
            <p:nvPr/>
          </p:nvSpPr>
          <p:spPr>
            <a:xfrm>
              <a:off x="471263" y="2292265"/>
              <a:ext cx="1572880" cy="521208"/>
            </a:xfrm>
            <a:prstGeom prst="trapezoid">
              <a:avLst>
                <a:gd name="adj" fmla="val 106222"/>
              </a:avLst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Right Triangle 351"/>
            <p:cNvSpPr/>
            <p:nvPr/>
          </p:nvSpPr>
          <p:spPr>
            <a:xfrm rot="5400000">
              <a:off x="490436" y="2273095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Right Triangle 352"/>
            <p:cNvSpPr/>
            <p:nvPr/>
          </p:nvSpPr>
          <p:spPr>
            <a:xfrm rot="16200000" flipH="1">
              <a:off x="1503763" y="2273097"/>
              <a:ext cx="521207" cy="559554"/>
            </a:xfrm>
            <a:prstGeom prst="rtTriangle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234843" y="2673435"/>
              <a:ext cx="45719" cy="1400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 flipH="1">
              <a:off x="1234842" y="2533070"/>
              <a:ext cx="45719" cy="857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 flipH="1">
              <a:off x="1234841" y="2435747"/>
              <a:ext cx="45719" cy="6473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 flipH="1">
              <a:off x="1234840" y="2360150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 flipH="1">
              <a:off x="1234840" y="2295412"/>
              <a:ext cx="4572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9" name="Oval 358"/>
          <p:cNvSpPr/>
          <p:nvPr/>
        </p:nvSpPr>
        <p:spPr>
          <a:xfrm>
            <a:off x="9846171" y="525582"/>
            <a:ext cx="338667" cy="338667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7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047 C 0.02149 0.03171 0.02006 0.0368 0.02344 0.0544 C 0.04584 0.00532 0.0543 -0.0176 0.09857 -0.03519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51" grpId="0"/>
      <p:bldP spid="359" grpId="0" animBg="1"/>
      <p:bldP spid="35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Denoising</a:t>
            </a:r>
            <a:r>
              <a:rPr lang="en-IN" dirty="0" smtClean="0"/>
              <a:t>, Foreground Extraction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Make every frame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number of pixels</a:t>
                </a:r>
              </a:p>
              <a:p>
                <a:pPr lvl="2"/>
                <a:r>
                  <a:rPr lang="en-US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frames represented as a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Background is a constant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1,1,1,…1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Foreground treated as 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b="1" i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. 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IN" dirty="0" smtClean="0"/>
                  <a:t>This gives us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b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i.e. if noise is not too much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approximately rank 1 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US" dirty="0" smtClean="0">
                    <a:sym typeface="Wingdings" panose="05000000000000000000" pitchFamily="2" charset="2"/>
                  </a:rPr>
                  <a:t>We can do PCA and recover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as </a:t>
                </a:r>
                <a:r>
                  <a:rPr lang="en-US" dirty="0" smtClean="0"/>
                  <a:t>noise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5" cy="5300823"/>
              </a:xfrm>
              <a:blipFill>
                <a:blip r:embed="rId2"/>
                <a:stretch>
                  <a:fillRect l="-562" t="-2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 smtClean="0"/>
              <a:t>Netrapalli</a:t>
            </a:r>
            <a:r>
              <a:rPr lang="en-US" sz="1600" dirty="0" smtClean="0"/>
              <a:t> </a:t>
            </a:r>
            <a:r>
              <a:rPr lang="en-US" sz="1600" dirty="0"/>
              <a:t>et al, Non-convex Robust PCA, NIPS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676451" y="-4915"/>
            <a:ext cx="8589468" cy="1113507"/>
          </a:xfrm>
          <a:prstGeom prst="wedgeRectCallout">
            <a:avLst>
              <a:gd name="adj1" fmla="val 60671"/>
              <a:gd name="adj2" fmla="val 568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Note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here we are treating images as vectors and a group of images (say a video) is treated as a matrix – this is different from the noise removal example where every image was treated as a matrix itself</a:t>
            </a:r>
            <a:endParaRPr lang="en-IN" sz="24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98" y="4391497"/>
            <a:ext cx="9736156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PCA – </a:t>
            </a:r>
            <a:r>
              <a:rPr lang="en-IN" dirty="0" smtClean="0"/>
              <a:t>Learning Prototypes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compute PCA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sSup>
                      <m:sSup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Notice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i.e. we can think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 smtClean="0"/>
                  <a:t> as a dataset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prototypes</a:t>
                </a:r>
              </a:p>
              <a:p>
                <a:pPr lvl="2"/>
                <a:r>
                  <a:rPr lang="en-IN" dirty="0" smtClean="0"/>
                  <a:t>All points in dataset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can be approximated well as a linear combination of these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prototypes </a:t>
                </a:r>
                <a:r>
                  <a:rPr lang="en-IN" dirty="0"/>
                  <a:t>–</a:t>
                </a:r>
                <a:r>
                  <a:rPr lang="en-IN" dirty="0" smtClean="0"/>
                  <a:t> the linear combinations are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Specifically,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data point (the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row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) can be approximated as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Thus, PCA gives us a new way to get good prototypes to explain data</a:t>
                </a:r>
              </a:p>
              <a:p>
                <a:r>
                  <a:rPr lang="en-IN" dirty="0" smtClean="0"/>
                  <a:t>GMMs earlier had given us one way to get good prototypes</a:t>
                </a:r>
              </a:p>
              <a:p>
                <a:pPr lvl="2"/>
                <a:r>
                  <a:rPr lang="en-IN" dirty="0" smtClean="0"/>
                  <a:t>However, GMM did not assure us that data features could be approximated as linear combination of the prototypes it learnt. PCA does give us that assurance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529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1582</TotalTime>
  <Words>919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Nexa Bold Regular</vt:lpstr>
      <vt:lpstr>Nexa Book</vt:lpstr>
      <vt:lpstr>Wingdings</vt:lpstr>
      <vt:lpstr>Metropolitan</vt:lpstr>
      <vt:lpstr>Principal Component Analysis II</vt:lpstr>
      <vt:lpstr>Announcements</vt:lpstr>
      <vt:lpstr>Recap of Last Lecture</vt:lpstr>
      <vt:lpstr>Applications of PCA – Space Savings</vt:lpstr>
      <vt:lpstr>Finding the right value of k</vt:lpstr>
      <vt:lpstr>Applications of PCA – Noise Removal</vt:lpstr>
      <vt:lpstr>Foreground Background Separation</vt:lpstr>
      <vt:lpstr>Denoising, Foreground Extraction</vt:lpstr>
      <vt:lpstr>Applications of PCA – Learning Prototypes</vt:lpstr>
      <vt:lpstr>Eigenfaces [Sirovich and Kirby, Turk and Pentland]</vt:lpstr>
      <vt:lpstr>Latent Semantic Analysis (LSA/LSI)</vt:lpstr>
      <vt:lpstr>Recommendation Systems</vt:lpstr>
      <vt:lpstr>The Many Faces of PCA</vt:lpstr>
      <vt:lpstr>PCA Minimizes Reconstruction Error</vt:lpstr>
      <vt:lpstr>PCA Preserves Maximum Data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128</cp:revision>
  <dcterms:created xsi:type="dcterms:W3CDTF">2018-07-30T05:08:11Z</dcterms:created>
  <dcterms:modified xsi:type="dcterms:W3CDTF">2019-10-11T07:13:56Z</dcterms:modified>
</cp:coreProperties>
</file>