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1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10/4/2019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3" Type="http://schemas.openxmlformats.org/officeDocument/2006/relationships/tags" Target="../tags/tag3.xml"/><Relationship Id="rId12" Type="http://schemas.openxmlformats.org/officeDocument/2006/relationships/image" Target="../media/image53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520.png"/><Relationship Id="rId5" Type="http://schemas.openxmlformats.org/officeDocument/2006/relationships/image" Target="../media/image52.png"/><Relationship Id="rId15" Type="http://schemas.openxmlformats.org/officeDocument/2006/relationships/image" Target="../media/image56.png"/><Relationship Id="rId10" Type="http://schemas.openxmlformats.org/officeDocument/2006/relationships/image" Target="../media/image510.png"/><Relationship Id="rId4" Type="http://schemas.openxmlformats.org/officeDocument/2006/relationships/slideLayout" Target="../slideLayouts/slideLayout2.xm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Principal Component Analysis </a:t>
            </a:r>
            <a:r>
              <a:rPr lang="en-US" dirty="0" smtClean="0"/>
              <a:t>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PPCA – Alternating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 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𝑑𝑛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Thus,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are fixed, we can obtain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 smtClean="0"/>
                  <a:t> using first order optimality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𝐳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nary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lim>
                            </m:limLow>
                          </m:fName>
                          <m: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tr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𝑊𝐴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func>
                      </m:e>
                    </m:func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See [</a:t>
                </a:r>
                <a:r>
                  <a:rPr lang="en-IN" b="1" dirty="0" smtClean="0"/>
                  <a:t>BIS</a:t>
                </a:r>
                <a:r>
                  <a:rPr lang="en-IN" dirty="0" smtClean="0"/>
                  <a:t>] Chap 12 for detailed derivations - check that dimensionalities match</a:t>
                </a:r>
              </a:p>
              <a:p>
                <a:pPr lvl="2"/>
                <a:r>
                  <a:rPr lang="en-IN" dirty="0" smtClean="0"/>
                  <a:t>Apply first order optimality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MLE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Once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N" dirty="0" smtClean="0"/>
                  <a:t> is known,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 smtClean="0"/>
                  <a:t> can also be found using first order optimality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MLE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𝑑𝑛</m:t>
                            </m:r>
                          </m:den>
                        </m:f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MLE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𝐳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9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PPCA – Alternating Optimization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4659" y="1006075"/>
                <a:ext cx="9922682" cy="5579989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b="1" dirty="0" smtClean="0">
                    <a:latin typeface="+mj-lt"/>
                  </a:rPr>
                  <a:t>ALTERNATING OPTIMIZATION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3200" b="1" i="1" dirty="0" smtClean="0">
                  <a:latin typeface="Nexa Book" panose="02000000000000000000" pitchFamily="2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For</a:t>
                </a:r>
                <a:r>
                  <a:rPr lang="en-IN" sz="3200" dirty="0" smtClean="0"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=0, 1, 2,…</m:t>
                    </m:r>
                  </m:oMath>
                </a14:m>
                <a:endParaRPr lang="en-US" sz="3200" dirty="0" smtClean="0">
                  <a:latin typeface="Nexa Book" panose="02000000000000000000" pitchFamily="2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3200" dirty="0" smtClean="0">
                    <a:latin typeface="Nexa Book" panose="02000000000000000000" pitchFamily="2" charset="0"/>
                  </a:rPr>
                  <a:t> </a:t>
                </a:r>
                <a:r>
                  <a:rPr lang="en-US" sz="3200" dirty="0" smtClean="0">
                    <a:latin typeface="+mj-lt"/>
                  </a:rPr>
                  <a:t>fixing</a:t>
                </a:r>
                <a:r>
                  <a:rPr lang="en-US" sz="3200" dirty="0" smtClean="0"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3200" dirty="0" smtClean="0">
                  <a:latin typeface="Nexa Book" panose="02000000000000000000" pitchFamily="2" charset="0"/>
                </a:endParaRPr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Let</a:t>
                </a:r>
                <a:r>
                  <a:rPr lang="en-IN" sz="3200" dirty="0" smtClean="0"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3200" dirty="0" smtClean="0">
                    <a:latin typeface="+mj-lt"/>
                  </a:rPr>
                  <a:t>, for</a:t>
                </a:r>
                <a:r>
                  <a:rPr lang="en-US" sz="3200" dirty="0" smtClean="0"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32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3200" dirty="0" smtClean="0">
                  <a:latin typeface="Nexa Book" panose="02000000000000000000" pitchFamily="2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Update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3200" dirty="0" smtClean="0">
                    <a:latin typeface="+mj-lt"/>
                  </a:rPr>
                  <a:t> fixing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sz="3200" dirty="0" smtClean="0">
                  <a:latin typeface="+mj-lt"/>
                </a:endParaRPr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Calculate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3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p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b="1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p>
                                    <m:r>
                                      <a:rPr lang="en-IN" sz="32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sz="3200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sz="3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b="1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p>
                                    <m:r>
                                      <a:rPr lang="en-IN" sz="32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nary>
                  </m:oMath>
                </a14:m>
                <a:endParaRPr lang="en-IN" sz="3200" dirty="0" smtClean="0">
                  <a:latin typeface="+mj-lt"/>
                </a:endParaRPr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Update</a:t>
                </a:r>
                <a:r>
                  <a:rPr lang="en-IN" sz="3200" dirty="0" smtClean="0"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200" i="1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3200" dirty="0" smtClean="0">
                  <a:latin typeface="Nexa Book" panose="02000000000000000000" pitchFamily="2" charset="0"/>
                </a:endParaRPr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Calculate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3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3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  <m:sSup>
                                  <m:sSup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b="1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p>
                                    <m:r>
                                      <a:rPr lang="en-IN" sz="32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Update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e>
                    </m:rad>
                  </m:oMath>
                </a14:m>
                <a:endParaRPr lang="en-US" sz="3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659" y="1006075"/>
                <a:ext cx="9922682" cy="5579989"/>
              </a:xfrm>
              <a:prstGeom prst="rect">
                <a:avLst/>
              </a:prstGeom>
              <a:blipFill>
                <a:blip r:embed="rId2"/>
                <a:stretch>
                  <a:fillRect l="-1408" t="-1303" b="-2714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7312428" y="1428140"/>
                <a:ext cx="4541254" cy="1294608"/>
              </a:xfrm>
              <a:prstGeom prst="wedgeRectCallout">
                <a:avLst>
                  <a:gd name="adj1" fmla="val -59713"/>
                  <a:gd name="adj2" fmla="val 7639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time to calculate the inverse term and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𝑘𝑑𝑛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time to calculate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terms afterward</a:t>
                </a: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28" y="1428140"/>
                <a:ext cx="4541254" cy="1294608"/>
              </a:xfrm>
              <a:prstGeom prst="wedgeRectCallout">
                <a:avLst>
                  <a:gd name="adj1" fmla="val -59713"/>
                  <a:gd name="adj2" fmla="val 76390"/>
                </a:avLst>
              </a:prstGeom>
              <a:blipFill>
                <a:blip r:embed="rId3"/>
                <a:stretch>
                  <a:fillRect r="-218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/>
              <p:cNvSpPr/>
              <p:nvPr/>
            </p:nvSpPr>
            <p:spPr>
              <a:xfrm>
                <a:off x="7312428" y="4839160"/>
                <a:ext cx="4541254" cy="1294608"/>
              </a:xfrm>
              <a:prstGeom prst="wedgeRectCallout">
                <a:avLst>
                  <a:gd name="adj1" fmla="val -68310"/>
                  <a:gd name="adj2" fmla="val -4979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time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𝑑𝑘𝑛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time for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and finally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time for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IN" sz="240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28" y="4839160"/>
                <a:ext cx="4541254" cy="1294608"/>
              </a:xfrm>
              <a:prstGeom prst="wedgeRectCallout">
                <a:avLst>
                  <a:gd name="adj1" fmla="val -68310"/>
                  <a:gd name="adj2" fmla="val -49794"/>
                </a:avLst>
              </a:prstGeom>
              <a:blipFill>
                <a:blip r:embed="rId4"/>
                <a:stretch>
                  <a:fillRect b="-550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0620651" y="125937"/>
            <a:ext cx="1468606" cy="1238929"/>
            <a:chOff x="12383748" y="1219011"/>
            <a:chExt cx="1862104" cy="1570887"/>
          </a:xfrm>
        </p:grpSpPr>
        <p:sp>
          <p:nvSpPr>
            <p:cNvPr id="9" name="Freeform 8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ular Callout 13"/>
              <p:cNvSpPr/>
              <p:nvPr/>
            </p:nvSpPr>
            <p:spPr>
              <a:xfrm>
                <a:off x="1479478" y="125937"/>
                <a:ext cx="8928413" cy="1248080"/>
              </a:xfrm>
              <a:prstGeom prst="wedgeRectCallout">
                <a:avLst>
                  <a:gd name="adj1" fmla="val 60000"/>
                  <a:gd name="adj2" fmla="val 4244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Total of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𝑘𝑑𝑛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time taken per iteration. In contrast, PCA using power + peeling method takes only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𝑘𝑑𝑛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time if we do power updates as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which takes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𝑑𝑛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time per power step</a:t>
                </a:r>
              </a:p>
            </p:txBody>
          </p:sp>
        </mc:Choice>
        <mc:Fallback xmlns="">
          <p:sp>
            <p:nvSpPr>
              <p:cNvPr id="14" name="Rectangular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478" y="125937"/>
                <a:ext cx="8928413" cy="1248080"/>
              </a:xfrm>
              <a:prstGeom prst="wedgeRectCallout">
                <a:avLst>
                  <a:gd name="adj1" fmla="val 60000"/>
                  <a:gd name="adj2" fmla="val 42447"/>
                </a:avLst>
              </a:prstGeom>
              <a:blipFill>
                <a:blip r:embed="rId5"/>
                <a:stretch>
                  <a:fillRect l="-371" b="-761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905" y="2884906"/>
            <a:ext cx="1792096" cy="1792096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6332877" y="3147298"/>
            <a:ext cx="4276939" cy="1522506"/>
          </a:xfrm>
          <a:prstGeom prst="wedgeRectCallout">
            <a:avLst>
              <a:gd name="adj1" fmla="val 67936"/>
              <a:gd name="adj2" fmla="val 1469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 practice, PCA is usually faster than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AltOpt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PPCA – no inverses required to solve PCA, just simple mat-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vec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multiplication steps </a:t>
            </a:r>
            <a:r>
              <a:rPr lang="en-IN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</a:t>
            </a:r>
            <a:endParaRPr lang="en-IN" sz="24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34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PPCA – Expectation Maximization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dirty="0" smtClean="0"/>
                  <a:t>We wish to get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supHide m:val="on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ℝ</m:t>
                                                </m:r>
                                              </m:e>
                                              <m:sup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p>
                                            </m:sSup>
                                          </m:sub>
                                          <m:sup/>
                                          <m:e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ℙ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𝐱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𝐳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| </m:t>
                                                </m:r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</m:d>
                                          </m:e>
                                        </m:nary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𝐳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As before, given a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IN" dirty="0" smtClean="0"/>
                  <a:t>, let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</m:d>
                  </m:oMath>
                </a14:m>
                <a:r>
                  <a:rPr lang="en-IN" dirty="0" smtClean="0"/>
                  <a:t> and lower bound the integral using Jensen’s inequality (the term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does not depend 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sup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sub>
                              <m:sup/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𝐳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 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m:rPr>
                                <m:brk m:alnAt="7"/>
                              </m:r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b>
                      <m:sup/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 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Some simple (but non-trivial) calculations show that the resulting EM algorithm looks very similar to the </a:t>
                </a:r>
                <a:r>
                  <a:rPr lang="en-IN" dirty="0" err="1" smtClean="0"/>
                  <a:t>AltOpt</a:t>
                </a:r>
                <a:r>
                  <a:rPr lang="en-IN" dirty="0" smtClean="0"/>
                  <a:t> with a few simple changes</a:t>
                </a:r>
              </a:p>
              <a:p>
                <a:pPr lvl="2"/>
                <a:r>
                  <a:rPr lang="en-IN" dirty="0" smtClean="0"/>
                  <a:t>Replace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𝛇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m:rPr>
                                <m:brk m:alnAt="7"/>
                              </m:r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b>
                      <m:sup/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3"/>
                <a:r>
                  <a:rPr lang="en-IN" dirty="0" smtClean="0"/>
                  <a:t>This is the same as we used in </a:t>
                </a:r>
                <a:r>
                  <a:rPr lang="en-IN" dirty="0" err="1" smtClean="0"/>
                  <a:t>AltOpt</a:t>
                </a:r>
                <a:r>
                  <a:rPr lang="en-IN" dirty="0" smtClean="0"/>
                  <a:t> since for Gaussian, mode is the same as mean</a:t>
                </a:r>
              </a:p>
              <a:p>
                <a:pPr lvl="2"/>
                <a:r>
                  <a:rPr lang="en-IN" dirty="0" smtClean="0"/>
                  <a:t>Replace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 smtClean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m:rPr>
                                <m:brk m:alnAt="7"/>
                              </m:r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b>
                      <m:sup/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nary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𝛇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𝛇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dirty="0" smtClean="0"/>
                  <a:t> </a:t>
                </a:r>
              </a:p>
              <a:p>
                <a:pPr lvl="2"/>
                <a:r>
                  <a:rPr lang="en-IN" dirty="0" smtClean="0"/>
                  <a:t>Rest of the algorithm (can be shown to) remain the same (see [</a:t>
                </a:r>
                <a:r>
                  <a:rPr lang="en-IN" b="1" dirty="0" smtClean="0"/>
                  <a:t>BIS</a:t>
                </a:r>
                <a:r>
                  <a:rPr lang="en-IN" dirty="0" smtClean="0"/>
                  <a:t>] Chap 12)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0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0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PPCA – Expectation Maximization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4659" y="975253"/>
                <a:ext cx="9922682" cy="586481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b="1" dirty="0" smtClean="0">
                    <a:latin typeface="+mj-lt"/>
                  </a:rPr>
                  <a:t>EXPECTATION MAXIMIZATION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3200" b="1" i="1" dirty="0" smtClean="0">
                  <a:latin typeface="Nexa Book" panose="02000000000000000000" pitchFamily="2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For</a:t>
                </a:r>
                <a:r>
                  <a:rPr lang="en-IN" sz="3200" dirty="0" smtClean="0"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=0, 1, 2,…</m:t>
                    </m:r>
                  </m:oMath>
                </a14:m>
                <a:endParaRPr lang="en-US" sz="3200" dirty="0" smtClean="0">
                  <a:latin typeface="Nexa Book" panose="02000000000000000000" pitchFamily="2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𝛇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3200" dirty="0" smtClean="0">
                    <a:latin typeface="+mj-lt"/>
                  </a:rPr>
                  <a:t> fixing</a:t>
                </a:r>
                <a:r>
                  <a:rPr lang="en-US" sz="3200" dirty="0" smtClean="0"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3200" dirty="0" smtClean="0">
                  <a:latin typeface="Nexa Book" panose="02000000000000000000" pitchFamily="2" charset="0"/>
                </a:endParaRPr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Let</a:t>
                </a:r>
                <a:r>
                  <a:rPr lang="en-IN" sz="3200" dirty="0" smtClean="0"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𝛇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3200" dirty="0" smtClean="0">
                    <a:latin typeface="+mj-lt"/>
                  </a:rPr>
                  <a:t>, for</a:t>
                </a:r>
                <a:r>
                  <a:rPr lang="en-US" sz="3200" dirty="0" smtClean="0"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32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sz="3200" dirty="0" smtClean="0">
                  <a:latin typeface="Nexa Book" panose="02000000000000000000" pitchFamily="2" charset="0"/>
                </a:endParaRPr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𝛇</m:t>
                        </m:r>
                      </m:e>
                      <m:sup>
                        <m:r>
                          <a:rPr lang="en-IN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𝛇</m:t>
                                </m:r>
                              </m:e>
                              <m:sup>
                                <m:r>
                                  <a:rPr lang="en-IN" sz="3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IN" sz="320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IN" sz="3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320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IN" sz="320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 sz="3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32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Update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3200" dirty="0" smtClean="0">
                    <a:latin typeface="+mj-lt"/>
                  </a:rPr>
                  <a:t> fixing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𝛇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sz="3200" dirty="0" smtClean="0">
                  <a:latin typeface="+mj-lt"/>
                </a:endParaRPr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Update</a:t>
                </a:r>
                <a:r>
                  <a:rPr lang="en-IN" sz="3200" dirty="0" smtClean="0"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32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3200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𝛇</m:t>
                                        </m:r>
                                      </m:e>
                                      <m:sup>
                                        <m:r>
                                          <a:rPr lang="en-IN" sz="32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</m:e>
                        </m:nary>
                      </m:e>
                    </m:d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I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IN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3200" dirty="0" smtClean="0">
                  <a:latin typeface="Nexa Book" panose="02000000000000000000" pitchFamily="2" charset="0"/>
                </a:endParaRPr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Calculate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3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3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  <m:sSup>
                                  <m:sSup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𝛇</m:t>
                                    </m:r>
                                  </m:e>
                                  <m:sup>
                                    <m:r>
                                      <a:rPr lang="en-IN" sz="32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Update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e>
                    </m:rad>
                  </m:oMath>
                </a14:m>
                <a:endParaRPr lang="en-US" sz="3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659" y="975253"/>
                <a:ext cx="9922682" cy="5864811"/>
              </a:xfrm>
              <a:prstGeom prst="rect">
                <a:avLst/>
              </a:prstGeom>
              <a:blipFill>
                <a:blip r:embed="rId2"/>
                <a:stretch>
                  <a:fillRect l="-1408" t="-1343" b="-1963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0620651" y="125937"/>
            <a:ext cx="1468606" cy="1238929"/>
            <a:chOff x="12383748" y="1219011"/>
            <a:chExt cx="1862104" cy="1570887"/>
          </a:xfrm>
        </p:grpSpPr>
        <p:sp>
          <p:nvSpPr>
            <p:cNvPr id="18" name="Freeform 1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 1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3" name="Rectangular Callout 22"/>
          <p:cNvSpPr/>
          <p:nvPr/>
        </p:nvSpPr>
        <p:spPr>
          <a:xfrm>
            <a:off x="6955605" y="125937"/>
            <a:ext cx="3555028" cy="1248080"/>
          </a:xfrm>
          <a:prstGeom prst="wedgeRectCallout">
            <a:avLst>
              <a:gd name="adj1" fmla="val 70693"/>
              <a:gd name="adj2" fmla="val 4327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Time complexity of PPCA using EM roughly same as that of PPCA using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AltOpt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127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Wrapping Up Linear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/>
          <a:lstStyle/>
          <a:p>
            <a:r>
              <a:rPr lang="en-IN" dirty="0" smtClean="0"/>
              <a:t>Have studied how linear models can be used to do classification </a:t>
            </a:r>
            <a:r>
              <a:rPr lang="en-IN" dirty="0"/>
              <a:t>(binary/multi)</a:t>
            </a:r>
            <a:r>
              <a:rPr lang="en-IN" dirty="0" smtClean="0"/>
              <a:t>, regression, clustering, dimensionality reduction</a:t>
            </a:r>
          </a:p>
          <a:p>
            <a:r>
              <a:rPr lang="en-IN" dirty="0" smtClean="0"/>
              <a:t>We looked at several techniques to do so</a:t>
            </a:r>
          </a:p>
          <a:p>
            <a:pPr lvl="2"/>
            <a:r>
              <a:rPr lang="en-IN" b="1" dirty="0" smtClean="0"/>
              <a:t>Function Approximation Method</a:t>
            </a:r>
            <a:r>
              <a:rPr lang="en-IN" dirty="0" smtClean="0"/>
              <a:t>: define a loss function over the output (and optionally a regularizer over model parameters) and minimize (regularized) loss to learn a good model</a:t>
            </a:r>
            <a:endParaRPr lang="en-IN" b="1" dirty="0" smtClean="0"/>
          </a:p>
          <a:p>
            <a:pPr lvl="2"/>
            <a:r>
              <a:rPr lang="en-IN" b="1" dirty="0" smtClean="0"/>
              <a:t>Probabilistic Method</a:t>
            </a:r>
            <a:r>
              <a:rPr lang="en-IN" dirty="0" smtClean="0"/>
              <a:t>: define a likelihood over the output (and optionally a prior over model parameters) and use MLE/MAP to learn a good model</a:t>
            </a:r>
          </a:p>
          <a:p>
            <a:pPr lvl="2"/>
            <a:r>
              <a:rPr lang="en-IN" b="1" dirty="0" smtClean="0"/>
              <a:t>Bayesian Method</a:t>
            </a:r>
            <a:r>
              <a:rPr lang="en-IN" dirty="0" smtClean="0"/>
              <a:t>: use likelihood and prior to learn a posterior distribution over all (possibly infinite) models. At test time, aggregate responses from each one of these models, weighted by their posterior prob. to make final prediction</a:t>
            </a:r>
          </a:p>
          <a:p>
            <a:pPr lvl="2"/>
            <a:r>
              <a:rPr lang="en-IN" dirty="0" smtClean="0"/>
              <a:t>Probabilistic and Bayesian methods usually come with a “generative story” specified by </a:t>
            </a:r>
            <a:r>
              <a:rPr lang="en-IN" dirty="0" err="1" smtClean="0"/>
              <a:t>likelihood+prior</a:t>
            </a:r>
            <a:r>
              <a:rPr lang="en-IN" dirty="0" smtClean="0"/>
              <a:t> </a:t>
            </a:r>
            <a:r>
              <a:rPr lang="en-IN" dirty="0" err="1" smtClean="0"/>
              <a:t>dists</a:t>
            </a:r>
            <a:r>
              <a:rPr lang="en-IN" dirty="0" smtClean="0"/>
              <a:t>. of how we assume data was generated</a:t>
            </a:r>
          </a:p>
          <a:p>
            <a:pPr lvl="2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0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 Linear Models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Agenda for the next few weeks (after mid-</a:t>
            </a:r>
            <a:r>
              <a:rPr lang="en-IN" dirty="0" err="1" smtClean="0"/>
              <a:t>sem</a:t>
            </a:r>
            <a:r>
              <a:rPr lang="en-IN" dirty="0" smtClean="0"/>
              <a:t> recess)</a:t>
            </a:r>
          </a:p>
          <a:p>
            <a:pPr lvl="1"/>
            <a:r>
              <a:rPr lang="en-IN" dirty="0" smtClean="0"/>
              <a:t>Kernel Learning</a:t>
            </a:r>
          </a:p>
          <a:p>
            <a:pPr lvl="1"/>
            <a:r>
              <a:rPr lang="en-IN" dirty="0" smtClean="0"/>
              <a:t>Deep Learning</a:t>
            </a:r>
          </a:p>
          <a:p>
            <a:r>
              <a:rPr lang="en-IN" dirty="0" smtClean="0"/>
              <a:t>Let us take half-a-step towards learning non-linear models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1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Generalized Linear Models (GLM/</a:t>
            </a:r>
            <a:r>
              <a:rPr lang="en-IN" dirty="0" err="1" smtClean="0"/>
              <a:t>GLiM</a:t>
            </a:r>
            <a:r>
              <a:rPr lang="en-IN" dirty="0" smtClean="0"/>
              <a:t>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dirty="0" smtClean="0"/>
                  <a:t>Linear regression approximates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as a linear </a:t>
                </a:r>
                <a:r>
                  <a:rPr lang="en-IN" dirty="0" err="1" smtClean="0"/>
                  <a:t>func</a:t>
                </a:r>
                <a:r>
                  <a:rPr lang="en-IN" dirty="0" smtClean="0"/>
                  <a:t> of features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… and we try to learn a model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b="1" i="0" dirty="0" smtClean="0"/>
                  <a:t> </a:t>
                </a:r>
                <a:r>
                  <a:rPr lang="en-IN" dirty="0" smtClean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b="1" i="0" dirty="0" smtClean="0"/>
              </a:p>
              <a:p>
                <a:pPr lvl="2"/>
                <a:r>
                  <a:rPr lang="en-IN" dirty="0" smtClean="0"/>
                  <a:t>Thus, output is modelled as a linear function of features – not very flexible or powerful. Will learn techniques that model output as non-linear </a:t>
                </a:r>
                <a:r>
                  <a:rPr lang="en-IN" dirty="0" err="1" smtClean="0"/>
                  <a:t>func</a:t>
                </a:r>
                <a:r>
                  <a:rPr lang="en-IN" dirty="0" smtClean="0"/>
                  <a:t> of input</a:t>
                </a:r>
              </a:p>
              <a:p>
                <a:r>
                  <a:rPr lang="en-IN" dirty="0" smtClean="0"/>
                  <a:t>Generalized linear models are “somewhat” linear models</a:t>
                </a:r>
              </a:p>
              <a:p>
                <a:pPr lvl="2"/>
                <a:r>
                  <a:rPr lang="en-IN" dirty="0" smtClean="0"/>
                  <a:t>In fact, we have already seen GLMs in action – logistic </a:t>
                </a:r>
                <a:r>
                  <a:rPr lang="en-IN" dirty="0" err="1" smtClean="0"/>
                  <a:t>reg</a:t>
                </a:r>
                <a:r>
                  <a:rPr lang="en-IN" dirty="0" smtClean="0"/>
                  <a:t>, linear </a:t>
                </a:r>
                <a:r>
                  <a:rPr lang="en-IN" dirty="0" err="1" smtClean="0"/>
                  <a:t>reg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In logistic regression, the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IN" dirty="0" smtClean="0"/>
                  <a:t> (or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IN" dirty="0" smtClean="0"/>
                  <a:t>). However,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doesn’t give 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directly, rather it gives us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IN" dirty="0" smtClean="0"/>
                  <a:t>. We pass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through a (non-linear) </a:t>
                </a:r>
                <a:r>
                  <a:rPr lang="en-IN" dirty="0" err="1" smtClean="0"/>
                  <a:t>thresholding</a:t>
                </a:r>
                <a:r>
                  <a:rPr lang="en-IN" dirty="0" smtClean="0"/>
                  <a:t> function to obtain the final (binary) label</a:t>
                </a:r>
              </a:p>
              <a:p>
                <a:pPr lvl="2"/>
                <a:r>
                  <a:rPr lang="en-IN" dirty="0" smtClean="0"/>
                  <a:t>GLMs generalize this behaviour very nicely to allow us to make predictions on discrete/continuous labels even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does not directly give 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Thus, GLMs are only “just” non-linear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 </a:t>
                </a:r>
                <a:r>
                  <a:rPr lang="en-IN" dirty="0"/>
                  <a:t>–</a:t>
                </a:r>
                <a:r>
                  <a:rPr lang="en-IN" i="0" dirty="0" smtClean="0">
                    <a:sym typeface="Wingdings" panose="05000000000000000000" pitchFamily="2" charset="2"/>
                  </a:rPr>
                  <a:t> they learn linear scores but then threshold (or apply other non-linear wrappers) to predict interesting labels</a:t>
                </a:r>
                <a:endParaRPr lang="en-IN" i="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333" r="-1634" b="-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1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Generalized Linear Models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GLMs assume likelihood models of a special kind (usually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)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IN" dirty="0" smtClean="0"/>
                  <a:t>Called </a:t>
                </a:r>
                <a:r>
                  <a:rPr lang="en-IN" b="1" i="0" dirty="0" smtClean="0"/>
                  <a:t>canonical exponential family distributions</a:t>
                </a:r>
                <a:r>
                  <a:rPr lang="en-IN" i="0" dirty="0" smtClean="0"/>
                  <a:t> </a:t>
                </a:r>
                <a:r>
                  <a:rPr lang="en-IN" dirty="0" smtClean="0"/>
                  <a:t>(details in CS772 </a:t>
                </a:r>
                <a:r>
                  <a:rPr lang="en-IN" dirty="0" err="1" smtClean="0"/>
                  <a:t>etc</a:t>
                </a:r>
                <a:r>
                  <a:rPr lang="en-IN" dirty="0" smtClean="0"/>
                  <a:t>)</a:t>
                </a:r>
              </a:p>
              <a:p>
                <a:pPr lvl="2"/>
                <a:r>
                  <a:rPr lang="en-IN" dirty="0" smtClean="0"/>
                  <a:t>The normalization “constant” is sometimes absorbed into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Sometimes, we include a “dispersion” parameter to control variance i.e.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d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b="1" dirty="0" smtClean="0"/>
                  <a:t>Example</a:t>
                </a:r>
                <a:r>
                  <a:rPr lang="en-IN" dirty="0" smtClean="0"/>
                  <a:t>: Gaussian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/2,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)</a:t>
                </a:r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𝐰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⊤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b="1" dirty="0" smtClean="0"/>
                  <a:t>Example</a:t>
                </a:r>
                <a:r>
                  <a:rPr lang="en-IN" dirty="0" smtClean="0"/>
                  <a:t>: Bernoulli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IN" i="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𝐰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⊤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IN" i="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𝐰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⊤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1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Generalized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Example</a:t>
                </a:r>
                <a:r>
                  <a:rPr lang="en-IN" dirty="0" smtClean="0"/>
                  <a:t>: Poisson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e>
                    </m:func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)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The Poisson distribution can model labels that take values in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IN" dirty="0" smtClean="0"/>
                  <a:t>. Typically used if we want to predict counts e.g. number of students graduating </a:t>
                </a:r>
                <a:r>
                  <a:rPr lang="en-IN" dirty="0" err="1" smtClean="0"/>
                  <a:t>etc</a:t>
                </a:r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IN" dirty="0" smtClean="0"/>
                  <a:t>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b="1" dirty="0" smtClean="0"/>
                  <a:t>Example</a:t>
                </a:r>
                <a:r>
                  <a:rPr lang="en-IN" dirty="0" smtClean="0"/>
                  <a:t>: Gamma (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e>
                    </m:func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6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6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sz="2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sz="26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/>
                  <a:t>)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Almost like a continuous Poisson – can model labels that take only non-negative values e.g. time before patient visits again</a:t>
                </a:r>
              </a:p>
              <a:p>
                <a:pPr lvl="2"/>
                <a:r>
                  <a:rPr lang="en-IN" b="1" dirty="0" smtClean="0"/>
                  <a:t>Note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ensures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 smtClean="0"/>
                  <a:t> o/w gamma </a:t>
                </a:r>
                <a:r>
                  <a:rPr lang="en-IN" dirty="0" err="1" smtClean="0"/>
                  <a:t>dist</a:t>
                </a:r>
                <a:r>
                  <a:rPr lang="en-IN" dirty="0" smtClean="0"/>
                  <a:t> doesn’t make sense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b="1" dirty="0" smtClean="0"/>
                  <a:t>Example</a:t>
                </a:r>
                <a:r>
                  <a:rPr lang="en-IN" dirty="0" smtClean="0"/>
                  <a:t>: von-Mises likelihood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A Gaussian on a circle/finite interval – usually used to predict angles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A “non-canonical” exponential family member – form of expression different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b="-28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0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MLE with GLMs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Mostly, we have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b="1" i="0" dirty="0" smtClean="0"/>
                  <a:t>Interesting fact</a:t>
                </a:r>
                <a:r>
                  <a:rPr lang="en-IN" dirty="0" smtClean="0"/>
                  <a:t>: always have the mean predicted label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Gaussian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Bernoulli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1/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 smtClean="0"/>
                  <a:t> (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IN" dirty="0" smtClean="0"/>
                  <a:t> sigmoid function)</a:t>
                </a:r>
              </a:p>
              <a:p>
                <a:pPr lvl="2"/>
                <a:r>
                  <a:rPr lang="en-IN" b="1" dirty="0" smtClean="0"/>
                  <a:t>Poisson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Gamma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=−1/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(recall in this case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)</a:t>
                </a:r>
              </a:p>
              <a:p>
                <a:r>
                  <a:rPr lang="en-IN" dirty="0" smtClean="0"/>
                  <a:t>Solving for MLE becomes simple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does not depend on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 smtClean="0"/>
                  <a:t>) via (S)GD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b="0" dirty="0" smtClean="0"/>
                  <a:t>Thus, we have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Note that if for some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then that point does not contribute to the gradient. One way to get zero gradient </a:t>
                </a:r>
                <a:r>
                  <a:rPr lang="en-IN" dirty="0" smtClean="0"/>
                  <a:t>(which will be a global optimum </a:t>
                </a:r>
                <a:r>
                  <a:rPr lang="en-IN" dirty="0" smtClean="0"/>
                  <a:t>since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IN" dirty="0" smtClean="0"/>
                  <a:t> is </a:t>
                </a:r>
                <a:r>
                  <a:rPr lang="en-IN" dirty="0" smtClean="0"/>
                  <a:t>mostly </a:t>
                </a:r>
                <a:r>
                  <a:rPr lang="en-IN" dirty="0" smtClean="0"/>
                  <a:t>convex) is to ensure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for all points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</a:t>
                </a:r>
                <a:endParaRPr lang="en-IN" i="0" dirty="0" smtClean="0"/>
              </a:p>
              <a:p>
                <a:endParaRPr lang="en-IN" dirty="0" smtClean="0"/>
              </a:p>
              <a:p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4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4"/>
              <p:cNvSpPr/>
              <p:nvPr/>
            </p:nvSpPr>
            <p:spPr>
              <a:xfrm>
                <a:off x="5863679" y="2601376"/>
                <a:ext cx="5990003" cy="1248080"/>
              </a:xfrm>
              <a:prstGeom prst="wedgeRectCallout">
                <a:avLst>
                  <a:gd name="adj1" fmla="val -64587"/>
                  <a:gd name="adj2" fmla="val 5973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Slightly different (but similar) updates required for gamma since we do not have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but rather </a:t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in that case</a:t>
                </a:r>
              </a:p>
            </p:txBody>
          </p:sp>
        </mc:Choice>
        <mc:Fallback xmlns=""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679" y="2601376"/>
                <a:ext cx="5990003" cy="1248080"/>
              </a:xfrm>
              <a:prstGeom prst="wedgeRectCallout">
                <a:avLst>
                  <a:gd name="adj1" fmla="val -64587"/>
                  <a:gd name="adj2" fmla="val 59734"/>
                </a:avLst>
              </a:prstGeom>
              <a:blipFill>
                <a:blip r:embed="rId3"/>
                <a:stretch>
                  <a:fillRect r="-114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55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 classes next week on account of mid-semester recess</a:t>
            </a:r>
          </a:p>
          <a:p>
            <a:pPr lvl="2"/>
            <a:r>
              <a:rPr lang="en-IN" dirty="0" smtClean="0"/>
              <a:t>Classes resume on Monday, October 14</a:t>
            </a:r>
          </a:p>
          <a:p>
            <a:r>
              <a:rPr lang="en-IN" dirty="0" smtClean="0"/>
              <a:t>Quiz 3 to be held on October 16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5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Last Lecture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US" dirty="0" smtClean="0"/>
                  <a:t>Applications of PCA</a:t>
                </a:r>
              </a:p>
              <a:p>
                <a:pPr lvl="1"/>
                <a:r>
                  <a:rPr lang="en-US" b="1" dirty="0" smtClean="0"/>
                  <a:t>Space savings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/>
                  <a:t> vs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b="1" dirty="0" smtClean="0"/>
                  <a:t>Time savings </a:t>
                </a:r>
                <a:r>
                  <a:rPr lang="en-US" dirty="0" smtClean="0"/>
                  <a:t>(w.r.t linear models):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vs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b="1" dirty="0" smtClean="0"/>
                  <a:t>Noise removal</a:t>
                </a:r>
                <a:r>
                  <a:rPr lang="en-US" dirty="0" smtClean="0"/>
                  <a:t>: dims with small(</a:t>
                </a:r>
                <a:r>
                  <a:rPr lang="en-US" dirty="0" err="1" smtClean="0"/>
                  <a:t>er</a:t>
                </a:r>
                <a:r>
                  <a:rPr lang="en-US" dirty="0" smtClean="0"/>
                  <a:t>) singular values may be noise</a:t>
                </a:r>
              </a:p>
              <a:p>
                <a:pPr lvl="2"/>
                <a:r>
                  <a:rPr lang="en-US" dirty="0" smtClean="0"/>
                  <a:t>Left singular vectors give us (new) low-dimensional representation of data</a:t>
                </a:r>
              </a:p>
              <a:p>
                <a:pPr lvl="2"/>
                <a:r>
                  <a:rPr lang="en-US" dirty="0" smtClean="0"/>
                  <a:t>Example application: foreground-background separation in videos</a:t>
                </a:r>
              </a:p>
              <a:p>
                <a:pPr lvl="1"/>
                <a:r>
                  <a:rPr lang="en-US" b="1" dirty="0" smtClean="0"/>
                  <a:t>Learning prototypes</a:t>
                </a:r>
                <a:r>
                  <a:rPr lang="en-US" dirty="0" smtClean="0"/>
                  <a:t>: right singular </a:t>
                </a:r>
                <a:r>
                  <a:rPr lang="en-US" dirty="0" err="1" smtClean="0"/>
                  <a:t>vecs</a:t>
                </a:r>
                <a:r>
                  <a:rPr lang="en-US" dirty="0" smtClean="0"/>
                  <a:t> can be treated as prototypes</a:t>
                </a:r>
              </a:p>
              <a:p>
                <a:pPr lvl="2"/>
                <a:r>
                  <a:rPr lang="en-US" dirty="0" smtClean="0"/>
                  <a:t>Data can be linearly approx. in terms of these prototypes (not so in GMM </a:t>
                </a:r>
                <a:r>
                  <a:rPr lang="en-US" dirty="0" err="1" smtClean="0"/>
                  <a:t>etc</a:t>
                </a:r>
                <a:r>
                  <a:rPr lang="en-US" dirty="0" smtClean="0"/>
                  <a:t>)</a:t>
                </a:r>
              </a:p>
              <a:p>
                <a:pPr lvl="2"/>
                <a:r>
                  <a:rPr lang="en-US" dirty="0" smtClean="0"/>
                  <a:t>Example applications: </a:t>
                </a:r>
                <a:r>
                  <a:rPr lang="en-US" dirty="0" err="1" smtClean="0"/>
                  <a:t>eigenfaces</a:t>
                </a:r>
                <a:r>
                  <a:rPr lang="en-US" dirty="0" smtClean="0"/>
                  <a:t>, LSA, collaborative filtering</a:t>
                </a:r>
              </a:p>
              <a:p>
                <a:r>
                  <a:rPr lang="en-US" dirty="0" smtClean="0"/>
                  <a:t>Many (equivalent) interpretations of PCA</a:t>
                </a:r>
              </a:p>
              <a:p>
                <a:pPr lvl="2"/>
                <a:r>
                  <a:rPr lang="en-US" dirty="0" smtClean="0"/>
                  <a:t>Gives smallest reconstruction error, largest variance preservation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Probabilistic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</p:spPr>
            <p:txBody>
              <a:bodyPr/>
              <a:lstStyle/>
              <a:p>
                <a:r>
                  <a:rPr lang="en-IN" dirty="0" smtClean="0"/>
                  <a:t>The real data was actually sampled from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-dim standard Gaussian, but got linearly mapped to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-dim space and some noise got added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  <a:blipFill>
                <a:blip r:embed="rId5"/>
                <a:stretch>
                  <a:fillRect l="-562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 descr=" 53"/>
          <p:cNvGrpSpPr/>
          <p:nvPr/>
        </p:nvGrpSpPr>
        <p:grpSpPr>
          <a:xfrm>
            <a:off x="6710677" y="1006075"/>
            <a:ext cx="5122735" cy="3783665"/>
            <a:chOff x="313900" y="1524000"/>
            <a:chExt cx="6086900" cy="44958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55860" y="1524000"/>
              <a:ext cx="0" cy="44958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13900" y="5593080"/>
              <a:ext cx="60869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>
            <a:off x="905342" y="4430612"/>
            <a:ext cx="4647046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860071" y="2725732"/>
            <a:ext cx="4939530" cy="1797842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 descr=" 32"/>
          <p:cNvSpPr/>
          <p:nvPr/>
        </p:nvSpPr>
        <p:spPr>
          <a:xfrm>
            <a:off x="1603372" y="4363798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 descr=" 32"/>
          <p:cNvSpPr/>
          <p:nvPr/>
        </p:nvSpPr>
        <p:spPr>
          <a:xfrm>
            <a:off x="2531696" y="4363798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 descr=" 32"/>
          <p:cNvSpPr/>
          <p:nvPr/>
        </p:nvSpPr>
        <p:spPr>
          <a:xfrm>
            <a:off x="2993604" y="4363798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 descr=" 32"/>
          <p:cNvSpPr/>
          <p:nvPr/>
        </p:nvSpPr>
        <p:spPr>
          <a:xfrm>
            <a:off x="3275512" y="4363798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 descr=" 32"/>
          <p:cNvSpPr/>
          <p:nvPr/>
        </p:nvSpPr>
        <p:spPr>
          <a:xfrm>
            <a:off x="3934943" y="4363798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 descr=" 32"/>
          <p:cNvSpPr/>
          <p:nvPr/>
        </p:nvSpPr>
        <p:spPr>
          <a:xfrm>
            <a:off x="4860530" y="4363798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 descr=" 32"/>
          <p:cNvSpPr/>
          <p:nvPr/>
        </p:nvSpPr>
        <p:spPr>
          <a:xfrm>
            <a:off x="1606398" y="4364383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 descr=" 32"/>
          <p:cNvSpPr/>
          <p:nvPr/>
        </p:nvSpPr>
        <p:spPr>
          <a:xfrm>
            <a:off x="2534722" y="4364383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 descr=" 32"/>
          <p:cNvSpPr/>
          <p:nvPr/>
        </p:nvSpPr>
        <p:spPr>
          <a:xfrm>
            <a:off x="2996630" y="4364383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 descr=" 32"/>
          <p:cNvSpPr/>
          <p:nvPr/>
        </p:nvSpPr>
        <p:spPr>
          <a:xfrm>
            <a:off x="3278538" y="4364383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 descr=" 32"/>
          <p:cNvSpPr/>
          <p:nvPr/>
        </p:nvSpPr>
        <p:spPr>
          <a:xfrm>
            <a:off x="3937969" y="4364383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 descr=" 32"/>
          <p:cNvSpPr/>
          <p:nvPr/>
        </p:nvSpPr>
        <p:spPr>
          <a:xfrm>
            <a:off x="4863556" y="4364383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388" y="5853958"/>
            <a:ext cx="1564009" cy="332859"/>
          </a:xfrm>
          <a:prstGeom prst="rect">
            <a:avLst/>
          </a:prstGeom>
        </p:spPr>
      </p:pic>
      <p:sp>
        <p:nvSpPr>
          <p:cNvPr id="31" name="Rectangular Callout 30"/>
          <p:cNvSpPr/>
          <p:nvPr/>
        </p:nvSpPr>
        <p:spPr>
          <a:xfrm>
            <a:off x="2315929" y="5731730"/>
            <a:ext cx="2512578" cy="1016979"/>
          </a:xfrm>
          <a:prstGeom prst="wedgeRectCallout">
            <a:avLst>
              <a:gd name="adj1" fmla="val 76215"/>
              <a:gd name="adj2" fmla="val -182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Dictionary/Factor Loading matrix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832080" y="4529558"/>
            <a:ext cx="2145303" cy="2246833"/>
            <a:chOff x="8832080" y="4529558"/>
            <a:chExt cx="2145303" cy="2246833"/>
          </a:xfrm>
        </p:grpSpPr>
        <p:sp>
          <p:nvSpPr>
            <p:cNvPr id="33" name="Rectangle 32"/>
            <p:cNvSpPr/>
            <p:nvPr/>
          </p:nvSpPr>
          <p:spPr>
            <a:xfrm flipH="1">
              <a:off x="8971554" y="5003248"/>
              <a:ext cx="166863" cy="1773143"/>
            </a:xfrm>
            <a:prstGeom prst="rect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146276" y="5499153"/>
              <a:ext cx="4314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 smtClean="0">
                  <a:latin typeface="Nexa Book" panose="02000000000000000000" pitchFamily="2" charset="0"/>
                </a:rPr>
                <a:t>=</a:t>
              </a:r>
              <a:endParaRPr lang="en-US" sz="4800" dirty="0">
                <a:latin typeface="Nexa Book" panose="02000000000000000000" pitchFamily="2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flipH="1">
              <a:off x="9664924" y="5003248"/>
              <a:ext cx="709377" cy="1773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flipH="1">
              <a:off x="10655317" y="5003249"/>
              <a:ext cx="153854" cy="8507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832080" y="4529558"/>
                  <a:ext cx="431405" cy="5342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0" dirty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en-US" sz="2800" b="1" dirty="0">
                    <a:latin typeface="Nexa Book" panose="020000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2080" y="4529558"/>
                  <a:ext cx="431405" cy="53424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9729210" y="4529558"/>
                  <a:ext cx="43140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sz="2800" dirty="0">
                    <a:latin typeface="Nexa Book" panose="02000000000000000000" pitchFamily="2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9210" y="4529558"/>
                  <a:ext cx="431405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0545978" y="4529558"/>
                  <a:ext cx="431405" cy="5342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0" dirty="0" smtClean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p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en-US" sz="2800" b="1" dirty="0">
                    <a:latin typeface="Nexa Book" panose="02000000000000000000" pitchFamily="2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5978" y="4529558"/>
                  <a:ext cx="431405" cy="53424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1150070" y="2243579"/>
            <a:ext cx="4176074" cy="2120219"/>
            <a:chOff x="9379439" y="2923622"/>
            <a:chExt cx="5591817" cy="1869175"/>
          </a:xfrm>
        </p:grpSpPr>
        <p:sp>
          <p:nvSpPr>
            <p:cNvPr id="50" name="Freeform 49"/>
            <p:cNvSpPr/>
            <p:nvPr/>
          </p:nvSpPr>
          <p:spPr>
            <a:xfrm>
              <a:off x="9379439" y="2923622"/>
              <a:ext cx="2793364" cy="1830151"/>
            </a:xfrm>
            <a:custGeom>
              <a:avLst/>
              <a:gdLst>
                <a:gd name="connsiteX0" fmla="*/ 9007813 w 9007813"/>
                <a:gd name="connsiteY0" fmla="*/ 0 h 4338536"/>
                <a:gd name="connsiteX1" fmla="*/ 0 w 9007813"/>
                <a:gd name="connsiteY1" fmla="*/ 4338536 h 4338536"/>
                <a:gd name="connsiteX0" fmla="*/ 9007813 w 9007813"/>
                <a:gd name="connsiteY0" fmla="*/ 0 h 4338536"/>
                <a:gd name="connsiteX1" fmla="*/ 0 w 9007813"/>
                <a:gd name="connsiteY1" fmla="*/ 4338536 h 4338536"/>
                <a:gd name="connsiteX0" fmla="*/ 9007813 w 9007813"/>
                <a:gd name="connsiteY0" fmla="*/ 0 h 4344245"/>
                <a:gd name="connsiteX1" fmla="*/ 0 w 9007813"/>
                <a:gd name="connsiteY1" fmla="*/ 4338536 h 4344245"/>
                <a:gd name="connsiteX0" fmla="*/ 9007813 w 9007813"/>
                <a:gd name="connsiteY0" fmla="*/ 27 h 4344249"/>
                <a:gd name="connsiteX1" fmla="*/ 0 w 9007813"/>
                <a:gd name="connsiteY1" fmla="*/ 4338563 h 4344249"/>
                <a:gd name="connsiteX0" fmla="*/ 9007813 w 9007813"/>
                <a:gd name="connsiteY0" fmla="*/ 28 h 4338742"/>
                <a:gd name="connsiteX1" fmla="*/ 0 w 9007813"/>
                <a:gd name="connsiteY1" fmla="*/ 4338564 h 4338742"/>
                <a:gd name="connsiteX0" fmla="*/ 7937770 w 7937770"/>
                <a:gd name="connsiteY0" fmla="*/ 29 h 4183107"/>
                <a:gd name="connsiteX1" fmla="*/ 0 w 7937770"/>
                <a:gd name="connsiteY1" fmla="*/ 4182922 h 4183107"/>
                <a:gd name="connsiteX0" fmla="*/ 7937770 w 7937770"/>
                <a:gd name="connsiteY0" fmla="*/ 184 h 4183261"/>
                <a:gd name="connsiteX1" fmla="*/ 0 w 7937770"/>
                <a:gd name="connsiteY1" fmla="*/ 4183077 h 4183261"/>
                <a:gd name="connsiteX0" fmla="*/ 7937770 w 7937770"/>
                <a:gd name="connsiteY0" fmla="*/ 217 h 4183110"/>
                <a:gd name="connsiteX1" fmla="*/ 0 w 7937770"/>
                <a:gd name="connsiteY1" fmla="*/ 4183110 h 4183110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292512"/>
                <a:gd name="connsiteX1" fmla="*/ 5291845 w 7937770"/>
                <a:gd name="connsiteY1" fmla="*/ 2859935 h 4292512"/>
                <a:gd name="connsiteX2" fmla="*/ 0 w 7937770"/>
                <a:gd name="connsiteY2" fmla="*/ 4182893 h 4292512"/>
                <a:gd name="connsiteX0" fmla="*/ 7937770 w 7937770"/>
                <a:gd name="connsiteY0" fmla="*/ 0 h 4350807"/>
                <a:gd name="connsiteX1" fmla="*/ 5291845 w 7937770"/>
                <a:gd name="connsiteY1" fmla="*/ 2859935 h 4350807"/>
                <a:gd name="connsiteX2" fmla="*/ 0 w 7937770"/>
                <a:gd name="connsiteY2" fmla="*/ 4182893 h 4350807"/>
                <a:gd name="connsiteX0" fmla="*/ 7937770 w 7937770"/>
                <a:gd name="connsiteY0" fmla="*/ 0 h 4337610"/>
                <a:gd name="connsiteX1" fmla="*/ 5291845 w 7937770"/>
                <a:gd name="connsiteY1" fmla="*/ 2859935 h 4337610"/>
                <a:gd name="connsiteX2" fmla="*/ 0 w 7937770"/>
                <a:gd name="connsiteY2" fmla="*/ 4182893 h 4337610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6232"/>
                <a:gd name="connsiteX1" fmla="*/ 5291845 w 7937770"/>
                <a:gd name="connsiteY1" fmla="*/ 2859935 h 4186232"/>
                <a:gd name="connsiteX2" fmla="*/ 0 w 7937770"/>
                <a:gd name="connsiteY2" fmla="*/ 4182893 h 4186232"/>
                <a:gd name="connsiteX0" fmla="*/ 7918315 w 7918315"/>
                <a:gd name="connsiteY0" fmla="*/ 0 h 4320067"/>
                <a:gd name="connsiteX1" fmla="*/ 5272390 w 7918315"/>
                <a:gd name="connsiteY1" fmla="*/ 2859935 h 4320067"/>
                <a:gd name="connsiteX2" fmla="*/ 0 w 7918315"/>
                <a:gd name="connsiteY2" fmla="*/ 4319080 h 4320067"/>
                <a:gd name="connsiteX0" fmla="*/ 7918315 w 7918315"/>
                <a:gd name="connsiteY0" fmla="*/ 0 h 4320233"/>
                <a:gd name="connsiteX1" fmla="*/ 5272390 w 7918315"/>
                <a:gd name="connsiteY1" fmla="*/ 2859935 h 4320233"/>
                <a:gd name="connsiteX2" fmla="*/ 0 w 7918315"/>
                <a:gd name="connsiteY2" fmla="*/ 4319080 h 4320233"/>
                <a:gd name="connsiteX0" fmla="*/ 7918315 w 7918315"/>
                <a:gd name="connsiteY0" fmla="*/ 0 h 4322039"/>
                <a:gd name="connsiteX1" fmla="*/ 4980560 w 7918315"/>
                <a:gd name="connsiteY1" fmla="*/ 3287952 h 4322039"/>
                <a:gd name="connsiteX2" fmla="*/ 0 w 7918315"/>
                <a:gd name="connsiteY2" fmla="*/ 4319080 h 4322039"/>
                <a:gd name="connsiteX0" fmla="*/ 7918315 w 7918315"/>
                <a:gd name="connsiteY0" fmla="*/ 0 h 4327307"/>
                <a:gd name="connsiteX1" fmla="*/ 4980560 w 7918315"/>
                <a:gd name="connsiteY1" fmla="*/ 3287952 h 4327307"/>
                <a:gd name="connsiteX2" fmla="*/ 0 w 7918315"/>
                <a:gd name="connsiteY2" fmla="*/ 4319080 h 4327307"/>
                <a:gd name="connsiteX0" fmla="*/ 6459166 w 6459166"/>
                <a:gd name="connsiteY0" fmla="*/ 0 h 4263111"/>
                <a:gd name="connsiteX1" fmla="*/ 3521411 w 6459166"/>
                <a:gd name="connsiteY1" fmla="*/ 3287952 h 4263111"/>
                <a:gd name="connsiteX2" fmla="*/ 0 w 6459166"/>
                <a:gd name="connsiteY2" fmla="*/ 4260714 h 4263111"/>
                <a:gd name="connsiteX0" fmla="*/ 6536987 w 6536987"/>
                <a:gd name="connsiteY0" fmla="*/ 0 h 4282458"/>
                <a:gd name="connsiteX1" fmla="*/ 3599232 w 6536987"/>
                <a:gd name="connsiteY1" fmla="*/ 3287952 h 4282458"/>
                <a:gd name="connsiteX2" fmla="*/ 0 w 6536987"/>
                <a:gd name="connsiteY2" fmla="*/ 4280170 h 4282458"/>
                <a:gd name="connsiteX0" fmla="*/ 6536987 w 6536987"/>
                <a:gd name="connsiteY0" fmla="*/ 0 h 4282892"/>
                <a:gd name="connsiteX1" fmla="*/ 3599232 w 6536987"/>
                <a:gd name="connsiteY1" fmla="*/ 3287952 h 4282892"/>
                <a:gd name="connsiteX2" fmla="*/ 0 w 6536987"/>
                <a:gd name="connsiteY2" fmla="*/ 4280170 h 4282892"/>
                <a:gd name="connsiteX0" fmla="*/ 6536987 w 6536987"/>
                <a:gd name="connsiteY0" fmla="*/ 0 h 4284940"/>
                <a:gd name="connsiteX1" fmla="*/ 3365769 w 6536987"/>
                <a:gd name="connsiteY1" fmla="*/ 3424139 h 4284940"/>
                <a:gd name="connsiteX2" fmla="*/ 0 w 6536987"/>
                <a:gd name="connsiteY2" fmla="*/ 4280170 h 4284940"/>
                <a:gd name="connsiteX0" fmla="*/ 6536987 w 6536987"/>
                <a:gd name="connsiteY0" fmla="*/ 0 h 4282892"/>
                <a:gd name="connsiteX1" fmla="*/ 3521411 w 6536987"/>
                <a:gd name="connsiteY1" fmla="*/ 3287951 h 4282892"/>
                <a:gd name="connsiteX2" fmla="*/ 0 w 6536987"/>
                <a:gd name="connsiteY2" fmla="*/ 4280170 h 4282892"/>
                <a:gd name="connsiteX0" fmla="*/ 6536987 w 6536987"/>
                <a:gd name="connsiteY0" fmla="*/ 0 h 4282892"/>
                <a:gd name="connsiteX1" fmla="*/ 3521411 w 6536987"/>
                <a:gd name="connsiteY1" fmla="*/ 3287951 h 4282892"/>
                <a:gd name="connsiteX2" fmla="*/ 0 w 6536987"/>
                <a:gd name="connsiteY2" fmla="*/ 4280170 h 4282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6987" h="4282892">
                  <a:moveTo>
                    <a:pt x="6536987" y="0"/>
                  </a:moveTo>
                  <a:cubicBezTo>
                    <a:pt x="5463702" y="6486"/>
                    <a:pt x="4377445" y="2516223"/>
                    <a:pt x="3521411" y="3287951"/>
                  </a:cubicBezTo>
                  <a:cubicBezTo>
                    <a:pt x="2665377" y="4059679"/>
                    <a:pt x="2555133" y="4312596"/>
                    <a:pt x="0" y="4280170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 flipH="1">
              <a:off x="12172803" y="2923622"/>
              <a:ext cx="2793364" cy="1830151"/>
            </a:xfrm>
            <a:custGeom>
              <a:avLst/>
              <a:gdLst>
                <a:gd name="connsiteX0" fmla="*/ 9007813 w 9007813"/>
                <a:gd name="connsiteY0" fmla="*/ 0 h 4338536"/>
                <a:gd name="connsiteX1" fmla="*/ 0 w 9007813"/>
                <a:gd name="connsiteY1" fmla="*/ 4338536 h 4338536"/>
                <a:gd name="connsiteX0" fmla="*/ 9007813 w 9007813"/>
                <a:gd name="connsiteY0" fmla="*/ 0 h 4338536"/>
                <a:gd name="connsiteX1" fmla="*/ 0 w 9007813"/>
                <a:gd name="connsiteY1" fmla="*/ 4338536 h 4338536"/>
                <a:gd name="connsiteX0" fmla="*/ 9007813 w 9007813"/>
                <a:gd name="connsiteY0" fmla="*/ 0 h 4344245"/>
                <a:gd name="connsiteX1" fmla="*/ 0 w 9007813"/>
                <a:gd name="connsiteY1" fmla="*/ 4338536 h 4344245"/>
                <a:gd name="connsiteX0" fmla="*/ 9007813 w 9007813"/>
                <a:gd name="connsiteY0" fmla="*/ 27 h 4344249"/>
                <a:gd name="connsiteX1" fmla="*/ 0 w 9007813"/>
                <a:gd name="connsiteY1" fmla="*/ 4338563 h 4344249"/>
                <a:gd name="connsiteX0" fmla="*/ 9007813 w 9007813"/>
                <a:gd name="connsiteY0" fmla="*/ 28 h 4338742"/>
                <a:gd name="connsiteX1" fmla="*/ 0 w 9007813"/>
                <a:gd name="connsiteY1" fmla="*/ 4338564 h 4338742"/>
                <a:gd name="connsiteX0" fmla="*/ 7937770 w 7937770"/>
                <a:gd name="connsiteY0" fmla="*/ 29 h 4183107"/>
                <a:gd name="connsiteX1" fmla="*/ 0 w 7937770"/>
                <a:gd name="connsiteY1" fmla="*/ 4182922 h 4183107"/>
                <a:gd name="connsiteX0" fmla="*/ 7937770 w 7937770"/>
                <a:gd name="connsiteY0" fmla="*/ 184 h 4183261"/>
                <a:gd name="connsiteX1" fmla="*/ 0 w 7937770"/>
                <a:gd name="connsiteY1" fmla="*/ 4183077 h 4183261"/>
                <a:gd name="connsiteX0" fmla="*/ 7937770 w 7937770"/>
                <a:gd name="connsiteY0" fmla="*/ 217 h 4183110"/>
                <a:gd name="connsiteX1" fmla="*/ 0 w 7937770"/>
                <a:gd name="connsiteY1" fmla="*/ 4183110 h 4183110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292512"/>
                <a:gd name="connsiteX1" fmla="*/ 5291845 w 7937770"/>
                <a:gd name="connsiteY1" fmla="*/ 2859935 h 4292512"/>
                <a:gd name="connsiteX2" fmla="*/ 0 w 7937770"/>
                <a:gd name="connsiteY2" fmla="*/ 4182893 h 4292512"/>
                <a:gd name="connsiteX0" fmla="*/ 7937770 w 7937770"/>
                <a:gd name="connsiteY0" fmla="*/ 0 h 4350807"/>
                <a:gd name="connsiteX1" fmla="*/ 5291845 w 7937770"/>
                <a:gd name="connsiteY1" fmla="*/ 2859935 h 4350807"/>
                <a:gd name="connsiteX2" fmla="*/ 0 w 7937770"/>
                <a:gd name="connsiteY2" fmla="*/ 4182893 h 4350807"/>
                <a:gd name="connsiteX0" fmla="*/ 7937770 w 7937770"/>
                <a:gd name="connsiteY0" fmla="*/ 0 h 4337610"/>
                <a:gd name="connsiteX1" fmla="*/ 5291845 w 7937770"/>
                <a:gd name="connsiteY1" fmla="*/ 2859935 h 4337610"/>
                <a:gd name="connsiteX2" fmla="*/ 0 w 7937770"/>
                <a:gd name="connsiteY2" fmla="*/ 4182893 h 4337610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6232"/>
                <a:gd name="connsiteX1" fmla="*/ 5291845 w 7937770"/>
                <a:gd name="connsiteY1" fmla="*/ 2859935 h 4186232"/>
                <a:gd name="connsiteX2" fmla="*/ 0 w 7937770"/>
                <a:gd name="connsiteY2" fmla="*/ 4182893 h 4186232"/>
                <a:gd name="connsiteX0" fmla="*/ 7918315 w 7918315"/>
                <a:gd name="connsiteY0" fmla="*/ 0 h 4320067"/>
                <a:gd name="connsiteX1" fmla="*/ 5272390 w 7918315"/>
                <a:gd name="connsiteY1" fmla="*/ 2859935 h 4320067"/>
                <a:gd name="connsiteX2" fmla="*/ 0 w 7918315"/>
                <a:gd name="connsiteY2" fmla="*/ 4319080 h 4320067"/>
                <a:gd name="connsiteX0" fmla="*/ 7918315 w 7918315"/>
                <a:gd name="connsiteY0" fmla="*/ 0 h 4320233"/>
                <a:gd name="connsiteX1" fmla="*/ 5272390 w 7918315"/>
                <a:gd name="connsiteY1" fmla="*/ 2859935 h 4320233"/>
                <a:gd name="connsiteX2" fmla="*/ 0 w 7918315"/>
                <a:gd name="connsiteY2" fmla="*/ 4319080 h 4320233"/>
                <a:gd name="connsiteX0" fmla="*/ 7918315 w 7918315"/>
                <a:gd name="connsiteY0" fmla="*/ 0 h 4322039"/>
                <a:gd name="connsiteX1" fmla="*/ 4980560 w 7918315"/>
                <a:gd name="connsiteY1" fmla="*/ 3287952 h 4322039"/>
                <a:gd name="connsiteX2" fmla="*/ 0 w 7918315"/>
                <a:gd name="connsiteY2" fmla="*/ 4319080 h 4322039"/>
                <a:gd name="connsiteX0" fmla="*/ 7918315 w 7918315"/>
                <a:gd name="connsiteY0" fmla="*/ 0 h 4327307"/>
                <a:gd name="connsiteX1" fmla="*/ 4980560 w 7918315"/>
                <a:gd name="connsiteY1" fmla="*/ 3287952 h 4327307"/>
                <a:gd name="connsiteX2" fmla="*/ 0 w 7918315"/>
                <a:gd name="connsiteY2" fmla="*/ 4319080 h 4327307"/>
                <a:gd name="connsiteX0" fmla="*/ 6459166 w 6459166"/>
                <a:gd name="connsiteY0" fmla="*/ 0 h 4263111"/>
                <a:gd name="connsiteX1" fmla="*/ 3521411 w 6459166"/>
                <a:gd name="connsiteY1" fmla="*/ 3287952 h 4263111"/>
                <a:gd name="connsiteX2" fmla="*/ 0 w 6459166"/>
                <a:gd name="connsiteY2" fmla="*/ 4260714 h 4263111"/>
                <a:gd name="connsiteX0" fmla="*/ 6536987 w 6536987"/>
                <a:gd name="connsiteY0" fmla="*/ 0 h 4282458"/>
                <a:gd name="connsiteX1" fmla="*/ 3599232 w 6536987"/>
                <a:gd name="connsiteY1" fmla="*/ 3287952 h 4282458"/>
                <a:gd name="connsiteX2" fmla="*/ 0 w 6536987"/>
                <a:gd name="connsiteY2" fmla="*/ 4280170 h 4282458"/>
                <a:gd name="connsiteX0" fmla="*/ 6536987 w 6536987"/>
                <a:gd name="connsiteY0" fmla="*/ 0 h 4282892"/>
                <a:gd name="connsiteX1" fmla="*/ 3599232 w 6536987"/>
                <a:gd name="connsiteY1" fmla="*/ 3287952 h 4282892"/>
                <a:gd name="connsiteX2" fmla="*/ 0 w 6536987"/>
                <a:gd name="connsiteY2" fmla="*/ 4280170 h 4282892"/>
                <a:gd name="connsiteX0" fmla="*/ 6536987 w 6536987"/>
                <a:gd name="connsiteY0" fmla="*/ 0 h 4284940"/>
                <a:gd name="connsiteX1" fmla="*/ 3365769 w 6536987"/>
                <a:gd name="connsiteY1" fmla="*/ 3424139 h 4284940"/>
                <a:gd name="connsiteX2" fmla="*/ 0 w 6536987"/>
                <a:gd name="connsiteY2" fmla="*/ 4280170 h 4284940"/>
                <a:gd name="connsiteX0" fmla="*/ 6536987 w 6536987"/>
                <a:gd name="connsiteY0" fmla="*/ 0 h 4282892"/>
                <a:gd name="connsiteX1" fmla="*/ 3521411 w 6536987"/>
                <a:gd name="connsiteY1" fmla="*/ 3287951 h 4282892"/>
                <a:gd name="connsiteX2" fmla="*/ 0 w 6536987"/>
                <a:gd name="connsiteY2" fmla="*/ 4280170 h 4282892"/>
                <a:gd name="connsiteX0" fmla="*/ 6536987 w 6536987"/>
                <a:gd name="connsiteY0" fmla="*/ 0 h 4282892"/>
                <a:gd name="connsiteX1" fmla="*/ 3521411 w 6536987"/>
                <a:gd name="connsiteY1" fmla="*/ 3287951 h 4282892"/>
                <a:gd name="connsiteX2" fmla="*/ 0 w 6536987"/>
                <a:gd name="connsiteY2" fmla="*/ 4280170 h 4282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6987" h="4282892">
                  <a:moveTo>
                    <a:pt x="6536987" y="0"/>
                  </a:moveTo>
                  <a:cubicBezTo>
                    <a:pt x="5463702" y="6486"/>
                    <a:pt x="4377445" y="2516223"/>
                    <a:pt x="3521411" y="3287951"/>
                  </a:cubicBezTo>
                  <a:cubicBezTo>
                    <a:pt x="2665377" y="4059679"/>
                    <a:pt x="2555133" y="4312596"/>
                    <a:pt x="0" y="4280170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9423679" y="2937065"/>
              <a:ext cx="5547577" cy="1855732"/>
            </a:xfrm>
            <a:custGeom>
              <a:avLst/>
              <a:gdLst>
                <a:gd name="connsiteX0" fmla="*/ 2757812 w 5547578"/>
                <a:gd name="connsiteY0" fmla="*/ 0 h 1855732"/>
                <a:gd name="connsiteX1" fmla="*/ 2773789 w 5547578"/>
                <a:gd name="connsiteY1" fmla="*/ 2411 h 1855732"/>
                <a:gd name="connsiteX2" fmla="*/ 2789766 w 5547578"/>
                <a:gd name="connsiteY2" fmla="*/ 0 h 1855732"/>
                <a:gd name="connsiteX3" fmla="*/ 2789763 w 5547578"/>
                <a:gd name="connsiteY3" fmla="*/ 4821 h 1855732"/>
                <a:gd name="connsiteX4" fmla="*/ 2836666 w 5547578"/>
                <a:gd name="connsiteY4" fmla="*/ 11897 h 1855732"/>
                <a:gd name="connsiteX5" fmla="*/ 3905369 w 5547578"/>
                <a:gd name="connsiteY5" fmla="*/ 1243613 h 1855732"/>
                <a:gd name="connsiteX6" fmla="*/ 5547578 w 5547578"/>
                <a:gd name="connsiteY6" fmla="*/ 1855637 h 1855732"/>
                <a:gd name="connsiteX7" fmla="*/ 2785533 w 5547578"/>
                <a:gd name="connsiteY7" fmla="*/ 1855731 h 1855732"/>
                <a:gd name="connsiteX8" fmla="*/ 2785533 w 5547578"/>
                <a:gd name="connsiteY8" fmla="*/ 1855732 h 1855732"/>
                <a:gd name="connsiteX9" fmla="*/ 2773789 w 5547578"/>
                <a:gd name="connsiteY9" fmla="*/ 1855732 h 1855732"/>
                <a:gd name="connsiteX10" fmla="*/ 2762045 w 5547578"/>
                <a:gd name="connsiteY10" fmla="*/ 1855732 h 1855732"/>
                <a:gd name="connsiteX11" fmla="*/ 2762045 w 5547578"/>
                <a:gd name="connsiteY11" fmla="*/ 1855731 h 1855732"/>
                <a:gd name="connsiteX12" fmla="*/ 0 w 5547578"/>
                <a:gd name="connsiteY12" fmla="*/ 1855637 h 1855732"/>
                <a:gd name="connsiteX13" fmla="*/ 1642209 w 5547578"/>
                <a:gd name="connsiteY13" fmla="*/ 1243613 h 1855732"/>
                <a:gd name="connsiteX14" fmla="*/ 2710913 w 5547578"/>
                <a:gd name="connsiteY14" fmla="*/ 11897 h 1855732"/>
                <a:gd name="connsiteX15" fmla="*/ 2757815 w 5547578"/>
                <a:gd name="connsiteY15" fmla="*/ 4821 h 185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47578" h="1855732">
                  <a:moveTo>
                    <a:pt x="2757812" y="0"/>
                  </a:moveTo>
                  <a:lnTo>
                    <a:pt x="2773789" y="2411"/>
                  </a:lnTo>
                  <a:lnTo>
                    <a:pt x="2789766" y="0"/>
                  </a:lnTo>
                  <a:lnTo>
                    <a:pt x="2789763" y="4821"/>
                  </a:lnTo>
                  <a:lnTo>
                    <a:pt x="2836666" y="11897"/>
                  </a:lnTo>
                  <a:cubicBezTo>
                    <a:pt x="3225814" y="110275"/>
                    <a:pt x="3540906" y="775076"/>
                    <a:pt x="3905369" y="1243613"/>
                  </a:cubicBezTo>
                  <a:cubicBezTo>
                    <a:pt x="4294130" y="1743387"/>
                    <a:pt x="4647397" y="1835368"/>
                    <a:pt x="5547578" y="1855637"/>
                  </a:cubicBezTo>
                  <a:lnTo>
                    <a:pt x="2785533" y="1855731"/>
                  </a:lnTo>
                  <a:lnTo>
                    <a:pt x="2785533" y="1855732"/>
                  </a:lnTo>
                  <a:lnTo>
                    <a:pt x="2773789" y="1855732"/>
                  </a:lnTo>
                  <a:lnTo>
                    <a:pt x="2762045" y="1855732"/>
                  </a:lnTo>
                  <a:lnTo>
                    <a:pt x="2762045" y="1855731"/>
                  </a:lnTo>
                  <a:lnTo>
                    <a:pt x="0" y="1855637"/>
                  </a:lnTo>
                  <a:cubicBezTo>
                    <a:pt x="900181" y="1835368"/>
                    <a:pt x="1253448" y="1743387"/>
                    <a:pt x="1642209" y="1243613"/>
                  </a:cubicBezTo>
                  <a:cubicBezTo>
                    <a:pt x="2006673" y="775076"/>
                    <a:pt x="2321764" y="110275"/>
                    <a:pt x="2710913" y="11897"/>
                  </a:cubicBezTo>
                  <a:lnTo>
                    <a:pt x="2757815" y="4821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5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85" y="5193979"/>
            <a:ext cx="2035559" cy="39900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618" y="5253629"/>
            <a:ext cx="5137972" cy="39900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109522" y="5152324"/>
            <a:ext cx="3581015" cy="580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ular Callout 54"/>
              <p:cNvSpPr/>
              <p:nvPr/>
            </p:nvSpPr>
            <p:spPr>
              <a:xfrm>
                <a:off x="3934943" y="1228992"/>
                <a:ext cx="4559551" cy="1608410"/>
              </a:xfrm>
              <a:prstGeom prst="wedgeRectCallout">
                <a:avLst>
                  <a:gd name="adj1" fmla="val 59583"/>
                  <a:gd name="adj2" fmla="val 8685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can we recover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In other words, given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, recover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5" name="Rectangular Callout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943" y="1228992"/>
                <a:ext cx="4559551" cy="1608410"/>
              </a:xfrm>
              <a:prstGeom prst="wedgeRectCallout">
                <a:avLst>
                  <a:gd name="adj1" fmla="val 59583"/>
                  <a:gd name="adj2" fmla="val 86854"/>
                </a:avLst>
              </a:prstGeom>
              <a:blipFill>
                <a:blip r:embed="rId15"/>
                <a:stretch>
                  <a:fillRect t="-54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23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96296E-6 L -2.08333E-6 -0.06135 C -2.08333E-6 -0.08889 0.1362 -0.12246 0.24688 -0.12246 L 0.49388 -0.12246 " pathEditMode="relative" rAng="0" ptsTypes="AAAA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-6134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5E-6 -0.05417 C 5E-6 -0.07848 0.13659 -0.1081 0.24766 -0.1081 L 0.49532 -0.1081 " pathEditMode="relative" rAng="0" ptsTypes="AAAA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66" y="-5417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1.45833E-6 -0.07778 C 1.45833E-6 -0.11273 0.13515 -0.15533 0.24505 -0.15533 L 0.49036 -0.15533 " pathEditMode="relative" rAng="0" ptsTypes="AAAA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18" y="-7778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2.5E-6 -0.01991 C -2.5E-6 -0.02871 0.13841 -0.03935 0.25091 -0.03935 L 0.50209 -0.03935 " pathEditMode="relative" rAng="0" ptsTypes="AAAA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04" y="-1968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-0.1007 C 0 -0.14584 0.13398 -0.20116 0.24297 -0.20116 L 0.48594 -0.20116 " pathEditMode="relative" rAng="0" ptsTypes="AAAA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97" y="-10069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-4.375E-6 -0.04306 C -4.375E-6 -0.06273 0.13711 -0.08611 0.24857 -0.08611 L 0.49727 -0.08611 " pathEditMode="relative" rAng="0" ptsTypes="AAAA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57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209 -0.03935 L 0.47826 -0.07176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-162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532 -0.1081 L 0.5043 -0.15949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-2569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036 -0.15533 L 0.50508 -0.19653 " pathEditMode="relative" rAng="0" ptsTypes="AA">
                                      <p:cBhvr>
                                        <p:cTn id="1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-206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94 -0.20116 L 0.47188 -0.23866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" y="-1875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727 -0.08611 L 0.49154 -0.04236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" y="2176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388 -0.12246 L 0.51901 -0.10602 " pathEditMode="relative" rAng="0" ptsTypes="AA">
                                      <p:cBhvr>
                                        <p:cTn id="1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31" grpId="0" animBg="1"/>
      <p:bldP spid="28" grpId="0" animBg="1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Probabilistic PCA </a:t>
            </a:r>
            <a:r>
              <a:rPr lang="en-IN" sz="3600" dirty="0"/>
              <a:t>[Tipping and Bishop, 1999]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3"/>
                <a:ext cx="12143985" cy="5885077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Given samples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, we wish to recover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b="1" dirty="0"/>
                  <a:t>Note</a:t>
                </a:r>
                <a:r>
                  <a:rPr lang="en-IN" dirty="0"/>
                  <a:t>: this is a generative </a:t>
                </a:r>
                <a:r>
                  <a:rPr lang="en-IN" dirty="0" smtClean="0"/>
                  <a:t>problem, i.e. deals with generation of </a:t>
                </a:r>
                <a:r>
                  <a:rPr lang="en-IN" dirty="0"/>
                  <a:t>feature </a:t>
                </a:r>
                <a:r>
                  <a:rPr lang="en-IN" dirty="0" smtClean="0"/>
                  <a:t>vectors</a:t>
                </a:r>
                <a:endParaRPr lang="en-IN" dirty="0"/>
              </a:p>
              <a:p>
                <a:pPr lvl="2"/>
                <a:r>
                  <a:rPr lang="en-IN" dirty="0"/>
                  <a:t>As discussed before, the original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are “latent</a:t>
                </a:r>
                <a:r>
                  <a:rPr lang="en-IN" dirty="0" smtClean="0"/>
                  <a:t>” – not seen</a:t>
                </a:r>
              </a:p>
              <a:p>
                <a:pPr lvl="2"/>
                <a:r>
                  <a:rPr lang="en-IN" dirty="0" smtClean="0"/>
                  <a:t>Also clear from the noise model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sSup>
                          <m:sSupPr>
                            <m:ctrl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𝐳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More flexible models possible e.g. Factor Analysis – will see later</a:t>
                </a:r>
              </a:p>
              <a:p>
                <a:r>
                  <a:rPr lang="en-IN" dirty="0" smtClean="0"/>
                  <a:t>Will first see how to recover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 smtClean="0"/>
                  <a:t> and then head into recovering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Some mildly painful integrals later we can get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𝐳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𝐳</m:t>
                        </m:r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The above also assumes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I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Thus, to simplify life, we can pretend for a moment that our samples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were really generated from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and there are 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in the picture. </a:t>
                </a:r>
              </a:p>
              <a:p>
                <a:pPr lvl="2"/>
                <a:r>
                  <a:rPr lang="en-IN" dirty="0" smtClean="0"/>
                  <a:t>Can we now do MLE to find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N" dirty="0" smtClean="0"/>
                  <a:t>?</a:t>
                </a:r>
              </a:p>
              <a:p>
                <a:pPr lvl="2"/>
                <a:endParaRPr lang="en-IN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3"/>
                <a:ext cx="12143985" cy="5885077"/>
              </a:xfrm>
              <a:blipFill>
                <a:blip r:embed="rId2"/>
                <a:stretch>
                  <a:fillRect l="-552" t="-2277" b="-8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620651" y="329888"/>
            <a:ext cx="1468606" cy="1238929"/>
            <a:chOff x="12383748" y="1219011"/>
            <a:chExt cx="1862104" cy="1570887"/>
          </a:xfrm>
        </p:grpSpPr>
        <p:sp>
          <p:nvSpPr>
            <p:cNvPr id="7" name="Freeform 6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3133618" y="240141"/>
            <a:ext cx="7501217" cy="1328676"/>
          </a:xfrm>
          <a:prstGeom prst="wedgeRectCallout">
            <a:avLst>
              <a:gd name="adj1" fmla="val 59342"/>
              <a:gd name="adj2" fmla="val 4441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It is very unusual for latent variables to simply integrate out like this leaving behind a nice Gaussian density. We got very lucky here </a:t>
            </a:r>
            <a:r>
              <a:rPr lang="en-IN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. Usually latent variables mean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AltOpt</a:t>
            </a:r>
            <a:r>
              <a:rPr lang="en-IN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/EM</a:t>
            </a:r>
            <a:endParaRPr lang="en-IN" sz="24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3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 smtClean="0"/>
                  <a:t>An MLE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 smtClean="0"/>
                  <a:t> in PPCA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38" t="-13636" b="-22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We get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samples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from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. The log-likelihood is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fun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fun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tr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Note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is always invertible because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dirty="0" smtClean="0"/>
                  <a:t> (imp. 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𝑊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</a:t>
                </a:r>
                <a:r>
                  <a:rPr lang="en-IN" dirty="0" smtClean="0">
                    <a:sym typeface="Wingdings" panose="05000000000000000000" pitchFamily="2" charset="2"/>
                  </a:rPr>
                  <a:t>)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Can apply first order optimality to get MLE (painful derivatives though)</a:t>
                </a:r>
              </a:p>
              <a:p>
                <a:pPr lvl="2"/>
                <a:r>
                  <a:rPr lang="en-IN" dirty="0" smtClean="0">
                    <a:sym typeface="Wingdings" panose="05000000000000000000" pitchFamily="2" charset="2"/>
                  </a:rPr>
                  <a:t>Thankfully, end result is very familiar. 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𝑄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Λ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 smtClean="0">
                    <a:sym typeface="Wingdings" panose="05000000000000000000" pitchFamily="2" charset="2"/>
                  </a:rPr>
                  <a:t> be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eigendecomposition</a:t>
                </a:r>
                <a:r>
                  <a:rPr lang="en-IN" dirty="0" smtClean="0"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</m:oMath>
                </a14:m>
                <a:r>
                  <a:rPr lang="en-IN" b="0" dirty="0" smtClean="0">
                    <a:sym typeface="Wingdings" panose="05000000000000000000" pitchFamily="2" charset="2"/>
                  </a:rPr>
                  <a:t>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𝑄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𝐪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,…,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𝐪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b="0" dirty="0" smtClean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Λ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diag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b="0" dirty="0" smtClean="0"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≥…</m:t>
                    </m:r>
                  </m:oMath>
                </a14:m>
                <a:endParaRPr lang="en-IN" b="0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 smtClean="0">
                    <a:sym typeface="Wingdings" panose="05000000000000000000" pitchFamily="2" charset="2"/>
                  </a:rPr>
                  <a:t>An ED always exists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</m:oMath>
                </a14:m>
                <a:r>
                  <a:rPr lang="en-IN" dirty="0" smtClean="0">
                    <a:sym typeface="Wingdings" panose="05000000000000000000" pitchFamily="2" charset="2"/>
                  </a:rPr>
                  <a:t> since it is square symmetric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MLE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acc>
                      <m:accPr>
                        <m:chr m:val="̂"/>
                        <m:ctrlP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</m:t>
                        </m:r>
                      </m:e>
                    </m:acc>
                    <m:rad>
                      <m:radPr>
                        <m:degHide m:val="on"/>
                        <m:ctrlP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IN" b="0" i="0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Λ</m:t>
                            </m:r>
                          </m:e>
                        </m:acc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Sup>
                          <m:sSub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b="0" i="0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MLE</m:t>
                            </m:r>
                          </m:sub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⋅</m:t>
                        </m:r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e>
                    </m:rad>
                  </m:oMath>
                </a14:m>
                <a:r>
                  <a:rPr lang="en-IN" dirty="0" smtClean="0">
                    <a:sym typeface="Wingdings" panose="05000000000000000000" pitchFamily="2" charset="2"/>
                  </a:rPr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IN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</m:t>
                        </m:r>
                      </m:e>
                    </m:acc>
                    <m:r>
                      <a:rPr lang="en-IN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𝐪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,…,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𝐪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acc>
                      <m:accPr>
                        <m:chr m:val="̂"/>
                        <m:ctrlP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i="0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Λ</m:t>
                        </m:r>
                      </m:e>
                    </m:acc>
                    <m:r>
                      <a:rPr lang="en-IN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diag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𝜆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IN" dirty="0" smtClean="0"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MLE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𝜆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IN" dirty="0" smtClean="0">
                  <a:sym typeface="Wingdings" panose="05000000000000000000" pitchFamily="2" charset="2"/>
                </a:endParaRPr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3"/>
                <a:stretch>
                  <a:fillRect l="-562" t="-2545" r="-10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620651" y="329888"/>
            <a:ext cx="1468606" cy="1238929"/>
            <a:chOff x="12383748" y="1219011"/>
            <a:chExt cx="1862104" cy="1570887"/>
          </a:xfrm>
        </p:grpSpPr>
        <p:sp>
          <p:nvSpPr>
            <p:cNvPr id="6" name="Freeform 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760397" y="240141"/>
                <a:ext cx="9874438" cy="1563474"/>
              </a:xfrm>
              <a:prstGeom prst="wedgeRectCallout">
                <a:avLst>
                  <a:gd name="adj1" fmla="val 57178"/>
                  <a:gd name="adj2" fmla="val 3092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If we decide to set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(and not estimate it either) then 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IN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MLE</m:t>
                        </m:r>
                      </m:sub>
                    </m:sSub>
                    <m:r>
                      <a:rPr lang="en-I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acc>
                      <m:accPr>
                        <m:chr m:val="̂"/>
                        <m:ctrlPr>
                          <a:rPr lang="en-I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I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</m:t>
                        </m:r>
                      </m:e>
                    </m:acc>
                    <m:rad>
                      <m:radPr>
                        <m:degHide m:val="on"/>
                        <m:ctrlPr>
                          <a:rPr lang="en-I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IN" sz="2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Λ</m:t>
                            </m:r>
                          </m:e>
                        </m:acc>
                      </m:e>
                    </m:ra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which, apart from the scaling with the eigenvalues, is just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in PCA! Thus, PCA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PPCA (apart from a scaling factor) under the noiseless assumption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</a:t>
                </a:r>
                <a:endParaRPr lang="en-IN" sz="240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97" y="240141"/>
                <a:ext cx="9874438" cy="1563474"/>
              </a:xfrm>
              <a:prstGeom prst="wedgeRectCallout">
                <a:avLst>
                  <a:gd name="adj1" fmla="val 57178"/>
                  <a:gd name="adj2" fmla="val 30922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2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PPCA Variants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95699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We can tweak several moving parts in the PPCA generative process</a:t>
                </a:r>
              </a:p>
              <a:p>
                <a:pPr lvl="2"/>
                <a:r>
                  <a:rPr lang="en-IN" dirty="0" smtClean="0"/>
                  <a:t>Can instead assume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i="0" dirty="0" smtClean="0"/>
                  <a:t> </a:t>
                </a:r>
                <a:r>
                  <a:rPr lang="en-IN" dirty="0" smtClean="0"/>
                  <a:t>and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IN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Can assume non-spherical noise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𝛜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 and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A technique called </a:t>
                </a:r>
                <a:r>
                  <a:rPr lang="en-IN" i="0" dirty="0" smtClean="0"/>
                  <a:t>Factor Analysis</a:t>
                </a:r>
                <a:r>
                  <a:rPr lang="en-IN" dirty="0" smtClean="0"/>
                  <a:t> actually uses non-spherical noise model</a:t>
                </a:r>
              </a:p>
              <a:p>
                <a:r>
                  <a:rPr lang="en-IN" dirty="0" smtClean="0"/>
                  <a:t>Since PPCA is a generative model, it can model missing data too</a:t>
                </a:r>
              </a:p>
              <a:p>
                <a:pPr lvl="2"/>
                <a:r>
                  <a:rPr lang="en-IN" dirty="0" smtClean="0"/>
                  <a:t>Suppose we have already found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MLE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MLE</m:t>
                        </m:r>
                      </m:sub>
                    </m:sSub>
                  </m:oMath>
                </a14:m>
                <a:r>
                  <a:rPr lang="en-IN" dirty="0" smtClean="0"/>
                  <a:t> using clean training data</a:t>
                </a:r>
              </a:p>
              <a:p>
                <a:pPr lvl="2"/>
                <a:r>
                  <a:rPr lang="en-IN" dirty="0" smtClean="0"/>
                  <a:t>If test data has missing features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, use fact that </a:t>
                </a:r>
                <a:r>
                  <a:rPr lang="en-IN" dirty="0" err="1" smtClean="0"/>
                  <a:t>marginals</a:t>
                </a:r>
                <a:r>
                  <a:rPr lang="en-IN" dirty="0" smtClean="0"/>
                  <a:t> of Gaussians are Gaussian. Since we know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, we can see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acc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 smtClean="0"/>
                  <a:t> has only observed rows)</a:t>
                </a:r>
              </a:p>
              <a:p>
                <a:pPr lvl="2"/>
                <a:r>
                  <a:rPr lang="en-IN" dirty="0" smtClean="0"/>
                  <a:t>Missing test data is easier to handle, missing training data more challenging</a:t>
                </a:r>
              </a:p>
              <a:p>
                <a:pPr lvl="3"/>
                <a:r>
                  <a:rPr lang="en-IN" dirty="0" smtClean="0"/>
                  <a:t>Need to apply the above trick when defining the likelihood of training data points</a:t>
                </a:r>
              </a:p>
              <a:p>
                <a:pPr lvl="3"/>
                <a:r>
                  <a:rPr lang="en-IN" dirty="0" smtClean="0"/>
                  <a:t>Each training data point may have different coordinates missing. If we do not even know when a coordinate has gone missing then this becomes more challenging </a:t>
                </a:r>
                <a:r>
                  <a:rPr lang="en-IN" dirty="0" smtClean="0">
                    <a:sym typeface="Wingdings" panose="05000000000000000000" pitchFamily="2" charset="2"/>
                  </a:rPr>
                  <a:t>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956996"/>
              </a:xfrm>
              <a:blipFill>
                <a:blip r:embed="rId2"/>
                <a:stretch>
                  <a:fillRect l="-562" t="-2454" r="-1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6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Dimensionality Reduction using PPCA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2044812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With PCA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/>
                  <a:t> we got low-dim </a:t>
                </a:r>
                <a:r>
                  <a:rPr lang="en-IN" dirty="0" smtClean="0"/>
                  <a:t>feat. </a:t>
                </a:r>
                <a:r>
                  <a:rPr lang="en-IN" dirty="0"/>
                  <a:t>easily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acc>
                      <m:accPr>
                        <m:chr m:val="̂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These made sense because these are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-dim features which are just a rotation away (</a:t>
                </a:r>
                <a:r>
                  <a:rPr lang="en-IN" dirty="0"/>
                  <a:t>using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 smtClean="0"/>
                  <a:t>) from features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dirty="0" smtClean="0"/>
                  <a:t> which we know approximate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very well</a:t>
                </a:r>
                <a:endParaRPr lang="en-IN" dirty="0"/>
              </a:p>
              <a:p>
                <a:pPr lvl="2"/>
                <a:r>
                  <a:rPr lang="en-IN" dirty="0"/>
                  <a:t>With PPCA </a:t>
                </a:r>
                <a:r>
                  <a:rPr lang="en-IN" dirty="0" smtClean="0"/>
                  <a:t>too we </a:t>
                </a:r>
                <a:r>
                  <a:rPr lang="en-IN" dirty="0"/>
                  <a:t>can we recover the original low-dim features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/>
                  <a:t> by treating them as latent variables and applying </a:t>
                </a:r>
                <a:r>
                  <a:rPr lang="en-IN" dirty="0" err="1"/>
                  <a:t>AltOpt</a:t>
                </a:r>
                <a:r>
                  <a:rPr lang="en-IN" dirty="0"/>
                  <a:t> or EM</a:t>
                </a:r>
              </a:p>
              <a:p>
                <a:pPr lvl="2"/>
                <a:r>
                  <a:rPr lang="en-IN" dirty="0"/>
                  <a:t>Need to be careful since these latent variables are (continuous) vectors now!</a:t>
                </a:r>
              </a:p>
              <a:p>
                <a:r>
                  <a:rPr lang="en-IN" dirty="0" smtClean="0"/>
                  <a:t>Earlier, we used a shortcut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to get MLE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 smtClean="0"/>
                  <a:t>. To get hold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we need proper </a:t>
                </a:r>
                <a:r>
                  <a:rPr lang="en-IN" dirty="0" err="1" smtClean="0"/>
                  <a:t>AltOpt</a:t>
                </a:r>
                <a:r>
                  <a:rPr lang="en-IN" dirty="0" smtClean="0"/>
                  <a:t>/EM</a:t>
                </a:r>
                <a:endParaRPr lang="en-IN" i="1" dirty="0" smtClean="0"/>
              </a:p>
              <a:p>
                <a:pPr lvl="2" algn="ctr"/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m:rPr>
                                <m:brk m:alnAt="7"/>
                              </m:r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b>
                      <m:sup/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err="1" smtClean="0"/>
                  <a:t>AltOpt</a:t>
                </a:r>
                <a:r>
                  <a:rPr lang="en-IN" dirty="0" smtClean="0"/>
                  <a:t> will approximate integral using a single term (a single value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)</a:t>
                </a:r>
              </a:p>
              <a:p>
                <a:pPr lvl="2"/>
                <a:r>
                  <a:rPr lang="en-IN" dirty="0" smtClean="0"/>
                  <a:t>EM will lower bound the integral using another (easier to compute) integral</a:t>
                </a:r>
              </a:p>
              <a:p>
                <a:pPr lvl="2"/>
                <a:r>
                  <a:rPr lang="en-IN" dirty="0" smtClean="0"/>
                  <a:t>Need to replace “sum” over possible 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with “integral”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cont.</a:t>
                </a:r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2044812" cy="5746376"/>
              </a:xfrm>
              <a:blipFill>
                <a:blip r:embed="rId2"/>
                <a:stretch>
                  <a:fillRect l="-557" t="-2333" r="-5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0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PPCA – Alternating Optimization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 smtClean="0"/>
                  <a:t>We wish to get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supHide m:val="on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ℝ</m:t>
                                                </m:r>
                                              </m:e>
                                              <m:sup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p>
                                            </m:sSup>
                                          </m:sub>
                                          <m:sup/>
                                          <m:e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ℙ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𝐱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𝐳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| </m:t>
                                                </m:r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</m:d>
                                          </m:e>
                                        </m:nary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𝐳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Same old pesky sum-log-sum (actually sum-log-integral) form – difficult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</a:t>
                </a:r>
              </a:p>
              <a:p>
                <a:pPr lvl="2"/>
                <a:r>
                  <a:rPr lang="en-IN" dirty="0" smtClean="0">
                    <a:sym typeface="Wingdings" panose="05000000000000000000" pitchFamily="2" charset="2"/>
                  </a:rPr>
                  <a:t>Approximate integral by its most dominant term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m:rPr>
                                <m:brk m:alnAt="7"/>
                              </m:r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b>
                      <m:sup/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IN" dirty="0" smtClean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</m:acc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</m:lim>
                            </m:limLow>
                          </m:fName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</m:lim>
                            </m:limLow>
                          </m:fName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/>
                  <a:t>Approx. integral by a single term may not be bad if the dist.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𝐳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IN" dirty="0"/>
                  <a:t> has small variance – advantage of being cheaper than EM in computation </a:t>
                </a:r>
                <a:r>
                  <a:rPr lang="en-IN" dirty="0" smtClean="0"/>
                  <a:t>time</a:t>
                </a:r>
              </a:p>
              <a:p>
                <a:r>
                  <a:rPr lang="en-IN" dirty="0" smtClean="0"/>
                  <a:t>Thus, we wish to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𝐳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 </m:t>
                                        </m:r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𝐳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b>
                            <m:r>
                              <a:rPr lang="en-IN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𝐳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IN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𝐳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I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𝐳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Since for Gaussians, mode is mean,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</m:lim>
                            </m:limLow>
                          </m:fName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I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𝐳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This gives us one of the alternating updates, lets derive the other</a:t>
                </a:r>
              </a:p>
              <a:p>
                <a:endParaRPr lang="en-IN" dirty="0" smtClean="0"/>
              </a:p>
              <a:p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1803" r="-1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0620651" y="125937"/>
            <a:ext cx="1468606" cy="1238929"/>
            <a:chOff x="12383748" y="1219011"/>
            <a:chExt cx="1862104" cy="1570887"/>
          </a:xfrm>
        </p:grpSpPr>
        <p:sp>
          <p:nvSpPr>
            <p:cNvPr id="21" name="Freeform 20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Freeform 21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6" name="Rectangular Callout 25"/>
          <p:cNvSpPr/>
          <p:nvPr/>
        </p:nvSpPr>
        <p:spPr>
          <a:xfrm>
            <a:off x="2762836" y="125937"/>
            <a:ext cx="7645055" cy="1248080"/>
          </a:xfrm>
          <a:prstGeom prst="wedgeRectCallout">
            <a:avLst>
              <a:gd name="adj1" fmla="val 60000"/>
              <a:gd name="adj2" fmla="val 3915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These derivations are routine but tedious. You can check [</a:t>
            </a:r>
            <a:r>
              <a:rPr lang="en-IN" sz="2400" b="1" dirty="0" smtClean="0">
                <a:solidFill>
                  <a:schemeClr val="tx1"/>
                </a:solidFill>
                <a:latin typeface="+mj-lt"/>
              </a:rPr>
              <a:t>BIS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] Chapter 12 for details. </a:t>
            </a:r>
            <a:r>
              <a:rPr lang="en-IN" sz="2400" b="1" dirty="0" smtClean="0">
                <a:solidFill>
                  <a:schemeClr val="tx1"/>
                </a:solidFill>
                <a:latin typeface="+mj-lt"/>
              </a:rPr>
              <a:t>Warning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: equation 12.42 in that book has an error. The correct expression is given in this slide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499" y="2071934"/>
            <a:ext cx="1710758" cy="17107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ular Callout 27"/>
              <p:cNvSpPr/>
              <p:nvPr/>
            </p:nvSpPr>
            <p:spPr>
              <a:xfrm>
                <a:off x="2762835" y="3231014"/>
                <a:ext cx="7645055" cy="623776"/>
              </a:xfrm>
              <a:prstGeom prst="wedgeRectCallout">
                <a:avLst>
                  <a:gd name="adj1" fmla="val 59327"/>
                  <a:gd name="adj2" fmla="val -5041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p>
                            <m:r>
                              <a:rPr lang="en-I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Then how come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?</a:t>
                </a:r>
              </a:p>
            </p:txBody>
          </p:sp>
        </mc:Choice>
        <mc:Fallback xmlns="">
          <p:sp>
            <p:nvSpPr>
              <p:cNvPr id="28" name="Rectangular Callout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835" y="3231014"/>
                <a:ext cx="7645055" cy="623776"/>
              </a:xfrm>
              <a:prstGeom prst="wedgeRectCallout">
                <a:avLst>
                  <a:gd name="adj1" fmla="val 59327"/>
                  <a:gd name="adj2" fmla="val -50417"/>
                </a:avLst>
              </a:prstGeom>
              <a:blipFill>
                <a:blip r:embed="rId4"/>
                <a:stretch>
                  <a:fillRect b="-733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4890"/>
            <a:ext cx="1792096" cy="17920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ular Callout 29"/>
              <p:cNvSpPr/>
              <p:nvPr/>
            </p:nvSpPr>
            <p:spPr>
              <a:xfrm>
                <a:off x="1994290" y="1551968"/>
                <a:ext cx="8210115" cy="1499041"/>
              </a:xfrm>
              <a:prstGeom prst="wedgeRectCallout">
                <a:avLst>
                  <a:gd name="adj1" fmla="val -59980"/>
                  <a:gd name="adj2" fmla="val 4457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Because this the mean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conditioned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It is the marginal (unconditional) mean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that is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Suppose 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𝛜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a vector far off from the origin. The it is likely that </a:t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as well which immediately tells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I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 </a:t>
                </a:r>
                <a:endParaRPr lang="en-IN" sz="240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Rectangular Callout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290" y="1551968"/>
                <a:ext cx="8210115" cy="1499041"/>
              </a:xfrm>
              <a:prstGeom prst="wedgeRectCallout">
                <a:avLst>
                  <a:gd name="adj1" fmla="val -59980"/>
                  <a:gd name="adj2" fmla="val 44578"/>
                </a:avLst>
              </a:prstGeom>
              <a:blipFill>
                <a:blip r:embed="rId6"/>
                <a:stretch>
                  <a:fillRect t="-4781" r="-605" b="-1155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0" y="3985144"/>
            <a:ext cx="1740936" cy="174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ular Callout 31"/>
              <p:cNvSpPr/>
              <p:nvPr/>
            </p:nvSpPr>
            <p:spPr>
              <a:xfrm>
                <a:off x="1994290" y="4032741"/>
                <a:ext cx="8536721" cy="1607298"/>
              </a:xfrm>
              <a:prstGeom prst="wedgeRectCallout">
                <a:avLst>
                  <a:gd name="adj1" fmla="val -59889"/>
                  <a:gd name="adj2" fmla="val 1961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Because of some beautiful coincidences: 1) it turns out that </a:t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p>
                            <m:r>
                              <a:rPr lang="en-I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a Gaussian, 2) for Gaussians, mean is mode which means that 3)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𝐳</m:t>
                        </m:r>
                      </m:sub>
                      <m:sup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the MLE solution to the problem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𝛜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which is indeed a vector least squares regression problem </a:t>
                </a:r>
              </a:p>
            </p:txBody>
          </p:sp>
        </mc:Choice>
        <mc:Fallback xmlns="">
          <p:sp>
            <p:nvSpPr>
              <p:cNvPr id="32" name="Rectangular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290" y="4032741"/>
                <a:ext cx="8536721" cy="1607298"/>
              </a:xfrm>
              <a:prstGeom prst="wedgeRectCallout">
                <a:avLst>
                  <a:gd name="adj1" fmla="val -59889"/>
                  <a:gd name="adj2" fmla="val 19615"/>
                </a:avLst>
              </a:prstGeom>
              <a:blipFill>
                <a:blip r:embed="rId8"/>
                <a:stretch>
                  <a:fillRect t="-2230" r="-1100" b="-743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963" y="4676548"/>
            <a:ext cx="1775829" cy="17758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ular Callout 33"/>
              <p:cNvSpPr/>
              <p:nvPr/>
            </p:nvSpPr>
            <p:spPr>
              <a:xfrm>
                <a:off x="253354" y="5817990"/>
                <a:ext cx="10173714" cy="623776"/>
              </a:xfrm>
              <a:prstGeom prst="wedgeRectCallout">
                <a:avLst>
                  <a:gd name="adj1" fmla="val 57206"/>
                  <a:gd name="adj2" fmla="val -5371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Why does the expression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𝐳</m:t>
                        </m:r>
                      </m:sub>
                      <m:sup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look like least squares?</a:t>
                </a:r>
              </a:p>
            </p:txBody>
          </p:sp>
        </mc:Choice>
        <mc:Fallback xmlns="">
          <p:sp>
            <p:nvSpPr>
              <p:cNvPr id="34" name="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4" y="5817990"/>
                <a:ext cx="10173714" cy="623776"/>
              </a:xfrm>
              <a:prstGeom prst="wedgeRectCallout">
                <a:avLst>
                  <a:gd name="adj1" fmla="val 57206"/>
                  <a:gd name="adj2" fmla="val -53711"/>
                </a:avLst>
              </a:prstGeom>
              <a:blipFill>
                <a:blip r:embed="rId10"/>
                <a:stretch>
                  <a:fillRect l="-557" b="-619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90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28" grpId="0" animBg="1"/>
      <p:bldP spid="30" grpId="0" animBg="1"/>
      <p:bldP spid="32" grpId="0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.00401"/>
  <p:tag name="ORIGINALWIDTH" val="366.5188"/>
  <p:tag name="LATEXADDIN" val="\documentclass{article}&#10;\usepackage{amsmath,amssymb}&#10;\usepackage{olo}&#10;\usepackage[dvipsnames]{xcolor}&#10;\pagestyle{empty}&#10;\begin{document}&#10;&#10;\[&#10;W \in \bR^{d \times k}&#10;\]&#10;&#10;\end{document}"/>
  <p:tag name="IGUANATEXSIZE" val="28"/>
  <p:tag name="IGUANATEXCURSOR" val="1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3.50481"/>
  <p:tag name="ORIGINALWIDTH" val="477.0245"/>
  <p:tag name="LATEXADDIN" val="\documentclass{article}&#10;\usepackage{amsmath,amssymb}&#10;\usepackage{olo}&#10;\usepackage[dvipsnames]{xcolor}&#10;\pagestyle{empty}&#10;\begin{document}&#10;&#10;\[&#10;\vz^i \sim \cN(\vzero,I_k)&#10;\]&#10;&#10;\end{document}"/>
  <p:tag name="IGUANATEXSIZE" val="28"/>
  <p:tag name="IGUANATEXCURSOR" val="16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3.50481"/>
  <p:tag name="ORIGINALWIDTH" val="1204.062"/>
  <p:tag name="LATEXADDIN" val="\documentclass{article}&#10;\usepackage{amsmath,amssymb}&#10;\usepackage{olo}&#10;\usepackage[dvipsnames]{xcolor}&#10;\pagestyle{empty}&#10;\begin{document}&#10;&#10;\[&#10;\vx^i = W\vz^i + \vepsilon^i,\ \vepsilon^i \sim \cN(\vzero,\sigma^2\cdot I_d)&#10;\]&#10;&#10;\end{document}"/>
  <p:tag name="IGUANATEXSIZE" val="28"/>
  <p:tag name="IGUANATEXCURSOR" val="217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3060</TotalTime>
  <Words>615</Words>
  <Application>Microsoft Office PowerPoint</Application>
  <PresentationFormat>Widescreen</PresentationFormat>
  <Paragraphs>204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Nexa Book</vt:lpstr>
      <vt:lpstr>Wingdings</vt:lpstr>
      <vt:lpstr>Metropolitan</vt:lpstr>
      <vt:lpstr>Principal Component Analysis III</vt:lpstr>
      <vt:lpstr>Announcements</vt:lpstr>
      <vt:lpstr>Recap of Last Lecture</vt:lpstr>
      <vt:lpstr>Probabilistic PCA</vt:lpstr>
      <vt:lpstr>Probabilistic PCA [Tipping and Bishop, 1999]</vt:lpstr>
      <vt:lpstr>An MLE For W,σ in PPCA</vt:lpstr>
      <vt:lpstr>PPCA Variants</vt:lpstr>
      <vt:lpstr>Dimensionality Reduction using PPCA</vt:lpstr>
      <vt:lpstr>PPCA – Alternating Optimization</vt:lpstr>
      <vt:lpstr>PPCA – Alternating Optimization</vt:lpstr>
      <vt:lpstr>PPCA – Alternating Optimization</vt:lpstr>
      <vt:lpstr>PPCA – Expectation Maximization</vt:lpstr>
      <vt:lpstr>PPCA – Expectation Maximization</vt:lpstr>
      <vt:lpstr>Wrapping Up Linear Models</vt:lpstr>
      <vt:lpstr>Non Linear Models</vt:lpstr>
      <vt:lpstr>Generalized Linear Models (GLM/GLiM)</vt:lpstr>
      <vt:lpstr>Generalized Linear Models</vt:lpstr>
      <vt:lpstr>Generalized Linear Models</vt:lpstr>
      <vt:lpstr>MLE with GLMs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152</cp:revision>
  <dcterms:created xsi:type="dcterms:W3CDTF">2018-07-30T05:08:11Z</dcterms:created>
  <dcterms:modified xsi:type="dcterms:W3CDTF">2019-10-04T14:04:49Z</dcterms:modified>
</cp:coreProperties>
</file>