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10/31/2019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with Kernels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Non-linear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4693545"/>
                <a:ext cx="11600328" cy="2164453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A linear function on the mapped feature </a:t>
                </a:r>
                <a:r>
                  <a:rPr lang="en-IN" sz="2800" dirty="0" err="1" smtClean="0"/>
                  <a:t>vecs</a:t>
                </a:r>
                <a:r>
                  <a:rPr lang="en-IN" sz="2800" dirty="0" smtClean="0"/>
                  <a:t> looks like</a:t>
                </a:r>
                <a:br>
                  <a:rPr lang="en-IN" sz="2800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 smtClean="0"/>
              </a:p>
              <a:p>
                <a:r>
                  <a:rPr lang="en-IN" sz="2800" dirty="0" smtClean="0"/>
                  <a:t>Consider vector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−2,1,1</m:t>
                        </m:r>
                      </m:e>
                    </m:d>
                  </m:oMath>
                </a14:m>
                <a:r>
                  <a:rPr lang="en-IN" sz="2800" dirty="0" smtClean="0"/>
                  <a:t>. Corresponds to the decision boundary</a:t>
                </a:r>
                <a:br>
                  <a:rPr lang="en-IN" sz="2800" dirty="0" smtClean="0"/>
                </a:b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=0≡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4693545"/>
                <a:ext cx="11600328" cy="2164453"/>
              </a:xfrm>
              <a:blipFill>
                <a:blip r:embed="rId5"/>
                <a:stretch>
                  <a:fillRect l="-315" t="-5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11212" y="1648301"/>
            <a:ext cx="1724866" cy="1724866"/>
          </a:xfrm>
          <a:prstGeom prst="ellipse">
            <a:avLst/>
          </a:prstGeom>
          <a:solidFill>
            <a:srgbClr val="2ECC71">
              <a:alpha val="2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8588" y="983149"/>
            <a:ext cx="4764459" cy="2935256"/>
          </a:xfrm>
          <a:custGeom>
            <a:avLst/>
            <a:gdLst>
              <a:gd name="connsiteX0" fmla="*/ 2515057 w 4764459"/>
              <a:gd name="connsiteY0" fmla="*/ 665152 h 2935256"/>
              <a:gd name="connsiteX1" fmla="*/ 1652624 w 4764459"/>
              <a:gd name="connsiteY1" fmla="*/ 1527585 h 2935256"/>
              <a:gd name="connsiteX2" fmla="*/ 2515057 w 4764459"/>
              <a:gd name="connsiteY2" fmla="*/ 2390018 h 2935256"/>
              <a:gd name="connsiteX3" fmla="*/ 3377490 w 4764459"/>
              <a:gd name="connsiteY3" fmla="*/ 1527585 h 2935256"/>
              <a:gd name="connsiteX4" fmla="*/ 2515057 w 4764459"/>
              <a:gd name="connsiteY4" fmla="*/ 665152 h 2935256"/>
              <a:gd name="connsiteX5" fmla="*/ 0 w 4764459"/>
              <a:gd name="connsiteY5" fmla="*/ 0 h 2935256"/>
              <a:gd name="connsiteX6" fmla="*/ 4764459 w 4764459"/>
              <a:gd name="connsiteY6" fmla="*/ 0 h 2935256"/>
              <a:gd name="connsiteX7" fmla="*/ 4764459 w 4764459"/>
              <a:gd name="connsiteY7" fmla="*/ 2935256 h 2935256"/>
              <a:gd name="connsiteX8" fmla="*/ 0 w 4764459"/>
              <a:gd name="connsiteY8" fmla="*/ 2935256 h 293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4459" h="2935256">
                <a:moveTo>
                  <a:pt x="2515057" y="665152"/>
                </a:moveTo>
                <a:cubicBezTo>
                  <a:pt x="2038748" y="665152"/>
                  <a:pt x="1652624" y="1051276"/>
                  <a:pt x="1652624" y="1527585"/>
                </a:cubicBezTo>
                <a:cubicBezTo>
                  <a:pt x="1652624" y="2003894"/>
                  <a:pt x="2038748" y="2390018"/>
                  <a:pt x="2515057" y="2390018"/>
                </a:cubicBezTo>
                <a:cubicBezTo>
                  <a:pt x="2991366" y="2390018"/>
                  <a:pt x="3377490" y="2003894"/>
                  <a:pt x="3377490" y="1527585"/>
                </a:cubicBezTo>
                <a:cubicBezTo>
                  <a:pt x="3377490" y="1051276"/>
                  <a:pt x="2991366" y="665152"/>
                  <a:pt x="2515057" y="665152"/>
                </a:cubicBezTo>
                <a:close/>
                <a:moveTo>
                  <a:pt x="0" y="0"/>
                </a:moveTo>
                <a:lnTo>
                  <a:pt x="4764459" y="0"/>
                </a:lnTo>
                <a:lnTo>
                  <a:pt x="4764459" y="2935256"/>
                </a:lnTo>
                <a:lnTo>
                  <a:pt x="0" y="2935256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 descr=" 53"/>
          <p:cNvGrpSpPr/>
          <p:nvPr/>
        </p:nvGrpSpPr>
        <p:grpSpPr>
          <a:xfrm>
            <a:off x="358588" y="983149"/>
            <a:ext cx="4713926" cy="2935256"/>
            <a:chOff x="313900" y="2504852"/>
            <a:chExt cx="5601148" cy="348770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277569" y="2504852"/>
              <a:ext cx="0" cy="348770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313900" y="4354722"/>
              <a:ext cx="560114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0" name="Oval 9"/>
          <p:cNvSpPr/>
          <p:nvPr/>
        </p:nvSpPr>
        <p:spPr>
          <a:xfrm>
            <a:off x="2718103" y="1140072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55717" y="2384457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70611" y="362250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14401" y="194135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62" y="4093202"/>
            <a:ext cx="6418710" cy="42975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80488" y="2384457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1696" y="194135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57757" y="2798811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14400" y="2798811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1212" y="1671227"/>
            <a:ext cx="1724866" cy="1724866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01326" y="2473703"/>
            <a:ext cx="144637" cy="1446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endCxn id="20" idx="5"/>
          </p:cNvCxnSpPr>
          <p:nvPr/>
        </p:nvCxnSpPr>
        <p:spPr>
          <a:xfrm flipH="1" flipV="1">
            <a:off x="2924781" y="2597158"/>
            <a:ext cx="1421864" cy="65815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135551" y="2116309"/>
            <a:ext cx="686957" cy="37857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53" y="3109627"/>
            <a:ext cx="721194" cy="3541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88" y="2283128"/>
            <a:ext cx="83824" cy="1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4557247"/>
                <a:ext cx="11938645" cy="2300753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The function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2800" dirty="0" smtClean="0"/>
                  <a:t> closely fits the above data</a:t>
                </a:r>
              </a:p>
              <a:p>
                <a:r>
                  <a:rPr lang="en-IN" sz="2800" dirty="0" smtClean="0"/>
                  <a:t>A function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800" dirty="0" smtClean="0"/>
                  <a:t> can be written as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=2⋅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800" dirty="0" smtClean="0"/>
              </a:p>
              <a:p>
                <a:r>
                  <a:rPr lang="en-IN" sz="2800" dirty="0" smtClean="0"/>
                  <a:t>Given the map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 smtClean="0"/>
                  <a:t>, we can easily write this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4557247"/>
                <a:ext cx="11938645" cy="2300753"/>
              </a:xfrm>
              <a:blipFill>
                <a:blip r:embed="rId5"/>
                <a:stretch>
                  <a:fillRect l="-306" t="-53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 descr=" 53"/>
          <p:cNvGrpSpPr/>
          <p:nvPr/>
        </p:nvGrpSpPr>
        <p:grpSpPr>
          <a:xfrm>
            <a:off x="358588" y="1006075"/>
            <a:ext cx="4713926" cy="3358535"/>
            <a:chOff x="313900" y="2532093"/>
            <a:chExt cx="5601148" cy="399065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639189" y="2532093"/>
              <a:ext cx="0" cy="399065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>
            <a:xfrm>
              <a:off x="313900" y="6225063"/>
              <a:ext cx="560114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9" y="1172838"/>
            <a:ext cx="6669361" cy="570005"/>
          </a:xfrm>
          <a:prstGeom prst="rect">
            <a:avLst/>
          </a:prstGeom>
        </p:spPr>
      </p:pic>
      <p:sp>
        <p:nvSpPr>
          <p:cNvPr id="9" name="Oval 8" descr=" 68"/>
          <p:cNvSpPr/>
          <p:nvPr/>
        </p:nvSpPr>
        <p:spPr>
          <a:xfrm>
            <a:off x="1000559" y="135729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7398" y="1164657"/>
            <a:ext cx="3676850" cy="2281187"/>
            <a:chOff x="837398" y="1164657"/>
            <a:chExt cx="3676850" cy="2281187"/>
          </a:xfrm>
        </p:grpSpPr>
        <p:sp>
          <p:nvSpPr>
            <p:cNvPr id="11" name="Freeform 10"/>
            <p:cNvSpPr/>
            <p:nvPr/>
          </p:nvSpPr>
          <p:spPr>
            <a:xfrm>
              <a:off x="837398" y="1164657"/>
              <a:ext cx="1838425" cy="2281187"/>
            </a:xfrm>
            <a:custGeom>
              <a:avLst/>
              <a:gdLst>
                <a:gd name="connsiteX0" fmla="*/ 0 w 1838425"/>
                <a:gd name="connsiteY0" fmla="*/ 0 h 2281717"/>
                <a:gd name="connsiteX1" fmla="*/ 1838425 w 1838425"/>
                <a:gd name="connsiteY1" fmla="*/ 2281187 h 228171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425" h="2281187">
                  <a:moveTo>
                    <a:pt x="0" y="0"/>
                  </a:moveTo>
                  <a:cubicBezTo>
                    <a:pt x="372176" y="1106905"/>
                    <a:pt x="1061987" y="2252311"/>
                    <a:pt x="1838425" y="228118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2675823" y="1164657"/>
              <a:ext cx="1838425" cy="2281187"/>
            </a:xfrm>
            <a:custGeom>
              <a:avLst/>
              <a:gdLst>
                <a:gd name="connsiteX0" fmla="*/ 0 w 1838425"/>
                <a:gd name="connsiteY0" fmla="*/ 0 h 2281717"/>
                <a:gd name="connsiteX1" fmla="*/ 1838425 w 1838425"/>
                <a:gd name="connsiteY1" fmla="*/ 2281187 h 228171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  <a:gd name="connsiteX0" fmla="*/ 0 w 1838425"/>
                <a:gd name="connsiteY0" fmla="*/ 0 h 2281187"/>
                <a:gd name="connsiteX1" fmla="*/ 1838425 w 1838425"/>
                <a:gd name="connsiteY1" fmla="*/ 2281187 h 22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425" h="2281187">
                  <a:moveTo>
                    <a:pt x="0" y="0"/>
                  </a:moveTo>
                  <a:cubicBezTo>
                    <a:pt x="372176" y="1106905"/>
                    <a:pt x="1061987" y="2252311"/>
                    <a:pt x="1838425" y="228118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Oval 12" descr=" 68"/>
          <p:cNvSpPr/>
          <p:nvPr/>
        </p:nvSpPr>
        <p:spPr>
          <a:xfrm>
            <a:off x="1000559" y="224963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 descr=" 68"/>
          <p:cNvSpPr/>
          <p:nvPr/>
        </p:nvSpPr>
        <p:spPr>
          <a:xfrm>
            <a:off x="1684452" y="2540936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 descr=" 68"/>
          <p:cNvSpPr/>
          <p:nvPr/>
        </p:nvSpPr>
        <p:spPr>
          <a:xfrm>
            <a:off x="3030654" y="3062674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 descr=" 68"/>
          <p:cNvSpPr/>
          <p:nvPr/>
        </p:nvSpPr>
        <p:spPr>
          <a:xfrm>
            <a:off x="3669615" y="27496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 descr=" 68"/>
          <p:cNvSpPr/>
          <p:nvPr/>
        </p:nvSpPr>
        <p:spPr>
          <a:xfrm>
            <a:off x="3887539" y="197891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 descr=" 68"/>
          <p:cNvSpPr/>
          <p:nvPr/>
        </p:nvSpPr>
        <p:spPr>
          <a:xfrm>
            <a:off x="4334011" y="120589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2" idx="1"/>
          </p:cNvCxnSpPr>
          <p:nvPr/>
        </p:nvCxnSpPr>
        <p:spPr>
          <a:xfrm>
            <a:off x="2675823" y="3445844"/>
            <a:ext cx="0" cy="6642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>
            <a:stCxn id="12" idx="1"/>
          </p:cNvCxnSpPr>
          <p:nvPr/>
        </p:nvCxnSpPr>
        <p:spPr>
          <a:xfrm flipH="1">
            <a:off x="1473951" y="3445844"/>
            <a:ext cx="120187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" name="Oval 20" descr=" 68"/>
          <p:cNvSpPr/>
          <p:nvPr/>
        </p:nvSpPr>
        <p:spPr>
          <a:xfrm>
            <a:off x="2259123" y="329337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49" y="3360950"/>
            <a:ext cx="83824" cy="1676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12" y="4190735"/>
            <a:ext cx="102113" cy="1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Kernel Trick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Take original </a:t>
                </a:r>
                <a:r>
                  <a:rPr lang="en-IN" dirty="0"/>
                  <a:t>feature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(say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dims) and map them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dims</a:t>
                </a:r>
              </a:p>
              <a:p>
                <a:pPr lvl="2"/>
                <a:r>
                  <a:rPr lang="en-IN" dirty="0" smtClean="0"/>
                  <a:t>Use a non-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 so that we can hope that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 smtClean="0"/>
                  <a:t> dims are mostly 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indep</a:t>
                </a:r>
                <a:r>
                  <a:rPr lang="en-IN" dirty="0" smtClean="0"/>
                  <a:t> (using a linear map is futile – see course notes Example D.4)</a:t>
                </a:r>
              </a:p>
              <a:p>
                <a:pPr lvl="2"/>
                <a:r>
                  <a:rPr lang="en-IN" dirty="0" smtClean="0"/>
                  <a:t>Use linear models (SVM, linear regression, k-means, PCA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) on these new,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 smtClean="0"/>
                  <a:t> dimensional feature vectors – hopefully we will get very good performance</a:t>
                </a:r>
              </a:p>
              <a:p>
                <a:pPr lvl="2"/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is a non-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map, our final classifier/</a:t>
                </a:r>
                <a:r>
                  <a:rPr lang="en-IN" dirty="0" err="1" smtClean="0"/>
                  <a:t>regressor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 will look non-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in the original feat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even though we used linear ML </a:t>
                </a:r>
                <a:r>
                  <a:rPr lang="en-IN" dirty="0" err="1" smtClean="0"/>
                  <a:t>algos</a:t>
                </a:r>
                <a:endParaRPr lang="en-IN" b="1" i="0" dirty="0" smtClean="0"/>
              </a:p>
              <a:p>
                <a:r>
                  <a:rPr lang="en-IN" dirty="0" smtClean="0"/>
                  <a:t>Only catch with above scheme is running time</a:t>
                </a:r>
              </a:p>
              <a:p>
                <a:pPr lvl="2"/>
                <a:r>
                  <a:rPr lang="en-IN" dirty="0" smtClean="0"/>
                  <a:t>Most ML algorithms take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𝑑𝑛</m:t>
                        </m:r>
                      </m:e>
                    </m:d>
                  </m:oMath>
                </a14:m>
                <a:r>
                  <a:rPr lang="en-IN" dirty="0" smtClean="0"/>
                  <a:t> so the above scheme may take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𝑑𝐷𝑛</m:t>
                        </m:r>
                      </m:e>
                    </m:d>
                  </m:oMath>
                </a14:m>
                <a:r>
                  <a:rPr lang="en-IN" dirty="0" smtClean="0"/>
                  <a:t> time to prepare the new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and then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𝐷𝑛</m:t>
                        </m:r>
                      </m:e>
                    </m:d>
                  </m:oMath>
                </a14:m>
                <a:r>
                  <a:rPr lang="en-IN" dirty="0" smtClean="0"/>
                  <a:t> time to execute the ML </a:t>
                </a:r>
                <a:r>
                  <a:rPr lang="en-IN" dirty="0" err="1" smtClean="0"/>
                  <a:t>algos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Since our earlier argument works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, the above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time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 smtClean="0"/>
                  <a:t>“Kernel trick” allows us to, for some very special non-linear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, run 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on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 smtClean="0"/>
                  <a:t>-dim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without ever computing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explicitly</a:t>
                </a:r>
                <a:endParaRPr lang="en-IN" i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09776" y="2882133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2506894" y="2952664"/>
                <a:ext cx="8063414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Indeed, even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had been a simple linear map, it would have been represented using 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simply computing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the feature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would take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𝑑𝐷𝑛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894" y="2952664"/>
                <a:ext cx="8063414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3"/>
                <a:stretch>
                  <a:fillRect l="-422" t="-7447" b="-132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05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Kernels vs Distance Measures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3353" y="1865860"/>
            <a:ext cx="5754255" cy="723400"/>
          </a:xfrm>
        </p:spPr>
        <p:txBody>
          <a:bodyPr/>
          <a:lstStyle/>
          <a:p>
            <a:r>
              <a:rPr lang="en-IN" dirty="0" smtClean="0"/>
              <a:t>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3" y="2588747"/>
                <a:ext cx="5754255" cy="4269252"/>
              </a:xfrm>
            </p:spPr>
            <p:txBody>
              <a:bodyPr/>
              <a:lstStyle/>
              <a:p>
                <a:r>
                  <a:rPr lang="en-IN" dirty="0" smtClean="0"/>
                  <a:t>Give measures of similarity</a:t>
                </a:r>
              </a:p>
              <a:p>
                <a:r>
                  <a:rPr lang="en-IN" dirty="0"/>
                  <a:t>High 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Similar points</a:t>
                </a:r>
              </a:p>
              <a:p>
                <a:r>
                  <a:rPr lang="en-IN" dirty="0"/>
                  <a:t>Example: </a:t>
                </a:r>
                <a:r>
                  <a:rPr lang="en-IN" dirty="0" smtClean="0"/>
                  <a:t>Gaussian, polynomial</a:t>
                </a:r>
                <a:endParaRPr lang="en-IN" dirty="0"/>
              </a:p>
              <a:p>
                <a:r>
                  <a:rPr lang="en-IN" dirty="0"/>
                  <a:t>Nice similarity functions satisfy the </a:t>
                </a:r>
                <a:r>
                  <a:rPr lang="en-IN" i="1" dirty="0"/>
                  <a:t>Mercer’s theorem</a:t>
                </a:r>
              </a:p>
              <a:p>
                <a:r>
                  <a:rPr lang="en-IN" dirty="0" smtClean="0"/>
                  <a:t>Supports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 and can be used to implement SVMs, least squares regression and much more</a:t>
                </a: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3" y="2588747"/>
                <a:ext cx="5754255" cy="4269252"/>
              </a:xfrm>
              <a:blipFill>
                <a:blip r:embed="rId4"/>
                <a:stretch>
                  <a:fillRect l="-636" t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07608" y="1866372"/>
            <a:ext cx="5846074" cy="722376"/>
          </a:xfrm>
        </p:spPr>
        <p:txBody>
          <a:bodyPr/>
          <a:lstStyle/>
          <a:p>
            <a:r>
              <a:rPr lang="en-IN" dirty="0" smtClean="0"/>
              <a:t>Distance measures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07608" y="2588747"/>
                <a:ext cx="5846074" cy="4269251"/>
              </a:xfrm>
            </p:spPr>
            <p:txBody>
              <a:bodyPr/>
              <a:lstStyle/>
              <a:p>
                <a:r>
                  <a:rPr lang="en-IN" dirty="0"/>
                  <a:t>Give measures of dissimilarity</a:t>
                </a:r>
              </a:p>
              <a:p>
                <a:r>
                  <a:rPr lang="en-IN" dirty="0"/>
                  <a:t>High 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Different points</a:t>
                </a:r>
              </a:p>
              <a:p>
                <a:r>
                  <a:rPr lang="en-IN" dirty="0"/>
                  <a:t>Example: </a:t>
                </a:r>
                <a:r>
                  <a:rPr lang="en-IN" dirty="0" smtClean="0"/>
                  <a:t>Euclidean, </a:t>
                </a:r>
                <a:r>
                  <a:rPr lang="en-IN" dirty="0" err="1" smtClean="0"/>
                  <a:t>Mahalanobis</a:t>
                </a:r>
                <a:endParaRPr lang="en-IN" dirty="0" smtClean="0"/>
              </a:p>
              <a:p>
                <a:r>
                  <a:rPr lang="en-IN" dirty="0" smtClean="0"/>
                  <a:t>Nice </a:t>
                </a:r>
                <a:r>
                  <a:rPr lang="en-IN" dirty="0"/>
                  <a:t>distance functions satisfy metric or norm properties</a:t>
                </a:r>
              </a:p>
              <a:p>
                <a:r>
                  <a:rPr lang="en-IN" dirty="0"/>
                  <a:t>Can be used </a:t>
                </a:r>
                <a:r>
                  <a:rPr lang="en-IN" dirty="0" smtClean="0"/>
                  <a:t>for (multi-label) </a:t>
                </a:r>
                <a:r>
                  <a:rPr lang="en-IN" dirty="0" err="1" smtClean="0"/>
                  <a:t>classfn</a:t>
                </a:r>
                <a:r>
                  <a:rPr lang="en-IN" dirty="0" smtClean="0"/>
                  <a:t>, regression via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or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. Can also be used for clustering </a:t>
                </a:r>
                <a:r>
                  <a:rPr lang="en-IN" dirty="0"/>
                  <a:t>via k-means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07608" y="2588747"/>
                <a:ext cx="5846074" cy="4269251"/>
              </a:xfrm>
              <a:blipFill>
                <a:blip r:embed="rId5"/>
                <a:stretch>
                  <a:fillRect l="-626" t="-2857" r="-12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97" y="998352"/>
            <a:ext cx="3172768" cy="980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35" y="998352"/>
            <a:ext cx="2782819" cy="9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Mercer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are any two unit vectors</a:t>
                </a:r>
              </a:p>
              <a:p>
                <a:pPr lvl="2"/>
                <a:r>
                  <a:rPr lang="en-IN" dirty="0" smtClean="0"/>
                  <a:t>The dot product is a natural notion of similarity between these vectors</a:t>
                </a:r>
              </a:p>
              <a:p>
                <a:pPr lvl="3"/>
                <a:r>
                  <a:rPr lang="en-IN" dirty="0" smtClean="0"/>
                  <a:t>It is highest when the vectors are the same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when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It is lowest when the vectors are diametrically opposite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Mercer kernels are notions of similarity that extend such nice behaviour</a:t>
                </a:r>
              </a:p>
              <a:p>
                <a:r>
                  <a:rPr lang="en-IN" dirty="0"/>
                  <a:t>Given </a:t>
                </a:r>
                <a:r>
                  <a:rPr lang="en-IN" dirty="0" smtClean="0"/>
                  <a:t>a set of objects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(images</a:t>
                </a:r>
                <a:r>
                  <a:rPr lang="en-IN" dirty="0"/>
                  <a:t>, video, strings, genome sequences), a similarity </a:t>
                </a:r>
                <a:r>
                  <a:rPr lang="en-IN" dirty="0" smtClean="0"/>
                  <a:t>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called </a:t>
                </a:r>
                <a:r>
                  <a:rPr lang="en-IN" dirty="0"/>
                  <a:t>a Mercer kernel </a:t>
                </a:r>
                <a:r>
                  <a:rPr lang="en-IN" dirty="0" smtClean="0"/>
                  <a:t>if </a:t>
                </a:r>
                <a:r>
                  <a:rPr lang="en-IN" dirty="0"/>
                  <a:t>there exists a </a:t>
                </a:r>
                <a:r>
                  <a:rPr lang="en-IN" dirty="0" smtClean="0"/>
                  <a:t>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for </a:t>
                </a:r>
                <a:r>
                  <a:rPr lang="en-IN" dirty="0"/>
                  <a:t>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often called feature </a:t>
                </a:r>
                <a:r>
                  <a:rPr lang="en-IN" dirty="0" smtClean="0"/>
                  <a:t>map or feature embedding,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for some large/moderate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/>
                  <a:t> can even be infinite dimensional</a:t>
                </a:r>
              </a:p>
              <a:p>
                <a:pPr lvl="2"/>
                <a:r>
                  <a:rPr lang="en-IN" dirty="0" smtClean="0"/>
                  <a:t>Thus, when asked to give similarity between two objects, all that a Mercer kernel does is first map those objects to two (high-dim) vectors and return the dot/inner product between those two vectors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439" r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31" y="36190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067126" y="125098"/>
                <a:ext cx="9472605" cy="1160122"/>
              </a:xfrm>
              <a:prstGeom prst="wedgeRectCallout">
                <a:avLst>
                  <a:gd name="adj1" fmla="val 58445"/>
                  <a:gd name="adj2" fmla="val 4340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general,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has to be a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Hilbert space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which, technicalities aside, is very much like a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real vector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space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but is possibly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infinite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dimensional. It is always possible to define inner/dot products on Hilbert spaces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26" y="125098"/>
                <a:ext cx="9472605" cy="1160122"/>
              </a:xfrm>
              <a:prstGeom prst="wedgeRectCallout">
                <a:avLst>
                  <a:gd name="adj1" fmla="val 58445"/>
                  <a:gd name="adj2" fmla="val 43404"/>
                </a:avLst>
              </a:prstGeom>
              <a:blipFill>
                <a:blip r:embed="rId4"/>
                <a:stretch>
                  <a:fillRect l="-709" t="-4082" b="-1122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4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are vectors</a:t>
                </a:r>
              </a:p>
              <a:p>
                <a:pPr lvl="1"/>
                <a:r>
                  <a:rPr lang="en-IN" sz="2800" dirty="0"/>
                  <a:t>Linear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lin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Quadratic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Polynomial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poly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IN" sz="2800" dirty="0"/>
                  <a:t>,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Gaussian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Laplacian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lap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All of the above are Mercer kernels</a:t>
                </a:r>
              </a:p>
              <a:p>
                <a:pPr lvl="2"/>
                <a:r>
                  <a:rPr lang="en-IN" dirty="0" smtClean="0"/>
                  <a:t>There indeed exist feature maps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for each of them (proving so a bit tedious)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need to be tuned. Large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 can cause overfitting</a:t>
                </a:r>
              </a:p>
              <a:p>
                <a:r>
                  <a:rPr lang="en-IN" dirty="0"/>
                  <a:t>Notice all </a:t>
                </a:r>
                <a:r>
                  <a:rPr lang="en-IN" dirty="0" smtClean="0"/>
                  <a:t>are the above are indeed </a:t>
                </a:r>
                <a:r>
                  <a:rPr lang="en-IN" dirty="0"/>
                  <a:t>notions of </a:t>
                </a:r>
                <a:r>
                  <a:rPr lang="en-IN" dirty="0" smtClean="0"/>
                  <a:t>similarity</a:t>
                </a:r>
              </a:p>
              <a:p>
                <a:pPr lvl="2"/>
                <a:r>
                  <a:rPr lang="en-IN" dirty="0" smtClean="0"/>
                  <a:t>Take two unit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=1=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(unit for sake of normalization). Easy to verify that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sz="2800" dirty="0"/>
                  <a:t> is largest when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dirty="0"/>
                  <a:t> and smallest when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439" b="-2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Mercer Kernel Feature Maps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Linear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lin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. Called “linear” for a reason: any linear function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is just a linear function over the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Quadratic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=1+2⋅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Similar constructions (more tedious to write) for polynomial kernel</a:t>
                </a:r>
              </a:p>
              <a:p>
                <a:pPr lvl="2"/>
                <a:r>
                  <a:rPr lang="en-IN" dirty="0"/>
                  <a:t>Called </a:t>
                </a:r>
                <a:r>
                  <a:rPr lang="en-IN" dirty="0" smtClean="0"/>
                  <a:t>“quadratic” for </a:t>
                </a:r>
                <a:r>
                  <a:rPr lang="en-IN" dirty="0"/>
                  <a:t>a reason: any linear function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a quadratic </a:t>
                </a:r>
                <a:r>
                  <a:rPr lang="en-IN" dirty="0"/>
                  <a:t>function over the 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. Verify for the simple case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yourself</a:t>
                </a:r>
              </a:p>
              <a:p>
                <a:pPr lvl="2"/>
                <a:r>
                  <a:rPr lang="en-IN" dirty="0"/>
                  <a:t>If we </a:t>
                </a:r>
                <a:r>
                  <a:rPr lang="en-IN" dirty="0" smtClean="0"/>
                  <a:t>use a </a:t>
                </a:r>
                <a:r>
                  <a:rPr lang="en-IN" dirty="0"/>
                  <a:t>linear </a:t>
                </a:r>
                <a:r>
                  <a:rPr lang="en-IN" dirty="0" smtClean="0"/>
                  <a:t>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over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IN" dirty="0" smtClean="0"/>
                  <a:t>, can </a:t>
                </a:r>
                <a:r>
                  <a:rPr lang="en-IN" dirty="0"/>
                  <a:t>learn any quadratic function over </a:t>
                </a:r>
                <a:r>
                  <a:rPr lang="en-IN" dirty="0" smtClean="0"/>
                  <a:t>original features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. P</a:t>
                </a:r>
                <a:r>
                  <a:rPr lang="en-IN" dirty="0" err="1" smtClean="0"/>
                  <a:t>olynomial</a:t>
                </a:r>
                <a:r>
                  <a:rPr lang="en-IN" dirty="0" smtClean="0"/>
                  <a:t> </a:t>
                </a:r>
                <a:r>
                  <a:rPr lang="en-IN" dirty="0"/>
                  <a:t>kernel of degree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similarly allows learning of degree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polynomial functions over original data</a:t>
                </a:r>
              </a:p>
              <a:p>
                <a:pPr lvl="2"/>
                <a:endParaRPr lang="en-IN" dirty="0" smtClean="0"/>
              </a:p>
              <a:p>
                <a:pPr lvl="2"/>
                <a:endParaRPr lang="en-IN" dirty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562" b="-2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Mercer Kernel Feature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may exist more than one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for the same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Example</a:t>
                </a:r>
                <a:r>
                  <a:rPr lang="en-IN" dirty="0" smtClean="0"/>
                  <a:t>: we used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for quadratic. However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gives same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Gaussian/Laplacian Kernels correspond to infinite dimensional maps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/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/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Gaussian </a:t>
                </a:r>
                <a:r>
                  <a:rPr lang="en-IN" dirty="0"/>
                  <a:t>kernel is an infinite linear combination of </a:t>
                </a:r>
                <a:r>
                  <a:rPr lang="en-IN" dirty="0" smtClean="0"/>
                  <a:t>poly </a:t>
                </a:r>
                <a:r>
                  <a:rPr lang="en-IN" dirty="0"/>
                  <a:t>kernels of all </a:t>
                </a:r>
                <a:r>
                  <a:rPr lang="en-IN" dirty="0" smtClean="0"/>
                  <a:t>orders</a:t>
                </a:r>
              </a:p>
              <a:p>
                <a:pPr lvl="2"/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b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be a map for the </a:t>
                </a:r>
                <a:r>
                  <a:rPr lang="en-IN" dirty="0"/>
                  <a:t>poly kernel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. Then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</m:oMath>
                </a14:m>
                <a:r>
                  <a:rPr lang="en-IN" dirty="0" smtClean="0"/>
                  <a:t> is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=1,2,…,∞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455158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433138" y="455158"/>
                <a:ext cx="9923714" cy="1518021"/>
              </a:xfrm>
              <a:prstGeom prst="wedgeRectCallout">
                <a:avLst>
                  <a:gd name="adj1" fmla="val 54959"/>
                  <a:gd name="adj2" fmla="val 219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Learning a linear function over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gauss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amounts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to learning an infinite-degree polynomial over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Gauss/Lap are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very powerful kernels, often called </a:t>
                </a:r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universal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kernels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By using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these kernels, theoretically speaking, one can learn </a:t>
                </a:r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any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function over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data (details beyond scope of CS771)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455158"/>
                <a:ext cx="9923714" cy="1518021"/>
              </a:xfrm>
              <a:prstGeom prst="wedgeRectCallout">
                <a:avLst>
                  <a:gd name="adj1" fmla="val 54959"/>
                  <a:gd name="adj2" fmla="val 21956"/>
                </a:avLst>
              </a:prstGeom>
              <a:blipFill>
                <a:blip r:embed="rId4"/>
                <a:stretch>
                  <a:fillRect t="-3922" b="-980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1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Domain Specific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Over the years people have designed innovative and powerful Mercer kernels specifically for NLP, vision and other domains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are bag of words features for strings/documents</a:t>
                </a:r>
                <a:endParaRPr lang="en-IN" dirty="0"/>
              </a:p>
              <a:p>
                <a:pPr lvl="1"/>
                <a:r>
                  <a:rPr lang="en-IN" sz="2800" dirty="0"/>
                  <a:t>Let dictionary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/>
                  <a:t> have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 words in it</a:t>
                </a:r>
              </a:p>
              <a:p>
                <a:pPr lvl="1"/>
                <a:r>
                  <a:rPr lang="en-I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/>
                  <a:t> be the count of word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800" dirty="0"/>
                  <a:t> in string </a:t>
                </a:r>
                <a14:m>
                  <m:oMath xmlns:m="http://schemas.openxmlformats.org/officeDocument/2006/math">
                    <m:r>
                      <a:rPr lang="en-IN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sz="2800" b="1" dirty="0"/>
              </a:p>
              <a:p>
                <a:pPr lvl="1"/>
                <a:r>
                  <a:rPr lang="en-IN" sz="2800" dirty="0"/>
                  <a:t>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sz="2800" b="1" dirty="0" smtClean="0"/>
                  <a:t> </a:t>
                </a:r>
                <a:r>
                  <a:rPr lang="en-IN" sz="2800" dirty="0" smtClean="0"/>
                  <a:t>(Mercer kernel)</a:t>
                </a:r>
                <a:endParaRPr lang="en-IN" sz="2800" dirty="0"/>
              </a:p>
              <a:p>
                <a:pPr lvl="1"/>
                <a:r>
                  <a:rPr lang="en-IN" sz="2800" dirty="0" smtClean="0"/>
                  <a:t>Normalize intersection </a:t>
                </a:r>
                <a:r>
                  <a:rPr lang="en-IN" sz="2800" dirty="0"/>
                  <a:t>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(define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 smtClean="0"/>
                  <a:t>)</a:t>
                </a:r>
              </a:p>
              <a:p>
                <a:r>
                  <a:rPr lang="en-IN" dirty="0" smtClean="0"/>
                  <a:t>More generally,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IN" dirty="0"/>
                  <a:t> are sets</a:t>
                </a:r>
              </a:p>
              <a:p>
                <a:pPr lvl="1"/>
                <a:r>
                  <a:rPr lang="en-IN" sz="2800" dirty="0"/>
                  <a:t>Intersection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sz="2800" dirty="0"/>
              </a:p>
              <a:p>
                <a:pPr lvl="1"/>
                <a:r>
                  <a:rPr lang="en-IN" sz="2800" dirty="0"/>
                  <a:t>Norm. Int.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IN" sz="2800" dirty="0"/>
                  <a:t> (notice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dirty="0"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lang="en-IN" sz="28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sz="2800" i="1" dirty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pPr lvl="1"/>
                <a:r>
                  <a:rPr lang="en-IN" sz="2800" dirty="0" smtClean="0"/>
                  <a:t>The above are just </a:t>
                </a:r>
                <a:r>
                  <a:rPr lang="en-IN" sz="2800" dirty="0"/>
                  <a:t>the linear kernel in disguise and hence </a:t>
                </a:r>
                <a:r>
                  <a:rPr lang="en-IN" sz="2800" dirty="0" smtClean="0"/>
                  <a:t>clearly Mercer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05" y="3354743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048850" y="3618311"/>
                <a:ext cx="8690383" cy="902318"/>
              </a:xfrm>
              <a:prstGeom prst="wedgeRectCallout">
                <a:avLst>
                  <a:gd name="adj1" fmla="val 57145"/>
                  <a:gd name="adj2" fmla="val 5479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Simply represent a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using an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indicator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In this case,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50" y="3618311"/>
                <a:ext cx="8690383" cy="902318"/>
              </a:xfrm>
              <a:prstGeom prst="wedgeRectCallout">
                <a:avLst>
                  <a:gd name="adj1" fmla="val 57145"/>
                  <a:gd name="adj2" fmla="val 54790"/>
                </a:avLst>
              </a:prstGeom>
              <a:blipFill>
                <a:blip r:embed="rId4"/>
                <a:stretch>
                  <a:fillRect b="-432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8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Domain Specific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N-gram, substring, Fisher </a:t>
            </a:r>
            <a:r>
              <a:rPr lang="en-IN" dirty="0" smtClean="0"/>
              <a:t>kernels: other kernels </a:t>
            </a:r>
            <a:r>
              <a:rPr lang="en-IN" dirty="0"/>
              <a:t>between two strings</a:t>
            </a:r>
          </a:p>
          <a:p>
            <a:r>
              <a:rPr lang="en-IN" dirty="0"/>
              <a:t>Random walk kernels between two graphs</a:t>
            </a:r>
          </a:p>
          <a:p>
            <a:r>
              <a:rPr lang="en-IN" dirty="0"/>
              <a:t>Subtree, convolutional kernels between two trees</a:t>
            </a:r>
          </a:p>
          <a:p>
            <a:r>
              <a:rPr lang="en-IN" dirty="0"/>
              <a:t>Pyramid kernel used in vision … combination of </a:t>
            </a:r>
            <a:r>
              <a:rPr lang="en-IN" dirty="0" smtClean="0"/>
              <a:t>intersection kernels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3537405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433138" y="3537405"/>
                <a:ext cx="9923714" cy="1846253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practice, we often use a linear method first e.g. SVM/ridge regression. If that gives unsatisfactory performance, often we jump directly to Gaussian kernel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 although we should not neglect polynomial/other domain specific kernels.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There exist “kernel learning” methods that can learn the most appropriate kernel for us or else tune the kernel parameters 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for us automatically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3537405"/>
                <a:ext cx="9923714" cy="1846253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blipFill>
                <a:blip r:embed="rId3"/>
                <a:stretch>
                  <a:fillRect l="-173" t="-3560" b="-84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8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Quiz</a:t>
            </a:r>
            <a:r>
              <a:rPr lang="en-IN" dirty="0"/>
              <a:t>: </a:t>
            </a:r>
            <a:r>
              <a:rPr lang="en-IN" dirty="0" smtClean="0"/>
              <a:t>October 16 (Wednesday), </a:t>
            </a:r>
            <a:r>
              <a:rPr lang="en-IN" dirty="0"/>
              <a:t>6PM, </a:t>
            </a:r>
            <a:r>
              <a:rPr lang="en-IN" b="1" dirty="0">
                <a:solidFill>
                  <a:srgbClr val="FF0000"/>
                </a:solidFill>
              </a:rPr>
              <a:t>L20 – same as </a:t>
            </a:r>
            <a:r>
              <a:rPr lang="en-IN" b="1" dirty="0" smtClean="0">
                <a:solidFill>
                  <a:srgbClr val="FF0000"/>
                </a:solidFill>
              </a:rPr>
              <a:t>before</a:t>
            </a:r>
            <a:endParaRPr lang="en-IN" b="1" dirty="0">
              <a:solidFill>
                <a:srgbClr val="FF0000"/>
              </a:solidFill>
            </a:endParaRPr>
          </a:p>
          <a:p>
            <a:pPr lvl="2"/>
            <a:r>
              <a:rPr lang="en-IN" dirty="0"/>
              <a:t>Assigned seating – don’t be late (will waste time finding your seat)</a:t>
            </a:r>
          </a:p>
          <a:p>
            <a:pPr lvl="2"/>
            <a:r>
              <a:rPr lang="en-IN" dirty="0"/>
              <a:t>Syllabus is till whatever we </a:t>
            </a:r>
            <a:r>
              <a:rPr lang="en-IN" dirty="0" smtClean="0"/>
              <a:t>covered till October 04 (before </a:t>
            </a:r>
            <a:r>
              <a:rPr lang="en-IN" dirty="0" err="1" smtClean="0"/>
              <a:t>midsem</a:t>
            </a:r>
            <a:r>
              <a:rPr lang="en-IN" dirty="0" smtClean="0"/>
              <a:t> recess)</a:t>
            </a:r>
            <a:endParaRPr lang="en-IN" dirty="0"/>
          </a:p>
          <a:p>
            <a:pPr lvl="2"/>
            <a:r>
              <a:rPr lang="en-IN" dirty="0"/>
              <a:t>Bring your </a:t>
            </a:r>
            <a:r>
              <a:rPr lang="en-IN" b="1" dirty="0">
                <a:solidFill>
                  <a:srgbClr val="FF0000"/>
                </a:solidFill>
              </a:rPr>
              <a:t>institute ID card</a:t>
            </a:r>
            <a:r>
              <a:rPr lang="en-IN" dirty="0"/>
              <a:t> with you – will lose time if you forget</a:t>
            </a:r>
          </a:p>
          <a:p>
            <a:pPr lvl="2"/>
            <a:r>
              <a:rPr lang="en-IN" dirty="0"/>
              <a:t>Bring a </a:t>
            </a:r>
            <a:r>
              <a:rPr lang="en-IN" b="1" dirty="0">
                <a:solidFill>
                  <a:srgbClr val="FF0000"/>
                </a:solidFill>
              </a:rPr>
              <a:t>pencil, pen, eraser, sharpener</a:t>
            </a:r>
            <a:r>
              <a:rPr lang="en-IN" dirty="0"/>
              <a:t> with you – we wont provide!</a:t>
            </a:r>
          </a:p>
          <a:p>
            <a:pPr lvl="2"/>
            <a:r>
              <a:rPr lang="en-IN" dirty="0"/>
              <a:t>Answers to be written on question paper itself. If you write with pen and make a mistake, no extra paper. Final answer </a:t>
            </a:r>
            <a:r>
              <a:rPr lang="en-IN" b="1" dirty="0">
                <a:solidFill>
                  <a:srgbClr val="FF0000"/>
                </a:solidFill>
              </a:rPr>
              <a:t>must be in pen</a:t>
            </a:r>
          </a:p>
          <a:p>
            <a:pPr lvl="2"/>
            <a:r>
              <a:rPr lang="en-IN" b="1" dirty="0">
                <a:solidFill>
                  <a:srgbClr val="FF0000"/>
                </a:solidFill>
              </a:rPr>
              <a:t>Auditors cannot appear </a:t>
            </a:r>
            <a:r>
              <a:rPr lang="en-IN" dirty="0"/>
              <a:t>for quiz – please come to L20 at ~ 6:40PM</a:t>
            </a:r>
          </a:p>
          <a:p>
            <a:r>
              <a:rPr lang="en-US" b="1" dirty="0"/>
              <a:t>Doubt clearing session</a:t>
            </a:r>
            <a:r>
              <a:rPr lang="en-US" dirty="0"/>
              <a:t>: </a:t>
            </a:r>
            <a:r>
              <a:rPr lang="en-US" dirty="0" smtClean="0"/>
              <a:t>Oct 15 </a:t>
            </a:r>
            <a:r>
              <a:rPr lang="en-US" dirty="0"/>
              <a:t>(</a:t>
            </a:r>
            <a:r>
              <a:rPr lang="en-US" dirty="0" smtClean="0"/>
              <a:t>Tue), </a:t>
            </a:r>
            <a:r>
              <a:rPr lang="en-US" dirty="0"/>
              <a:t>6PM </a:t>
            </a:r>
            <a:r>
              <a:rPr lang="en-US" b="1" dirty="0" smtClean="0">
                <a:solidFill>
                  <a:srgbClr val="FF0000"/>
                </a:solidFill>
              </a:rPr>
              <a:t>KD101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New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>
                    <a:solidFill>
                      <a:schemeClr val="tx1"/>
                    </a:solidFill>
                    <a:latin typeface="+mj-lt"/>
                  </a:rPr>
                  <a:t>Method 1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: </a:t>
                </a:r>
                <a:r>
                  <a:rPr lang="en-IN" dirty="0" smtClean="0">
                    <a:solidFill>
                      <a:schemeClr val="tx1"/>
                    </a:solidFill>
                    <a:latin typeface="+mj-lt"/>
                  </a:rPr>
                  <a:t>combine </a:t>
                </a:r>
                <a:r>
                  <a:rPr lang="en-IN" dirty="0" smtClean="0"/>
                  <a:t>old kernels.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existing </a:t>
                </a:r>
                <a:r>
                  <a:rPr lang="en-IN" dirty="0"/>
                  <a:t>Mercer </a:t>
                </a:r>
                <a:r>
                  <a:rPr lang="en-US" dirty="0" smtClean="0"/>
                  <a:t>kernels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also a </a:t>
                </a:r>
                <a:r>
                  <a:rPr lang="en-IN" sz="2800" dirty="0"/>
                  <a:t>Mercer </a:t>
                </a:r>
                <a:r>
                  <a:rPr lang="en-US" sz="2800" dirty="0"/>
                  <a:t>kernel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800" dirty="0"/>
                  <a:t/>
                </a:r>
                <a:br>
                  <a:rPr lang="en-IN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also a nice kernel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800" dirty="0" smtClean="0"/>
                  <a:t> gives a normalized kernel</a:t>
                </a:r>
                <a:endParaRPr lang="en-US" sz="2800" dirty="0"/>
              </a:p>
              <a:p>
                <a:r>
                  <a:rPr lang="en-IN" b="1" dirty="0">
                    <a:solidFill>
                      <a:schemeClr val="tx1"/>
                    </a:solidFill>
                    <a:latin typeface="+mj-lt"/>
                  </a:rPr>
                  <a:t>Method 2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: find </a:t>
                </a:r>
                <a:r>
                  <a:rPr lang="en-IN" dirty="0"/>
                  <a:t>a new </a:t>
                </a:r>
                <a:r>
                  <a:rPr lang="en-IN" dirty="0" smtClean="0"/>
                  <a:t>feature rep. for data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use</a:t>
                </a:r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IN" b="1" dirty="0">
                    <a:solidFill>
                      <a:schemeClr val="tx1"/>
                    </a:solidFill>
                    <a:latin typeface="+mj-lt"/>
                  </a:rPr>
                  <a:t>Method 3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: mix </a:t>
                </a:r>
                <a:r>
                  <a:rPr lang="en-IN" dirty="0"/>
                  <a:t>and </a:t>
                </a:r>
                <a:r>
                  <a:rPr lang="en-IN" dirty="0" smtClean="0"/>
                  <a:t>match. Take </a:t>
                </a:r>
                <a:r>
                  <a:rPr lang="en-IN" dirty="0"/>
                  <a:t>new data </a:t>
                </a:r>
                <a:r>
                  <a:rPr lang="en-IN" dirty="0" smtClean="0"/>
                  <a:t>rep.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an old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newer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09776" y="1998555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492341" y="2069086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gives very large values (in magnitude), some algorithms may suffer. The normalized 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will always give values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41" y="2069086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3"/>
                <a:stretch>
                  <a:fillRect l="-1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105" y="173620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1949950" y="173619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normalized kernel actually normalizes the feature map as well. Verify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a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f>
                        <m:fPr>
                          <m:ctrlP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I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1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I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50" y="173619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blipFill>
                <a:blip r:embed="rId5"/>
                <a:stretch>
                  <a:fillRect l="-850" t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2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kNN</a:t>
            </a:r>
            <a:r>
              <a:rPr lang="en-IN" dirty="0" smtClean="0"/>
              <a:t> with Kernels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6727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All that is needed to execute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is compute Euclidean distances</a:t>
                </a:r>
              </a:p>
              <a:p>
                <a:pPr lvl="2"/>
                <a:r>
                  <a:rPr lang="en-IN" dirty="0" smtClean="0"/>
                  <a:t>If working with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with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, need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is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just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fancy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notation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r>
                      <m:rPr>
                        <m:nor/>
                      </m:rPr>
                      <a:rPr lang="en-IN" b="0" i="1" dirty="0" smtClean="0"/>
                      <m:t>for</m:t>
                    </m:r>
                    <m:r>
                      <m:rPr>
                        <m:nor/>
                      </m:rPr>
                      <a:rPr lang="en-IN" b="0" i="1" dirty="0" smtClean="0"/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in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Hilbert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space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i="0" dirty="0">
                  <a:sym typeface="Wingdings" panose="05000000000000000000" pitchFamily="2" charset="2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I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distances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can be computed without computing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first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 smtClean="0">
                    <a:sym typeface="Wingdings" panose="05000000000000000000" pitchFamily="2" charset="2"/>
                  </a:rPr>
                  <a:t>1NN</a:t>
                </a:r>
                <a:r>
                  <a:rPr lang="en-IN" dirty="0" smtClean="0">
                    <a:sym typeface="Wingdings" panose="05000000000000000000" pitchFamily="2" charset="2"/>
                  </a:rPr>
                  <a:t>: Given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dirty="0" smtClean="0"/>
                  <a:t> and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Find closest neighbor</a:t>
                </a:r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which is the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and predict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dirty="0" smtClean="0"/>
                  <a:t> as the label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then this finds most “similar” point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Similarly we can execute </a:t>
                </a:r>
                <a:r>
                  <a:rPr lang="en-US" dirty="0" err="1" smtClean="0"/>
                  <a:t>kNN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 smtClean="0"/>
                  <a:t>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67270"/>
              </a:xfrm>
              <a:blipFill>
                <a:blip r:embed="rId2"/>
                <a:stretch>
                  <a:fillRect l="-562" t="-2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09776" y="36191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492341" y="106722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is a recurring theme in kernel learning. </a:t>
                </a:r>
                <a:r>
                  <a:rPr lang="en-IN" sz="2400" b="1" dirty="0" smtClean="0">
                    <a:solidFill>
                      <a:schemeClr val="tx1"/>
                    </a:solidFill>
                  </a:rPr>
                  <a:t>Never ever compute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Instead, express all operations in the ML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terms of inner product computations which are then expressible as kernel computations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41" y="106722"/>
                <a:ext cx="9077967" cy="1086649"/>
              </a:xfrm>
              <a:prstGeom prst="wedgeRectCallout">
                <a:avLst>
                  <a:gd name="adj1" fmla="val 57098"/>
                  <a:gd name="adj2" fmla="val 51263"/>
                </a:avLst>
              </a:prstGeom>
              <a:blipFill>
                <a:blip r:embed="rId3"/>
                <a:stretch>
                  <a:fillRect t="-7487" b="-1336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63" y="1429477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3852808" y="1413974"/>
                <a:ext cx="6451757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Indeed, computing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usually takes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 if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but computing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take much longer e.g. for Gaussian kernel it will take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time </a:t>
                </a: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08" y="1413974"/>
                <a:ext cx="6451757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blipFill>
                <a:blip r:embed="rId5"/>
                <a:stretch>
                  <a:fillRect l="-938" b="-55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5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LwP</a:t>
            </a:r>
            <a:r>
              <a:rPr lang="en-US" dirty="0" smtClean="0"/>
              <a:t> with Kernels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Given train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, we earlier found prototypes	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and used them to predict on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If using a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with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, we should now compute new prototypes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and predict using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Need </a:t>
                </a:r>
                <a:r>
                  <a:rPr lang="en-US" dirty="0"/>
                  <a:t>to be </a:t>
                </a:r>
                <a:r>
                  <a:rPr lang="en-US" dirty="0" smtClean="0"/>
                  <a:t>careful now </a:t>
                </a:r>
                <a:r>
                  <a:rPr lang="en-US" dirty="0"/>
                  <a:t>– cannot compute </a:t>
                </a:r>
                <a:r>
                  <a:rPr lang="en-US" dirty="0" smtClean="0"/>
                  <a:t>these new prototypes explicitly</a:t>
                </a:r>
              </a:p>
              <a:p>
                <a:pPr lvl="2"/>
                <a:r>
                  <a:rPr lang="en-US" dirty="0" smtClean="0"/>
                  <a:t>Instead, as before, we reduce the above to kernel computations instead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 first term is simply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second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, third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which can be pre-calculated at train time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1803" r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09776" y="36191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1397285" y="106722"/>
            <a:ext cx="9173023" cy="1168398"/>
          </a:xfrm>
          <a:prstGeom prst="wedgeRectCallout">
            <a:avLst>
              <a:gd name="adj1" fmla="val 58088"/>
              <a:gd name="adj2" fmla="val 4510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Observe that in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with kernels, we now have to store entire training data whereas earlier we just had to store two prototypes. This is common in kernel learning – larger model sizes and longer prediction times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77" y="1484893"/>
            <a:ext cx="1731319" cy="1731319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5249616" y="1469390"/>
            <a:ext cx="5211063" cy="1294272"/>
          </a:xfrm>
          <a:prstGeom prst="wedgeRectCallout">
            <a:avLst>
              <a:gd name="adj1" fmla="val 60227"/>
              <a:gd name="adj2" fmla="val 4078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ways in which kernel methods can be sped up and model sizes reduced. Will see those techniques later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3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uiExpand="1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are learning techniques that involve non-linear models</a:t>
            </a:r>
          </a:p>
          <a:p>
            <a:pPr lvl="2"/>
            <a:r>
              <a:rPr lang="en-IN" dirty="0" smtClean="0"/>
              <a:t>Classifiers with non-linear decision boundaries</a:t>
            </a:r>
          </a:p>
          <a:p>
            <a:pPr lvl="2"/>
            <a:r>
              <a:rPr lang="en-IN" dirty="0" err="1" smtClean="0"/>
              <a:t>Regressors</a:t>
            </a:r>
            <a:r>
              <a:rPr lang="en-IN" dirty="0" smtClean="0"/>
              <a:t> that predicts the label using non-linear functions</a:t>
            </a:r>
          </a:p>
          <a:p>
            <a:pPr lvl="2"/>
            <a:r>
              <a:rPr lang="en-IN" dirty="0" smtClean="0"/>
              <a:t>Dim-</a:t>
            </a:r>
            <a:r>
              <a:rPr lang="en-IN" dirty="0" err="1" smtClean="0"/>
              <a:t>redn</a:t>
            </a:r>
            <a:r>
              <a:rPr lang="en-IN" dirty="0" smtClean="0"/>
              <a:t> that reveal if data was lying on a low-dim curved surface</a:t>
            </a:r>
          </a:p>
          <a:p>
            <a:r>
              <a:rPr lang="en-IN" dirty="0" smtClean="0"/>
              <a:t>We have actually seen a few non-linear learning techniques already</a:t>
            </a:r>
          </a:p>
          <a:p>
            <a:pPr lvl="2"/>
            <a:r>
              <a:rPr lang="en-IN" dirty="0" err="1" smtClean="0"/>
              <a:t>kNN</a:t>
            </a:r>
            <a:r>
              <a:rPr lang="en-IN" dirty="0" smtClean="0"/>
              <a:t>, learning with multiple prototypes are all capable of learning non-linear decision boundaries, non-linear functions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2"/>
            <a:r>
              <a:rPr lang="en-IN" dirty="0" smtClean="0"/>
              <a:t>Also saw generalized linear models in the last class</a:t>
            </a:r>
          </a:p>
          <a:p>
            <a:pPr lvl="2"/>
            <a:r>
              <a:rPr lang="en-IN" dirty="0" smtClean="0"/>
              <a:t>These are nice and valuable but much more powerful methods exist</a:t>
            </a:r>
          </a:p>
          <a:p>
            <a:pPr lvl="2"/>
            <a:r>
              <a:rPr lang="en-IN" dirty="0" smtClean="0"/>
              <a:t>Will study two such methods – kernel learning and deep learning</a:t>
            </a:r>
          </a:p>
          <a:p>
            <a:r>
              <a:rPr lang="en-IN" dirty="0" smtClean="0"/>
              <a:t>Start with kernel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64254" y="2323172"/>
            <a:ext cx="3068838" cy="30688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68546" y="2927464"/>
            <a:ext cx="1860253" cy="18602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11986" y="2877305"/>
            <a:ext cx="4214199" cy="2105465"/>
            <a:chOff x="7748243" y="3817704"/>
            <a:chExt cx="4214199" cy="2105465"/>
          </a:xfrm>
        </p:grpSpPr>
        <p:sp>
          <p:nvSpPr>
            <p:cNvPr id="8" name="Oval 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2043444" y="2283716"/>
            <a:ext cx="1913798" cy="3314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51313" y="2101153"/>
            <a:ext cx="1869546" cy="323814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79297" y="2591323"/>
            <a:ext cx="1885858" cy="326640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41346" y="2792722"/>
            <a:ext cx="528727" cy="3128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69934" y="4007007"/>
            <a:ext cx="496755" cy="3110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86715" y="2477803"/>
            <a:ext cx="311085" cy="311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34982" y="4138568"/>
            <a:ext cx="311085" cy="311085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4334225" y="4813491"/>
            <a:ext cx="2508190" cy="785022"/>
          </a:xfrm>
          <a:prstGeom prst="wedgeRectCallout">
            <a:avLst>
              <a:gd name="adj1" fmla="val -74826"/>
              <a:gd name="adj2" fmla="val -1118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Linear classifier fits excellently!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79297" y="5869269"/>
            <a:ext cx="4047183" cy="768158"/>
          </a:xfrm>
          <a:prstGeom prst="wedgeRectCallout">
            <a:avLst>
              <a:gd name="adj1" fmla="val -53167"/>
              <a:gd name="adj2" fmla="val -11038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Even with a few outliers, a linear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classifier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still fits decently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99773" y="2167628"/>
            <a:ext cx="3382207" cy="3370986"/>
            <a:chOff x="7841161" y="1946739"/>
            <a:chExt cx="3382207" cy="3370986"/>
          </a:xfrm>
        </p:grpSpPr>
        <p:sp>
          <p:nvSpPr>
            <p:cNvPr id="30" name="Oval 29"/>
            <p:cNvSpPr/>
            <p:nvPr/>
          </p:nvSpPr>
          <p:spPr>
            <a:xfrm>
              <a:off x="9384517" y="194673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384517" y="5006640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41161" y="351808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912283" y="351808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461248" y="2417170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61248" y="4556771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256037" y="4556771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56037" y="2417170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979089" y="2879497"/>
            <a:ext cx="2024154" cy="1946495"/>
            <a:chOff x="8520477" y="2658608"/>
            <a:chExt cx="2024154" cy="1946495"/>
          </a:xfrm>
        </p:grpSpPr>
        <p:sp>
          <p:nvSpPr>
            <p:cNvPr id="39" name="Oval 38"/>
            <p:cNvSpPr/>
            <p:nvPr/>
          </p:nvSpPr>
          <p:spPr>
            <a:xfrm>
              <a:off x="9731122" y="265860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970880" y="265860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970880" y="429401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821872" y="429401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0233546" y="3786117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233546" y="3118019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535490" y="3118019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520477" y="3786117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ular Callout 46"/>
          <p:cNvSpPr/>
          <p:nvPr/>
        </p:nvSpPr>
        <p:spPr>
          <a:xfrm>
            <a:off x="6831842" y="5717610"/>
            <a:ext cx="3050827" cy="785022"/>
          </a:xfrm>
          <a:prstGeom prst="wedgeRectCallout">
            <a:avLst>
              <a:gd name="adj1" fmla="val 44891"/>
              <a:gd name="adj2" fmla="val -975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All linear classifiers would do horribly!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89854" y="2648772"/>
            <a:ext cx="2417639" cy="24176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/>
          <p:cNvSpPr/>
          <p:nvPr/>
        </p:nvSpPr>
        <p:spPr>
          <a:xfrm>
            <a:off x="5579081" y="1794546"/>
            <a:ext cx="2642247" cy="785022"/>
          </a:xfrm>
          <a:prstGeom prst="wedgeRectCallout">
            <a:avLst>
              <a:gd name="adj1" fmla="val 68944"/>
              <a:gd name="adj2" fmla="val 11435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 non-linear classifier is needed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905144" y="2081144"/>
            <a:ext cx="1575881" cy="3495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585034" y="2299232"/>
            <a:ext cx="1487196" cy="3092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298785" y="3415316"/>
            <a:ext cx="3453336" cy="1447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47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95" name="Group 94" descr=" 53"/>
          <p:cNvGrpSpPr/>
          <p:nvPr/>
        </p:nvGrpSpPr>
        <p:grpSpPr>
          <a:xfrm>
            <a:off x="440199" y="2039112"/>
            <a:ext cx="5295730" cy="3464568"/>
            <a:chOff x="309904" y="2354962"/>
            <a:chExt cx="5295730" cy="3464568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755860" y="2354962"/>
              <a:ext cx="0" cy="346456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>
              <a:off x="313900" y="5454003"/>
              <a:ext cx="529173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98" name="Picture 9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111" y="5619258"/>
              <a:ext cx="260627" cy="200271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04" y="2409845"/>
              <a:ext cx="211245" cy="293548"/>
            </a:xfrm>
            <a:prstGeom prst="rect">
              <a:avLst/>
            </a:prstGeom>
          </p:spPr>
        </p:pic>
      </p:grpSp>
      <p:sp>
        <p:nvSpPr>
          <p:cNvPr id="100" name="Oval 99" descr=" 68"/>
          <p:cNvSpPr/>
          <p:nvPr/>
        </p:nvSpPr>
        <p:spPr>
          <a:xfrm>
            <a:off x="1112942" y="479876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 descr=" 69"/>
          <p:cNvSpPr/>
          <p:nvPr/>
        </p:nvSpPr>
        <p:spPr>
          <a:xfrm>
            <a:off x="1507014" y="457649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 descr=" 70"/>
          <p:cNvSpPr/>
          <p:nvPr/>
        </p:nvSpPr>
        <p:spPr>
          <a:xfrm>
            <a:off x="1893129" y="43765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 descr=" 71"/>
          <p:cNvSpPr/>
          <p:nvPr/>
        </p:nvSpPr>
        <p:spPr>
          <a:xfrm>
            <a:off x="2279245" y="414945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103" descr=" 72"/>
          <p:cNvSpPr/>
          <p:nvPr/>
        </p:nvSpPr>
        <p:spPr>
          <a:xfrm>
            <a:off x="2665242" y="395703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 descr=" 73"/>
          <p:cNvSpPr/>
          <p:nvPr/>
        </p:nvSpPr>
        <p:spPr>
          <a:xfrm>
            <a:off x="3051356" y="3738314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105" descr=" 74"/>
          <p:cNvSpPr/>
          <p:nvPr/>
        </p:nvSpPr>
        <p:spPr>
          <a:xfrm>
            <a:off x="3437472" y="350020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 descr=" 75"/>
          <p:cNvSpPr/>
          <p:nvPr/>
        </p:nvSpPr>
        <p:spPr>
          <a:xfrm>
            <a:off x="3823709" y="330968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107" descr=" 76"/>
          <p:cNvSpPr/>
          <p:nvPr/>
        </p:nvSpPr>
        <p:spPr>
          <a:xfrm>
            <a:off x="4209828" y="308111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 108" descr=" 77"/>
          <p:cNvSpPr/>
          <p:nvPr/>
        </p:nvSpPr>
        <p:spPr>
          <a:xfrm>
            <a:off x="4591352" y="287153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val 109" descr=" 78"/>
          <p:cNvSpPr/>
          <p:nvPr/>
        </p:nvSpPr>
        <p:spPr>
          <a:xfrm>
            <a:off x="4972878" y="268101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 descr=" 79"/>
          <p:cNvSpPr/>
          <p:nvPr/>
        </p:nvSpPr>
        <p:spPr>
          <a:xfrm>
            <a:off x="5354406" y="247150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2" name="Group 111" descr=" 53"/>
          <p:cNvGrpSpPr/>
          <p:nvPr/>
        </p:nvGrpSpPr>
        <p:grpSpPr>
          <a:xfrm>
            <a:off x="6537682" y="2039112"/>
            <a:ext cx="5295730" cy="3464568"/>
            <a:chOff x="309904" y="2354962"/>
            <a:chExt cx="5295730" cy="346456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755860" y="2354962"/>
              <a:ext cx="0" cy="346456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>
            <a:xfrm>
              <a:off x="313900" y="5454003"/>
              <a:ext cx="529173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115" name="Picture 1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111" y="5619258"/>
              <a:ext cx="260627" cy="200271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04" y="2409845"/>
              <a:ext cx="211245" cy="293548"/>
            </a:xfrm>
            <a:prstGeom prst="rect">
              <a:avLst/>
            </a:prstGeom>
          </p:spPr>
        </p:pic>
      </p:grpSp>
      <p:sp>
        <p:nvSpPr>
          <p:cNvPr id="117" name="Oval 116" descr=" 68"/>
          <p:cNvSpPr/>
          <p:nvPr/>
        </p:nvSpPr>
        <p:spPr>
          <a:xfrm>
            <a:off x="7210425" y="543982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 descr=" 69"/>
          <p:cNvSpPr/>
          <p:nvPr/>
        </p:nvSpPr>
        <p:spPr>
          <a:xfrm>
            <a:off x="7685903" y="572143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 descr=" 70"/>
          <p:cNvSpPr/>
          <p:nvPr/>
        </p:nvSpPr>
        <p:spPr>
          <a:xfrm>
            <a:off x="8231348" y="583265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 descr=" 72"/>
          <p:cNvSpPr/>
          <p:nvPr/>
        </p:nvSpPr>
        <p:spPr>
          <a:xfrm>
            <a:off x="8714199" y="577945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120" descr=" 73"/>
          <p:cNvSpPr/>
          <p:nvPr/>
        </p:nvSpPr>
        <p:spPr>
          <a:xfrm>
            <a:off x="9148839" y="562805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 descr=" 74"/>
          <p:cNvSpPr/>
          <p:nvPr/>
        </p:nvSpPr>
        <p:spPr>
          <a:xfrm>
            <a:off x="9534955" y="5385372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 descr=" 75"/>
          <p:cNvSpPr/>
          <p:nvPr/>
        </p:nvSpPr>
        <p:spPr>
          <a:xfrm>
            <a:off x="9921192" y="510157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 descr=" 76"/>
          <p:cNvSpPr/>
          <p:nvPr/>
        </p:nvSpPr>
        <p:spPr>
          <a:xfrm>
            <a:off x="10307311" y="470195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 descr=" 77"/>
          <p:cNvSpPr/>
          <p:nvPr/>
        </p:nvSpPr>
        <p:spPr>
          <a:xfrm>
            <a:off x="10688835" y="419821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 descr=" 78"/>
          <p:cNvSpPr/>
          <p:nvPr/>
        </p:nvSpPr>
        <p:spPr>
          <a:xfrm>
            <a:off x="11070361" y="364816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126" descr=" 79"/>
          <p:cNvSpPr/>
          <p:nvPr/>
        </p:nvSpPr>
        <p:spPr>
          <a:xfrm>
            <a:off x="11451889" y="287724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ular Callout 127"/>
          <p:cNvSpPr/>
          <p:nvPr/>
        </p:nvSpPr>
        <p:spPr>
          <a:xfrm>
            <a:off x="4388458" y="4173902"/>
            <a:ext cx="2252678" cy="785022"/>
          </a:xfrm>
          <a:prstGeom prst="wedgeRectCallout">
            <a:avLst>
              <a:gd name="adj1" fmla="val -63661"/>
              <a:gd name="adj2" fmla="val -74717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fits excellently!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9" name="Rectangular Callout 128"/>
          <p:cNvSpPr/>
          <p:nvPr/>
        </p:nvSpPr>
        <p:spPr>
          <a:xfrm>
            <a:off x="2542996" y="5444578"/>
            <a:ext cx="3704840" cy="945652"/>
          </a:xfrm>
          <a:prstGeom prst="wedgeRectCallout">
            <a:avLst>
              <a:gd name="adj1" fmla="val -68748"/>
              <a:gd name="adj2" fmla="val -6800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Even with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some noise, l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still fits very well!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0" name="Rectangular Callout 129"/>
          <p:cNvSpPr/>
          <p:nvPr/>
        </p:nvSpPr>
        <p:spPr>
          <a:xfrm>
            <a:off x="7859729" y="1677348"/>
            <a:ext cx="2613449" cy="785022"/>
          </a:xfrm>
          <a:prstGeom prst="wedgeRectCallout">
            <a:avLst>
              <a:gd name="adj1" fmla="val 55400"/>
              <a:gd name="adj2" fmla="val 84983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 linear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regressors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would do horribly!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1" name="Rectangular Callout 130"/>
          <p:cNvSpPr/>
          <p:nvPr/>
        </p:nvSpPr>
        <p:spPr>
          <a:xfrm>
            <a:off x="6334148" y="2620692"/>
            <a:ext cx="2646736" cy="785022"/>
          </a:xfrm>
          <a:prstGeom prst="wedgeRectCallout">
            <a:avLst>
              <a:gd name="adj1" fmla="val 106047"/>
              <a:gd name="adj2" fmla="val 87049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non-linear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regressor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needed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6773860" y="2480658"/>
            <a:ext cx="5052767" cy="3496283"/>
          </a:xfrm>
          <a:custGeom>
            <a:avLst/>
            <a:gdLst>
              <a:gd name="connsiteX0" fmla="*/ 0 w 5052767"/>
              <a:gd name="connsiteY0" fmla="*/ 2234153 h 2234153"/>
              <a:gd name="connsiteX1" fmla="*/ 5052767 w 5052767"/>
              <a:gd name="connsiteY1" fmla="*/ 0 h 2234153"/>
              <a:gd name="connsiteX0" fmla="*/ 0 w 5052767"/>
              <a:gd name="connsiteY0" fmla="*/ 2234153 h 2863085"/>
              <a:gd name="connsiteX1" fmla="*/ 5052767 w 5052767"/>
              <a:gd name="connsiteY1" fmla="*/ 0 h 2863085"/>
              <a:gd name="connsiteX0" fmla="*/ 0 w 5052767"/>
              <a:gd name="connsiteY0" fmla="*/ 2234153 h 3171427"/>
              <a:gd name="connsiteX1" fmla="*/ 5052767 w 5052767"/>
              <a:gd name="connsiteY1" fmla="*/ 0 h 3171427"/>
              <a:gd name="connsiteX0" fmla="*/ 0 w 5052767"/>
              <a:gd name="connsiteY0" fmla="*/ 2234153 h 3496283"/>
              <a:gd name="connsiteX1" fmla="*/ 5052767 w 5052767"/>
              <a:gd name="connsiteY1" fmla="*/ 0 h 34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2767" h="3496283">
                <a:moveTo>
                  <a:pt x="0" y="2234153"/>
                </a:moveTo>
                <a:cubicBezTo>
                  <a:pt x="760430" y="4279769"/>
                  <a:pt x="3491059" y="4044098"/>
                  <a:pt x="5052767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Straight Connector 132" descr=" 6"/>
          <p:cNvCxnSpPr/>
          <p:nvPr/>
        </p:nvCxnSpPr>
        <p:spPr>
          <a:xfrm flipV="1">
            <a:off x="638536" y="2480658"/>
            <a:ext cx="5097393" cy="279657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4" name="Straight Connector 133" descr=" 6"/>
          <p:cNvCxnSpPr/>
          <p:nvPr/>
        </p:nvCxnSpPr>
        <p:spPr>
          <a:xfrm flipV="1">
            <a:off x="6691056" y="3874617"/>
            <a:ext cx="5097393" cy="279657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5" name="Straight Connector 134" descr=" 6"/>
          <p:cNvCxnSpPr/>
          <p:nvPr/>
        </p:nvCxnSpPr>
        <p:spPr>
          <a:xfrm flipV="1">
            <a:off x="9047173" y="2469287"/>
            <a:ext cx="2779454" cy="426135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Straight Connector 135" descr=" 6"/>
          <p:cNvCxnSpPr/>
          <p:nvPr/>
        </p:nvCxnSpPr>
        <p:spPr>
          <a:xfrm>
            <a:off x="6207856" y="5503680"/>
            <a:ext cx="5349793" cy="56787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0616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1.04167E-6 -0.0777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1.66667E-6 0.08379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2.29167E-6 0.06389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2.91667E-6 -0.05255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0527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4.375E-6 -0.06945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-0.0539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4.375E-6 0.05555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4.16667E-6 0.0527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0.0525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-0.07801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1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6.25E-7 -0.04583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548597" y="256944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945041" y="238926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720047" y="219212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887676" y="4288573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720047" y="307734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2179931" y="464812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2259660" y="240457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259660" y="4379144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686929" y="471914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08481" y="504732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911089" y="345181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286895" y="397499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801032" y="397499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4082539" y="418710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3739639" y="431242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409674" y="4101376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082539" y="4679917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494732" y="2543477"/>
            <a:ext cx="291398" cy="291398"/>
          </a:xfrm>
          <a:prstGeom prst="ellipse">
            <a:avLst/>
          </a:prstGeom>
          <a:solidFill>
            <a:srgbClr val="FF000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895537" y="3978629"/>
            <a:ext cx="291398" cy="291398"/>
          </a:xfrm>
          <a:prstGeom prst="ellipse">
            <a:avLst/>
          </a:prstGeom>
          <a:solidFill>
            <a:srgbClr val="00B0F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912090" y="4483749"/>
            <a:ext cx="291398" cy="291398"/>
          </a:xfrm>
          <a:prstGeom prst="ellipse">
            <a:avLst/>
          </a:prstGeom>
          <a:solidFill>
            <a:srgbClr val="2ECC71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536931" y="3077349"/>
            <a:ext cx="2408110" cy="74128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2" name="Straight Connector 161"/>
          <p:cNvCxnSpPr/>
          <p:nvPr/>
        </p:nvCxnSpPr>
        <p:spPr>
          <a:xfrm flipV="1">
            <a:off x="2945536" y="1828993"/>
            <a:ext cx="2122396" cy="199285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 flipH="1" flipV="1">
            <a:off x="2943357" y="3813078"/>
            <a:ext cx="637767" cy="277720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4" name="Oval 163"/>
          <p:cNvSpPr/>
          <p:nvPr/>
        </p:nvSpPr>
        <p:spPr>
          <a:xfrm>
            <a:off x="9384074" y="214794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9050747" y="242204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8772617" y="281016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9995533" y="2810168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8601167" y="324879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166983" y="324879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9720332" y="238926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8601167" y="368743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0166983" y="368743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8601167" y="41230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0166983" y="41230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174"/>
          <p:cNvSpPr/>
          <p:nvPr/>
        </p:nvSpPr>
        <p:spPr>
          <a:xfrm flipV="1">
            <a:off x="10180268" y="547476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Oval 175"/>
          <p:cNvSpPr/>
          <p:nvPr/>
        </p:nvSpPr>
        <p:spPr>
          <a:xfrm flipV="1">
            <a:off x="9846941" y="5200669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Oval 176"/>
          <p:cNvSpPr/>
          <p:nvPr/>
        </p:nvSpPr>
        <p:spPr>
          <a:xfrm flipV="1">
            <a:off x="9568811" y="481254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Oval 177"/>
          <p:cNvSpPr/>
          <p:nvPr/>
        </p:nvSpPr>
        <p:spPr>
          <a:xfrm flipV="1">
            <a:off x="10791727" y="4812542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Oval 178"/>
          <p:cNvSpPr/>
          <p:nvPr/>
        </p:nvSpPr>
        <p:spPr>
          <a:xfrm flipV="1">
            <a:off x="9397361" y="437391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Oval 179"/>
          <p:cNvSpPr/>
          <p:nvPr/>
        </p:nvSpPr>
        <p:spPr>
          <a:xfrm flipV="1">
            <a:off x="10963177" y="4373911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Oval 180"/>
          <p:cNvSpPr/>
          <p:nvPr/>
        </p:nvSpPr>
        <p:spPr>
          <a:xfrm flipV="1">
            <a:off x="10516526" y="523344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Oval 181"/>
          <p:cNvSpPr/>
          <p:nvPr/>
        </p:nvSpPr>
        <p:spPr>
          <a:xfrm flipV="1">
            <a:off x="9397361" y="393528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Oval 182"/>
          <p:cNvSpPr/>
          <p:nvPr/>
        </p:nvSpPr>
        <p:spPr>
          <a:xfrm flipV="1">
            <a:off x="10963177" y="3935280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Oval 183"/>
          <p:cNvSpPr/>
          <p:nvPr/>
        </p:nvSpPr>
        <p:spPr>
          <a:xfrm flipV="1">
            <a:off x="9397361" y="34997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Oval 184"/>
          <p:cNvSpPr/>
          <p:nvPr/>
        </p:nvSpPr>
        <p:spPr>
          <a:xfrm flipV="1">
            <a:off x="10963177" y="3499705"/>
            <a:ext cx="171450" cy="17145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ular Callout 185"/>
          <p:cNvSpPr/>
          <p:nvPr/>
        </p:nvSpPr>
        <p:spPr>
          <a:xfrm>
            <a:off x="2839827" y="5420692"/>
            <a:ext cx="2797095" cy="785022"/>
          </a:xfrm>
          <a:prstGeom prst="wedgeRectCallout">
            <a:avLst>
              <a:gd name="adj1" fmla="val -60895"/>
              <a:gd name="adj2" fmla="val -100271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K-means clusters data very well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7" name="Rectangular Callout 186"/>
          <p:cNvSpPr/>
          <p:nvPr/>
        </p:nvSpPr>
        <p:spPr>
          <a:xfrm>
            <a:off x="4458345" y="1630802"/>
            <a:ext cx="3357358" cy="1074554"/>
          </a:xfrm>
          <a:prstGeom prst="wedgeRectCallout">
            <a:avLst>
              <a:gd name="adj1" fmla="val -59053"/>
              <a:gd name="adj2" fmla="val 10861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However, k-means always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produces linear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 assignment boundaries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8" name="Rectangular Callout 187"/>
          <p:cNvSpPr/>
          <p:nvPr/>
        </p:nvSpPr>
        <p:spPr>
          <a:xfrm>
            <a:off x="5132268" y="3590548"/>
            <a:ext cx="2587902" cy="1074554"/>
          </a:xfrm>
          <a:prstGeom prst="wedgeRectCallout">
            <a:avLst>
              <a:gd name="adj1" fmla="val 86469"/>
              <a:gd name="adj2" fmla="val 32508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Non-linear cluster assignment boundaries needed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9" name="Rectangular Callout 188"/>
          <p:cNvSpPr/>
          <p:nvPr/>
        </p:nvSpPr>
        <p:spPr>
          <a:xfrm>
            <a:off x="7073531" y="5286394"/>
            <a:ext cx="2101877" cy="785022"/>
          </a:xfrm>
          <a:prstGeom prst="wedgeRectCallout">
            <a:avLst>
              <a:gd name="adj1" fmla="val 52904"/>
              <a:gd name="adj2" fmla="val -120227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K-means would do very badly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9293272" y="2930535"/>
            <a:ext cx="291398" cy="291398"/>
          </a:xfrm>
          <a:prstGeom prst="ellipse">
            <a:avLst/>
          </a:prstGeom>
          <a:solidFill>
            <a:srgbClr val="FF0000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10120295" y="4692594"/>
            <a:ext cx="291398" cy="291398"/>
          </a:xfrm>
          <a:prstGeom prst="ellipse">
            <a:avLst/>
          </a:prstGeom>
          <a:solidFill>
            <a:srgbClr val="2ECC71"/>
          </a:solidFill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7791588" y="3887225"/>
            <a:ext cx="3897346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" name="Freeform 4"/>
          <p:cNvSpPr/>
          <p:nvPr/>
        </p:nvSpPr>
        <p:spPr>
          <a:xfrm>
            <a:off x="8907339" y="2743199"/>
            <a:ext cx="1839951" cy="2362057"/>
          </a:xfrm>
          <a:custGeom>
            <a:avLst/>
            <a:gdLst>
              <a:gd name="connsiteX0" fmla="*/ 0 w 1756881"/>
              <a:gd name="connsiteY0" fmla="*/ 2137738 h 2333103"/>
              <a:gd name="connsiteX1" fmla="*/ 400692 w 1756881"/>
              <a:gd name="connsiteY1" fmla="*/ 714 h 2333103"/>
              <a:gd name="connsiteX2" fmla="*/ 1150705 w 1756881"/>
              <a:gd name="connsiteY2" fmla="*/ 2332947 h 2333103"/>
              <a:gd name="connsiteX3" fmla="*/ 1756881 w 1756881"/>
              <a:gd name="connsiteY3" fmla="*/ 93181 h 2333103"/>
              <a:gd name="connsiteX0" fmla="*/ 4578 w 1761459"/>
              <a:gd name="connsiteY0" fmla="*/ 2137746 h 2333111"/>
              <a:gd name="connsiteX1" fmla="*/ 405270 w 1761459"/>
              <a:gd name="connsiteY1" fmla="*/ 722 h 2333111"/>
              <a:gd name="connsiteX2" fmla="*/ 1155283 w 1761459"/>
              <a:gd name="connsiteY2" fmla="*/ 2332955 h 2333111"/>
              <a:gd name="connsiteX3" fmla="*/ 1761459 w 1761459"/>
              <a:gd name="connsiteY3" fmla="*/ 93189 h 2333111"/>
              <a:gd name="connsiteX0" fmla="*/ 26850 w 1783731"/>
              <a:gd name="connsiteY0" fmla="*/ 2138012 h 2333377"/>
              <a:gd name="connsiteX1" fmla="*/ 427542 w 1783731"/>
              <a:gd name="connsiteY1" fmla="*/ 988 h 2333377"/>
              <a:gd name="connsiteX2" fmla="*/ 1177555 w 1783731"/>
              <a:gd name="connsiteY2" fmla="*/ 2333221 h 2333377"/>
              <a:gd name="connsiteX3" fmla="*/ 1783731 w 1783731"/>
              <a:gd name="connsiteY3" fmla="*/ 93455 h 2333377"/>
              <a:gd name="connsiteX0" fmla="*/ 10766 w 1767647"/>
              <a:gd name="connsiteY0" fmla="*/ 2163403 h 2358864"/>
              <a:gd name="connsiteX1" fmla="*/ 532108 w 1767647"/>
              <a:gd name="connsiteY1" fmla="*/ 979 h 2358864"/>
              <a:gd name="connsiteX2" fmla="*/ 1161471 w 1767647"/>
              <a:gd name="connsiteY2" fmla="*/ 2358612 h 2358864"/>
              <a:gd name="connsiteX3" fmla="*/ 1767647 w 1767647"/>
              <a:gd name="connsiteY3" fmla="*/ 118846 h 2358864"/>
              <a:gd name="connsiteX0" fmla="*/ 13998 w 1770879"/>
              <a:gd name="connsiteY0" fmla="*/ 2169751 h 2365239"/>
              <a:gd name="connsiteX1" fmla="*/ 497240 w 1770879"/>
              <a:gd name="connsiteY1" fmla="*/ 977 h 2365239"/>
              <a:gd name="connsiteX2" fmla="*/ 1164703 w 1770879"/>
              <a:gd name="connsiteY2" fmla="*/ 2364960 h 2365239"/>
              <a:gd name="connsiteX3" fmla="*/ 1770879 w 1770879"/>
              <a:gd name="connsiteY3" fmla="*/ 125194 h 2365239"/>
              <a:gd name="connsiteX0" fmla="*/ 15949 w 1772830"/>
              <a:gd name="connsiteY0" fmla="*/ 2168965 h 2364453"/>
              <a:gd name="connsiteX1" fmla="*/ 499191 w 1772830"/>
              <a:gd name="connsiteY1" fmla="*/ 191 h 2364453"/>
              <a:gd name="connsiteX2" fmla="*/ 1166654 w 1772830"/>
              <a:gd name="connsiteY2" fmla="*/ 2364174 h 2364453"/>
              <a:gd name="connsiteX3" fmla="*/ 1772830 w 1772830"/>
              <a:gd name="connsiteY3" fmla="*/ 124408 h 2364453"/>
              <a:gd name="connsiteX0" fmla="*/ 0 w 1756881"/>
              <a:gd name="connsiteY0" fmla="*/ 2168965 h 2364453"/>
              <a:gd name="connsiteX1" fmla="*/ 483242 w 1756881"/>
              <a:gd name="connsiteY1" fmla="*/ 191 h 2364453"/>
              <a:gd name="connsiteX2" fmla="*/ 1150705 w 1756881"/>
              <a:gd name="connsiteY2" fmla="*/ 2364174 h 2364453"/>
              <a:gd name="connsiteX3" fmla="*/ 1756881 w 1756881"/>
              <a:gd name="connsiteY3" fmla="*/ 124408 h 2364453"/>
              <a:gd name="connsiteX0" fmla="*/ 0 w 1756881"/>
              <a:gd name="connsiteY0" fmla="*/ 2172070 h 2608810"/>
              <a:gd name="connsiteX1" fmla="*/ 483242 w 1756881"/>
              <a:gd name="connsiteY1" fmla="*/ 3296 h 2608810"/>
              <a:gd name="connsiteX2" fmla="*/ 1258655 w 1756881"/>
              <a:gd name="connsiteY2" fmla="*/ 2608579 h 2608810"/>
              <a:gd name="connsiteX3" fmla="*/ 1756881 w 1756881"/>
              <a:gd name="connsiteY3" fmla="*/ 127513 h 2608810"/>
              <a:gd name="connsiteX0" fmla="*/ 0 w 1756881"/>
              <a:gd name="connsiteY0" fmla="*/ 2172070 h 2608667"/>
              <a:gd name="connsiteX1" fmla="*/ 483242 w 1756881"/>
              <a:gd name="connsiteY1" fmla="*/ 3296 h 2608667"/>
              <a:gd name="connsiteX2" fmla="*/ 1258655 w 1756881"/>
              <a:gd name="connsiteY2" fmla="*/ 2608579 h 2608667"/>
              <a:gd name="connsiteX3" fmla="*/ 1756881 w 1756881"/>
              <a:gd name="connsiteY3" fmla="*/ 127513 h 2608667"/>
              <a:gd name="connsiteX0" fmla="*/ 0 w 1758085"/>
              <a:gd name="connsiteY0" fmla="*/ 2172070 h 2608667"/>
              <a:gd name="connsiteX1" fmla="*/ 483242 w 1758085"/>
              <a:gd name="connsiteY1" fmla="*/ 3296 h 2608667"/>
              <a:gd name="connsiteX2" fmla="*/ 1258655 w 1758085"/>
              <a:gd name="connsiteY2" fmla="*/ 2608579 h 2608667"/>
              <a:gd name="connsiteX3" fmla="*/ 1756881 w 1758085"/>
              <a:gd name="connsiteY3" fmla="*/ 127513 h 2608667"/>
              <a:gd name="connsiteX0" fmla="*/ 0 w 1758085"/>
              <a:gd name="connsiteY0" fmla="*/ 2169121 h 2605715"/>
              <a:gd name="connsiteX1" fmla="*/ 483242 w 1758085"/>
              <a:gd name="connsiteY1" fmla="*/ 347 h 2605715"/>
              <a:gd name="connsiteX2" fmla="*/ 1258655 w 1758085"/>
              <a:gd name="connsiteY2" fmla="*/ 2605630 h 2605715"/>
              <a:gd name="connsiteX3" fmla="*/ 1756881 w 1758085"/>
              <a:gd name="connsiteY3" fmla="*/ 124564 h 2605715"/>
              <a:gd name="connsiteX0" fmla="*/ 0 w 1758085"/>
              <a:gd name="connsiteY0" fmla="*/ 2168833 h 2605428"/>
              <a:gd name="connsiteX1" fmla="*/ 483242 w 1758085"/>
              <a:gd name="connsiteY1" fmla="*/ 59 h 2605428"/>
              <a:gd name="connsiteX2" fmla="*/ 1258655 w 1758085"/>
              <a:gd name="connsiteY2" fmla="*/ 2605342 h 2605428"/>
              <a:gd name="connsiteX3" fmla="*/ 1756881 w 1758085"/>
              <a:gd name="connsiteY3" fmla="*/ 124276 h 2605428"/>
              <a:gd name="connsiteX0" fmla="*/ 0 w 1760553"/>
              <a:gd name="connsiteY0" fmla="*/ 2168833 h 2605502"/>
              <a:gd name="connsiteX1" fmla="*/ 483242 w 1760553"/>
              <a:gd name="connsiteY1" fmla="*/ 59 h 2605502"/>
              <a:gd name="connsiteX2" fmla="*/ 1258655 w 1760553"/>
              <a:gd name="connsiteY2" fmla="*/ 2605342 h 2605502"/>
              <a:gd name="connsiteX3" fmla="*/ 1756881 w 1760553"/>
              <a:gd name="connsiteY3" fmla="*/ 124276 h 2605502"/>
              <a:gd name="connsiteX0" fmla="*/ 0 w 1757305"/>
              <a:gd name="connsiteY0" fmla="*/ 2044557 h 2482143"/>
              <a:gd name="connsiteX1" fmla="*/ 451492 w 1757305"/>
              <a:gd name="connsiteY1" fmla="*/ 339333 h 2482143"/>
              <a:gd name="connsiteX2" fmla="*/ 1258655 w 1757305"/>
              <a:gd name="connsiteY2" fmla="*/ 2481066 h 2482143"/>
              <a:gd name="connsiteX3" fmla="*/ 1756881 w 1757305"/>
              <a:gd name="connsiteY3" fmla="*/ 0 h 2482143"/>
              <a:gd name="connsiteX0" fmla="*/ 0 w 1757324"/>
              <a:gd name="connsiteY0" fmla="*/ 2044557 h 2120404"/>
              <a:gd name="connsiteX1" fmla="*/ 451492 w 1757324"/>
              <a:gd name="connsiteY1" fmla="*/ 339333 h 2120404"/>
              <a:gd name="connsiteX2" fmla="*/ 1271355 w 1757324"/>
              <a:gd name="connsiteY2" fmla="*/ 2119116 h 2120404"/>
              <a:gd name="connsiteX3" fmla="*/ 1756881 w 1757324"/>
              <a:gd name="connsiteY3" fmla="*/ 0 h 2120404"/>
              <a:gd name="connsiteX0" fmla="*/ 0 w 1757576"/>
              <a:gd name="connsiteY0" fmla="*/ 2044557 h 2119289"/>
              <a:gd name="connsiteX1" fmla="*/ 451492 w 1757576"/>
              <a:gd name="connsiteY1" fmla="*/ 339333 h 2119289"/>
              <a:gd name="connsiteX2" fmla="*/ 1271355 w 1757576"/>
              <a:gd name="connsiteY2" fmla="*/ 2119116 h 2119289"/>
              <a:gd name="connsiteX3" fmla="*/ 1756881 w 1757576"/>
              <a:gd name="connsiteY3" fmla="*/ 0 h 2119289"/>
              <a:gd name="connsiteX0" fmla="*/ 0 w 1757576"/>
              <a:gd name="connsiteY0" fmla="*/ 2044557 h 2119289"/>
              <a:gd name="connsiteX1" fmla="*/ 451492 w 1757576"/>
              <a:gd name="connsiteY1" fmla="*/ 339333 h 2119289"/>
              <a:gd name="connsiteX2" fmla="*/ 1271355 w 1757576"/>
              <a:gd name="connsiteY2" fmla="*/ 2119116 h 2119289"/>
              <a:gd name="connsiteX3" fmla="*/ 1756881 w 1757576"/>
              <a:gd name="connsiteY3" fmla="*/ 0 h 2119289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7426"/>
              <a:gd name="connsiteY0" fmla="*/ 2152507 h 2152507"/>
              <a:gd name="connsiteX1" fmla="*/ 521342 w 1827426"/>
              <a:gd name="connsiteY1" fmla="*/ 339333 h 2152507"/>
              <a:gd name="connsiteX2" fmla="*/ 1341205 w 1827426"/>
              <a:gd name="connsiteY2" fmla="*/ 2119116 h 2152507"/>
              <a:gd name="connsiteX3" fmla="*/ 1826731 w 1827426"/>
              <a:gd name="connsiteY3" fmla="*/ 0 h 2152507"/>
              <a:gd name="connsiteX0" fmla="*/ 0 w 1829273"/>
              <a:gd name="connsiteY0" fmla="*/ 2152507 h 2152507"/>
              <a:gd name="connsiteX1" fmla="*/ 521342 w 1829273"/>
              <a:gd name="connsiteY1" fmla="*/ 339333 h 2152507"/>
              <a:gd name="connsiteX2" fmla="*/ 1341205 w 1829273"/>
              <a:gd name="connsiteY2" fmla="*/ 2119116 h 2152507"/>
              <a:gd name="connsiteX3" fmla="*/ 1826731 w 1829273"/>
              <a:gd name="connsiteY3" fmla="*/ 0 h 2152507"/>
              <a:gd name="connsiteX0" fmla="*/ 0 w 1829273"/>
              <a:gd name="connsiteY0" fmla="*/ 2152507 h 2152507"/>
              <a:gd name="connsiteX1" fmla="*/ 521342 w 1829273"/>
              <a:gd name="connsiteY1" fmla="*/ 339333 h 2152507"/>
              <a:gd name="connsiteX2" fmla="*/ 1341205 w 1829273"/>
              <a:gd name="connsiteY2" fmla="*/ 2119116 h 2152507"/>
              <a:gd name="connsiteX3" fmla="*/ 1826731 w 1829273"/>
              <a:gd name="connsiteY3" fmla="*/ 0 h 2152507"/>
              <a:gd name="connsiteX0" fmla="*/ 0 w 1829237"/>
              <a:gd name="connsiteY0" fmla="*/ 2152507 h 2152507"/>
              <a:gd name="connsiteX1" fmla="*/ 521342 w 1829237"/>
              <a:gd name="connsiteY1" fmla="*/ 339333 h 2152507"/>
              <a:gd name="connsiteX2" fmla="*/ 1341205 w 1829237"/>
              <a:gd name="connsiteY2" fmla="*/ 2119116 h 2152507"/>
              <a:gd name="connsiteX3" fmla="*/ 1826731 w 1829237"/>
              <a:gd name="connsiteY3" fmla="*/ 0 h 2152507"/>
              <a:gd name="connsiteX0" fmla="*/ 0 w 1829258"/>
              <a:gd name="connsiteY0" fmla="*/ 2152507 h 2152507"/>
              <a:gd name="connsiteX1" fmla="*/ 521342 w 1829258"/>
              <a:gd name="connsiteY1" fmla="*/ 339333 h 2152507"/>
              <a:gd name="connsiteX2" fmla="*/ 1341205 w 1829258"/>
              <a:gd name="connsiteY2" fmla="*/ 2119116 h 2152507"/>
              <a:gd name="connsiteX3" fmla="*/ 1826731 w 1829258"/>
              <a:gd name="connsiteY3" fmla="*/ 0 h 2152507"/>
              <a:gd name="connsiteX0" fmla="*/ 0 w 1827251"/>
              <a:gd name="connsiteY0" fmla="*/ 2152507 h 2152507"/>
              <a:gd name="connsiteX1" fmla="*/ 521342 w 1827251"/>
              <a:gd name="connsiteY1" fmla="*/ 339333 h 2152507"/>
              <a:gd name="connsiteX2" fmla="*/ 1341205 w 1827251"/>
              <a:gd name="connsiteY2" fmla="*/ 2119116 h 2152507"/>
              <a:gd name="connsiteX3" fmla="*/ 1826731 w 1827251"/>
              <a:gd name="connsiteY3" fmla="*/ 0 h 215250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  <a:gd name="connsiteX0" fmla="*/ 0 w 1839951"/>
              <a:gd name="connsiteY0" fmla="*/ 2362057 h 2362057"/>
              <a:gd name="connsiteX1" fmla="*/ 534042 w 1839951"/>
              <a:gd name="connsiteY1" fmla="*/ 339333 h 2362057"/>
              <a:gd name="connsiteX2" fmla="*/ 1353905 w 1839951"/>
              <a:gd name="connsiteY2" fmla="*/ 2119116 h 2362057"/>
              <a:gd name="connsiteX3" fmla="*/ 1839431 w 1839951"/>
              <a:gd name="connsiteY3" fmla="*/ 0 h 2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951" h="2362057">
                <a:moveTo>
                  <a:pt x="0" y="2362057"/>
                </a:moveTo>
                <a:cubicBezTo>
                  <a:pt x="129854" y="1258227"/>
                  <a:pt x="175078" y="346029"/>
                  <a:pt x="534042" y="339333"/>
                </a:cubicBezTo>
                <a:cubicBezTo>
                  <a:pt x="1118839" y="328424"/>
                  <a:pt x="786632" y="2109349"/>
                  <a:pt x="1353905" y="2119116"/>
                </a:cubicBezTo>
                <a:cubicBezTo>
                  <a:pt x="1615498" y="2123620"/>
                  <a:pt x="1852558" y="1381588"/>
                  <a:pt x="1839431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37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5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0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0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1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4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4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5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6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8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0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0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1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000"/>
                            </p:stCondLst>
                            <p:childTnLst>
                              <p:par>
                                <p:cTn id="560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7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7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7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8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8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8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9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59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60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0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6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animClr clrSpc="rgb" dir="cw">
                                      <p:cBhvr>
                                        <p:cTn id="61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1500"/>
                            </p:stCondLst>
                            <p:childTnLst>
                              <p:par>
                                <p:cTn id="6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9" grpId="0" animBg="1"/>
      <p:bldP spid="160" grpId="0" animBg="1"/>
      <p:bldP spid="164" grpId="0" animBg="1"/>
      <p:bldP spid="164" grpId="1" animBg="1"/>
      <p:bldP spid="164" grpId="2" animBg="1"/>
      <p:bldP spid="164" grpId="3" animBg="1"/>
      <p:bldP spid="165" grpId="0" animBg="1"/>
      <p:bldP spid="165" grpId="1" animBg="1"/>
      <p:bldP spid="165" grpId="2" animBg="1"/>
      <p:bldP spid="165" grpId="3" animBg="1"/>
      <p:bldP spid="166" grpId="0" animBg="1"/>
      <p:bldP spid="166" grpId="1" animBg="1"/>
      <p:bldP spid="166" grpId="2" animBg="1"/>
      <p:bldP spid="166" grpId="3" animBg="1"/>
      <p:bldP spid="167" grpId="0" animBg="1"/>
      <p:bldP spid="167" grpId="1" animBg="1"/>
      <p:bldP spid="167" grpId="2" animBg="1"/>
      <p:bldP spid="167" grpId="3" animBg="1"/>
      <p:bldP spid="168" grpId="0" animBg="1"/>
      <p:bldP spid="168" grpId="1" animBg="1"/>
      <p:bldP spid="168" grpId="2" animBg="1"/>
      <p:bldP spid="168" grpId="3" animBg="1"/>
      <p:bldP spid="169" grpId="0" animBg="1"/>
      <p:bldP spid="169" grpId="1" animBg="1"/>
      <p:bldP spid="169" grpId="2" animBg="1"/>
      <p:bldP spid="169" grpId="3" animBg="1"/>
      <p:bldP spid="170" grpId="0" animBg="1"/>
      <p:bldP spid="170" grpId="1" animBg="1"/>
      <p:bldP spid="170" grpId="2" animBg="1"/>
      <p:bldP spid="170" grpId="3" animBg="1"/>
      <p:bldP spid="171" grpId="0" animBg="1"/>
      <p:bldP spid="171" grpId="1" animBg="1"/>
      <p:bldP spid="171" grpId="2" animBg="1"/>
      <p:bldP spid="171" grpId="3" animBg="1"/>
      <p:bldP spid="172" grpId="0" animBg="1"/>
      <p:bldP spid="172" grpId="1" animBg="1"/>
      <p:bldP spid="172" grpId="2" animBg="1"/>
      <p:bldP spid="172" grpId="3" animBg="1"/>
      <p:bldP spid="173" grpId="0" animBg="1"/>
      <p:bldP spid="173" grpId="1" animBg="1"/>
      <p:bldP spid="173" grpId="2" animBg="1"/>
      <p:bldP spid="173" grpId="3" animBg="1"/>
      <p:bldP spid="174" grpId="0" animBg="1"/>
      <p:bldP spid="174" grpId="1" animBg="1"/>
      <p:bldP spid="174" grpId="2" animBg="1"/>
      <p:bldP spid="174" grpId="3" animBg="1"/>
      <p:bldP spid="175" grpId="0" animBg="1"/>
      <p:bldP spid="175" grpId="1" animBg="1"/>
      <p:bldP spid="175" grpId="2" animBg="1"/>
      <p:bldP spid="175" grpId="3" animBg="1"/>
      <p:bldP spid="176" grpId="0" animBg="1"/>
      <p:bldP spid="176" grpId="1" animBg="1"/>
      <p:bldP spid="176" grpId="2" animBg="1"/>
      <p:bldP spid="176" grpId="3" animBg="1"/>
      <p:bldP spid="177" grpId="0" animBg="1"/>
      <p:bldP spid="177" grpId="1" animBg="1"/>
      <p:bldP spid="177" grpId="2" animBg="1"/>
      <p:bldP spid="177" grpId="3" animBg="1"/>
      <p:bldP spid="178" grpId="0" animBg="1"/>
      <p:bldP spid="178" grpId="1" animBg="1"/>
      <p:bldP spid="178" grpId="2" animBg="1"/>
      <p:bldP spid="178" grpId="3" animBg="1"/>
      <p:bldP spid="179" grpId="0" animBg="1"/>
      <p:bldP spid="179" grpId="1" animBg="1"/>
      <p:bldP spid="179" grpId="2" animBg="1"/>
      <p:bldP spid="179" grpId="3" animBg="1"/>
      <p:bldP spid="180" grpId="0" animBg="1"/>
      <p:bldP spid="180" grpId="1" animBg="1"/>
      <p:bldP spid="180" grpId="2" animBg="1"/>
      <p:bldP spid="180" grpId="3" animBg="1"/>
      <p:bldP spid="181" grpId="0" animBg="1"/>
      <p:bldP spid="181" grpId="1" animBg="1"/>
      <p:bldP spid="181" grpId="2" animBg="1"/>
      <p:bldP spid="181" grpId="3" animBg="1"/>
      <p:bldP spid="182" grpId="0" animBg="1"/>
      <p:bldP spid="182" grpId="1" animBg="1"/>
      <p:bldP spid="182" grpId="2" animBg="1"/>
      <p:bldP spid="182" grpId="3" animBg="1"/>
      <p:bldP spid="183" grpId="0" animBg="1"/>
      <p:bldP spid="183" grpId="1" animBg="1"/>
      <p:bldP spid="183" grpId="2" animBg="1"/>
      <p:bldP spid="183" grpId="3" animBg="1"/>
      <p:bldP spid="184" grpId="0" animBg="1"/>
      <p:bldP spid="184" grpId="1" animBg="1"/>
      <p:bldP spid="184" grpId="2" animBg="1"/>
      <p:bldP spid="184" grpId="3" animBg="1"/>
      <p:bldP spid="185" grpId="0" animBg="1"/>
      <p:bldP spid="185" grpId="1" animBg="1"/>
      <p:bldP spid="185" grpId="2" animBg="1"/>
      <p:bldP spid="185" grpId="3" animBg="1"/>
      <p:bldP spid="186" grpId="0" animBg="1"/>
      <p:bldP spid="187" grpId="0" animBg="1"/>
      <p:bldP spid="188" grpId="0" animBg="1"/>
      <p:bldP spid="189" grpId="0" animBg="1"/>
      <p:bldP spid="190" grpId="0" animBg="1"/>
      <p:bldP spid="190" grpId="1" animBg="1"/>
      <p:bldP spid="191" grpId="0" animBg="1"/>
      <p:bldP spid="191" grpId="1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should I use kernels?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methods are a good option to try whenever linear models do a poor job on our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100" name="Group 99" descr=" 53"/>
          <p:cNvGrpSpPr/>
          <p:nvPr/>
        </p:nvGrpSpPr>
        <p:grpSpPr>
          <a:xfrm>
            <a:off x="6710677" y="1564851"/>
            <a:ext cx="5122735" cy="2376480"/>
            <a:chOff x="313900" y="3196038"/>
            <a:chExt cx="6086900" cy="2823764"/>
          </a:xfrm>
        </p:grpSpPr>
        <p:cxnSp>
          <p:nvCxnSpPr>
            <p:cNvPr id="101" name="Straight Arrow Connector 100"/>
            <p:cNvCxnSpPr/>
            <p:nvPr/>
          </p:nvCxnSpPr>
          <p:spPr>
            <a:xfrm flipV="1">
              <a:off x="755861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103" name="Straight Connector 102"/>
          <p:cNvCxnSpPr/>
          <p:nvPr/>
        </p:nvCxnSpPr>
        <p:spPr>
          <a:xfrm flipV="1">
            <a:off x="6860071" y="1877320"/>
            <a:ext cx="4939530" cy="179784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104" name="Group 103" descr=" 53"/>
          <p:cNvGrpSpPr/>
          <p:nvPr/>
        </p:nvGrpSpPr>
        <p:grpSpPr>
          <a:xfrm>
            <a:off x="6710677" y="4154482"/>
            <a:ext cx="5122735" cy="2376480"/>
            <a:chOff x="313900" y="3196038"/>
            <a:chExt cx="6086900" cy="2823764"/>
          </a:xfrm>
        </p:grpSpPr>
        <p:cxnSp>
          <p:nvCxnSpPr>
            <p:cNvPr id="105" name="Straight Arrow Connector 104"/>
            <p:cNvCxnSpPr/>
            <p:nvPr/>
          </p:nvCxnSpPr>
          <p:spPr>
            <a:xfrm flipV="1">
              <a:off x="755861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07" name="Freeform 106"/>
          <p:cNvSpPr/>
          <p:nvPr/>
        </p:nvSpPr>
        <p:spPr>
          <a:xfrm>
            <a:off x="6150665" y="4188753"/>
            <a:ext cx="4720759" cy="2141805"/>
          </a:xfrm>
          <a:custGeom>
            <a:avLst/>
            <a:gdLst>
              <a:gd name="connsiteX0" fmla="*/ 0 w 4958499"/>
              <a:gd name="connsiteY0" fmla="*/ 1828800 h 1828800"/>
              <a:gd name="connsiteX1" fmla="*/ 4958499 w 4958499"/>
              <a:gd name="connsiteY1" fmla="*/ 0 h 1828800"/>
              <a:gd name="connsiteX0" fmla="*/ 0 w 4958499"/>
              <a:gd name="connsiteY0" fmla="*/ 1828800 h 1828800"/>
              <a:gd name="connsiteX1" fmla="*/ 4958499 w 4958499"/>
              <a:gd name="connsiteY1" fmla="*/ 0 h 1828800"/>
              <a:gd name="connsiteX0" fmla="*/ 0 w 4958499"/>
              <a:gd name="connsiteY0" fmla="*/ 1828800 h 1965497"/>
              <a:gd name="connsiteX1" fmla="*/ 4958499 w 4958499"/>
              <a:gd name="connsiteY1" fmla="*/ 0 h 1965497"/>
              <a:gd name="connsiteX0" fmla="*/ 0 w 4958499"/>
              <a:gd name="connsiteY0" fmla="*/ 1668545 h 1834157"/>
              <a:gd name="connsiteX1" fmla="*/ 4958499 w 4958499"/>
              <a:gd name="connsiteY1" fmla="*/ 0 h 1834157"/>
              <a:gd name="connsiteX0" fmla="*/ 0 w 4996206"/>
              <a:gd name="connsiteY0" fmla="*/ 1376314 h 1615965"/>
              <a:gd name="connsiteX1" fmla="*/ 4996206 w 4996206"/>
              <a:gd name="connsiteY1" fmla="*/ 0 h 1615965"/>
              <a:gd name="connsiteX0" fmla="*/ 0 w 5052766"/>
              <a:gd name="connsiteY0" fmla="*/ 1621411 h 1796989"/>
              <a:gd name="connsiteX1" fmla="*/ 5052766 w 5052766"/>
              <a:gd name="connsiteY1" fmla="*/ 0 h 1796989"/>
              <a:gd name="connsiteX0" fmla="*/ 0 w 5052766"/>
              <a:gd name="connsiteY0" fmla="*/ 1621411 h 1926239"/>
              <a:gd name="connsiteX1" fmla="*/ 5052766 w 5052766"/>
              <a:gd name="connsiteY1" fmla="*/ 0 h 1926239"/>
              <a:gd name="connsiteX0" fmla="*/ 0 w 5043339"/>
              <a:gd name="connsiteY0" fmla="*/ 1564850 h 1883054"/>
              <a:gd name="connsiteX1" fmla="*/ 5043339 w 5043339"/>
              <a:gd name="connsiteY1" fmla="*/ 0 h 1883054"/>
              <a:gd name="connsiteX0" fmla="*/ 0 w 4954439"/>
              <a:gd name="connsiteY0" fmla="*/ 2009350 h 2241168"/>
              <a:gd name="connsiteX1" fmla="*/ 4954439 w 4954439"/>
              <a:gd name="connsiteY1" fmla="*/ 0 h 2241168"/>
              <a:gd name="connsiteX0" fmla="*/ 0 w 4954439"/>
              <a:gd name="connsiteY0" fmla="*/ 2009350 h 2564612"/>
              <a:gd name="connsiteX1" fmla="*/ 4954439 w 4954439"/>
              <a:gd name="connsiteY1" fmla="*/ 0 h 2564612"/>
              <a:gd name="connsiteX0" fmla="*/ 0 w 5020479"/>
              <a:gd name="connsiteY0" fmla="*/ 1577550 h 2315941"/>
              <a:gd name="connsiteX1" fmla="*/ 5020479 w 5020479"/>
              <a:gd name="connsiteY1" fmla="*/ 0 h 2315941"/>
              <a:gd name="connsiteX0" fmla="*/ 0 w 5020479"/>
              <a:gd name="connsiteY0" fmla="*/ 1577550 h 2758676"/>
              <a:gd name="connsiteX1" fmla="*/ 5020479 w 5020479"/>
              <a:gd name="connsiteY1" fmla="*/ 0 h 2758676"/>
              <a:gd name="connsiteX0" fmla="*/ 0 w 4720759"/>
              <a:gd name="connsiteY0" fmla="*/ 998430 h 2432654"/>
              <a:gd name="connsiteX1" fmla="*/ 4720759 w 4720759"/>
              <a:gd name="connsiteY1" fmla="*/ 0 h 2432654"/>
              <a:gd name="connsiteX0" fmla="*/ 0 w 4720759"/>
              <a:gd name="connsiteY0" fmla="*/ 998430 h 2141805"/>
              <a:gd name="connsiteX1" fmla="*/ 4720759 w 4720759"/>
              <a:gd name="connsiteY1" fmla="*/ 0 h 214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0759" h="2141805">
                <a:moveTo>
                  <a:pt x="0" y="998430"/>
                </a:moveTo>
                <a:cubicBezTo>
                  <a:pt x="784467" y="2710861"/>
                  <a:pt x="3051691" y="2595317"/>
                  <a:pt x="4720759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05342" y="4430612"/>
            <a:ext cx="464704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grpSp>
        <p:nvGrpSpPr>
          <p:cNvPr id="109" name="Group 108"/>
          <p:cNvGrpSpPr/>
          <p:nvPr/>
        </p:nvGrpSpPr>
        <p:grpSpPr>
          <a:xfrm>
            <a:off x="1150070" y="2243579"/>
            <a:ext cx="4176074" cy="2120219"/>
            <a:chOff x="9379439" y="2923622"/>
            <a:chExt cx="5591817" cy="1869175"/>
          </a:xfrm>
        </p:grpSpPr>
        <p:sp>
          <p:nvSpPr>
            <p:cNvPr id="110" name="Freeform 109"/>
            <p:cNvSpPr/>
            <p:nvPr/>
          </p:nvSpPr>
          <p:spPr>
            <a:xfrm>
              <a:off x="9379439" y="2923622"/>
              <a:ext cx="2793364" cy="1830151"/>
            </a:xfrm>
            <a:custGeom>
              <a:avLst/>
              <a:gdLst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44245"/>
                <a:gd name="connsiteX1" fmla="*/ 0 w 9007813"/>
                <a:gd name="connsiteY1" fmla="*/ 4338536 h 4344245"/>
                <a:gd name="connsiteX0" fmla="*/ 9007813 w 9007813"/>
                <a:gd name="connsiteY0" fmla="*/ 27 h 4344249"/>
                <a:gd name="connsiteX1" fmla="*/ 0 w 9007813"/>
                <a:gd name="connsiteY1" fmla="*/ 4338563 h 4344249"/>
                <a:gd name="connsiteX0" fmla="*/ 9007813 w 9007813"/>
                <a:gd name="connsiteY0" fmla="*/ 28 h 4338742"/>
                <a:gd name="connsiteX1" fmla="*/ 0 w 9007813"/>
                <a:gd name="connsiteY1" fmla="*/ 4338564 h 4338742"/>
                <a:gd name="connsiteX0" fmla="*/ 7937770 w 7937770"/>
                <a:gd name="connsiteY0" fmla="*/ 29 h 4183107"/>
                <a:gd name="connsiteX1" fmla="*/ 0 w 7937770"/>
                <a:gd name="connsiteY1" fmla="*/ 4182922 h 4183107"/>
                <a:gd name="connsiteX0" fmla="*/ 7937770 w 7937770"/>
                <a:gd name="connsiteY0" fmla="*/ 184 h 4183261"/>
                <a:gd name="connsiteX1" fmla="*/ 0 w 7937770"/>
                <a:gd name="connsiteY1" fmla="*/ 4183077 h 4183261"/>
                <a:gd name="connsiteX0" fmla="*/ 7937770 w 7937770"/>
                <a:gd name="connsiteY0" fmla="*/ 217 h 4183110"/>
                <a:gd name="connsiteX1" fmla="*/ 0 w 7937770"/>
                <a:gd name="connsiteY1" fmla="*/ 4183110 h 41831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292512"/>
                <a:gd name="connsiteX1" fmla="*/ 5291845 w 7937770"/>
                <a:gd name="connsiteY1" fmla="*/ 2859935 h 4292512"/>
                <a:gd name="connsiteX2" fmla="*/ 0 w 7937770"/>
                <a:gd name="connsiteY2" fmla="*/ 4182893 h 4292512"/>
                <a:gd name="connsiteX0" fmla="*/ 7937770 w 7937770"/>
                <a:gd name="connsiteY0" fmla="*/ 0 h 4350807"/>
                <a:gd name="connsiteX1" fmla="*/ 5291845 w 7937770"/>
                <a:gd name="connsiteY1" fmla="*/ 2859935 h 4350807"/>
                <a:gd name="connsiteX2" fmla="*/ 0 w 7937770"/>
                <a:gd name="connsiteY2" fmla="*/ 4182893 h 4350807"/>
                <a:gd name="connsiteX0" fmla="*/ 7937770 w 7937770"/>
                <a:gd name="connsiteY0" fmla="*/ 0 h 4337610"/>
                <a:gd name="connsiteX1" fmla="*/ 5291845 w 7937770"/>
                <a:gd name="connsiteY1" fmla="*/ 2859935 h 4337610"/>
                <a:gd name="connsiteX2" fmla="*/ 0 w 7937770"/>
                <a:gd name="connsiteY2" fmla="*/ 4182893 h 43376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6232"/>
                <a:gd name="connsiteX1" fmla="*/ 5291845 w 7937770"/>
                <a:gd name="connsiteY1" fmla="*/ 2859935 h 4186232"/>
                <a:gd name="connsiteX2" fmla="*/ 0 w 7937770"/>
                <a:gd name="connsiteY2" fmla="*/ 4182893 h 4186232"/>
                <a:gd name="connsiteX0" fmla="*/ 7918315 w 7918315"/>
                <a:gd name="connsiteY0" fmla="*/ 0 h 4320067"/>
                <a:gd name="connsiteX1" fmla="*/ 5272390 w 7918315"/>
                <a:gd name="connsiteY1" fmla="*/ 2859935 h 4320067"/>
                <a:gd name="connsiteX2" fmla="*/ 0 w 7918315"/>
                <a:gd name="connsiteY2" fmla="*/ 4319080 h 4320067"/>
                <a:gd name="connsiteX0" fmla="*/ 7918315 w 7918315"/>
                <a:gd name="connsiteY0" fmla="*/ 0 h 4320233"/>
                <a:gd name="connsiteX1" fmla="*/ 5272390 w 7918315"/>
                <a:gd name="connsiteY1" fmla="*/ 2859935 h 4320233"/>
                <a:gd name="connsiteX2" fmla="*/ 0 w 7918315"/>
                <a:gd name="connsiteY2" fmla="*/ 4319080 h 4320233"/>
                <a:gd name="connsiteX0" fmla="*/ 7918315 w 7918315"/>
                <a:gd name="connsiteY0" fmla="*/ 0 h 4322039"/>
                <a:gd name="connsiteX1" fmla="*/ 4980560 w 7918315"/>
                <a:gd name="connsiteY1" fmla="*/ 3287952 h 4322039"/>
                <a:gd name="connsiteX2" fmla="*/ 0 w 7918315"/>
                <a:gd name="connsiteY2" fmla="*/ 4319080 h 4322039"/>
                <a:gd name="connsiteX0" fmla="*/ 7918315 w 7918315"/>
                <a:gd name="connsiteY0" fmla="*/ 0 h 4327307"/>
                <a:gd name="connsiteX1" fmla="*/ 4980560 w 7918315"/>
                <a:gd name="connsiteY1" fmla="*/ 3287952 h 4327307"/>
                <a:gd name="connsiteX2" fmla="*/ 0 w 7918315"/>
                <a:gd name="connsiteY2" fmla="*/ 4319080 h 4327307"/>
                <a:gd name="connsiteX0" fmla="*/ 6459166 w 6459166"/>
                <a:gd name="connsiteY0" fmla="*/ 0 h 4263111"/>
                <a:gd name="connsiteX1" fmla="*/ 3521411 w 6459166"/>
                <a:gd name="connsiteY1" fmla="*/ 3287952 h 4263111"/>
                <a:gd name="connsiteX2" fmla="*/ 0 w 6459166"/>
                <a:gd name="connsiteY2" fmla="*/ 4260714 h 4263111"/>
                <a:gd name="connsiteX0" fmla="*/ 6536987 w 6536987"/>
                <a:gd name="connsiteY0" fmla="*/ 0 h 4282458"/>
                <a:gd name="connsiteX1" fmla="*/ 3599232 w 6536987"/>
                <a:gd name="connsiteY1" fmla="*/ 3287952 h 4282458"/>
                <a:gd name="connsiteX2" fmla="*/ 0 w 6536987"/>
                <a:gd name="connsiteY2" fmla="*/ 4280170 h 4282458"/>
                <a:gd name="connsiteX0" fmla="*/ 6536987 w 6536987"/>
                <a:gd name="connsiteY0" fmla="*/ 0 h 4282892"/>
                <a:gd name="connsiteX1" fmla="*/ 3599232 w 6536987"/>
                <a:gd name="connsiteY1" fmla="*/ 3287952 h 4282892"/>
                <a:gd name="connsiteX2" fmla="*/ 0 w 6536987"/>
                <a:gd name="connsiteY2" fmla="*/ 4280170 h 4282892"/>
                <a:gd name="connsiteX0" fmla="*/ 6536987 w 6536987"/>
                <a:gd name="connsiteY0" fmla="*/ 0 h 4284940"/>
                <a:gd name="connsiteX1" fmla="*/ 3365769 w 6536987"/>
                <a:gd name="connsiteY1" fmla="*/ 3424139 h 4284940"/>
                <a:gd name="connsiteX2" fmla="*/ 0 w 6536987"/>
                <a:gd name="connsiteY2" fmla="*/ 4280170 h 4284940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6987" h="4282892">
                  <a:moveTo>
                    <a:pt x="6536987" y="0"/>
                  </a:moveTo>
                  <a:cubicBezTo>
                    <a:pt x="5463702" y="6486"/>
                    <a:pt x="4377445" y="2516223"/>
                    <a:pt x="3521411" y="3287951"/>
                  </a:cubicBezTo>
                  <a:cubicBezTo>
                    <a:pt x="2665377" y="4059679"/>
                    <a:pt x="2555133" y="4312596"/>
                    <a:pt x="0" y="4280170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12172803" y="2923622"/>
              <a:ext cx="2793364" cy="1830151"/>
            </a:xfrm>
            <a:custGeom>
              <a:avLst/>
              <a:gdLst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38536"/>
                <a:gd name="connsiteX1" fmla="*/ 0 w 9007813"/>
                <a:gd name="connsiteY1" fmla="*/ 4338536 h 4338536"/>
                <a:gd name="connsiteX0" fmla="*/ 9007813 w 9007813"/>
                <a:gd name="connsiteY0" fmla="*/ 0 h 4344245"/>
                <a:gd name="connsiteX1" fmla="*/ 0 w 9007813"/>
                <a:gd name="connsiteY1" fmla="*/ 4338536 h 4344245"/>
                <a:gd name="connsiteX0" fmla="*/ 9007813 w 9007813"/>
                <a:gd name="connsiteY0" fmla="*/ 27 h 4344249"/>
                <a:gd name="connsiteX1" fmla="*/ 0 w 9007813"/>
                <a:gd name="connsiteY1" fmla="*/ 4338563 h 4344249"/>
                <a:gd name="connsiteX0" fmla="*/ 9007813 w 9007813"/>
                <a:gd name="connsiteY0" fmla="*/ 28 h 4338742"/>
                <a:gd name="connsiteX1" fmla="*/ 0 w 9007813"/>
                <a:gd name="connsiteY1" fmla="*/ 4338564 h 4338742"/>
                <a:gd name="connsiteX0" fmla="*/ 7937770 w 7937770"/>
                <a:gd name="connsiteY0" fmla="*/ 29 h 4183107"/>
                <a:gd name="connsiteX1" fmla="*/ 0 w 7937770"/>
                <a:gd name="connsiteY1" fmla="*/ 4182922 h 4183107"/>
                <a:gd name="connsiteX0" fmla="*/ 7937770 w 7937770"/>
                <a:gd name="connsiteY0" fmla="*/ 184 h 4183261"/>
                <a:gd name="connsiteX1" fmla="*/ 0 w 7937770"/>
                <a:gd name="connsiteY1" fmla="*/ 4183077 h 4183261"/>
                <a:gd name="connsiteX0" fmla="*/ 7937770 w 7937770"/>
                <a:gd name="connsiteY0" fmla="*/ 217 h 4183110"/>
                <a:gd name="connsiteX1" fmla="*/ 0 w 7937770"/>
                <a:gd name="connsiteY1" fmla="*/ 4183110 h 41831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292512"/>
                <a:gd name="connsiteX1" fmla="*/ 5291845 w 7937770"/>
                <a:gd name="connsiteY1" fmla="*/ 2859935 h 4292512"/>
                <a:gd name="connsiteX2" fmla="*/ 0 w 7937770"/>
                <a:gd name="connsiteY2" fmla="*/ 4182893 h 4292512"/>
                <a:gd name="connsiteX0" fmla="*/ 7937770 w 7937770"/>
                <a:gd name="connsiteY0" fmla="*/ 0 h 4350807"/>
                <a:gd name="connsiteX1" fmla="*/ 5291845 w 7937770"/>
                <a:gd name="connsiteY1" fmla="*/ 2859935 h 4350807"/>
                <a:gd name="connsiteX2" fmla="*/ 0 w 7937770"/>
                <a:gd name="connsiteY2" fmla="*/ 4182893 h 4350807"/>
                <a:gd name="connsiteX0" fmla="*/ 7937770 w 7937770"/>
                <a:gd name="connsiteY0" fmla="*/ 0 h 4337610"/>
                <a:gd name="connsiteX1" fmla="*/ 5291845 w 7937770"/>
                <a:gd name="connsiteY1" fmla="*/ 2859935 h 4337610"/>
                <a:gd name="connsiteX2" fmla="*/ 0 w 7937770"/>
                <a:gd name="connsiteY2" fmla="*/ 4182893 h 4337610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2893"/>
                <a:gd name="connsiteX1" fmla="*/ 5291845 w 7937770"/>
                <a:gd name="connsiteY1" fmla="*/ 2859935 h 4182893"/>
                <a:gd name="connsiteX2" fmla="*/ 0 w 7937770"/>
                <a:gd name="connsiteY2" fmla="*/ 4182893 h 4182893"/>
                <a:gd name="connsiteX0" fmla="*/ 7937770 w 7937770"/>
                <a:gd name="connsiteY0" fmla="*/ 0 h 4186232"/>
                <a:gd name="connsiteX1" fmla="*/ 5291845 w 7937770"/>
                <a:gd name="connsiteY1" fmla="*/ 2859935 h 4186232"/>
                <a:gd name="connsiteX2" fmla="*/ 0 w 7937770"/>
                <a:gd name="connsiteY2" fmla="*/ 4182893 h 4186232"/>
                <a:gd name="connsiteX0" fmla="*/ 7918315 w 7918315"/>
                <a:gd name="connsiteY0" fmla="*/ 0 h 4320067"/>
                <a:gd name="connsiteX1" fmla="*/ 5272390 w 7918315"/>
                <a:gd name="connsiteY1" fmla="*/ 2859935 h 4320067"/>
                <a:gd name="connsiteX2" fmla="*/ 0 w 7918315"/>
                <a:gd name="connsiteY2" fmla="*/ 4319080 h 4320067"/>
                <a:gd name="connsiteX0" fmla="*/ 7918315 w 7918315"/>
                <a:gd name="connsiteY0" fmla="*/ 0 h 4320233"/>
                <a:gd name="connsiteX1" fmla="*/ 5272390 w 7918315"/>
                <a:gd name="connsiteY1" fmla="*/ 2859935 h 4320233"/>
                <a:gd name="connsiteX2" fmla="*/ 0 w 7918315"/>
                <a:gd name="connsiteY2" fmla="*/ 4319080 h 4320233"/>
                <a:gd name="connsiteX0" fmla="*/ 7918315 w 7918315"/>
                <a:gd name="connsiteY0" fmla="*/ 0 h 4322039"/>
                <a:gd name="connsiteX1" fmla="*/ 4980560 w 7918315"/>
                <a:gd name="connsiteY1" fmla="*/ 3287952 h 4322039"/>
                <a:gd name="connsiteX2" fmla="*/ 0 w 7918315"/>
                <a:gd name="connsiteY2" fmla="*/ 4319080 h 4322039"/>
                <a:gd name="connsiteX0" fmla="*/ 7918315 w 7918315"/>
                <a:gd name="connsiteY0" fmla="*/ 0 h 4327307"/>
                <a:gd name="connsiteX1" fmla="*/ 4980560 w 7918315"/>
                <a:gd name="connsiteY1" fmla="*/ 3287952 h 4327307"/>
                <a:gd name="connsiteX2" fmla="*/ 0 w 7918315"/>
                <a:gd name="connsiteY2" fmla="*/ 4319080 h 4327307"/>
                <a:gd name="connsiteX0" fmla="*/ 6459166 w 6459166"/>
                <a:gd name="connsiteY0" fmla="*/ 0 h 4263111"/>
                <a:gd name="connsiteX1" fmla="*/ 3521411 w 6459166"/>
                <a:gd name="connsiteY1" fmla="*/ 3287952 h 4263111"/>
                <a:gd name="connsiteX2" fmla="*/ 0 w 6459166"/>
                <a:gd name="connsiteY2" fmla="*/ 4260714 h 4263111"/>
                <a:gd name="connsiteX0" fmla="*/ 6536987 w 6536987"/>
                <a:gd name="connsiteY0" fmla="*/ 0 h 4282458"/>
                <a:gd name="connsiteX1" fmla="*/ 3599232 w 6536987"/>
                <a:gd name="connsiteY1" fmla="*/ 3287952 h 4282458"/>
                <a:gd name="connsiteX2" fmla="*/ 0 w 6536987"/>
                <a:gd name="connsiteY2" fmla="*/ 4280170 h 4282458"/>
                <a:gd name="connsiteX0" fmla="*/ 6536987 w 6536987"/>
                <a:gd name="connsiteY0" fmla="*/ 0 h 4282892"/>
                <a:gd name="connsiteX1" fmla="*/ 3599232 w 6536987"/>
                <a:gd name="connsiteY1" fmla="*/ 3287952 h 4282892"/>
                <a:gd name="connsiteX2" fmla="*/ 0 w 6536987"/>
                <a:gd name="connsiteY2" fmla="*/ 4280170 h 4282892"/>
                <a:gd name="connsiteX0" fmla="*/ 6536987 w 6536987"/>
                <a:gd name="connsiteY0" fmla="*/ 0 h 4284940"/>
                <a:gd name="connsiteX1" fmla="*/ 3365769 w 6536987"/>
                <a:gd name="connsiteY1" fmla="*/ 3424139 h 4284940"/>
                <a:gd name="connsiteX2" fmla="*/ 0 w 6536987"/>
                <a:gd name="connsiteY2" fmla="*/ 4280170 h 4284940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  <a:gd name="connsiteX0" fmla="*/ 6536987 w 6536987"/>
                <a:gd name="connsiteY0" fmla="*/ 0 h 4282892"/>
                <a:gd name="connsiteX1" fmla="*/ 3521411 w 6536987"/>
                <a:gd name="connsiteY1" fmla="*/ 3287951 h 4282892"/>
                <a:gd name="connsiteX2" fmla="*/ 0 w 6536987"/>
                <a:gd name="connsiteY2" fmla="*/ 4280170 h 428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6987" h="4282892">
                  <a:moveTo>
                    <a:pt x="6536987" y="0"/>
                  </a:moveTo>
                  <a:cubicBezTo>
                    <a:pt x="5463702" y="6486"/>
                    <a:pt x="4377445" y="2516223"/>
                    <a:pt x="3521411" y="3287951"/>
                  </a:cubicBezTo>
                  <a:cubicBezTo>
                    <a:pt x="2665377" y="4059679"/>
                    <a:pt x="2555133" y="4312596"/>
                    <a:pt x="0" y="4280170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9423679" y="2937065"/>
              <a:ext cx="5547577" cy="1855732"/>
            </a:xfrm>
            <a:custGeom>
              <a:avLst/>
              <a:gdLst>
                <a:gd name="connsiteX0" fmla="*/ 2757812 w 5547578"/>
                <a:gd name="connsiteY0" fmla="*/ 0 h 1855732"/>
                <a:gd name="connsiteX1" fmla="*/ 2773789 w 5547578"/>
                <a:gd name="connsiteY1" fmla="*/ 2411 h 1855732"/>
                <a:gd name="connsiteX2" fmla="*/ 2789766 w 5547578"/>
                <a:gd name="connsiteY2" fmla="*/ 0 h 1855732"/>
                <a:gd name="connsiteX3" fmla="*/ 2789763 w 5547578"/>
                <a:gd name="connsiteY3" fmla="*/ 4821 h 1855732"/>
                <a:gd name="connsiteX4" fmla="*/ 2836666 w 5547578"/>
                <a:gd name="connsiteY4" fmla="*/ 11897 h 1855732"/>
                <a:gd name="connsiteX5" fmla="*/ 3905369 w 5547578"/>
                <a:gd name="connsiteY5" fmla="*/ 1243613 h 1855732"/>
                <a:gd name="connsiteX6" fmla="*/ 5547578 w 5547578"/>
                <a:gd name="connsiteY6" fmla="*/ 1855637 h 1855732"/>
                <a:gd name="connsiteX7" fmla="*/ 2785533 w 5547578"/>
                <a:gd name="connsiteY7" fmla="*/ 1855731 h 1855732"/>
                <a:gd name="connsiteX8" fmla="*/ 2785533 w 5547578"/>
                <a:gd name="connsiteY8" fmla="*/ 1855732 h 1855732"/>
                <a:gd name="connsiteX9" fmla="*/ 2773789 w 5547578"/>
                <a:gd name="connsiteY9" fmla="*/ 1855732 h 1855732"/>
                <a:gd name="connsiteX10" fmla="*/ 2762045 w 5547578"/>
                <a:gd name="connsiteY10" fmla="*/ 1855732 h 1855732"/>
                <a:gd name="connsiteX11" fmla="*/ 2762045 w 5547578"/>
                <a:gd name="connsiteY11" fmla="*/ 1855731 h 1855732"/>
                <a:gd name="connsiteX12" fmla="*/ 0 w 5547578"/>
                <a:gd name="connsiteY12" fmla="*/ 1855637 h 1855732"/>
                <a:gd name="connsiteX13" fmla="*/ 1642209 w 5547578"/>
                <a:gd name="connsiteY13" fmla="*/ 1243613 h 1855732"/>
                <a:gd name="connsiteX14" fmla="*/ 2710913 w 5547578"/>
                <a:gd name="connsiteY14" fmla="*/ 11897 h 1855732"/>
                <a:gd name="connsiteX15" fmla="*/ 2757815 w 5547578"/>
                <a:gd name="connsiteY15" fmla="*/ 4821 h 185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47578" h="1855732">
                  <a:moveTo>
                    <a:pt x="2757812" y="0"/>
                  </a:moveTo>
                  <a:lnTo>
                    <a:pt x="2773789" y="2411"/>
                  </a:lnTo>
                  <a:lnTo>
                    <a:pt x="2789766" y="0"/>
                  </a:lnTo>
                  <a:lnTo>
                    <a:pt x="2789763" y="4821"/>
                  </a:lnTo>
                  <a:lnTo>
                    <a:pt x="2836666" y="11897"/>
                  </a:lnTo>
                  <a:cubicBezTo>
                    <a:pt x="3225814" y="110275"/>
                    <a:pt x="3540906" y="775076"/>
                    <a:pt x="3905369" y="1243613"/>
                  </a:cubicBezTo>
                  <a:cubicBezTo>
                    <a:pt x="4294130" y="1743387"/>
                    <a:pt x="4647397" y="1835368"/>
                    <a:pt x="5547578" y="1855637"/>
                  </a:cubicBezTo>
                  <a:lnTo>
                    <a:pt x="2785533" y="1855731"/>
                  </a:lnTo>
                  <a:lnTo>
                    <a:pt x="2785533" y="1855732"/>
                  </a:lnTo>
                  <a:lnTo>
                    <a:pt x="2773789" y="1855732"/>
                  </a:lnTo>
                  <a:lnTo>
                    <a:pt x="2762045" y="1855732"/>
                  </a:lnTo>
                  <a:lnTo>
                    <a:pt x="2762045" y="1855731"/>
                  </a:lnTo>
                  <a:lnTo>
                    <a:pt x="0" y="1855637"/>
                  </a:lnTo>
                  <a:cubicBezTo>
                    <a:pt x="900181" y="1835368"/>
                    <a:pt x="1253448" y="1743387"/>
                    <a:pt x="1642209" y="1243613"/>
                  </a:cubicBezTo>
                  <a:cubicBezTo>
                    <a:pt x="2006673" y="775076"/>
                    <a:pt x="2321764" y="110275"/>
                    <a:pt x="2710913" y="11897"/>
                  </a:cubicBezTo>
                  <a:lnTo>
                    <a:pt x="2757815" y="4821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Oval 112" descr=" 32"/>
          <p:cNvSpPr/>
          <p:nvPr/>
        </p:nvSpPr>
        <p:spPr>
          <a:xfrm>
            <a:off x="1603372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 descr=" 32"/>
          <p:cNvSpPr/>
          <p:nvPr/>
        </p:nvSpPr>
        <p:spPr>
          <a:xfrm>
            <a:off x="2531696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 descr=" 32"/>
          <p:cNvSpPr/>
          <p:nvPr/>
        </p:nvSpPr>
        <p:spPr>
          <a:xfrm>
            <a:off x="2993604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 descr=" 32"/>
          <p:cNvSpPr/>
          <p:nvPr/>
        </p:nvSpPr>
        <p:spPr>
          <a:xfrm>
            <a:off x="3275512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 descr=" 32"/>
          <p:cNvSpPr/>
          <p:nvPr/>
        </p:nvSpPr>
        <p:spPr>
          <a:xfrm>
            <a:off x="3934943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 descr=" 32"/>
          <p:cNvSpPr/>
          <p:nvPr/>
        </p:nvSpPr>
        <p:spPr>
          <a:xfrm>
            <a:off x="4860530" y="4363798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 descr=" 32"/>
          <p:cNvSpPr/>
          <p:nvPr/>
        </p:nvSpPr>
        <p:spPr>
          <a:xfrm>
            <a:off x="1606398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 descr=" 32"/>
          <p:cNvSpPr/>
          <p:nvPr/>
        </p:nvSpPr>
        <p:spPr>
          <a:xfrm>
            <a:off x="2534722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120" descr=" 32"/>
          <p:cNvSpPr/>
          <p:nvPr/>
        </p:nvSpPr>
        <p:spPr>
          <a:xfrm>
            <a:off x="2996630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 descr=" 32"/>
          <p:cNvSpPr/>
          <p:nvPr/>
        </p:nvSpPr>
        <p:spPr>
          <a:xfrm>
            <a:off x="3278538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 descr=" 32"/>
          <p:cNvSpPr/>
          <p:nvPr/>
        </p:nvSpPr>
        <p:spPr>
          <a:xfrm>
            <a:off x="3937969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 descr=" 32"/>
          <p:cNvSpPr/>
          <p:nvPr/>
        </p:nvSpPr>
        <p:spPr>
          <a:xfrm>
            <a:off x="4863556" y="4364383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 descr=" 32"/>
          <p:cNvSpPr/>
          <p:nvPr/>
        </p:nvSpPr>
        <p:spPr>
          <a:xfrm>
            <a:off x="1603372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 descr=" 32"/>
          <p:cNvSpPr/>
          <p:nvPr/>
        </p:nvSpPr>
        <p:spPr>
          <a:xfrm>
            <a:off x="2531696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126" descr=" 32"/>
          <p:cNvSpPr/>
          <p:nvPr/>
        </p:nvSpPr>
        <p:spPr>
          <a:xfrm>
            <a:off x="2993604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127" descr=" 32"/>
          <p:cNvSpPr/>
          <p:nvPr/>
        </p:nvSpPr>
        <p:spPr>
          <a:xfrm>
            <a:off x="3275512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28" descr=" 32"/>
          <p:cNvSpPr/>
          <p:nvPr/>
        </p:nvSpPr>
        <p:spPr>
          <a:xfrm>
            <a:off x="3934943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29" descr=" 32"/>
          <p:cNvSpPr/>
          <p:nvPr/>
        </p:nvSpPr>
        <p:spPr>
          <a:xfrm>
            <a:off x="4860530" y="4364686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 descr=" 32"/>
          <p:cNvSpPr/>
          <p:nvPr/>
        </p:nvSpPr>
        <p:spPr>
          <a:xfrm>
            <a:off x="1606398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 descr=" 32"/>
          <p:cNvSpPr/>
          <p:nvPr/>
        </p:nvSpPr>
        <p:spPr>
          <a:xfrm>
            <a:off x="2534722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 descr=" 32"/>
          <p:cNvSpPr/>
          <p:nvPr/>
        </p:nvSpPr>
        <p:spPr>
          <a:xfrm>
            <a:off x="2996630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133" descr=" 32"/>
          <p:cNvSpPr/>
          <p:nvPr/>
        </p:nvSpPr>
        <p:spPr>
          <a:xfrm>
            <a:off x="3278538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34" descr=" 32"/>
          <p:cNvSpPr/>
          <p:nvPr/>
        </p:nvSpPr>
        <p:spPr>
          <a:xfrm>
            <a:off x="3937969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135" descr=" 32"/>
          <p:cNvSpPr/>
          <p:nvPr/>
        </p:nvSpPr>
        <p:spPr>
          <a:xfrm>
            <a:off x="4863556" y="4365271"/>
            <a:ext cx="180000" cy="18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ular Callout 136"/>
          <p:cNvSpPr/>
          <p:nvPr/>
        </p:nvSpPr>
        <p:spPr>
          <a:xfrm>
            <a:off x="5973271" y="1424093"/>
            <a:ext cx="2218719" cy="1117882"/>
          </a:xfrm>
          <a:prstGeom prst="wedgeRectCallout">
            <a:avLst>
              <a:gd name="adj1" fmla="val 84745"/>
              <a:gd name="adj2" fmla="val 46944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does lie close to a low-dim hyperplane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8" name="Rectangular Callout 137"/>
          <p:cNvSpPr/>
          <p:nvPr/>
        </p:nvSpPr>
        <p:spPr>
          <a:xfrm>
            <a:off x="8436757" y="1218640"/>
            <a:ext cx="1868917" cy="785022"/>
          </a:xfrm>
          <a:prstGeom prst="wedgeRectCallout">
            <a:avLst>
              <a:gd name="adj1" fmla="val -73478"/>
              <a:gd name="adj2" fmla="val 19070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(P)PCA would do very well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9" name="Rectangular Callout 138"/>
          <p:cNvSpPr/>
          <p:nvPr/>
        </p:nvSpPr>
        <p:spPr>
          <a:xfrm>
            <a:off x="2202442" y="5051755"/>
            <a:ext cx="3119902" cy="859360"/>
          </a:xfrm>
          <a:prstGeom prst="wedgeRectCallout">
            <a:avLst>
              <a:gd name="adj1" fmla="val 78955"/>
              <a:gd name="adj2" fmla="val 2585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 low-dim hyperplane approximates data well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0" name="Rectangular Callout 139"/>
          <p:cNvSpPr/>
          <p:nvPr/>
        </p:nvSpPr>
        <p:spPr>
          <a:xfrm>
            <a:off x="816077" y="6014072"/>
            <a:ext cx="4600776" cy="796750"/>
          </a:xfrm>
          <a:prstGeom prst="wedgeRectCallout">
            <a:avLst>
              <a:gd name="adj1" fmla="val 101476"/>
              <a:gd name="adj2" fmla="val 3454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actually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lies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close to a smooth low-dim (but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non-linear)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surface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3" name="Rectangular Callout 192"/>
          <p:cNvSpPr/>
          <p:nvPr/>
        </p:nvSpPr>
        <p:spPr>
          <a:xfrm>
            <a:off x="6609547" y="3941331"/>
            <a:ext cx="2553306" cy="791789"/>
          </a:xfrm>
          <a:prstGeom prst="wedgeRectCallout">
            <a:avLst>
              <a:gd name="adj1" fmla="val 65024"/>
              <a:gd name="adj2" fmla="val 112201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PCA would do a bad reconstruction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-0.12616 C -2.08333E-6 -0.18287 0.13933 -0.25162 0.25261 -0.25162 L 0.5056 -0.2516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-1259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-0.11713 C 5E-6 -0.16968 0.13672 -0.23357 0.24805 -0.23357 L 0.4961 -0.23357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5" y="-116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-0.13982 C 1.45833E-6 -0.20278 0.13476 -0.27917 0.2444 -0.27917 L 0.48906 -0.2791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-1395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-0.08334 C -2.5E-6 -0.11991 0.13867 -0.16435 0.25143 -0.16435 L 0.50326 -0.16435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-821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16459 C 0 -0.2382 0.13451 -0.32848 0.24401 -0.32848 L 0.48815 -0.32848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1" y="-1643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-0.10139 C -4.375E-6 -0.14769 0.13308 -0.20255 0.24141 -0.20255 L 0.48308 -0.20255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26 -0.16435 L 0.47943 -0.1967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162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09 -0.23357 L 0.50507 -0.2849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25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06 -0.27917 L 0.50378 -0.3203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206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815 -0.32847 L 0.47409 -0.36597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87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308 -0.20254 L 0.47735 -0.1587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217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6 -0.25162 L 0.53073 -0.2351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0.06828 C -2.08333E-6 0.09907 0.14675 0.1368 0.26602 0.1368 L 0.53255 0.1368 " pathEditMode="relative" rAng="0" ptsTypes="AAAA">
                                      <p:cBhvr>
                                        <p:cTn id="12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28" y="682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0.10254 C 5E-6 0.14861 0.13959 0.20509 0.25326 0.20509 L 0.50678 0.20509 " pathEditMode="relative" rAng="0" ptsTypes="AAAA">
                                      <p:cBhvr>
                                        <p:cTn id="12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10255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0.04236 C 1.45833E-6 0.06157 0.14075 0.08495 0.25534 0.08495 L 0.51133 0.08495 " pathEditMode="relative" rAng="0" ptsTypes="AAAA">
                                      <p:cBhvr>
                                        <p:cTn id="13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60" y="4236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0.13495 C -2.5E-6 0.19514 0.1293 0.26852 0.23464 0.26852 L 0.47032 0.26852 " pathEditMode="relative" rAng="0" ptsTypes="AAAA">
                                      <p:cBhvr>
                                        <p:cTn id="13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13426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00949 C 0 0.01389 0.12773 0.01944 0.23177 0.01944 L 0.46354 0.01944 " pathEditMode="relative" rAng="0" ptsTypes="AAAA">
                                      <p:cBhvr>
                                        <p:cTn id="13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972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0.12986 C -4.375E-6 0.18912 0.13178 0.26065 0.23946 0.26065 L 0.47982 0.26065 " pathEditMode="relative" rAng="0" ptsTypes="AAAA">
                                      <p:cBhvr>
                                        <p:cTn id="14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84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32 0.26852 L 0.44922 0.22592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213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78 0.20509 L 0.52344 0.16203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215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133 0.08495 L 0.51575 0.03565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2477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54 0.01944 L 0.49401 -0.0132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644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82 0.26065 L 0.46472 0.29352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1644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255 0.1368 L 0.56224 0.12129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8" grpId="0" animBg="1"/>
      <p:bldP spid="139" grpId="0" animBg="1"/>
      <p:bldP spid="140" grpId="0" animBg="1"/>
      <p:bldP spid="1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Blessing of Dimensionality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High dimensionality is often criticized for the hardships it brings</a:t>
                </a:r>
              </a:p>
              <a:p>
                <a:pPr lvl="2"/>
                <a:r>
                  <a:rPr lang="en-IN" dirty="0" smtClean="0"/>
                  <a:t>Algorithms become expensive,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behaves weirdly, much more training data is needed to learn good models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Collectively called the “curse of dimensionality”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However, large dimensionality also allows powerful and flexible models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As an extreme case, consider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dirty="0" smtClean="0"/>
                  <a:t> feature vectors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dimensions (not a typo) with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feature vectors linearly independent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Easy to see that perfect classification, regression is possible for this data</a:t>
                </a:r>
              </a:p>
              <a:p>
                <a:pPr lvl="3"/>
                <a:r>
                  <a:rPr lang="en-IN" b="1" dirty="0" smtClean="0"/>
                  <a:t>Proof</a:t>
                </a:r>
                <a:r>
                  <a:rPr lang="en-IN" dirty="0" smtClean="0"/>
                  <a:t>: let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be </a:t>
                </a:r>
                <a:r>
                  <a:rPr lang="en-IN" dirty="0" smtClean="0"/>
                  <a:t>label </a:t>
                </a:r>
                <a:r>
                  <a:rPr lang="en-IN" dirty="0" smtClean="0"/>
                  <a:t>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for </a:t>
                </a:r>
                <a:r>
                  <a:rPr lang="en-IN" dirty="0" err="1" smtClean="0"/>
                  <a:t>classfn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for regression</a:t>
                </a:r>
                <a:r>
                  <a:rPr lang="en-IN" dirty="0" smtClean="0"/>
                  <a:t>. </a:t>
                </a:r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/>
                  <a:t> be the (thin) SVD of the feature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(be careful that we may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since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). </a:t>
                </a:r>
                <a:r>
                  <a:rPr lang="en-IN" smtClean="0"/>
                  <a:t>Note </a:t>
                </a:r>
                <a:r>
                  <a:rPr lang="en-IN" dirty="0" smtClean="0"/>
                  <a:t>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is invertible since we have the thin SVD. Then</a:t>
                </a:r>
                <a:r>
                  <a:rPr lang="en-IN" dirty="0" smtClean="0"/>
                  <a:t>, the </a:t>
                </a:r>
                <a:r>
                  <a:rPr lang="en-IN" dirty="0"/>
                  <a:t>model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satisfies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 smtClean="0"/>
                  <a:t> i.e. perfect </a:t>
                </a:r>
                <a:r>
                  <a:rPr lang="en-IN" dirty="0" smtClean="0"/>
                  <a:t>learning. </a:t>
                </a:r>
                <a:r>
                  <a:rPr lang="en-IN" dirty="0" smtClean="0"/>
                  <a:t>To see </a:t>
                </a:r>
                <a:r>
                  <a:rPr lang="en-IN" dirty="0" smtClean="0"/>
                  <a:t>why, note that</a:t>
                </a:r>
                <a:endParaRPr lang="en-IN" dirty="0" smtClean="0"/>
              </a:p>
              <a:p>
                <a:pPr lvl="3"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b="1" dirty="0" smtClean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  <a:blipFill>
                <a:blip r:embed="rId2"/>
                <a:stretch>
                  <a:fillRect l="-562" t="-2545" r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Non-linear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978947"/>
                <a:ext cx="12192000" cy="2879054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 smtClean="0"/>
                  <a:t>Original data non-separable by any linear classifier but using a nice non-linear map makes them separable with a margin!</a:t>
                </a:r>
              </a:p>
              <a:p>
                <a:pPr lvl="2"/>
                <a:r>
                  <a:rPr lang="en-IN" sz="2400" dirty="0" smtClean="0"/>
                  <a:t>Linear maps could have never accomplished this. In fact, not all non-linear maps guaranteed to do so either, only nice ones would do this</a:t>
                </a:r>
              </a:p>
              <a:p>
                <a:r>
                  <a:rPr lang="en-IN" sz="2800" dirty="0" smtClean="0"/>
                  <a:t>A good decision boundary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sz="2800" dirty="0" smtClean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sz="2800" dirty="0" smtClean="0"/>
              </a:p>
              <a:p>
                <a:pPr lvl="2"/>
                <a:r>
                  <a:rPr lang="en-IN" sz="2400" dirty="0" smtClean="0"/>
                  <a:t>Decision boundary is non-</a:t>
                </a:r>
                <a:r>
                  <a:rPr lang="en-IN" sz="2400" dirty="0" err="1" smtClean="0"/>
                  <a:t>lin</a:t>
                </a:r>
                <a:r>
                  <a:rPr lang="en-IN" sz="2400" dirty="0" smtClean="0"/>
                  <a:t> in </a:t>
                </a:r>
                <a:r>
                  <a:rPr lang="en-IN" sz="2400" dirty="0" err="1" smtClean="0"/>
                  <a:t>orig</a:t>
                </a:r>
                <a:r>
                  <a:rPr lang="en-IN" sz="2400" dirty="0" smtClean="0"/>
                  <a:t> space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 err="1" smtClean="0"/>
                  <a:t>i.e</a:t>
                </a:r>
                <a:r>
                  <a:rPr lang="en-IN" sz="2400" dirty="0" smtClean="0"/>
                  <a:t> </a:t>
                </a:r>
                <a:r>
                  <a:rPr lang="en-IN" sz="2400" dirty="0" err="1" smtClean="0"/>
                  <a:t>lin</a:t>
                </a:r>
                <a:r>
                  <a:rPr lang="en-IN" sz="2400" dirty="0" smtClean="0"/>
                  <a:t> model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/>
                  <a:t> imposed non-</a:t>
                </a:r>
                <a:r>
                  <a:rPr lang="en-IN" sz="2400" dirty="0" err="1" smtClean="0"/>
                  <a:t>lin</a:t>
                </a:r>
                <a:r>
                  <a:rPr lang="en-IN" sz="2400" dirty="0" smtClean="0"/>
                  <a:t> boundary in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2400" dirty="0" smtClean="0"/>
              </a:p>
              <a:p>
                <a:pPr lvl="2"/>
                <a:r>
                  <a:rPr lang="en-IN" sz="2400" dirty="0" smtClean="0"/>
                  <a:t>Non-linearity came from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 smtClean="0"/>
                  <a:t>. There exists no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</m:t>
                        </m:r>
                      </m:sup>
                    </m:sSup>
                  </m:oMath>
                </a14:m>
                <a:r>
                  <a:rPr lang="en-IN" sz="2400" dirty="0" smtClean="0"/>
                  <a:t> so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IN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78947"/>
                <a:ext cx="12192000" cy="2879054"/>
              </a:xfrm>
              <a:blipFill>
                <a:blip r:embed="rId5"/>
                <a:stretch>
                  <a:fillRect l="-250" t="-4237" r="-50" b="-2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4118" y="3380253"/>
            <a:ext cx="2021667" cy="363840"/>
          </a:xfrm>
          <a:prstGeom prst="rect">
            <a:avLst/>
          </a:prstGeom>
          <a:solidFill>
            <a:srgbClr val="2ECC7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9923" y="3380253"/>
            <a:ext cx="2021667" cy="363840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08947" y="3380253"/>
            <a:ext cx="2021667" cy="363840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322457" y="1006075"/>
            <a:ext cx="2552105" cy="255210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6710677" y="1006075"/>
            <a:ext cx="2552105" cy="255210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grpSp>
        <p:nvGrpSpPr>
          <p:cNvPr id="10" name="Group 9" descr=" 53"/>
          <p:cNvGrpSpPr/>
          <p:nvPr/>
        </p:nvGrpSpPr>
        <p:grpSpPr>
          <a:xfrm>
            <a:off x="358588" y="2069433"/>
            <a:ext cx="5122735" cy="1871899"/>
            <a:chOff x="313900" y="3795588"/>
            <a:chExt cx="6086900" cy="222421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76906" y="3795588"/>
              <a:ext cx="0" cy="222421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3" name="Oval 12"/>
          <p:cNvSpPr/>
          <p:nvPr/>
        </p:nvSpPr>
        <p:spPr>
          <a:xfrm>
            <a:off x="630600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45786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21717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6530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60972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76158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91344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7" y="919474"/>
            <a:ext cx="6239578" cy="570005"/>
          </a:xfrm>
          <a:prstGeom prst="rect">
            <a:avLst/>
          </a:prstGeom>
        </p:spPr>
      </p:pic>
      <p:grpSp>
        <p:nvGrpSpPr>
          <p:cNvPr id="23" name="Group 22" descr=" 53"/>
          <p:cNvGrpSpPr/>
          <p:nvPr/>
        </p:nvGrpSpPr>
        <p:grpSpPr>
          <a:xfrm>
            <a:off x="6710677" y="1564851"/>
            <a:ext cx="5122735" cy="2376480"/>
            <a:chOff x="313900" y="3196038"/>
            <a:chExt cx="6086900" cy="28237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376906" y="3196038"/>
              <a:ext cx="0" cy="282376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26" name="Oval 25"/>
          <p:cNvSpPr/>
          <p:nvPr/>
        </p:nvSpPr>
        <p:spPr>
          <a:xfrm>
            <a:off x="6982689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97875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273806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58619" y="3421094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413061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843433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128247" y="3421094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511962" y="2540000"/>
            <a:ext cx="550164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6511962" y="2172401"/>
            <a:ext cx="550164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>
            <a:off x="6438674" y="2869984"/>
            <a:ext cx="565975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54" y="2342357"/>
            <a:ext cx="138691" cy="160028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622789" y="761504"/>
            <a:ext cx="1927884" cy="936246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" y="1605130"/>
            <a:ext cx="6714784" cy="3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3.125E-6 -0.3118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-6.25E-7 -0.208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1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4.58333E-6 -0.1030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2.29167E-6 -0.1016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3.95833E-6 -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3071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.80378"/>
  <p:tag name="ORIGINALWIDTH" val="57.00496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\x&#10;\]&#10;&#10;\end{document}"/>
  <p:tag name="IGUANATEXSIZE" val="36"/>
  <p:tag name="IGUANATEXCURSOR" val="2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usepackage[dvipsnames]{xcolor}&#10;\pagestyle{empty}&#10;\begin{document}&#10;&#10;\[&#10;1&#10;\]&#10;&#10;\end{document}"/>
  <p:tag name="IGUANATEXSIZE" val="20"/>
  <p:tag name="IGUANATEXCURSOR" val="1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094.056"/>
  <p:tag name="LATEXADDIN" val="\documentclass{article}&#10;\usepackage{amsmath,amssymb}&#10;\usepackage{olo}&#10;\usepackage[dvipsnames]{xcolor}&#10;\pagestyle{empty}&#10;\begin{document}&#10;&#10;\[&#10;\bR \ni x \mapsto \phi(x) = [1, x, x^2] \in \bR^3&#10;\]&#10;&#10;\end{document}"/>
  <p:tag name="IGUANATEXSIZE" val="40"/>
  <p:tag name="IGUANATEXCURSOR" val="1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usepackage[dvipsnames]{xcolor}&#10;\pagestyle{empty}&#10;\begin{document}&#10;&#10;\[&#10;1&#10;\]&#10;&#10;\end{document}"/>
  <p:tag name="IGUANATEXSIZE" val="20"/>
  <p:tag name="IGUANATEXCURSOR" val="1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33.50173"/>
  <p:tag name="LATEXADDIN" val="\documentclass{article}&#10;\usepackage{amsmath,amssymb}&#10;\usepackage{olo}&#10;\usepackage[dvipsnames]{xcolor}&#10;\pagestyle{empty}&#10;\begin{document}&#10;&#10;\[&#10;2&#10;\]&#10;&#10;\end{document}"/>
  <p:tag name="IGUANATEXSIZE" val="20"/>
  <p:tag name="IGUANATEXCURSOR" val="1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68.5138"/>
  <p:tag name="LATEXADDIN" val="\documentclass{article}&#10;\usepackage{amsmath,amssymb}&#10;\usepackage{olo}&#10;\usepackage[dvipsnames]{xcolor}&#10;\pagestyle{empty}&#10;\begin{document}&#10;&#10;\[&#10;K(\vx,\vy)&#10;\]&#10;&#10;\end{document}"/>
  <p:tag name="IGUANATEXSIZE" val="100"/>
  <p:tag name="IGUANATEXCURSOR" val="1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35.5121"/>
  <p:tag name="LATEXADDIN" val="\documentclass{article}&#10;\usepackage{amsmath,amssymb}&#10;\usepackage{olo}&#10;\usepackage[dvipsnames]{xcolor}&#10;\pagestyle{empty}&#10;\begin{document}&#10;&#10;\[&#10;d(\vx,\vy)&#10;\]&#10;&#10;\end{document}"/>
  <p:tag name="IGUANATEXSIZE" val="100"/>
  <p:tag name="IGUANATEXCURSOR" val="1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20559"/>
  <p:tag name="ORIGINALWIDTH" val="46.20402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y&#10;\]&#10;&#10;\end{document}"/>
  <p:tag name="IGUANATEXSIZE" val="36"/>
  <p:tag name="IGUANATEXCURSOR" val="2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.80378"/>
  <p:tag name="ORIGINALWIDTH" val="57.00496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\x&#10;\]&#10;&#10;\end{document}"/>
  <p:tag name="IGUANATEXSIZE" val="36"/>
  <p:tag name="IGUANATEXCURSOR" val="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20559"/>
  <p:tag name="ORIGINALWIDTH" val="46.20402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y&#10;\]&#10;&#10;\end{document}"/>
  <p:tag name="IGUANATEXSIZE" val="36"/>
  <p:tag name="IGUANATEXCURSOR" val="2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023.553"/>
  <p:tag name="LATEXADDIN" val="\documentclass{article}&#10;\usepackage{amsmath,amssymb}&#10;\usepackage{olo}&#10;\usepackage[dvipsnames]{xcolor}&#10;\pagestyle{empty}&#10;\begin{document}&#10;&#10;\[&#10;\bR \ni x \mapsto \phi(x) = [x, \abs{x}] \in \bR^2&#10;\]&#10;&#10;\end{document}"/>
  <p:tag name="IGUANATEXSIZE" val="40"/>
  <p:tag name="IGUANATEXCURSOR" val="1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32.50165"/>
  <p:tag name="LATEXADDIN" val="\documentclass{article}&#10;\usepackage{amsmath,amssymb}&#10;\usepackage{olo}&#10;\usepackage[dvipsnames]{xcolor}&#10;\pagestyle{empty}&#10;\begin{document}&#10;&#10;\[&#10;c&#10;\]&#10;&#10;\end{document}"/>
  <p:tag name="IGUANATEXSIZE" val="28"/>
  <p:tag name="IGUANATEXCURSOR" val="1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573.581"/>
  <p:tag name="LATEXADDIN" val="\documentclass{article}&#10;\usepackage{amsmath,amssymb}&#10;\usepackage{olo}&#10;\usepackage[dvipsnames]{xcolor}&#10;\pagestyle{empty}&#10;\begin{document}&#10;&#10;\[&#10;\phi(x) = [\phi_1(x),\phi_2(x)], \phi_1(x) = x, \phi_2(x) = \abs{x}&#10;\]&#10;&#10;\end{document}"/>
  <p:tag name="IGUANATEXSIZE" val="28"/>
  <p:tag name="IGUANATEXCURSOR" val="2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2094.488"/>
  <p:tag name="LATEXADDIN" val="\documentclass{article}&#10;\usepackage{amsmath,amssymb}&#10;\usepackage{olo}&#10;\usepackage[dvipsnames]{xcolor}&#10;\pagestyle{empty}&#10;\begin{document}&#10;&#10;\[&#10;\bR^2 \ni (x,y) \mapsto \phi(x,y) = [x, y^2, x^2] \in \bR^3&#10;\]&#10;&#10;\end{document}"/>
  <p:tag name="IGUANATEXSIZE" val="4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LATEXADDIN" val="\documentclass{article}&#10;\usepackage{amsmath,amssymb}&#10;\usepackage{olo}&#10;\usepackage[dvipsnames]{xcolor}&#10;\pagestyle{empty}&#10;\begin{document}&#10;&#10;\[&#10;(1,0)&#10;\]&#10;&#10;\end{document}"/>
  <p:tag name="IGUANATEXSIZE" val="28"/>
  <p:tag name="IGUANATEXCURSOR" val="146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1550</TotalTime>
  <Words>1147</Words>
  <Application>Microsoft Office PowerPoint</Application>
  <PresentationFormat>Widescreen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Metropolitan</vt:lpstr>
      <vt:lpstr>Learning with Kernels</vt:lpstr>
      <vt:lpstr>Announcements</vt:lpstr>
      <vt:lpstr>Non-linear Learning</vt:lpstr>
      <vt:lpstr>When should I use kernels?</vt:lpstr>
      <vt:lpstr>When should I use kernels?</vt:lpstr>
      <vt:lpstr>When should I use kernels?</vt:lpstr>
      <vt:lpstr>When should I use kernels?</vt:lpstr>
      <vt:lpstr>The Blessing of Dimensionality</vt:lpstr>
      <vt:lpstr>Non-linear Classification</vt:lpstr>
      <vt:lpstr>Non-linear Classification</vt:lpstr>
      <vt:lpstr>Non-linear Regression</vt:lpstr>
      <vt:lpstr>The Kernel Trick</vt:lpstr>
      <vt:lpstr>Kernels vs Distance Measures</vt:lpstr>
      <vt:lpstr>Mercer Kernels</vt:lpstr>
      <vt:lpstr>Examples of Kernels</vt:lpstr>
      <vt:lpstr>Mercer Kernel Feature Maps</vt:lpstr>
      <vt:lpstr>Mercer Kernel Feature Maps</vt:lpstr>
      <vt:lpstr>Some Domain Specific Kernels</vt:lpstr>
      <vt:lpstr>Some Domain Specific Kernels</vt:lpstr>
      <vt:lpstr>Creating New Kernels</vt:lpstr>
      <vt:lpstr>kNN with Kernels</vt:lpstr>
      <vt:lpstr>LwP with Kernels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154</cp:revision>
  <dcterms:created xsi:type="dcterms:W3CDTF">2018-07-30T05:08:11Z</dcterms:created>
  <dcterms:modified xsi:type="dcterms:W3CDTF">2019-10-31T16:26:18Z</dcterms:modified>
  <cp:contentStatus/>
</cp:coreProperties>
</file>