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with Kernels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Gymkhana holiday on October 18 – no class this Friday</a:t>
            </a:r>
          </a:p>
          <a:p>
            <a:r>
              <a:rPr lang="en-US" dirty="0" smtClean="0"/>
              <a:t>Next class on Monday, Oct 21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 of Last Lecture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Using non-linear maps to project data onto high dimensional spaces can improve separability of data and allow linear models to do well</a:t>
                </a:r>
              </a:p>
              <a:p>
                <a:pPr lvl="2"/>
                <a:r>
                  <a:rPr lang="en-IN" dirty="0" smtClean="0"/>
                  <a:t>We prefer linear models since they are simple and well-understood, we have nice algorithms to learn linear models</a:t>
                </a:r>
              </a:p>
              <a:p>
                <a:pPr lvl="2"/>
                <a:r>
                  <a:rPr lang="en-IN" dirty="0" smtClean="0"/>
                  <a:t>Non-linearity of the map is essential but not sufficient – a bad non-linear map need not improve performance of linear models and may worsen performance</a:t>
                </a:r>
              </a:p>
              <a:p>
                <a:pPr lvl="3"/>
                <a:r>
                  <a:rPr lang="en-IN" dirty="0" smtClean="0"/>
                  <a:t>E.g. consider a map which maps </a:t>
                </a:r>
                <a:r>
                  <a:rPr lang="en-IN" dirty="0"/>
                  <a:t>every </a:t>
                </a:r>
                <a:r>
                  <a:rPr lang="en-IN" dirty="0" smtClean="0"/>
                  <a:t>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onto the all-ones vector i.e.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1,1,…,1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 smtClean="0"/>
                  <a:t>. Sure, this map is non-linear but a fantastically useless one</a:t>
                </a:r>
              </a:p>
              <a:p>
                <a:r>
                  <a:rPr lang="en-IN" b="1" dirty="0" smtClean="0"/>
                  <a:t>Kernels</a:t>
                </a:r>
                <a:r>
                  <a:rPr lang="en-IN" dirty="0" smtClean="0"/>
                  <a:t>: notions of similarity</a:t>
                </a:r>
              </a:p>
              <a:p>
                <a:pPr lvl="2"/>
                <a:r>
                  <a:rPr lang="en-IN" b="1" dirty="0" smtClean="0"/>
                  <a:t>Mercer kernels</a:t>
                </a:r>
                <a:r>
                  <a:rPr lang="en-IN" dirty="0" smtClean="0"/>
                  <a:t>: map data to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and return the dot product as similarity value</a:t>
                </a:r>
                <a:endParaRPr lang="en-IN" dirty="0"/>
              </a:p>
              <a:p>
                <a:pPr lvl="2"/>
                <a:r>
                  <a:rPr lang="en-IN" dirty="0" smtClean="0"/>
                  <a:t>Examples of kernels over vectors: linear, Gaussian, polynomial, Laplacian</a:t>
                </a:r>
              </a:p>
              <a:p>
                <a:pPr lvl="2"/>
                <a:r>
                  <a:rPr lang="en-IN" dirty="0" smtClean="0"/>
                  <a:t>Examples of domain-specific kernels: n-gram, substring (NLP), intersection, pyramid</a:t>
                </a:r>
                <a:r>
                  <a:rPr lang="en-IN" dirty="0"/>
                  <a:t> </a:t>
                </a:r>
                <a:r>
                  <a:rPr lang="en-IN" dirty="0" smtClean="0"/>
                  <a:t>(vision), convolutional, random walk (graphs/trees)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2383604" y="1413973"/>
                <a:ext cx="8256927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Often, the term RKHS (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Reproducing Kernel Hilber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t Space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 is used to describe the space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onto which the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maps objects. The name has significance (there is something called a </a:t>
                </a:r>
                <a:r>
                  <a:rPr lang="en-IN" sz="2400" b="0" i="1" dirty="0" smtClean="0">
                    <a:solidFill>
                      <a:schemeClr val="tx1"/>
                    </a:solidFill>
                    <a:latin typeface="+mj-lt"/>
                  </a:rPr>
                  <a:t>reproducing kernel</a:t>
                </a:r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) but those details are beyond the scope of CS771</a:t>
                </a:r>
                <a:endParaRPr lang="en-IN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04" y="1413973"/>
                <a:ext cx="8256927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4"/>
                <a:stretch>
                  <a:fillRect l="-757" b="-434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Kernel Trick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An algorithmically effective way of using linear models on non-</a:t>
                </a:r>
                <a:r>
                  <a:rPr lang="en-IN" dirty="0" err="1" smtClean="0"/>
                  <a:t>lin</a:t>
                </a:r>
                <a:r>
                  <a:rPr lang="en-IN" dirty="0" smtClean="0"/>
                  <a:t> maps</a:t>
                </a:r>
                <a:endParaRPr lang="en-IN" dirty="0"/>
              </a:p>
              <a:p>
                <a:pPr lvl="2"/>
                <a:r>
                  <a:rPr lang="en-IN" dirty="0" smtClean="0"/>
                  <a:t>Every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is associated with a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is usually (very) non-linear and (very) high dimensional i.e. good candidate for our overall goal of using linear models over non-linear maps</a:t>
                </a:r>
              </a:p>
              <a:p>
                <a:r>
                  <a:rPr lang="en-IN" dirty="0" smtClean="0"/>
                  <a:t>Peculiar property of several 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(last class –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kNN</a:t>
                </a:r>
                <a:r>
                  <a:rPr lang="en-IN" dirty="0" smtClean="0"/>
                  <a:t>)</a:t>
                </a:r>
                <a:endParaRPr lang="en-IN" dirty="0"/>
              </a:p>
              <a:p>
                <a:pPr lvl="2"/>
                <a:r>
                  <a:rPr lang="en-IN" dirty="0" smtClean="0"/>
                  <a:t>So far we have seen ML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work with feature vectors of train/test points</a:t>
                </a:r>
              </a:p>
              <a:p>
                <a:pPr lvl="2"/>
                <a:r>
                  <a:rPr lang="en-IN" dirty="0" smtClean="0"/>
                  <a:t>However, many of them work even if feature vectors are not provided directly but instead pairwise dot/inner products b/w feature vectors is provided!</a:t>
                </a:r>
              </a:p>
              <a:p>
                <a:pPr lvl="3"/>
                <a:r>
                  <a:rPr lang="en-IN" dirty="0" smtClean="0"/>
                  <a:t>For training, pairwise dot products between train points needed</a:t>
                </a:r>
              </a:p>
              <a:p>
                <a:pPr lvl="3"/>
                <a:r>
                  <a:rPr lang="en-IN" dirty="0" smtClean="0"/>
                  <a:t>For testing, dot products between the test point and all train points needed</a:t>
                </a:r>
              </a:p>
              <a:p>
                <a:pPr lvl="2"/>
                <a:r>
                  <a:rPr lang="en-IN" dirty="0" smtClean="0"/>
                  <a:t>Thus, we can say we want to work with high-dim feature vectors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and when the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asks us for dot products, give it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3"/>
                <a:r>
                  <a:rPr lang="en-IN" dirty="0" smtClean="0">
                    <a:sym typeface="Wingdings" panose="05000000000000000000" pitchFamily="2" charset="2"/>
                  </a:rPr>
                  <a:t>Would get same result as working directly with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0" dirty="0" smtClean="0"/>
                  <a:t> but without having to compute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67182" y="1413973"/>
            <a:ext cx="7373349" cy="1644907"/>
          </a:xfrm>
          <a:prstGeom prst="wedgeRectCallout">
            <a:avLst>
              <a:gd name="adj1" fmla="val 56909"/>
              <a:gd name="adj2" fmla="val 2418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This peculiar property is often called </a:t>
            </a:r>
            <a:r>
              <a:rPr lang="en-IN" sz="2400" i="1" dirty="0" err="1" smtClean="0">
                <a:solidFill>
                  <a:schemeClr val="tx1"/>
                </a:solidFill>
                <a:latin typeface="+mj-lt"/>
              </a:rPr>
              <a:t>kernelizability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. An ML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algo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is said to be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kernelizable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if we can show that it works identically if, instead of feature vectors, we supply pairwise train-train and test-train dot products of feature vectors</a:t>
            </a:r>
            <a:endParaRPr lang="en-IN" sz="2400" b="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48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</a:t>
            </a:r>
            <a:r>
              <a:rPr lang="en-IN" dirty="0" err="1" smtClean="0"/>
              <a:t>kNN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Step 1</a:t>
                </a:r>
                <a:r>
                  <a:rPr lang="en-IN" dirty="0" smtClean="0"/>
                  <a:t>: choose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Gaussian kernel is popular but domain specific kernels may do better</a:t>
                </a:r>
              </a:p>
              <a:p>
                <a:r>
                  <a:rPr lang="en-IN" b="1" dirty="0" smtClean="0"/>
                  <a:t>Step 2</a:t>
                </a:r>
                <a:r>
                  <a:rPr lang="en-IN" dirty="0" smtClean="0"/>
                  <a:t>: training</a:t>
                </a:r>
              </a:p>
              <a:p>
                <a:pPr lvl="2"/>
                <a:r>
                  <a:rPr lang="en-IN" dirty="0" smtClean="0"/>
                  <a:t>Receive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Store them</a:t>
                </a:r>
              </a:p>
              <a:p>
                <a:r>
                  <a:rPr lang="en-IN" b="1" dirty="0" smtClean="0"/>
                  <a:t>Step 3</a:t>
                </a:r>
                <a:r>
                  <a:rPr lang="en-IN" dirty="0" smtClean="0"/>
                  <a:t>: prediction</a:t>
                </a:r>
              </a:p>
              <a:p>
                <a:pPr lvl="2"/>
                <a:r>
                  <a:rPr lang="en-IN" dirty="0" smtClean="0"/>
                  <a:t>Receive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Find the nearest neighbour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Too expensive so instead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</a:t>
            </a:r>
            <a:r>
              <a:rPr lang="en-IN" dirty="0" err="1" smtClean="0"/>
              <a:t>LwP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Step 1</a:t>
                </a:r>
                <a:r>
                  <a:rPr lang="en-IN" dirty="0" smtClean="0"/>
                  <a:t>: choose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Gaussian kernel is popular but domain specific kernels may do better</a:t>
                </a:r>
              </a:p>
              <a:p>
                <a:r>
                  <a:rPr lang="en-IN" b="1" dirty="0" smtClean="0"/>
                  <a:t>Step 2</a:t>
                </a:r>
                <a:r>
                  <a:rPr lang="en-IN" dirty="0" smtClean="0"/>
                  <a:t>: training</a:t>
                </a:r>
              </a:p>
              <a:p>
                <a:pPr lvl="2"/>
                <a:r>
                  <a:rPr lang="en-IN" dirty="0" smtClean="0"/>
                  <a:t>Receive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Store them (cannot compute prototypes explicitly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may be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 smtClean="0"/>
                  <a:t> dim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  <a:endParaRPr lang="en-IN" dirty="0" smtClean="0"/>
              </a:p>
              <a:p>
                <a:r>
                  <a:rPr lang="en-IN" b="1" dirty="0" smtClean="0"/>
                  <a:t>Step 3</a:t>
                </a:r>
                <a:r>
                  <a:rPr lang="en-IN" dirty="0" smtClean="0"/>
                  <a:t>: prediction</a:t>
                </a:r>
              </a:p>
              <a:p>
                <a:pPr lvl="2"/>
                <a:r>
                  <a:rPr lang="en-IN" dirty="0" smtClean="0"/>
                  <a:t>Receive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Find distance to +</a:t>
                </a:r>
                <a:r>
                  <a:rPr lang="en-IN" dirty="0" err="1" smtClean="0"/>
                  <a:t>ve</a:t>
                </a:r>
                <a:r>
                  <a:rPr lang="en-IN" dirty="0" smtClean="0"/>
                  <a:t> prototype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Too expensive so instead use the formula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sz="24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sz="24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4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SVM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Primal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Dual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Lets see what happens if we execute the SVM after applying a (nonlinear) feature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03" y="3318739"/>
                <a:ext cx="4058478" cy="1294272"/>
              </a:xfrm>
              <a:prstGeom prst="wedgeRectCallout">
                <a:avLst>
                  <a:gd name="adj1" fmla="val 60227"/>
                  <a:gd name="adj2" fmla="val 40787"/>
                </a:avLst>
              </a:prstGeom>
              <a:blipFill>
                <a:blip r:embed="rId5"/>
                <a:stretch>
                  <a:fillRect l="-945" b="-502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8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SVM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Primal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Dual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531580" y="1993610"/>
                <a:ext cx="1817101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80" y="1993610"/>
                <a:ext cx="1817101" cy="439736"/>
              </a:xfrm>
              <a:prstGeom prst="rect">
                <a:avLst/>
              </a:prstGeom>
              <a:blipFill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79" y="3334242"/>
            <a:ext cx="1731319" cy="1731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then the model itself is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831" y="3318739"/>
                <a:ext cx="3791350" cy="1006681"/>
              </a:xfrm>
              <a:prstGeom prst="wedgeRectCallout">
                <a:avLst>
                  <a:gd name="adj1" fmla="val 60227"/>
                  <a:gd name="adj2" fmla="val 54055"/>
                </a:avLst>
              </a:prstGeom>
              <a:blipFill>
                <a:blip r:embed="rId6"/>
                <a:stretch>
                  <a:fillRect l="-11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8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SVM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Primal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Solving the primal is infeasible</a:t>
                </a:r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 smtClean="0"/>
                  <a:t> a single SGD step would take infinitely long </a:t>
                </a:r>
                <a:r>
                  <a:rPr lang="en-IN" dirty="0" smtClean="0">
                    <a:sym typeface="Wingdings" panose="05000000000000000000" pitchFamily="2" charset="2"/>
                  </a:rPr>
                  <a:t></a:t>
                </a:r>
                <a:endParaRPr lang="en-IN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3352" y="1866372"/>
                <a:ext cx="5754256" cy="4991627"/>
              </a:xfrm>
              <a:blipFill>
                <a:blip r:embed="rId2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Dual formulation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Computing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usually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 smtClean="0"/>
                  <a:t> even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IN" dirty="0" smtClean="0"/>
                  <a:t> e.g. Gaussian kernel</a:t>
                </a:r>
              </a:p>
              <a:p>
                <a:r>
                  <a:rPr lang="en-IN" dirty="0" smtClean="0"/>
                  <a:t>Can still solve this problem using SDCA</a:t>
                </a:r>
              </a:p>
              <a:p>
                <a:r>
                  <a:rPr lang="en-IN" dirty="0" smtClean="0"/>
                  <a:t>Each step of SDCA still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time apart from time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If time taken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added then each SDCA takes about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IN" dirty="0" smtClean="0"/>
                  <a:t> time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9187" y="1898745"/>
                <a:ext cx="6282811" cy="4959254"/>
              </a:xfrm>
              <a:blipFill>
                <a:blip r:embed="rId3"/>
                <a:stretch>
                  <a:fillRect l="-485" r="-2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640598" y="36191"/>
            <a:ext cx="1468606" cy="1238929"/>
            <a:chOff x="12383748" y="1219011"/>
            <a:chExt cx="1862104" cy="1570887"/>
          </a:xfrm>
        </p:grpSpPr>
        <p:sp>
          <p:nvSpPr>
            <p:cNvPr id="23" name="Freeform 22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ular Callout 27"/>
              <p:cNvSpPr/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Finding/storing the model explicitly is not feasible even if we solve the dual problem perfectly since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</m:d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8" name="Rectangular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96" y="106722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4"/>
                <a:stretch>
                  <a:fillRect l="-66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03" y="1413974"/>
            <a:ext cx="1740695" cy="1740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ular Callout 29"/>
              <p:cNvSpPr/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So instead we can store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values (only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 of them). At test time,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  <a:t>, we can predict using</a:t>
                </a:r>
                <a:br>
                  <a:rPr lang="en-IN" sz="2400" b="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I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48" y="1413973"/>
                <a:ext cx="8690383" cy="1644907"/>
              </a:xfrm>
              <a:prstGeom prst="wedgeRectCallout">
                <a:avLst>
                  <a:gd name="adj1" fmla="val 56909"/>
                  <a:gd name="adj2" fmla="val 24184"/>
                </a:avLst>
              </a:prstGeom>
              <a:blipFill>
                <a:blip r:embed="rId6"/>
                <a:stretch>
                  <a:fillRect l="-85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99" y="3361229"/>
            <a:ext cx="1731899" cy="1731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ular Callout 31"/>
              <p:cNvSpPr/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if the test data point is very similar to one of the training points i.e.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is large, then that label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influences the prediction much more. If we think this way, kernel SVM almost looks like a “soft”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form of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kNN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If there are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support vectors, then prediction requires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kernel computations i.e.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since each kernel computation takes roughly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2" name="Rectangular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8" y="3361229"/>
                <a:ext cx="9923714" cy="2176719"/>
              </a:xfrm>
              <a:prstGeom prst="wedgeRectCallout">
                <a:avLst>
                  <a:gd name="adj1" fmla="val 56098"/>
                  <a:gd name="adj2" fmla="val 13052"/>
                </a:avLst>
              </a:prstGeom>
              <a:blipFill>
                <a:blip r:embed="rId8"/>
                <a:stretch>
                  <a:fillRect b="-110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85" y="5143456"/>
            <a:ext cx="1731319" cy="1731319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433138" y="5694633"/>
            <a:ext cx="9533509" cy="1006681"/>
          </a:xfrm>
          <a:prstGeom prst="wedgeRectCallout">
            <a:avLst>
              <a:gd name="adj1" fmla="val 58395"/>
              <a:gd name="adj2" fmla="val 91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Training is more expensive, model size is larger, prediction time is more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for kernel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SVM than was for linear SVM – very typical of non-linear models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892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  <p:bldP spid="28" grpId="0" uiExpand="1" animBg="1"/>
      <p:bldP spid="30" grpId="0" animBg="1"/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485</TotalTime>
  <Words>416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Metropolitan</vt:lpstr>
      <vt:lpstr>Learning with Kernels II</vt:lpstr>
      <vt:lpstr>Announcements</vt:lpstr>
      <vt:lpstr>Recap of Last Lecture</vt:lpstr>
      <vt:lpstr>The Kernel Trick</vt:lpstr>
      <vt:lpstr>Kernel kNN</vt:lpstr>
      <vt:lpstr>Kernel LwP</vt:lpstr>
      <vt:lpstr>Kernel SVM</vt:lpstr>
      <vt:lpstr>Kernel SVM</vt:lpstr>
      <vt:lpstr>Kernel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62</cp:revision>
  <dcterms:created xsi:type="dcterms:W3CDTF">2018-07-30T05:08:11Z</dcterms:created>
  <dcterms:modified xsi:type="dcterms:W3CDTF">2019-10-16T15:11:30Z</dcterms:modified>
</cp:coreProperties>
</file>