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10/22/2019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png"/><Relationship Id="rId3" Type="http://schemas.openxmlformats.org/officeDocument/2006/relationships/tags" Target="../tags/tag5.xm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7.xml"/><Relationship Id="rId10" Type="http://schemas.openxmlformats.org/officeDocument/2006/relationships/image" Target="../media/image23.png"/><Relationship Id="rId4" Type="http://schemas.openxmlformats.org/officeDocument/2006/relationships/tags" Target="../tags/tag6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0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4" Type="http://schemas.openxmlformats.org/officeDocument/2006/relationships/tags" Target="../tags/tag11.xm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with Kernels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K-means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Note that cluster </a:t>
                </a:r>
                <a:r>
                  <a:rPr lang="en-IN" dirty="0" err="1" smtClean="0"/>
                  <a:t>centers</a:t>
                </a:r>
                <a:r>
                  <a:rPr lang="en-IN" dirty="0" smtClean="0"/>
                  <a:t> in k-means are always the average of data points that were assigned to that cluster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maintains this info</a:t>
                </a:r>
              </a:p>
              <a:p>
                <a:pPr lvl="2"/>
                <a:r>
                  <a:rPr lang="en-IN" dirty="0" smtClean="0"/>
                  <a:t>Need to maintain this information a bit differently for easy processing</a:t>
                </a:r>
              </a:p>
              <a:p>
                <a:pPr lvl="2"/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lets us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denote </a:t>
                </a:r>
                <a:r>
                  <a:rPr lang="en-IN" dirty="0" smtClean="0"/>
                  <a:t>the Gram matrix of training points</a:t>
                </a:r>
              </a:p>
              <a:p>
                <a:pPr lvl="2"/>
                <a:r>
                  <a:rPr lang="en-IN" dirty="0" smtClean="0"/>
                  <a:t>Using this, we can rewrite distance computations as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 is j-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column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 smtClean="0"/>
                  <a:t>)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 which is nothing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38675" y="1709215"/>
                <a:ext cx="9568004" cy="45552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 smtClean="0">
                    <a:latin typeface="+mj-lt"/>
                  </a:rPr>
                  <a:t>KERNEL K-MEANS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smtClean="0"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3200" dirty="0">
                    <a:solidFill>
                      <a:prstClr val="black"/>
                    </a:solidFill>
                    <a:latin typeface="Calibri Light" panose="020F0302020204030204"/>
                  </a:rPr>
                  <a:t> </a:t>
                </a:r>
                <a:r>
                  <a:rPr lang="en-IN" sz="32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randomly</a:t>
                </a:r>
                <a:endParaRPr lang="en-US" sz="3200" b="1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 smtClean="0">
                    <a:latin typeface="Nexa Book" panose="02000000000000000000" pitchFamily="2" charset="0"/>
                  </a:rPr>
                  <a:t>, </a:t>
                </a:r>
                <a:r>
                  <a:rPr lang="en-IN" sz="3200" b="0" dirty="0" smtClean="0">
                    <a:latin typeface="+mj-lt"/>
                  </a:rPr>
                  <a:t>do cluster assignment</a:t>
                </a:r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32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b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>
                                            <a:latin typeface="Cambria Math" panose="02040503050406030204" pitchFamily="18" charset="0"/>
                                          </a:rPr>
                                          <m:t>𝛂</m:t>
                                        </m:r>
                                      </m:e>
                                      <m:sup>
                                        <m:r>
                                          <a:rPr lang="en-IN" sz="32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p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func>
                      </m:e>
                    </m:func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 smtClean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IN" sz="3200" dirty="0" smtClean="0">
                    <a:latin typeface="+mj-lt"/>
                  </a:rPr>
                  <a:t> update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 smtClean="0">
                    <a:latin typeface="+mj-lt"/>
                  </a:rPr>
                  <a:t>,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3200" dirty="0"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:r>
                  <a:rPr lang="en-IN" sz="3200" dirty="0" smtClean="0">
                    <a:latin typeface="+mj-lt"/>
                  </a:rPr>
                  <a:t>until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:r>
                  <a:rPr lang="en-IN" sz="3200" dirty="0" smtClean="0">
                    <a:latin typeface="+mj-lt"/>
                  </a:rPr>
                  <a:t>convergence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675" y="1709215"/>
                <a:ext cx="9568004" cy="4555221"/>
              </a:xfrm>
              <a:prstGeom prst="rect">
                <a:avLst/>
              </a:prstGeom>
              <a:blipFill>
                <a:blip r:embed="rId3"/>
                <a:stretch>
                  <a:fillRect l="-1459" t="-1592" b="-291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0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PCA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 descr=" 53"/>
          <p:cNvGrpSpPr/>
          <p:nvPr/>
        </p:nvGrpSpPr>
        <p:grpSpPr>
          <a:xfrm>
            <a:off x="839360" y="1017885"/>
            <a:ext cx="4829910" cy="2935256"/>
            <a:chOff x="313900" y="2532093"/>
            <a:chExt cx="5738962" cy="3487709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37108" y="2532093"/>
              <a:ext cx="0" cy="348770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>
            <a:xfrm>
              <a:off x="313900" y="5732452"/>
              <a:ext cx="5738962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8" name="Oval 7" descr=" 73"/>
          <p:cNvSpPr/>
          <p:nvPr/>
        </p:nvSpPr>
        <p:spPr>
          <a:xfrm>
            <a:off x="995388" y="3595323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 descr=" 73"/>
          <p:cNvSpPr/>
          <p:nvPr/>
        </p:nvSpPr>
        <p:spPr>
          <a:xfrm>
            <a:off x="1337074" y="3421348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 descr=" 73"/>
          <p:cNvSpPr/>
          <p:nvPr/>
        </p:nvSpPr>
        <p:spPr>
          <a:xfrm>
            <a:off x="1678760" y="3363355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 descr=" 73"/>
          <p:cNvSpPr/>
          <p:nvPr/>
        </p:nvSpPr>
        <p:spPr>
          <a:xfrm>
            <a:off x="2020446" y="3371963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 descr=" 73"/>
          <p:cNvSpPr/>
          <p:nvPr/>
        </p:nvSpPr>
        <p:spPr>
          <a:xfrm>
            <a:off x="2362132" y="3450344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 descr=" 73"/>
          <p:cNvSpPr/>
          <p:nvPr/>
        </p:nvSpPr>
        <p:spPr>
          <a:xfrm>
            <a:off x="2703818" y="3535597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 descr=" 73"/>
          <p:cNvSpPr/>
          <p:nvPr/>
        </p:nvSpPr>
        <p:spPr>
          <a:xfrm>
            <a:off x="3045504" y="3595323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 descr=" 73"/>
          <p:cNvSpPr/>
          <p:nvPr/>
        </p:nvSpPr>
        <p:spPr>
          <a:xfrm>
            <a:off x="3387190" y="3609822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 descr=" 73"/>
          <p:cNvSpPr/>
          <p:nvPr/>
        </p:nvSpPr>
        <p:spPr>
          <a:xfrm>
            <a:off x="3728876" y="3537332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 descr=" 73"/>
          <p:cNvSpPr/>
          <p:nvPr/>
        </p:nvSpPr>
        <p:spPr>
          <a:xfrm>
            <a:off x="4070562" y="3377854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 descr=" 73"/>
          <p:cNvSpPr/>
          <p:nvPr/>
        </p:nvSpPr>
        <p:spPr>
          <a:xfrm>
            <a:off x="4412248" y="3092256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 descr=" 73"/>
          <p:cNvSpPr/>
          <p:nvPr/>
        </p:nvSpPr>
        <p:spPr>
          <a:xfrm>
            <a:off x="4753934" y="2642767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 descr=" 73"/>
          <p:cNvSpPr/>
          <p:nvPr/>
        </p:nvSpPr>
        <p:spPr>
          <a:xfrm>
            <a:off x="5095620" y="2038162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 descr=" 73"/>
          <p:cNvSpPr/>
          <p:nvPr/>
        </p:nvSpPr>
        <p:spPr>
          <a:xfrm>
            <a:off x="5437302" y="1184463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096193" y="1006075"/>
            <a:ext cx="4576234" cy="2709333"/>
          </a:xfrm>
          <a:custGeom>
            <a:avLst/>
            <a:gdLst>
              <a:gd name="connsiteX0" fmla="*/ 0 w 4576234"/>
              <a:gd name="connsiteY0" fmla="*/ 2709333 h 2891235"/>
              <a:gd name="connsiteX1" fmla="*/ 1511300 w 4576234"/>
              <a:gd name="connsiteY1" fmla="*/ 2603500 h 2891235"/>
              <a:gd name="connsiteX2" fmla="*/ 4576234 w 4576234"/>
              <a:gd name="connsiteY2" fmla="*/ 0 h 2891235"/>
              <a:gd name="connsiteX0" fmla="*/ 0 w 4576234"/>
              <a:gd name="connsiteY0" fmla="*/ 2709333 h 2742168"/>
              <a:gd name="connsiteX1" fmla="*/ 1511300 w 4576234"/>
              <a:gd name="connsiteY1" fmla="*/ 2603500 h 2742168"/>
              <a:gd name="connsiteX2" fmla="*/ 4576234 w 4576234"/>
              <a:gd name="connsiteY2" fmla="*/ 0 h 2742168"/>
              <a:gd name="connsiteX0" fmla="*/ 0 w 4576234"/>
              <a:gd name="connsiteY0" fmla="*/ 2709333 h 2709333"/>
              <a:gd name="connsiteX1" fmla="*/ 1511300 w 4576234"/>
              <a:gd name="connsiteY1" fmla="*/ 2603500 h 2709333"/>
              <a:gd name="connsiteX2" fmla="*/ 4576234 w 4576234"/>
              <a:gd name="connsiteY2" fmla="*/ 0 h 2709333"/>
              <a:gd name="connsiteX0" fmla="*/ 0 w 4576234"/>
              <a:gd name="connsiteY0" fmla="*/ 2709333 h 2709333"/>
              <a:gd name="connsiteX1" fmla="*/ 1511300 w 4576234"/>
              <a:gd name="connsiteY1" fmla="*/ 2603500 h 2709333"/>
              <a:gd name="connsiteX2" fmla="*/ 4576234 w 4576234"/>
              <a:gd name="connsiteY2" fmla="*/ 0 h 2709333"/>
              <a:gd name="connsiteX0" fmla="*/ 0 w 4576234"/>
              <a:gd name="connsiteY0" fmla="*/ 2709333 h 2709333"/>
              <a:gd name="connsiteX1" fmla="*/ 1511300 w 4576234"/>
              <a:gd name="connsiteY1" fmla="*/ 2603500 h 2709333"/>
              <a:gd name="connsiteX2" fmla="*/ 4576234 w 4576234"/>
              <a:gd name="connsiteY2" fmla="*/ 0 h 2709333"/>
              <a:gd name="connsiteX0" fmla="*/ 0 w 4576234"/>
              <a:gd name="connsiteY0" fmla="*/ 2709333 h 2709333"/>
              <a:gd name="connsiteX1" fmla="*/ 1511300 w 4576234"/>
              <a:gd name="connsiteY1" fmla="*/ 2603500 h 2709333"/>
              <a:gd name="connsiteX2" fmla="*/ 4576234 w 4576234"/>
              <a:gd name="connsiteY2" fmla="*/ 0 h 2709333"/>
              <a:gd name="connsiteX0" fmla="*/ 0 w 4576234"/>
              <a:gd name="connsiteY0" fmla="*/ 2709333 h 2709333"/>
              <a:gd name="connsiteX1" fmla="*/ 1511300 w 4576234"/>
              <a:gd name="connsiteY1" fmla="*/ 2603500 h 2709333"/>
              <a:gd name="connsiteX2" fmla="*/ 4576234 w 4576234"/>
              <a:gd name="connsiteY2" fmla="*/ 0 h 2709333"/>
              <a:gd name="connsiteX0" fmla="*/ 0 w 4576234"/>
              <a:gd name="connsiteY0" fmla="*/ 2709333 h 2711079"/>
              <a:gd name="connsiteX1" fmla="*/ 1511300 w 4576234"/>
              <a:gd name="connsiteY1" fmla="*/ 2603500 h 2711079"/>
              <a:gd name="connsiteX2" fmla="*/ 4576234 w 4576234"/>
              <a:gd name="connsiteY2" fmla="*/ 0 h 2711079"/>
              <a:gd name="connsiteX0" fmla="*/ 0 w 4576234"/>
              <a:gd name="connsiteY0" fmla="*/ 2709333 h 2709333"/>
              <a:gd name="connsiteX1" fmla="*/ 1511300 w 4576234"/>
              <a:gd name="connsiteY1" fmla="*/ 2603500 h 2709333"/>
              <a:gd name="connsiteX2" fmla="*/ 4576234 w 4576234"/>
              <a:gd name="connsiteY2" fmla="*/ 0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6234" h="2709333">
                <a:moveTo>
                  <a:pt x="0" y="2709333"/>
                </a:moveTo>
                <a:cubicBezTo>
                  <a:pt x="111830" y="2666294"/>
                  <a:pt x="524795" y="2324915"/>
                  <a:pt x="1511300" y="2603500"/>
                </a:cubicBezTo>
                <a:cubicBezTo>
                  <a:pt x="3709908" y="3224378"/>
                  <a:pt x="4220986" y="838906"/>
                  <a:pt x="4576234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39360" y="1772239"/>
            <a:ext cx="5016223" cy="205505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4" name="Rectangular Callout 23"/>
          <p:cNvSpPr/>
          <p:nvPr/>
        </p:nvSpPr>
        <p:spPr>
          <a:xfrm>
            <a:off x="61858" y="1978801"/>
            <a:ext cx="2741798" cy="740073"/>
          </a:xfrm>
          <a:prstGeom prst="wedgeRectCallout">
            <a:avLst>
              <a:gd name="adj1" fmla="val 72152"/>
              <a:gd name="adj2" fmla="val 3600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Principal component given by PCA/PPCA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67841" y="1084763"/>
            <a:ext cx="3859120" cy="785192"/>
          </a:xfrm>
          <a:prstGeom prst="wedgeRectCallout">
            <a:avLst>
              <a:gd name="adj1" fmla="val 81995"/>
              <a:gd name="adj2" fmla="val 31171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Non-linear principal component – much better fit!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07453" y="4042365"/>
                <a:ext cx="2493723" cy="963854"/>
              </a:xfrm>
              <a:prstGeom prst="rect">
                <a:avLst/>
              </a:prstGeom>
              <a:solidFill>
                <a:sysClr val="window" lastClr="FFFFFF"/>
              </a:solidFill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=2⋅</m:t>
                      </m:r>
                      <m:sSup>
                        <m:sSupPr>
                          <m:ctrlP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3" y="4042365"/>
                <a:ext cx="2493723" cy="963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498" y="4479368"/>
            <a:ext cx="6810801" cy="456004"/>
          </a:xfrm>
          <a:prstGeom prst="rect">
            <a:avLst/>
          </a:prstGeom>
        </p:spPr>
      </p:pic>
      <p:grpSp>
        <p:nvGrpSpPr>
          <p:cNvPr id="31" name="Group 30" descr=" 53"/>
          <p:cNvGrpSpPr/>
          <p:nvPr/>
        </p:nvGrpSpPr>
        <p:grpSpPr>
          <a:xfrm>
            <a:off x="6980054" y="634562"/>
            <a:ext cx="3297972" cy="3701901"/>
            <a:chOff x="159771" y="1754349"/>
            <a:chExt cx="3918693" cy="4398647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637108" y="1754349"/>
              <a:ext cx="0" cy="353220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 flipV="1">
              <a:off x="159771" y="2983448"/>
              <a:ext cx="3785956" cy="19680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>
            <a:xfrm>
              <a:off x="282983" y="4568156"/>
              <a:ext cx="3795481" cy="158484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35" name="Oval 34" descr=" 73"/>
          <p:cNvSpPr/>
          <p:nvPr/>
        </p:nvSpPr>
        <p:spPr>
          <a:xfrm>
            <a:off x="7501758" y="2728627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 descr=" 73"/>
          <p:cNvSpPr/>
          <p:nvPr/>
        </p:nvSpPr>
        <p:spPr>
          <a:xfrm>
            <a:off x="7756283" y="2454425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 descr=" 73"/>
          <p:cNvSpPr/>
          <p:nvPr/>
        </p:nvSpPr>
        <p:spPr>
          <a:xfrm>
            <a:off x="8144990" y="2034396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 descr=" 73"/>
          <p:cNvSpPr/>
          <p:nvPr/>
        </p:nvSpPr>
        <p:spPr>
          <a:xfrm>
            <a:off x="8680887" y="1510921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 descr=" 73"/>
          <p:cNvSpPr/>
          <p:nvPr/>
        </p:nvSpPr>
        <p:spPr>
          <a:xfrm>
            <a:off x="8912855" y="1283045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 descr=" 73"/>
          <p:cNvSpPr/>
          <p:nvPr/>
        </p:nvSpPr>
        <p:spPr>
          <a:xfrm>
            <a:off x="9221455" y="1017885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7059522" y="977552"/>
            <a:ext cx="2402905" cy="244379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026" y="3841790"/>
            <a:ext cx="315789" cy="31792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157" y="1792475"/>
            <a:ext cx="322190" cy="31792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011" y="541366"/>
            <a:ext cx="324324" cy="31792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730" y="2906763"/>
            <a:ext cx="3170082" cy="3633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ular Callout 45"/>
              <p:cNvSpPr/>
              <p:nvPr/>
            </p:nvSpPr>
            <p:spPr>
              <a:xfrm>
                <a:off x="8872229" y="4973211"/>
                <a:ext cx="2405194" cy="791533"/>
              </a:xfrm>
              <a:prstGeom prst="wedgeRectCallout">
                <a:avLst>
                  <a:gd name="adj1" fmla="val -91644"/>
                  <a:gd name="adj2" fmla="val -46288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poly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=3,</m:t>
                    </m:r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6" name="Rectangular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229" y="4973211"/>
                <a:ext cx="2405194" cy="791533"/>
              </a:xfrm>
              <a:prstGeom prst="wedgeRectCallout">
                <a:avLst>
                  <a:gd name="adj1" fmla="val -91644"/>
                  <a:gd name="adj2" fmla="val -46288"/>
                </a:avLst>
              </a:prstGeom>
              <a:blipFill>
                <a:blip r:embed="rId13"/>
                <a:stretch>
                  <a:fillRect t="-7353" b="-7353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1858" y="5519322"/>
            <a:ext cx="1468606" cy="1238929"/>
            <a:chOff x="12383748" y="1219011"/>
            <a:chExt cx="1862104" cy="1570887"/>
          </a:xfrm>
        </p:grpSpPr>
        <p:sp>
          <p:nvSpPr>
            <p:cNvPr id="49" name="Freeform 4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reeform 4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Rectangular Callout 53"/>
          <p:cNvSpPr/>
          <p:nvPr/>
        </p:nvSpPr>
        <p:spPr>
          <a:xfrm>
            <a:off x="1525792" y="5282966"/>
            <a:ext cx="5748312" cy="1460419"/>
          </a:xfrm>
          <a:prstGeom prst="wedgeRectCallout">
            <a:avLst>
              <a:gd name="adj1" fmla="val -60467"/>
              <a:gd name="adj2" fmla="val 470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This </a:t>
            </a:r>
            <a:r>
              <a:rPr lang="en-IN" sz="2400" kern="0" dirty="0">
                <a:solidFill>
                  <a:prstClr val="black"/>
                </a:solidFill>
                <a:latin typeface="+mj-lt"/>
              </a:rPr>
              <a:t>data can actually be explained using a single variable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! Even though the data looks 2D, it is inherently 1D in a nonlinear way. Kernel PCA can recover this hidden structure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34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6" grpId="0" animBg="1"/>
      <p:bldP spid="54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PCA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85" name="Group 84" descr=" 53"/>
          <p:cNvGrpSpPr/>
          <p:nvPr/>
        </p:nvGrpSpPr>
        <p:grpSpPr>
          <a:xfrm>
            <a:off x="841188" y="1017885"/>
            <a:ext cx="4829910" cy="2935256"/>
            <a:chOff x="313900" y="2532093"/>
            <a:chExt cx="5738962" cy="3487709"/>
          </a:xfrm>
        </p:grpSpPr>
        <p:cxnSp>
          <p:nvCxnSpPr>
            <p:cNvPr id="86" name="Straight Arrow Connector 85"/>
            <p:cNvCxnSpPr/>
            <p:nvPr/>
          </p:nvCxnSpPr>
          <p:spPr>
            <a:xfrm flipV="1">
              <a:off x="3220914" y="2532093"/>
              <a:ext cx="0" cy="348770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>
            <a:xfrm>
              <a:off x="313900" y="4376822"/>
              <a:ext cx="5738962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88" name="Oval 87" descr=" 73"/>
          <p:cNvSpPr/>
          <p:nvPr/>
        </p:nvSpPr>
        <p:spPr>
          <a:xfrm>
            <a:off x="1478221" y="2416142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 descr=" 73"/>
          <p:cNvSpPr/>
          <p:nvPr/>
        </p:nvSpPr>
        <p:spPr>
          <a:xfrm>
            <a:off x="1828201" y="2120767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Oval 89" descr=" 73"/>
          <p:cNvSpPr/>
          <p:nvPr/>
        </p:nvSpPr>
        <p:spPr>
          <a:xfrm>
            <a:off x="2178181" y="2004783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Oval 90" descr=" 73"/>
          <p:cNvSpPr/>
          <p:nvPr/>
        </p:nvSpPr>
        <p:spPr>
          <a:xfrm>
            <a:off x="2528161" y="1931412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 descr=" 73"/>
          <p:cNvSpPr/>
          <p:nvPr/>
        </p:nvSpPr>
        <p:spPr>
          <a:xfrm>
            <a:off x="2878141" y="1913675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 descr=" 73"/>
          <p:cNvSpPr/>
          <p:nvPr/>
        </p:nvSpPr>
        <p:spPr>
          <a:xfrm>
            <a:off x="3228121" y="1899970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Oval 93" descr=" 73"/>
          <p:cNvSpPr/>
          <p:nvPr/>
        </p:nvSpPr>
        <p:spPr>
          <a:xfrm>
            <a:off x="3578101" y="1915891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Oval 94" descr=" 73"/>
          <p:cNvSpPr/>
          <p:nvPr/>
        </p:nvSpPr>
        <p:spPr>
          <a:xfrm>
            <a:off x="3928081" y="1979994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95" descr=" 73"/>
          <p:cNvSpPr/>
          <p:nvPr/>
        </p:nvSpPr>
        <p:spPr>
          <a:xfrm>
            <a:off x="4278061" y="2083466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 descr=" 73"/>
          <p:cNvSpPr/>
          <p:nvPr/>
        </p:nvSpPr>
        <p:spPr>
          <a:xfrm>
            <a:off x="4628041" y="2475059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779619" y="2348826"/>
            <a:ext cx="5016223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484995" y="3687247"/>
                <a:ext cx="1485763" cy="954107"/>
              </a:xfrm>
              <a:prstGeom prst="rect">
                <a:avLst/>
              </a:prstGeom>
              <a:solidFill>
                <a:sysClr val="window" lastClr="FFFFFF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995" y="3687247"/>
                <a:ext cx="1485763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Picture 1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23" y="4479368"/>
            <a:ext cx="6396252" cy="456004"/>
          </a:xfrm>
          <a:prstGeom prst="rect">
            <a:avLst/>
          </a:prstGeom>
        </p:spPr>
      </p:pic>
      <p:grpSp>
        <p:nvGrpSpPr>
          <p:cNvPr id="104" name="Group 103" descr=" 53"/>
          <p:cNvGrpSpPr/>
          <p:nvPr/>
        </p:nvGrpSpPr>
        <p:grpSpPr>
          <a:xfrm>
            <a:off x="6438900" y="634562"/>
            <a:ext cx="3978826" cy="2972710"/>
            <a:chOff x="-649228" y="1754349"/>
            <a:chExt cx="4727692" cy="3532206"/>
          </a:xfrm>
        </p:grpSpPr>
        <p:cxnSp>
          <p:nvCxnSpPr>
            <p:cNvPr id="105" name="Straight Arrow Connector 104"/>
            <p:cNvCxnSpPr/>
            <p:nvPr/>
          </p:nvCxnSpPr>
          <p:spPr>
            <a:xfrm flipV="1">
              <a:off x="-393899" y="1754349"/>
              <a:ext cx="0" cy="353220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6" name="Straight Arrow Connector 105"/>
            <p:cNvCxnSpPr/>
            <p:nvPr/>
          </p:nvCxnSpPr>
          <p:spPr>
            <a:xfrm>
              <a:off x="-649228" y="4930458"/>
              <a:ext cx="4727692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</p:grpSp>
      <p:sp>
        <p:nvSpPr>
          <p:cNvPr id="107" name="Oval 106" descr=" 73"/>
          <p:cNvSpPr/>
          <p:nvPr/>
        </p:nvSpPr>
        <p:spPr>
          <a:xfrm>
            <a:off x="6852008" y="2223261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Oval 107" descr=" 73"/>
          <p:cNvSpPr/>
          <p:nvPr/>
        </p:nvSpPr>
        <p:spPr>
          <a:xfrm>
            <a:off x="7277962" y="2369529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Oval 108" descr=" 73"/>
          <p:cNvSpPr/>
          <p:nvPr/>
        </p:nvSpPr>
        <p:spPr>
          <a:xfrm>
            <a:off x="7727019" y="2525812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Oval 109" descr=" 73"/>
          <p:cNvSpPr/>
          <p:nvPr/>
        </p:nvSpPr>
        <p:spPr>
          <a:xfrm>
            <a:off x="8152973" y="2664572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 descr=" 73"/>
          <p:cNvSpPr/>
          <p:nvPr/>
        </p:nvSpPr>
        <p:spPr>
          <a:xfrm>
            <a:off x="8610477" y="2826422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Oval 111" descr=" 73"/>
          <p:cNvSpPr/>
          <p:nvPr/>
        </p:nvSpPr>
        <p:spPr>
          <a:xfrm>
            <a:off x="9090504" y="3017556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3" name="Picture 1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741" y="3412072"/>
            <a:ext cx="315789" cy="31792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25" y="504200"/>
            <a:ext cx="322190" cy="317923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502" y="2417216"/>
            <a:ext cx="2236127" cy="363340"/>
          </a:xfrm>
          <a:prstGeom prst="rect">
            <a:avLst/>
          </a:prstGeom>
        </p:spPr>
      </p:pic>
      <p:sp>
        <p:nvSpPr>
          <p:cNvPr id="116" name="Arc 115"/>
          <p:cNvSpPr/>
          <p:nvPr/>
        </p:nvSpPr>
        <p:spPr>
          <a:xfrm>
            <a:off x="1570870" y="2003418"/>
            <a:ext cx="3191158" cy="1150871"/>
          </a:xfrm>
          <a:prstGeom prst="arc">
            <a:avLst>
              <a:gd name="adj1" fmla="val 10814935"/>
              <a:gd name="adj2" fmla="val 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 descr=" 73"/>
          <p:cNvSpPr/>
          <p:nvPr/>
        </p:nvSpPr>
        <p:spPr>
          <a:xfrm>
            <a:off x="9589640" y="3191596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Oval 117" descr=" 73"/>
          <p:cNvSpPr/>
          <p:nvPr/>
        </p:nvSpPr>
        <p:spPr>
          <a:xfrm>
            <a:off x="6521446" y="2116858"/>
            <a:ext cx="231968" cy="231968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ular Callout 120"/>
          <p:cNvSpPr/>
          <p:nvPr/>
        </p:nvSpPr>
        <p:spPr>
          <a:xfrm>
            <a:off x="8067681" y="1321520"/>
            <a:ext cx="3673987" cy="795338"/>
          </a:xfrm>
          <a:prstGeom prst="wedgeRectCallout">
            <a:avLst>
              <a:gd name="adj1" fmla="val -69862"/>
              <a:gd name="adj2" fmla="val 68065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Did not do dim-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redn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but explained data much better!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6199870" y="2084140"/>
            <a:ext cx="4691624" cy="160320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ular Callout 122"/>
              <p:cNvSpPr/>
              <p:nvPr/>
            </p:nvSpPr>
            <p:spPr>
              <a:xfrm>
                <a:off x="8872230" y="5243013"/>
                <a:ext cx="1511300" cy="521731"/>
              </a:xfrm>
              <a:prstGeom prst="wedgeRectCallout">
                <a:avLst>
                  <a:gd name="adj1" fmla="val -100827"/>
                  <a:gd name="adj2" fmla="val -103086"/>
                </a:avLst>
              </a:prstGeom>
              <a:solidFill>
                <a:sysClr val="window" lastClr="FFFFFF"/>
              </a:solidFill>
              <a:ln w="381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I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quad</m:t>
                        </m:r>
                      </m:sub>
                    </m:sSub>
                  </m:oMath>
                </a14:m>
                <a:endPara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3" name="Rectangular Callout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230" y="5243013"/>
                <a:ext cx="1511300" cy="521731"/>
              </a:xfrm>
              <a:prstGeom prst="wedgeRectCallout">
                <a:avLst>
                  <a:gd name="adj1" fmla="val -100827"/>
                  <a:gd name="adj2" fmla="val -103086"/>
                </a:avLst>
              </a:prstGeom>
              <a:blipFill>
                <a:blip r:embed="rId11"/>
                <a:stretch>
                  <a:fillRect b="-9091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463610" y="3018911"/>
                <a:ext cx="2311345" cy="523220"/>
              </a:xfrm>
              <a:prstGeom prst="rect">
                <a:avLst/>
              </a:prstGeom>
              <a:solidFill>
                <a:sysClr val="window" lastClr="FFFFFF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0" lang="en-IN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IN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10" y="3018911"/>
                <a:ext cx="231134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ular Callout 124"/>
          <p:cNvSpPr/>
          <p:nvPr/>
        </p:nvSpPr>
        <p:spPr>
          <a:xfrm>
            <a:off x="145671" y="2851567"/>
            <a:ext cx="2741798" cy="740073"/>
          </a:xfrm>
          <a:prstGeom prst="wedgeRectCallout">
            <a:avLst>
              <a:gd name="adj1" fmla="val 54165"/>
              <a:gd name="adj2" fmla="val -105598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Principal component given by PCA/PPCA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6" name="Rectangular Callout 125"/>
          <p:cNvSpPr/>
          <p:nvPr/>
        </p:nvSpPr>
        <p:spPr>
          <a:xfrm>
            <a:off x="130609" y="837467"/>
            <a:ext cx="2629520" cy="1026630"/>
          </a:xfrm>
          <a:prstGeom prst="wedgeRectCallout">
            <a:avLst>
              <a:gd name="adj1" fmla="val 64604"/>
              <a:gd name="adj2" fmla="val 57726"/>
            </a:avLst>
          </a:prstGeom>
          <a:solidFill>
            <a:sysClr val="window" lastClr="FFFFFF"/>
          </a:solidFill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Non-linear principal component – much better fit!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1858" y="5426699"/>
            <a:ext cx="1468606" cy="1238929"/>
            <a:chOff x="12383748" y="1219011"/>
            <a:chExt cx="1862104" cy="1570887"/>
          </a:xfrm>
        </p:grpSpPr>
        <p:sp>
          <p:nvSpPr>
            <p:cNvPr id="128" name="Freeform 12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Freeform 12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Oval 13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3" name="Rectangular Callout 132"/>
          <p:cNvSpPr/>
          <p:nvPr/>
        </p:nvSpPr>
        <p:spPr>
          <a:xfrm>
            <a:off x="1525792" y="5190343"/>
            <a:ext cx="5868154" cy="1460419"/>
          </a:xfrm>
          <a:prstGeom prst="wedgeRectCallout">
            <a:avLst>
              <a:gd name="adj1" fmla="val -60467"/>
              <a:gd name="adj2" fmla="val 4704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Even this </a:t>
            </a:r>
            <a:r>
              <a:rPr lang="en-IN" sz="2400" kern="0" dirty="0">
                <a:solidFill>
                  <a:prstClr val="black"/>
                </a:solidFill>
                <a:latin typeface="+mj-lt"/>
              </a:rPr>
              <a:t>data can actually be explained using a single variable</a:t>
            </a:r>
            <a:r>
              <a:rPr lang="en-IN" sz="2400" kern="0" dirty="0" smtClean="0">
                <a:solidFill>
                  <a:prstClr val="black"/>
                </a:solidFill>
                <a:latin typeface="+mj-lt"/>
              </a:rPr>
              <a:t>! Even though the data looks 2D, it is inherently 1D in a nonlinear way. Kernel PCA can recover this hidden structure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7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0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33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PCA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Recall PCA found leading eigenvectors of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Kernel PCA simply does the same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Notion of matrices does not make sense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 smtClean="0"/>
                  <a:t>-dimensional settings so we instead talk about </a:t>
                </a:r>
                <a:r>
                  <a:rPr lang="en-IN" i="0" dirty="0" smtClean="0"/>
                  <a:t>operators</a:t>
                </a:r>
                <a:r>
                  <a:rPr lang="en-IN" dirty="0" smtClean="0"/>
                  <a:t> which are linear maps from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dirty="0" smtClean="0"/>
              </a:p>
              <a:p>
                <a:pPr lvl="3"/>
                <a:r>
                  <a:rPr lang="en-IN" dirty="0" smtClean="0"/>
                  <a:t>Recall that every matrix uniquely corresponds to a </a:t>
                </a:r>
                <a:r>
                  <a:rPr lang="en-IN" dirty="0"/>
                  <a:t>linear </a:t>
                </a:r>
                <a:r>
                  <a:rPr lang="en-IN" dirty="0" smtClean="0"/>
                  <a:t>map so this does make sense</a:t>
                </a:r>
              </a:p>
              <a:p>
                <a:pPr lvl="2"/>
                <a:r>
                  <a:rPr lang="en-IN" dirty="0" smtClean="0"/>
                  <a:t>Thus, instead of thinking about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 smtClean="0"/>
                  <a:t> as 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∞×∞</m:t>
                    </m:r>
                  </m:oMath>
                </a14:m>
                <a:r>
                  <a:rPr lang="en-IN" dirty="0" smtClean="0"/>
                  <a:t> matrix, think about it as a linear map that takes any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and maps it linearly to another vector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  <m:r>
                      <a:rPr lang="en-IN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Instead of a matrix having eigenvectors and eigenvalues, the operator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 smtClean="0"/>
                  <a:t> has </a:t>
                </a:r>
                <a:r>
                  <a:rPr lang="en-IN" i="0" dirty="0" err="1" smtClean="0"/>
                  <a:t>eigenfunctions</a:t>
                </a:r>
                <a:r>
                  <a:rPr lang="en-IN" i="0" dirty="0" smtClean="0"/>
                  <a:t> </a:t>
                </a:r>
                <a:r>
                  <a:rPr lang="en-IN" dirty="0" smtClean="0"/>
                  <a:t>and eigenvalues. It may have infinitely many such </a:t>
                </a:r>
                <a:r>
                  <a:rPr lang="en-IN" dirty="0" err="1" smtClean="0"/>
                  <a:t>eigenpairs</a:t>
                </a:r>
                <a:r>
                  <a:rPr lang="en-IN" dirty="0" smtClean="0"/>
                  <a:t>!</a:t>
                </a:r>
              </a:p>
              <a:p>
                <a:pPr lvl="2"/>
                <a:r>
                  <a:rPr lang="en-IN" dirty="0" smtClean="0"/>
                  <a:t>However, the operator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 smtClean="0"/>
                  <a:t> is rank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is the number of training points</a:t>
                </a:r>
              </a:p>
              <a:p>
                <a:pPr lvl="3"/>
                <a:r>
                  <a:rPr lang="en-IN" dirty="0" smtClean="0"/>
                  <a:t>Try to convince yourself of this in a toy setting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IN" dirty="0" smtClean="0"/>
                  <a:t> but finite</a:t>
                </a:r>
              </a:p>
              <a:p>
                <a:pPr lvl="2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424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79" y="364137"/>
            <a:ext cx="1822920" cy="1822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089061" y="265107"/>
                <a:ext cx="9280017" cy="1512321"/>
              </a:xfrm>
              <a:prstGeom prst="wedgeRectCallout">
                <a:avLst>
                  <a:gd name="adj1" fmla="val 58643"/>
                  <a:gd name="adj2" fmla="val 4103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This means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has only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atmost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eigenfunctions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with non-zero eigenvalues i.e. we should be able to write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4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p>
                                    <m:r>
                                      <a:rPr lang="en-I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61" y="265107"/>
                <a:ext cx="9280017" cy="1512321"/>
              </a:xfrm>
              <a:prstGeom prst="wedgeRectCallout">
                <a:avLst>
                  <a:gd name="adj1" fmla="val 58643"/>
                  <a:gd name="adj2" fmla="val 41032"/>
                </a:avLst>
              </a:prstGeom>
              <a:blipFill>
                <a:blip r:embed="rId4"/>
                <a:stretch>
                  <a:fillRect l="-783" b="-156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36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Executing PCA in an RKHS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340547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For sake of gaining intuition, consider a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whose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is very large dimensional but still maps to a finite dimensional space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 smtClean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We wish to </a:t>
                </a:r>
                <a:r>
                  <a:rPr lang="en-IN" dirty="0" err="1" smtClean="0"/>
                  <a:t>kernelize</a:t>
                </a:r>
                <a:r>
                  <a:rPr lang="en-IN" dirty="0" smtClean="0"/>
                  <a:t> PCA i.e. find an implicit representation for </a:t>
                </a:r>
                <a:r>
                  <a:rPr lang="en-IN" dirty="0" err="1" smtClean="0"/>
                  <a:t>eigenfunctions</a:t>
                </a:r>
                <a:endParaRPr lang="en-IN" dirty="0" smtClean="0"/>
              </a:p>
              <a:p>
                <a:pPr lvl="2"/>
                <a:r>
                  <a:rPr lang="en-IN" b="0" dirty="0" smtClean="0"/>
                  <a:t>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b="0" dirty="0" smtClean="0"/>
                  <a:t> is an </a:t>
                </a:r>
                <a:r>
                  <a:rPr lang="en-IN" b="0" dirty="0" err="1" smtClean="0"/>
                  <a:t>eigenfunc</a:t>
                </a:r>
                <a:r>
                  <a:rPr lang="en-IN" b="0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b="0" dirty="0" smtClean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i="0" dirty="0" smtClean="0"/>
                  <a:t>, then we can write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i="0" dirty="0" smtClean="0"/>
                  <a:t> as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i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i="0" dirty="0" smtClean="0"/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i="0" dirty="0" smtClean="0"/>
              </a:p>
              <a:p>
                <a:pPr lvl="2"/>
                <a:r>
                  <a:rPr lang="en-IN" dirty="0" smtClean="0"/>
                  <a:t>We can rewrite this as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i="0" dirty="0" smtClean="0"/>
              </a:p>
              <a:p>
                <a:pPr lvl="2"/>
                <a:r>
                  <a:rPr lang="en-IN" dirty="0" smtClean="0"/>
                  <a:t>This </a:t>
                </a:r>
                <a:r>
                  <a:rPr lang="en-IN" dirty="0"/>
                  <a:t>is exactly what we wanted – a way to represent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i="0" dirty="0"/>
                  <a:t> </a:t>
                </a:r>
                <a:r>
                  <a:rPr lang="en-IN" dirty="0"/>
                  <a:t>as linear comb of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i="0" dirty="0" smtClean="0"/>
              </a:p>
              <a:p>
                <a:r>
                  <a:rPr lang="en-IN" i="0" dirty="0" smtClean="0"/>
                  <a:t>What kernel PCA does is instead </a:t>
                </a:r>
                <a:r>
                  <a:rPr lang="en-IN" i="0" dirty="0"/>
                  <a:t>of searching </a:t>
                </a:r>
                <a:r>
                  <a:rPr lang="en-IN" i="0" dirty="0" smtClean="0"/>
                  <a:t>for </a:t>
                </a:r>
                <a:r>
                  <a:rPr lang="en-IN" i="0" dirty="0" err="1" smtClean="0"/>
                  <a:t>eigenfuncs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i="0" dirty="0" smtClean="0"/>
                  <a:t>, search </a:t>
                </a:r>
                <a:r>
                  <a:rPr lang="en-IN" i="0" dirty="0"/>
                  <a:t>for coefficient </a:t>
                </a:r>
                <a:r>
                  <a:rPr lang="en-IN" i="0" dirty="0" smtClean="0"/>
                  <a:t>vectors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i="0" dirty="0" smtClean="0"/>
              </a:p>
              <a:p>
                <a:pPr lvl="2"/>
                <a:r>
                  <a:rPr lang="en-IN" dirty="0" smtClean="0"/>
                  <a:t>However, a few more steps still required to do so</a:t>
                </a:r>
                <a:endParaRPr lang="en-IN" i="0" dirty="0" smtClean="0"/>
              </a:p>
              <a:p>
                <a:pPr lvl="2"/>
                <a:endParaRPr lang="en-IN" b="1" i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340547"/>
              </a:xfrm>
              <a:blipFill>
                <a:blip r:embed="rId3"/>
                <a:stretch>
                  <a:fillRect l="-562" t="-2740" b="-2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Executing PCA in an RKHS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Goal</a:t>
                </a:r>
                <a:r>
                  <a:rPr lang="en-IN" dirty="0" smtClean="0"/>
                  <a:t>: find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such that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 smtClean="0"/>
                  <a:t> is an </a:t>
                </a:r>
                <a:r>
                  <a:rPr lang="en-IN" dirty="0" err="1" smtClean="0"/>
                  <a:t>eigenfunc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Rewrite</a:t>
                </a:r>
                <a:r>
                  <a:rPr lang="en-IN" i="0" dirty="0" smtClean="0"/>
                  <a:t>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i="0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i="0" dirty="0" smtClean="0"/>
              </a:p>
              <a:p>
                <a:pPr lvl="2"/>
                <a:r>
                  <a:rPr lang="en-IN" dirty="0" smtClean="0"/>
                  <a:t>Still not in proper form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i.e. it is impossibly large dimensional</a:t>
                </a:r>
              </a:p>
              <a:p>
                <a:pPr lvl="2"/>
                <a:r>
                  <a:rPr lang="en-IN" dirty="0" smtClean="0"/>
                  <a:t>Recall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 is the Gram matrix of the training points</a:t>
                </a:r>
              </a:p>
              <a:p>
                <a:pPr lvl="2"/>
                <a:r>
                  <a:rPr lang="en-IN" dirty="0" smtClean="0"/>
                  <a:t>Multiplying both sides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dirty="0" smtClean="0"/>
                  <a:t>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 smtClean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Easy to see that eigenvectors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 smtClean="0"/>
                  <a:t> will always satisfy the above equation</a:t>
                </a:r>
              </a:p>
              <a:p>
                <a:pPr lvl="2"/>
                <a:r>
                  <a:rPr lang="en-IN" dirty="0" smtClean="0"/>
                  <a:t>Slightly more careful argument required to show that the top eigenvectors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 smtClean="0"/>
                  <a:t> will offer the largest values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 – easy to see when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 smtClean="0"/>
                  <a:t> is invertible</a:t>
                </a:r>
              </a:p>
              <a:p>
                <a:pPr lvl="2"/>
                <a:r>
                  <a:rPr lang="en-IN" dirty="0" smtClean="0"/>
                  <a:t>So, in order to find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 smtClean="0"/>
                  <a:t>, all we need to do is apply power + peeling method to obtain the top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eigenpairs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 smtClean="0"/>
                  <a:t> in time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Contrast this with linear PCA which took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time, yet again, the price of non-linearity. Model size for kernel PCA also larger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</m:t>
                        </m:r>
                      </m:e>
                    </m:d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components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3"/>
                <a:stretch>
                  <a:fillRect l="-562" t="-848" r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Executing PCA in an RKHS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/>
              <a:lstStyle/>
              <a:p>
                <a:r>
                  <a:rPr lang="en-IN" dirty="0" smtClean="0"/>
                  <a:t>Perform PCA on Gram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 smtClean="0"/>
                  <a:t> to obtain an </a:t>
                </a:r>
                <a:r>
                  <a:rPr lang="en-IN" dirty="0" err="1" smtClean="0"/>
                  <a:t>eigenpair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This (implicitly) gives us the </a:t>
                </a:r>
                <a:r>
                  <a:rPr lang="en-IN" dirty="0" err="1" smtClean="0"/>
                  <a:t>eigenfunctions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Need to normalize the </a:t>
                </a:r>
                <a:r>
                  <a:rPr lang="en-IN" dirty="0" err="1" smtClean="0"/>
                  <a:t>eigenfunction</a:t>
                </a:r>
                <a:r>
                  <a:rPr lang="en-IN" dirty="0" smtClean="0"/>
                  <a:t> though since we may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IN" dirty="0" smtClean="0"/>
                  <a:t> and use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̃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IN" dirty="0" smtClean="0"/>
                  <a:t> as </a:t>
                </a:r>
                <a:r>
                  <a:rPr lang="en-IN" dirty="0" err="1" smtClean="0"/>
                  <a:t>eigenfunction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We can also obtain new representations for data using kernel PCA</a:t>
                </a:r>
              </a:p>
              <a:p>
                <a:pPr lvl="2"/>
                <a:r>
                  <a:rPr lang="en-IN" dirty="0" smtClean="0"/>
                  <a:t>In linear PCA we simply used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as the new (low-dim) representation</a:t>
                </a:r>
              </a:p>
              <a:p>
                <a:pPr lvl="2"/>
                <a:r>
                  <a:rPr lang="en-IN" dirty="0" smtClean="0"/>
                  <a:t>Kernel PCA also offers a new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-dim rep if we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eigenfuncs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using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eigenvectors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Given a new point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 compute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dirty="0" smtClean="0"/>
                  <a:t> where </a:t>
                </a:r>
                <a:r>
                  <a:rPr lang="en-I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I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3"/>
                <a:stretch>
                  <a:fillRect l="-562" t="-2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note on data </a:t>
            </a:r>
            <a:r>
              <a:rPr lang="en-IN" dirty="0" err="1" smtClean="0"/>
              <a:t>centering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Recall that PCA performs well when data is mean centered since PCA fits a hyperplane that passes through the origin to the data</a:t>
                </a:r>
              </a:p>
              <a:p>
                <a:pPr lvl="2"/>
                <a:r>
                  <a:rPr lang="en-IN" dirty="0" smtClean="0"/>
                  <a:t>Need to mean </a:t>
                </a:r>
                <a:r>
                  <a:rPr lang="en-IN" dirty="0" err="1" smtClean="0"/>
                  <a:t>center</a:t>
                </a:r>
                <a:r>
                  <a:rPr lang="en-IN" dirty="0" smtClean="0"/>
                  <a:t> data for kernel PCA as well for good performance</a:t>
                </a:r>
              </a:p>
              <a:p>
                <a:pPr lvl="2"/>
                <a:r>
                  <a:rPr lang="en-IN" dirty="0" smtClean="0"/>
                  <a:t>As before, all this needs to be done implicitly</a:t>
                </a:r>
              </a:p>
              <a:p>
                <a:pPr lvl="2"/>
                <a:r>
                  <a:rPr lang="en-IN" dirty="0" smtClean="0"/>
                  <a:t>Mean of data in RKHS is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. We should perform all operations with mean centered data i.e.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Since all we need to perform kernel PCA is the Gram matrix, need to find out what does the Gram matrix look like for the new centred data i.e.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Turns out this is available in closed form (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1,…,1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)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 dirty="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num>
                          <m:den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sup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num>
                          <m:den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Simply 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IN" dirty="0" smtClean="0"/>
                  <a:t> in all kernel PCA operations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073" b="-2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2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PCA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5979560"/>
                <a:ext cx="11600328" cy="8784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Whereas PCA could return only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components, KPCA can return </a:t>
                </a:r>
                <a:r>
                  <a:rPr lang="en-IN" dirty="0" err="1" smtClean="0"/>
                  <a:t>upto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components – more data, more possible components!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5979560"/>
                <a:ext cx="11600328" cy="878439"/>
              </a:xfrm>
              <a:blipFill>
                <a:blip r:embed="rId2"/>
                <a:stretch>
                  <a:fillRect l="-578" t="-20833" r="-68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 descr=" 8"/>
              <p:cNvSpPr txBox="1"/>
              <p:nvPr/>
            </p:nvSpPr>
            <p:spPr>
              <a:xfrm>
                <a:off x="358588" y="1006075"/>
                <a:ext cx="11474824" cy="4806893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 smtClean="0">
                    <a:latin typeface="+mj-lt"/>
                  </a:rPr>
                  <a:t>KERNEL PCA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Data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IN" sz="3200" dirty="0" smtClean="0">
                    <a:latin typeface="+mj-lt"/>
                  </a:rPr>
                  <a:t>, #components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sz="3200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Find centered Gram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sup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IN" sz="3200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latin typeface="+mj-lt"/>
                  </a:rPr>
                  <a:t>F</a:t>
                </a:r>
                <a:r>
                  <a:rPr lang="en-IN" sz="3200" dirty="0" smtClean="0">
                    <a:latin typeface="+mj-lt"/>
                  </a:rPr>
                  <a:t>ind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Nexa Book" panose="02000000000000000000" pitchFamily="2" charset="0"/>
                  </a:rPr>
                  <a:t> </a:t>
                </a:r>
                <a:r>
                  <a:rPr lang="en-US" sz="3200" dirty="0" smtClean="0">
                    <a:latin typeface="+mj-lt"/>
                  </a:rPr>
                  <a:t>largest eigenvectors/values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3200" dirty="0" smtClean="0">
                    <a:latin typeface="+mj-lt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 dirty="0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p>
                                <m:r>
                                  <a:rPr lang="en-IN" sz="32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1" dirty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1" dirty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IN" sz="3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Nexa Book" panose="02000000000000000000" pitchFamily="2" charset="0"/>
                  </a:rPr>
                  <a:t> </a:t>
                </a:r>
                <a:r>
                  <a:rPr lang="en-US" sz="32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 a point </a:t>
                </a:r>
                <a14:m>
                  <m:oMath xmlns:m="http://schemas.openxmlformats.org/officeDocument/2006/math">
                    <m:r>
                      <a:rPr lang="en-IN" sz="3200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3200" dirty="0" smtClean="0">
                    <a:latin typeface="Nexa Book" panose="02000000000000000000" pitchFamily="2" charset="0"/>
                  </a:rPr>
                  <a:t>, </a:t>
                </a:r>
                <a:r>
                  <a:rPr lang="en-US" sz="3200" dirty="0" smtClean="0">
                    <a:latin typeface="+mj-lt"/>
                  </a:rPr>
                  <a:t>find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latin typeface="+mj-lt"/>
                  </a:rPr>
                  <a:t>-dim representation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p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+mj-lt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sup>
                    </m:sSub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Return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3200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extBox 5" descr="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1006075"/>
                <a:ext cx="11474824" cy="4806893"/>
              </a:xfrm>
              <a:prstGeom prst="rect">
                <a:avLst/>
              </a:prstGeom>
              <a:blipFill>
                <a:blip r:embed="rId3"/>
                <a:stretch>
                  <a:fillRect l="-1271" t="-1509" b="-276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US" dirty="0" smtClean="0"/>
                  <a:t>Learning non-linear models via kernels</a:t>
                </a:r>
              </a:p>
              <a:p>
                <a:pPr lvl="2"/>
                <a:r>
                  <a:rPr lang="en-US" dirty="0" smtClean="0"/>
                  <a:t>Map data to a high dimensional space using a non-linear map</a:t>
                </a:r>
              </a:p>
              <a:p>
                <a:pPr lvl="2"/>
                <a:r>
                  <a:rPr lang="en-US" dirty="0" smtClean="0"/>
                  <a:t>Learn a linear model in that space using our favorite algorithms</a:t>
                </a:r>
                <a:endParaRPr lang="en-US" dirty="0"/>
              </a:p>
              <a:p>
                <a:r>
                  <a:rPr lang="en-US" dirty="0" smtClean="0"/>
                  <a:t>The Kernel Trick: avoid explicitly computing this map</a:t>
                </a:r>
              </a:p>
              <a:p>
                <a:pPr lvl="2"/>
                <a:r>
                  <a:rPr lang="en-US" dirty="0" smtClean="0"/>
                  <a:t>Several ML </a:t>
                </a:r>
                <a:r>
                  <a:rPr lang="en-US" dirty="0" err="1" smtClean="0"/>
                  <a:t>algos</a:t>
                </a:r>
                <a:r>
                  <a:rPr lang="en-US" dirty="0" smtClean="0"/>
                  <a:t> are </a:t>
                </a:r>
                <a:r>
                  <a:rPr lang="en-US" i="0" dirty="0" err="1" smtClean="0"/>
                  <a:t>kernelizable</a:t>
                </a:r>
                <a:r>
                  <a:rPr lang="en-US" dirty="0" smtClean="0"/>
                  <a:t> i.e. they function identically if instead of feat </a:t>
                </a:r>
                <a:r>
                  <a:rPr lang="en-US" dirty="0" err="1" smtClean="0"/>
                  <a:t>vecs</a:t>
                </a:r>
                <a:r>
                  <a:rPr lang="en-US" dirty="0" smtClean="0"/>
                  <a:t>, they are given pairwise dot products between those feat </a:t>
                </a:r>
                <a:r>
                  <a:rPr lang="en-US" dirty="0" err="1" smtClean="0"/>
                  <a:t>vecs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Thus, instead of choosing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and feeding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to the </a:t>
                </a:r>
                <a:r>
                  <a:rPr lang="en-US" dirty="0" err="1" smtClean="0"/>
                  <a:t>algo</a:t>
                </a:r>
                <a:r>
                  <a:rPr lang="en-US" dirty="0" smtClean="0"/>
                  <a:t>, we instead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and feed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en-US" dirty="0" smtClean="0"/>
                  <a:t> to the </a:t>
                </a:r>
                <a:r>
                  <a:rPr lang="en-US" dirty="0" err="1" smtClean="0"/>
                  <a:t>algo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algo</a:t>
                </a:r>
                <a:r>
                  <a:rPr lang="en-US" dirty="0" smtClean="0"/>
                  <a:t> behaves identically</a:t>
                </a:r>
              </a:p>
              <a:p>
                <a:pPr lvl="2"/>
                <a:r>
                  <a:rPr lang="en-US" dirty="0" smtClean="0"/>
                  <a:t>Saw this to be the case with </a:t>
                </a:r>
                <a:r>
                  <a:rPr lang="en-US" dirty="0" err="1" smtClean="0"/>
                  <a:t>LwP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kNN</a:t>
                </a:r>
                <a:r>
                  <a:rPr lang="en-US" dirty="0" smtClean="0"/>
                  <a:t>, SVM</a:t>
                </a:r>
              </a:p>
              <a:p>
                <a:pPr lvl="2"/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⋅,⋅</m:t>
                        </m:r>
                      </m:e>
                    </m:d>
                  </m:oMath>
                </a14:m>
                <a:r>
                  <a:rPr lang="en-US" dirty="0" smtClean="0"/>
                  <a:t> often takes only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time even if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-dimensional</a:t>
                </a:r>
              </a:p>
              <a:p>
                <a:pPr lvl="3"/>
                <a:r>
                  <a:rPr lang="en-US" dirty="0" smtClean="0"/>
                  <a:t>Polynomial, Gaussian, Laplacian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 kernels satisfy this</a:t>
                </a:r>
              </a:p>
              <a:p>
                <a:pPr lvl="2"/>
                <a:r>
                  <a:rPr lang="en-US" dirty="0" smtClean="0"/>
                  <a:t>However, kernel </a:t>
                </a:r>
                <a:r>
                  <a:rPr lang="en-US" dirty="0" err="1" smtClean="0"/>
                  <a:t>algos</a:t>
                </a:r>
                <a:r>
                  <a:rPr lang="en-US" dirty="0" smtClean="0"/>
                  <a:t> are still more expensive that learning linear models</a:t>
                </a:r>
              </a:p>
              <a:p>
                <a:pPr lvl="3"/>
                <a:r>
                  <a:rPr lang="en-US" dirty="0" smtClean="0"/>
                  <a:t>Price to pay for more powerful non-linear models that are more expressive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664" b="-1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Kernels and Kernels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seriouseats.com, sharkhammershark.wordpress.com, wikipedia.com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8588" y="1006075"/>
            <a:ext cx="3157728" cy="2854705"/>
            <a:chOff x="358588" y="1006075"/>
            <a:chExt cx="3157728" cy="28547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88" y="1006075"/>
              <a:ext cx="3157728" cy="236829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8588" y="3337560"/>
              <a:ext cx="3143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+mj-lt"/>
                </a:rPr>
                <a:t>Kernels of corn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89848" y="2978425"/>
            <a:ext cx="3143564" cy="3377925"/>
            <a:chOff x="4549100" y="1006075"/>
            <a:chExt cx="3143564" cy="33779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364" y="1006075"/>
              <a:ext cx="2607036" cy="285470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549100" y="3860780"/>
              <a:ext cx="3143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+mj-lt"/>
                </a:rPr>
                <a:t>OS Kernel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58369" y="1006075"/>
            <a:ext cx="5775043" cy="1282211"/>
            <a:chOff x="6108221" y="1107940"/>
            <a:chExt cx="5775043" cy="1282211"/>
          </a:xfrm>
        </p:grpSpPr>
        <p:pic>
          <p:nvPicPr>
            <p:cNvPr id="13" name="Picture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370" y="1107940"/>
              <a:ext cx="4224746" cy="7589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108221" y="1866931"/>
              <a:ext cx="5775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+mj-lt"/>
                  <a:ea typeface="Microsoft YaHei UI" panose="020B0503020204020204" pitchFamily="34" charset="-122"/>
                </a:rPr>
                <a:t>Kernel of linear transformation</a:t>
              </a:r>
              <a:endParaRPr lang="en-US" sz="2800" dirty="0">
                <a:latin typeface="+mj-lt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8588" y="4135902"/>
            <a:ext cx="5754462" cy="2040322"/>
            <a:chOff x="303907" y="4033307"/>
            <a:chExt cx="5754462" cy="204032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88" y="4033307"/>
              <a:ext cx="1517102" cy="151710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1267" y="4033307"/>
              <a:ext cx="1517102" cy="151710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03907" y="5550409"/>
              <a:ext cx="5754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+mj-lt"/>
                </a:rPr>
                <a:t>Convolution kernels (masks)</a:t>
              </a:r>
              <a:endParaRPr lang="en-US" sz="28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298650" y="4175984"/>
                  <a:ext cx="1819656" cy="1231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650" y="4175984"/>
                  <a:ext cx="1819656" cy="12317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719" r="-11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36" y="2468412"/>
            <a:ext cx="4092150" cy="1264985"/>
          </a:xfrm>
          <a:prstGeom prst="rect">
            <a:avLst/>
          </a:prstGeom>
        </p:spPr>
      </p:pic>
      <p:sp>
        <p:nvSpPr>
          <p:cNvPr id="21" name="Multiply 20"/>
          <p:cNvSpPr/>
          <p:nvPr/>
        </p:nvSpPr>
        <p:spPr>
          <a:xfrm>
            <a:off x="636494" y="875264"/>
            <a:ext cx="2587752" cy="2587752"/>
          </a:xfrm>
          <a:prstGeom prst="mathMultiply">
            <a:avLst>
              <a:gd name="adj1" fmla="val 72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8967754" y="3021071"/>
            <a:ext cx="2587752" cy="2587752"/>
          </a:xfrm>
          <a:prstGeom prst="mathMultiply">
            <a:avLst>
              <a:gd name="adj1" fmla="val 72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61914" y="2071967"/>
            <a:ext cx="15885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2ECC7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13800" b="1" dirty="0">
              <a:solidFill>
                <a:srgbClr val="2ECC71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83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</a:t>
            </a:r>
            <a:r>
              <a:rPr lang="en-IN" dirty="0" err="1" smtClean="0"/>
              <a:t>kNN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 smtClean="0"/>
                  <a:t>Step 1</a:t>
                </a:r>
                <a:r>
                  <a:rPr lang="en-IN" dirty="0" smtClean="0"/>
                  <a:t>: choose a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with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Gaussian kernel is popular but domain specific kernels may do better</a:t>
                </a:r>
              </a:p>
              <a:p>
                <a:r>
                  <a:rPr lang="en-IN" b="1" dirty="0" smtClean="0"/>
                  <a:t>Step 2</a:t>
                </a:r>
                <a:r>
                  <a:rPr lang="en-IN" dirty="0" smtClean="0"/>
                  <a:t>: training</a:t>
                </a:r>
              </a:p>
              <a:p>
                <a:pPr lvl="2"/>
                <a:r>
                  <a:rPr lang="en-IN" dirty="0" smtClean="0"/>
                  <a:t>Receive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Store them</a:t>
                </a:r>
              </a:p>
              <a:p>
                <a:r>
                  <a:rPr lang="en-IN" b="1" dirty="0" smtClean="0"/>
                  <a:t>Step 3</a:t>
                </a:r>
                <a:r>
                  <a:rPr lang="en-IN" dirty="0" smtClean="0"/>
                  <a:t>: prediction</a:t>
                </a:r>
              </a:p>
              <a:p>
                <a:pPr lvl="2"/>
                <a:r>
                  <a:rPr lang="en-IN" dirty="0" smtClean="0"/>
                  <a:t>Receive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Find the nearest neighbour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 i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Too expensive so instead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</a:t>
            </a:r>
            <a:r>
              <a:rPr lang="en-IN" dirty="0" err="1" smtClean="0"/>
              <a:t>LwP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Step 1</a:t>
                </a:r>
                <a:r>
                  <a:rPr lang="en-IN" dirty="0" smtClean="0"/>
                  <a:t>: choose a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with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Gaussian kernel is popular but domain specific kernels may do better</a:t>
                </a:r>
              </a:p>
              <a:p>
                <a:r>
                  <a:rPr lang="en-IN" b="1" dirty="0" smtClean="0"/>
                  <a:t>Step 2</a:t>
                </a:r>
                <a:r>
                  <a:rPr lang="en-IN" dirty="0" smtClean="0"/>
                  <a:t>: training</a:t>
                </a:r>
              </a:p>
              <a:p>
                <a:pPr lvl="2"/>
                <a:r>
                  <a:rPr lang="en-IN" dirty="0" smtClean="0"/>
                  <a:t>Receive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Store them (cannot compute prototypes explicitly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 smtClean="0"/>
                  <a:t> may be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 smtClean="0"/>
                  <a:t> dim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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  <a:endParaRPr lang="en-IN" dirty="0" smtClean="0"/>
              </a:p>
              <a:p>
                <a:r>
                  <a:rPr lang="en-IN" b="1" dirty="0" smtClean="0"/>
                  <a:t>Step 3</a:t>
                </a:r>
                <a:r>
                  <a:rPr lang="en-IN" dirty="0" smtClean="0"/>
                  <a:t>: prediction</a:t>
                </a:r>
              </a:p>
              <a:p>
                <a:pPr lvl="2"/>
                <a:r>
                  <a:rPr lang="en-IN" dirty="0" smtClean="0"/>
                  <a:t>Receive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Find distance to +</a:t>
                </a:r>
                <a:r>
                  <a:rPr lang="en-IN" dirty="0" err="1" smtClean="0"/>
                  <a:t>ve</a:t>
                </a:r>
                <a:r>
                  <a:rPr lang="en-IN" dirty="0" smtClean="0"/>
                  <a:t> prototype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acc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Too expensive so instead use the formula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IN" sz="240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IN" sz="240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brk m:alnAt="9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r>
                              <a:rPr lang="en-IN" sz="240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b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6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SVM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Step 1</a:t>
                </a:r>
                <a:r>
                  <a:rPr lang="en-IN" dirty="0" smtClean="0"/>
                  <a:t>: choose a kernel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 smtClean="0"/>
                  <a:t> with map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Gaussian kernel is popular but domain specific kernels may do better</a:t>
                </a:r>
              </a:p>
              <a:p>
                <a:r>
                  <a:rPr lang="en-IN" b="1" dirty="0" smtClean="0"/>
                  <a:t>Step 2</a:t>
                </a:r>
                <a:r>
                  <a:rPr lang="en-IN" dirty="0" smtClean="0"/>
                  <a:t>: training</a:t>
                </a:r>
              </a:p>
              <a:p>
                <a:pPr lvl="2"/>
                <a:r>
                  <a:rPr lang="en-IN" dirty="0" smtClean="0"/>
                  <a:t>Receive training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Solve the dual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but cannot store it explicitly</a:t>
                </a:r>
              </a:p>
              <a:p>
                <a:pPr lvl="2"/>
                <a:r>
                  <a:rPr lang="en-IN" dirty="0" smtClean="0"/>
                  <a:t>So instead, store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for all support vectors </a:t>
                </a:r>
                <a:r>
                  <a:rPr lang="en-IN" dirty="0" err="1" smtClean="0"/>
                  <a:t>i.e</a:t>
                </a:r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IN" dirty="0" smtClean="0"/>
              </a:p>
              <a:p>
                <a:r>
                  <a:rPr lang="en-IN" b="1" dirty="0" smtClean="0"/>
                  <a:t>Step 3</a:t>
                </a:r>
                <a:r>
                  <a:rPr lang="en-IN" dirty="0" smtClean="0"/>
                  <a:t>: prediction</a:t>
                </a:r>
              </a:p>
              <a:p>
                <a:pPr lvl="2"/>
                <a:r>
                  <a:rPr lang="en-IN" dirty="0" smtClean="0"/>
                  <a:t>Receive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Use kernel trick to 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Ridge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Given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 smtClean="0"/>
                  <a:t>, RR solution is simply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dirty="0" smtClean="0"/>
              </a:p>
              <a:p>
                <a:pPr lvl="2"/>
                <a:r>
                  <a:rPr lang="en-IN" dirty="0" smtClean="0"/>
                  <a:t>Is ridge-regression </a:t>
                </a:r>
                <a:r>
                  <a:rPr lang="en-IN" dirty="0" err="1" smtClean="0"/>
                  <a:t>kernelizable</a:t>
                </a:r>
                <a:r>
                  <a:rPr lang="en-IN" dirty="0" smtClean="0"/>
                  <a:t>? Does not seem so at first</a:t>
                </a:r>
              </a:p>
              <a:p>
                <a:pPr lvl="2"/>
                <a:r>
                  <a:rPr lang="en-IN" dirty="0" smtClean="0"/>
                  <a:t>In fact, it is – by using the dual problem of ridge regression</a:t>
                </a:r>
              </a:p>
              <a:p>
                <a:r>
                  <a:rPr lang="en-IN" b="1" dirty="0" smtClean="0"/>
                  <a:t>Deriving the dual for RR</a:t>
                </a:r>
                <a:r>
                  <a:rPr lang="en-IN" dirty="0" smtClean="0"/>
                  <a:t>: RR solves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Dual requires constraints – none here so lets deliberately introduce some!</a:t>
                </a:r>
              </a:p>
              <a:p>
                <a:pPr lvl="2"/>
                <a:r>
                  <a:rPr lang="en-IN" dirty="0" smtClean="0"/>
                  <a:t>New (but equivalent) formulation: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s.t.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dirty="0" err="1" smtClean="0"/>
                  <a:t>Lagrangian</a:t>
                </a:r>
                <a:r>
                  <a:rPr lang="en-IN" dirty="0" smtClean="0"/>
                  <a:t> becomes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Applying first order optimality gives us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Dual becomes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begChr m:val="⟨"/>
                                <m:endChr m:val="⟩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79" y="1120559"/>
            <a:ext cx="1822919" cy="1822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1041945" y="1120558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To handle equality constraints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IN" sz="2400" b="1" dirty="0" smtClean="0">
                    <a:solidFill>
                      <a:schemeClr val="tx1"/>
                    </a:solidFill>
                    <a:latin typeface="+mj-lt"/>
                  </a:rPr>
                  <a:t>Method 1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: convert to a pair of inequality constraints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400" b="1" dirty="0" smtClean="0">
                    <a:solidFill>
                      <a:schemeClr val="tx1"/>
                    </a:solidFill>
                    <a:latin typeface="+mj-lt"/>
                  </a:rPr>
                  <a:t>Method 2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: use a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+mj-lt"/>
                  </a:rPr>
                  <a:t>Lagrangian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variable that has no constraints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45" y="1120558"/>
                <a:ext cx="9327134" cy="1168398"/>
              </a:xfrm>
              <a:prstGeom prst="wedgeRectCallout">
                <a:avLst>
                  <a:gd name="adj1" fmla="val 58088"/>
                  <a:gd name="adj2" fmla="val 45108"/>
                </a:avLst>
              </a:prstGeom>
              <a:blipFill>
                <a:blip r:embed="rId4"/>
                <a:stretch>
                  <a:fillRect l="-783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0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Ridge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/>
              <a:lstStyle/>
              <a:p>
                <a:r>
                  <a:rPr lang="en-IN" dirty="0" smtClean="0"/>
                  <a:t>Thus RR does have a dual problem (that makes it </a:t>
                </a:r>
                <a:r>
                  <a:rPr lang="en-IN" dirty="0" err="1" smtClean="0"/>
                  <a:t>kernelizable</a:t>
                </a:r>
                <a:r>
                  <a:rPr lang="en-IN" dirty="0" smtClean="0"/>
                  <a:t> too)</a:t>
                </a:r>
                <a:endParaRPr lang="en-IN" dirty="0"/>
              </a:p>
              <a:p>
                <a:pPr lvl="2"/>
                <a:r>
                  <a:rPr lang="en-IN" dirty="0" smtClean="0"/>
                  <a:t>Solve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IN" dirty="0" smtClean="0"/>
                  <a:t> cannot be stored explicitly</a:t>
                </a:r>
              </a:p>
              <a:p>
                <a:pPr lvl="2"/>
                <a:r>
                  <a:rPr lang="en-IN" dirty="0" smtClean="0"/>
                  <a:t>Given a test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IN" dirty="0" smtClean="0"/>
                  <a:t>, predict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IN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Some simplifications</a:t>
                </a:r>
              </a:p>
              <a:p>
                <a:pPr lvl="2"/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denote the “</a:t>
                </a:r>
                <a:r>
                  <a:rPr lang="en-IN" i="0" dirty="0" smtClean="0"/>
                  <a:t>Gram matrix”</a:t>
                </a:r>
                <a:r>
                  <a:rPr lang="en-IN" dirty="0" smtClean="0"/>
                  <a:t> of the training points</a:t>
                </a:r>
              </a:p>
              <a:p>
                <a:pPr lvl="2"/>
                <a:r>
                  <a:rPr lang="en-IN" dirty="0" smtClean="0"/>
                  <a:t>Dual </a:t>
                </a:r>
                <a:r>
                  <a:rPr lang="en-IN" dirty="0"/>
                  <a:t>of kernel RR can be rewritten as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Solution available in closed 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Requires inverting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matrix (linear RR required inverting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matrix)</a:t>
                </a:r>
              </a:p>
              <a:p>
                <a:pPr lvl="3"/>
                <a:r>
                  <a:rPr lang="en-IN" dirty="0" smtClean="0"/>
                  <a:t>As before, kernel RR requires more train time, test time and larger model size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 r="-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79" y="364137"/>
            <a:ext cx="1822920" cy="1822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1109609" y="265107"/>
                <a:ext cx="9259469" cy="1512321"/>
              </a:xfrm>
              <a:prstGeom prst="wedgeRectCallout">
                <a:avLst>
                  <a:gd name="adj1" fmla="val 58643"/>
                  <a:gd name="adj2" fmla="val 4103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however, that we can use this dual trick to solve RR even in the linear case when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Solving linear RR in primal requires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 (to invert a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matrix) whereas solving linear RR in dual requires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 time </a:t>
                </a:r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(to invert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alibri Light" panose="020F0302020204030204"/>
                  </a:rPr>
                  <a:t>an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 Light" panose="020F0302020204030204"/>
                  </a:rPr>
                  <a:t> matrix)</a:t>
                </a:r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. Thus,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j-lt"/>
                  </a:rPr>
                  <a:t>, dual solution is cheaper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09" y="265107"/>
                <a:ext cx="9259469" cy="1512321"/>
              </a:xfrm>
              <a:prstGeom prst="wedgeRectCallout">
                <a:avLst>
                  <a:gd name="adj1" fmla="val 58643"/>
                  <a:gd name="adj2" fmla="val 41032"/>
                </a:avLst>
              </a:prstGeom>
              <a:blipFill>
                <a:blip r:embed="rId4"/>
                <a:stretch>
                  <a:fillRect l="-724" t="-3137" b="-90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3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Kernel Clustering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Should be relatively simple given our experience with kernel </a:t>
                </a:r>
                <a:r>
                  <a:rPr lang="en-IN" dirty="0" err="1" smtClean="0"/>
                  <a:t>LwP</a:t>
                </a:r>
                <a:r>
                  <a:rPr lang="en-IN" dirty="0" smtClean="0"/>
                  <a:t>, </a:t>
                </a:r>
                <a:r>
                  <a:rPr lang="en-IN" dirty="0" err="1" smtClean="0"/>
                  <a:t>kNN</a:t>
                </a:r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All we need to do is </a:t>
                </a:r>
                <a:r>
                  <a:rPr lang="en-IN" dirty="0" err="1" smtClean="0"/>
                  <a:t>kernelize</a:t>
                </a:r>
                <a:r>
                  <a:rPr lang="en-IN" dirty="0" smtClean="0"/>
                  <a:t> the distance computations and keep track of the cluster </a:t>
                </a:r>
                <a:r>
                  <a:rPr lang="en-IN" dirty="0" err="1" smtClean="0"/>
                  <a:t>centers</a:t>
                </a:r>
                <a:r>
                  <a:rPr lang="en-IN" dirty="0" smtClean="0"/>
                  <a:t> implicitly since 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890" b="-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6153" y="1632362"/>
                <a:ext cx="10694727" cy="384829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b="1" dirty="0" smtClean="0">
                    <a:latin typeface="+mj-lt"/>
                  </a:rPr>
                  <a:t>K-MEANS/LLOYD’S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Initialize centroids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=1,…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For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3200" b="0" dirty="0" smtClean="0">
                    <a:latin typeface="Nexa Book" panose="02000000000000000000" pitchFamily="2" charset="0"/>
                  </a:rPr>
                  <a:t>, </a:t>
                </a:r>
                <a:r>
                  <a:rPr lang="en-IN" sz="3200" b="0" dirty="0" smtClean="0">
                    <a:latin typeface="+mj-lt"/>
                  </a:rPr>
                  <a:t>do cluster assignment, u</a:t>
                </a:r>
                <a:r>
                  <a:rPr lang="en-IN" sz="3200" dirty="0" smtClean="0">
                    <a:latin typeface="+mj-lt"/>
                  </a:rPr>
                  <a:t>pdate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3200" dirty="0" smtClean="0">
                    <a:latin typeface="Nexa Book" panose="02000000000000000000" pitchFamily="2" charset="0"/>
                  </a:rPr>
                  <a:t> </a:t>
                </a:r>
                <a:r>
                  <a:rPr lang="en-US" sz="3200" dirty="0" smtClean="0">
                    <a:latin typeface="+mj-lt"/>
                  </a:rPr>
                  <a:t>using</a:t>
                </a:r>
                <a:r>
                  <a:rPr lang="en-US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latin typeface="+mj-lt"/>
                  </a:rPr>
                  <a:t>Let</a:t>
                </a:r>
                <a:r>
                  <a:rPr lang="en-IN" sz="3200" dirty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lang="en-IN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3200" b="1" i="0"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p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endParaRPr lang="en-US" sz="3200" dirty="0" smtClean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Update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where</m:t>
                    </m:r>
                    <m:r>
                      <a:rPr lang="en-IN" sz="28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IN" sz="2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2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sz="3200" dirty="0">
                  <a:latin typeface="Nexa Book" panose="02000000000000000000" pitchFamily="2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 smtClean="0">
                    <a:latin typeface="+mj-lt"/>
                  </a:rPr>
                  <a:t>Repeat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:r>
                  <a:rPr lang="en-IN" sz="3200" dirty="0" smtClean="0">
                    <a:latin typeface="+mj-lt"/>
                  </a:rPr>
                  <a:t>until</a:t>
                </a:r>
                <a:r>
                  <a:rPr lang="en-IN" sz="3200" dirty="0" smtClean="0">
                    <a:latin typeface="Nexa Book" panose="02000000000000000000" pitchFamily="2" charset="0"/>
                  </a:rPr>
                  <a:t> </a:t>
                </a:r>
                <a:r>
                  <a:rPr lang="en-IN" sz="3200" dirty="0" smtClean="0">
                    <a:latin typeface="+mj-lt"/>
                  </a:rPr>
                  <a:t>convergence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53" y="1632362"/>
                <a:ext cx="10694727" cy="3848298"/>
              </a:xfrm>
              <a:prstGeom prst="rect">
                <a:avLst/>
              </a:prstGeom>
              <a:blipFill>
                <a:blip r:embed="rId3"/>
                <a:stretch>
                  <a:fillRect l="-1364" t="-2041" b="-471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7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268.5138"/>
  <p:tag name="LATEXADDIN" val="\documentclass{article}&#10;\usepackage{amsmath,amssymb}&#10;\usepackage{olo}&#10;\usepackage[dvipsnames]{xcolor}&#10;\pagestyle{empty}&#10;\begin{document}&#10;&#10;\[&#10;K(\vx,\vy)&#10;\]&#10;&#10;\end{document}"/>
  <p:tag name="IGUANATEXSIZE" val="100"/>
  <p:tag name="IGUANATEXCURSOR" val="15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50386"/>
  <p:tag name="ORIGINALWIDTH" val="75.50386"/>
  <p:tag name="LATEXADDIN" val="\documentclass{article}&#10;\usepackage{amsmath,amssymb}&#10;\usepackage{olo}&#10;\usepackage[dvipsnames]{xcolor}&#10;\pagestyle{empty}&#10;\begin{document}&#10;&#10;\[&#10;\phi_2&#10;\]&#10;&#10;\end{document}"/>
  <p:tag name="IGUANATEXSIZE" val="28"/>
  <p:tag name="IGUANATEXCURSOR" val="1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50386"/>
  <p:tag name="ORIGINALWIDTH" val="458.5235"/>
  <p:tag name="LATEXADDIN" val="\documentclass{article}&#10;\usepackage{amsmath,amssymb}&#10;\usepackage{olo}&#10;\usepackage[dvipsnames]{xcolor}&#10;\pagestyle{empty}&#10;\begin{document}&#10;&#10;\[&#10;\phi_1 + 4\phi_2 = 1&#10;\]&#10;&#10;\end{document}"/>
  <p:tag name="IGUANATEXSIZE" val="32"/>
  <p:tag name="IGUANATEXCURSOR" val="1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462.0238"/>
  <p:tag name="LATEXADDIN" val="\documentclass{article}&#10;\usepackage{amsmath,amssymb}&#10;\usepackage{olo}&#10;\usepackage[dvipsnames]{xcolor}&#10;\pagestyle{empty}&#10;\begin{document}&#10;&#10;\[&#10;\bc{\vx: A\vx = \vzero}&#10;\]&#10;&#10;\end{document}"/>
  <p:tag name="IGUANATEXSIZE" val="60"/>
  <p:tag name="IGUANATEXCURSOR" val="1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396.572"/>
  <p:tag name="LATEXADDIN" val="\documentclass{article}&#10;\usepackage{amsmath,amssymb}&#10;\usepackage{olo}&#10;\usepackage[dvipsnames]{xcolor}&#10;\pagestyle{empty}&#10;\begin{document}&#10;&#10;\[&#10;\bR^2 \ni (x,y) \mapsto \phi(x,y) = [y, x^2, x^3] \in \bR^3&#10;\]&#10;&#10;\end{document}"/>
  <p:tag name="IGUANATEXSIZE" val="32"/>
  <p:tag name="IGUANATEXCURSOR" val="1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50386"/>
  <p:tag name="ORIGINALWIDTH" val="74.00378"/>
  <p:tag name="LATEXADDIN" val="\documentclass{article}&#10;\usepackage{amsmath,amssymb}&#10;\usepackage{olo}&#10;\usepackage[dvipsnames]{xcolor}&#10;\pagestyle{empty}&#10;\begin{document}&#10;&#10;\[&#10;\phi_1&#10;\]&#10;&#10;\end{document}"/>
  <p:tag name="IGUANATEXSIZE" val="28"/>
  <p:tag name="IGUANATEXCURSOR" val="1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50386"/>
  <p:tag name="ORIGINALWIDTH" val="75.50386"/>
  <p:tag name="LATEXADDIN" val="\documentclass{article}&#10;\usepackage{amsmath,amssymb}&#10;\usepackage{olo}&#10;\usepackage[dvipsnames]{xcolor}&#10;\pagestyle{empty}&#10;\begin{document}&#10;&#10;\[&#10;\phi_2&#10;\]&#10;&#10;\end{document}"/>
  <p:tag name="IGUANATEXSIZE" val="28"/>
  <p:tag name="IGUANATEXCURSOR" val="14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50386"/>
  <p:tag name="ORIGINALWIDTH" val="76.00394"/>
  <p:tag name="LATEXADDIN" val="\documentclass{article}&#10;\usepackage{amsmath,amssymb}&#10;\usepackage{olo}&#10;\usepackage[dvipsnames]{xcolor}&#10;\pagestyle{empty}&#10;\begin{document}&#10;&#10;\[&#10;\phi_3&#10;\]&#10;&#10;\end{document}"/>
  <p:tag name="IGUANATEXSIZE" val="28"/>
  <p:tag name="IGUANATEXCURSOR" val="14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50386"/>
  <p:tag name="ORIGINALWIDTH" val="650.0334"/>
  <p:tag name="LATEXADDIN" val="\documentclass{article}&#10;\usepackage{amsmath,amssymb}&#10;\usepackage{olo}&#10;\usepackage[dvipsnames]{xcolor}&#10;\pagestyle{empty}&#10;\begin{document}&#10;&#10;\[&#10;\phi_1 - 2\phi_2 - \phi_3 = 0&#10;\]&#10;&#10;\end{document}"/>
  <p:tag name="IGUANATEXSIZE" val="32"/>
  <p:tag name="IGUANATEXCURSOR" val="1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.50481"/>
  <p:tag name="ORIGINALWIDTH" val="1311.567"/>
  <p:tag name="LATEXADDIN" val="\documentclass{article}&#10;\usepackage{amsmath,amssymb}&#10;\usepackage{olo}&#10;\usepackage[dvipsnames]{xcolor}&#10;\pagestyle{empty}&#10;\begin{document}&#10;&#10;\[&#10;\bR^2 \ni (x,y) \mapsto \phi(x,y) = [x^2, y^2] \in \bR^2&#10;\]&#10;&#10;\end{document}"/>
  <p:tag name="IGUANATEXSIZE" val="32"/>
  <p:tag name="IGUANATEXCURSOR" val="1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50386"/>
  <p:tag name="ORIGINALWIDTH" val="74.00378"/>
  <p:tag name="LATEXADDIN" val="\documentclass{article}&#10;\usepackage{amsmath,amssymb}&#10;\usepackage{olo}&#10;\usepackage[dvipsnames]{xcolor}&#10;\pagestyle{empty}&#10;\begin{document}&#10;&#10;\[&#10;\phi_1&#10;\]&#10;&#10;\end{document}"/>
  <p:tag name="IGUANATEXSIZE" val="28"/>
  <p:tag name="IGUANATEXCURSOR" val="147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2041</TotalTime>
  <Words>651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Microsoft YaHei UI</vt:lpstr>
      <vt:lpstr>Arial</vt:lpstr>
      <vt:lpstr>Calibri</vt:lpstr>
      <vt:lpstr>Calibri Light</vt:lpstr>
      <vt:lpstr>Cambria Math</vt:lpstr>
      <vt:lpstr>Nexa Book</vt:lpstr>
      <vt:lpstr>Wingdings</vt:lpstr>
      <vt:lpstr>Metropolitan</vt:lpstr>
      <vt:lpstr>Learning with Kernels III</vt:lpstr>
      <vt:lpstr>Recap of Last Lecture</vt:lpstr>
      <vt:lpstr>Kernels and Kernels</vt:lpstr>
      <vt:lpstr>Kernel kNN</vt:lpstr>
      <vt:lpstr>Kernel LwP</vt:lpstr>
      <vt:lpstr>Kernel SVM</vt:lpstr>
      <vt:lpstr>Kernel Ridge Regression</vt:lpstr>
      <vt:lpstr>Kernel Ridge Regression</vt:lpstr>
      <vt:lpstr>Kernel Clustering</vt:lpstr>
      <vt:lpstr>Kernel K-means</vt:lpstr>
      <vt:lpstr>Kernel PCA</vt:lpstr>
      <vt:lpstr>Kernel PCA</vt:lpstr>
      <vt:lpstr>Kernel PCA</vt:lpstr>
      <vt:lpstr>Executing PCA in an RKHS H</vt:lpstr>
      <vt:lpstr>Executing PCA in an RKHS H</vt:lpstr>
      <vt:lpstr>Executing PCA in an RKHS H</vt:lpstr>
      <vt:lpstr>A note on data centering</vt:lpstr>
      <vt:lpstr>Kernel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101</cp:revision>
  <dcterms:created xsi:type="dcterms:W3CDTF">2018-07-30T05:08:11Z</dcterms:created>
  <dcterms:modified xsi:type="dcterms:W3CDTF">2019-10-22T18:31:08Z</dcterms:modified>
</cp:coreProperties>
</file>