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10/22/2019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 Learning 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Approximation – Explicit Features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Kernels use high/infinite dim feature maps – root of all problems</a:t>
                </a:r>
              </a:p>
              <a:p>
                <a:pPr lvl="2"/>
                <a:r>
                  <a:rPr lang="en-IN" dirty="0" smtClean="0"/>
                  <a:t>Can we get finite (small) dim feature maps that approx. the kernel value?</a:t>
                </a:r>
              </a:p>
              <a:p>
                <a:pPr lvl="2"/>
                <a:r>
                  <a:rPr lang="en-IN" dirty="0" smtClean="0"/>
                  <a:t>Given a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over a domain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IN" dirty="0" smtClean="0"/>
                  <a:t> and budget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, find a map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such maps exist then we can simply execute linear SVM/RR/PCA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Will get performance similar to what using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directly with kernel SVM/RR/PCA would have given but now with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 smtClean="0"/>
                  <a:t> model size,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 smtClean="0"/>
                  <a:t> prediction time</a:t>
                </a:r>
              </a:p>
              <a:p>
                <a:pPr lvl="2"/>
                <a:r>
                  <a:rPr lang="en-IN" dirty="0" smtClean="0"/>
                  <a:t>Note that </a:t>
                </a:r>
                <a:r>
                  <a:rPr lang="en-IN" dirty="0" err="1" smtClean="0"/>
                  <a:t>landmarking</a:t>
                </a:r>
                <a:r>
                  <a:rPr lang="en-IN" dirty="0" smtClean="0"/>
                  <a:t>/Nystrom do not seek to approximate kernel values</a:t>
                </a:r>
              </a:p>
              <a:p>
                <a:r>
                  <a:rPr lang="en-IN" dirty="0" smtClean="0"/>
                  <a:t>Why should such kernel approximating maps even exist?</a:t>
                </a:r>
              </a:p>
              <a:p>
                <a:pPr lvl="2"/>
                <a:r>
                  <a:rPr lang="en-IN" dirty="0" smtClean="0"/>
                  <a:t>We call a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a rank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 smtClean="0"/>
                  <a:t> kernel if its feature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Several popular kernels (poly, Gaussian, Laplacian) have a funny property that they can be expressed as an average (expectation) of rank 1 kernels</a:t>
                </a:r>
              </a:p>
              <a:p>
                <a:pPr lvl="2"/>
                <a:r>
                  <a:rPr lang="en-IN" dirty="0" smtClean="0"/>
                  <a:t>Several techniques exploit this property to construct such maps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766" b="-29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Approximation – Explicit Features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Several popular kernels can be written as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dirty="0" smtClean="0"/>
                  <a:t> is a distribution </a:t>
                </a:r>
                <a:r>
                  <a:rPr lang="en-IN" dirty="0"/>
                  <a:t>specific to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 typically over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For every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dirty="0" smtClean="0"/>
                  <a:t> is rank 1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Such results are often classical e.g. </a:t>
                </a:r>
                <a:r>
                  <a:rPr lang="en-IN" dirty="0" err="1" smtClean="0"/>
                  <a:t>Bochner’s</a:t>
                </a:r>
                <a:r>
                  <a:rPr lang="en-IN" dirty="0" smtClean="0"/>
                  <a:t> theorem, Schoenberg’s theorem</a:t>
                </a:r>
              </a:p>
              <a:p>
                <a:pPr lvl="2"/>
                <a:r>
                  <a:rPr lang="en-IN" dirty="0" smtClean="0"/>
                  <a:t>Exploiting such a result is straightforward –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dirty="0" smtClean="0"/>
                  <a:t> and let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/>
                  <a:t>For example, for the Gaussian kernel, </a:t>
                </a:r>
                <a:r>
                  <a:rPr lang="en-IN" dirty="0" err="1"/>
                  <a:t>Bochner’s</a:t>
                </a:r>
                <a:r>
                  <a:rPr lang="en-IN" dirty="0"/>
                  <a:t> theorem tells us that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𝛚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func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𝛚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𝛚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i.e.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𝛚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𝛚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↦</m:t>
                    </m:r>
                    <m:func>
                      <m:func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𝛚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Several </a:t>
                </a:r>
                <a:r>
                  <a:rPr lang="en-IN" dirty="0"/>
                  <a:t>papers mathematically show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Approximation – Explicit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Feature constructions for Gaussian/Laplacian, intersection, poly kernels</a:t>
            </a:r>
          </a:p>
          <a:p>
            <a:pPr lvl="2"/>
            <a:r>
              <a:rPr lang="en-IN" dirty="0" err="1" smtClean="0"/>
              <a:t>Rahimi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/>
              <a:t>Recht</a:t>
            </a:r>
            <a:r>
              <a:rPr lang="en-IN" dirty="0"/>
              <a:t>, </a:t>
            </a:r>
            <a:r>
              <a:rPr lang="en-IN" dirty="0"/>
              <a:t>Random Features for Large Scale Kernel Machines, NIPS </a:t>
            </a:r>
            <a:r>
              <a:rPr lang="en-IN" dirty="0" smtClean="0"/>
              <a:t>‘07</a:t>
            </a:r>
            <a:endParaRPr lang="en-IN" dirty="0"/>
          </a:p>
          <a:p>
            <a:pPr lvl="2"/>
            <a:r>
              <a:rPr lang="en-IN" dirty="0" err="1" smtClean="0"/>
              <a:t>Maji</a:t>
            </a:r>
            <a:r>
              <a:rPr lang="en-IN" dirty="0" smtClean="0"/>
              <a:t> </a:t>
            </a:r>
            <a:r>
              <a:rPr lang="en-IN" dirty="0"/>
              <a:t>and Berg, Max-margin Additive Classifiers for Detect, ICCV </a:t>
            </a:r>
            <a:r>
              <a:rPr lang="en-IN" dirty="0"/>
              <a:t>2009</a:t>
            </a:r>
            <a:endParaRPr lang="en-IN" dirty="0"/>
          </a:p>
          <a:p>
            <a:pPr lvl="2"/>
            <a:r>
              <a:rPr lang="en-IN" dirty="0" smtClean="0"/>
              <a:t>K</a:t>
            </a:r>
            <a:r>
              <a:rPr lang="en-IN" dirty="0"/>
              <a:t>. </a:t>
            </a:r>
            <a:r>
              <a:rPr lang="en-IN" dirty="0"/>
              <a:t>and </a:t>
            </a:r>
            <a:r>
              <a:rPr lang="en-IN" dirty="0" err="1"/>
              <a:t>Karnick</a:t>
            </a:r>
            <a:r>
              <a:rPr lang="en-IN" dirty="0"/>
              <a:t>. Random Feature Maps for Dot Product Kernels. </a:t>
            </a:r>
            <a:r>
              <a:rPr lang="en-IN" dirty="0"/>
              <a:t>AISTATS </a:t>
            </a:r>
            <a:r>
              <a:rPr lang="en-IN" dirty="0" smtClean="0"/>
              <a:t>2012</a:t>
            </a:r>
          </a:p>
          <a:p>
            <a:r>
              <a:rPr lang="en-IN" dirty="0" smtClean="0"/>
              <a:t>Other interesting approaches to kernel approximation exist too</a:t>
            </a:r>
          </a:p>
          <a:p>
            <a:r>
              <a:rPr lang="en-IN" dirty="0" smtClean="0"/>
              <a:t>Use </a:t>
            </a:r>
            <a:r>
              <a:rPr lang="en-IN" dirty="0"/>
              <a:t>decision trees to compute similarity between two points and use that as kernel – extremely fast prediction</a:t>
            </a:r>
          </a:p>
          <a:p>
            <a:pPr lvl="2"/>
            <a:r>
              <a:rPr lang="en-IN" dirty="0" smtClean="0"/>
              <a:t>Jose </a:t>
            </a:r>
            <a:r>
              <a:rPr lang="en-IN" dirty="0"/>
              <a:t>et al. Local Deep Kernel Learning, ICML 2013.</a:t>
            </a:r>
          </a:p>
          <a:p>
            <a:r>
              <a:rPr lang="en-IN" dirty="0"/>
              <a:t>Learn these kernel approximations in a task-dependent manner</a:t>
            </a:r>
          </a:p>
          <a:p>
            <a:pPr lvl="2"/>
            <a:r>
              <a:rPr lang="en-IN" dirty="0" err="1"/>
              <a:t>Perronnin</a:t>
            </a:r>
            <a:r>
              <a:rPr lang="en-IN" dirty="0"/>
              <a:t> </a:t>
            </a:r>
            <a:r>
              <a:rPr lang="en-IN" dirty="0" smtClean="0"/>
              <a:t>et al. </a:t>
            </a:r>
            <a:r>
              <a:rPr lang="en-IN" dirty="0"/>
              <a:t>Large-scale Image Categorization with Explicit Data </a:t>
            </a:r>
            <a:r>
              <a:rPr lang="en-IN" dirty="0" smtClean="0"/>
              <a:t>Embedding</a:t>
            </a:r>
            <a:r>
              <a:rPr lang="en-IN" dirty="0"/>
              <a:t>, CVPR 2010.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</a:t>
            </a:r>
            <a:r>
              <a:rPr lang="en-US" dirty="0" smtClean="0"/>
              <a:t>t 2 deadline extended to 02 Nov (Saturday) 9:59PM IST</a:t>
            </a:r>
          </a:p>
          <a:p>
            <a:pPr lvl="2"/>
            <a:r>
              <a:rPr lang="en-US" dirty="0" smtClean="0"/>
              <a:t>Applies to both PDF submission (</a:t>
            </a:r>
            <a:r>
              <a:rPr lang="en-US" dirty="0" err="1" smtClean="0"/>
              <a:t>Gradescope</a:t>
            </a:r>
            <a:r>
              <a:rPr lang="en-US" dirty="0" smtClean="0"/>
              <a:t>) and code submission (website)</a:t>
            </a:r>
          </a:p>
          <a:p>
            <a:r>
              <a:rPr lang="en-US" dirty="0" smtClean="0"/>
              <a:t>No cascading extensions to other portions of the course</a:t>
            </a:r>
          </a:p>
          <a:p>
            <a:pPr lvl="2"/>
            <a:r>
              <a:rPr lang="en-US" dirty="0" smtClean="0"/>
              <a:t>Assignment 3 will be released early next week as scheduled originally</a:t>
            </a:r>
          </a:p>
          <a:p>
            <a:pPr lvl="3"/>
            <a:r>
              <a:rPr lang="en-US" dirty="0" smtClean="0"/>
              <a:t>Cannot delay this as we are nearing end of course as is</a:t>
            </a:r>
            <a:endParaRPr lang="en-US" dirty="0" smtClean="0"/>
          </a:p>
          <a:p>
            <a:pPr lvl="2"/>
            <a:r>
              <a:rPr lang="en-US" dirty="0" smtClean="0"/>
              <a:t>Quiz 4 will be held on 01 Nov as scheduled originally</a:t>
            </a:r>
          </a:p>
          <a:p>
            <a:pPr lvl="3"/>
            <a:r>
              <a:rPr lang="en-US" dirty="0" smtClean="0"/>
              <a:t>Cannot delay this as we have our </a:t>
            </a:r>
            <a:r>
              <a:rPr lang="en-US" dirty="0" err="1" smtClean="0"/>
              <a:t>endsem</a:t>
            </a:r>
            <a:r>
              <a:rPr lang="en-US" dirty="0" smtClean="0"/>
              <a:t> exam scheduled by </a:t>
            </a:r>
            <a:r>
              <a:rPr lang="en-US" dirty="0" err="1" smtClean="0"/>
              <a:t>DoAA</a:t>
            </a:r>
            <a:r>
              <a:rPr lang="en-US" dirty="0" smtClean="0"/>
              <a:t> on 18 Nov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of Last Lecture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Saw how several ML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can be </a:t>
                </a:r>
                <a:r>
                  <a:rPr lang="en-IN" dirty="0" err="1" smtClean="0"/>
                  <a:t>kernelized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Easy for some e.g. 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,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, k-means, not so easy for others </a:t>
                </a:r>
                <a:r>
                  <a:rPr lang="en-IN" dirty="0"/>
                  <a:t>e.g. RR, PCA</a:t>
                </a:r>
                <a:endParaRPr lang="en-IN" dirty="0" smtClean="0"/>
              </a:p>
              <a:p>
                <a:pPr lvl="3"/>
                <a:r>
                  <a:rPr lang="en-IN" dirty="0" smtClean="0"/>
                  <a:t>In all cases, we essentially showed that these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perform identically if instead of feat </a:t>
                </a:r>
                <a:r>
                  <a:rPr lang="en-IN" dirty="0" err="1" smtClean="0"/>
                  <a:t>vecs</a:t>
                </a:r>
                <a:r>
                  <a:rPr lang="en-IN" dirty="0" smtClean="0"/>
                  <a:t> they are given dot/inner products b/w these feat </a:t>
                </a:r>
                <a:r>
                  <a:rPr lang="en-IN" dirty="0" err="1" smtClean="0"/>
                  <a:t>vecs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Having realized this, we pretended to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are </a:t>
                </a:r>
                <a:r>
                  <a:rPr lang="en-IN" dirty="0" err="1" smtClean="0"/>
                  <a:t>orig</a:t>
                </a:r>
                <a:r>
                  <a:rPr lang="en-IN" dirty="0" smtClean="0"/>
                  <a:t> feats) and when asked for inner products, gave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Useful since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usually computable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time even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Poly kernels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IN" dirty="0" smtClean="0"/>
                  <a:t> called homogeneous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These only use features of the form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 makes the kernel non-Mercer) then the kernels use all features of the form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Non-homogeneous poly kernels have more expressive feature maps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Accelerated Kernel Learning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Kernelized versions of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can be much slower than linear versions</a:t>
                </a:r>
              </a:p>
              <a:p>
                <a:pPr lvl="2"/>
                <a:r>
                  <a:rPr lang="en-IN" dirty="0" smtClean="0"/>
                  <a:t>Training typically done in a “dual” form since “primal” forms inaccessible</a:t>
                </a:r>
              </a:p>
              <a:p>
                <a:pPr lvl="3"/>
                <a:r>
                  <a:rPr lang="en-IN" dirty="0" smtClean="0"/>
                  <a:t>Updates slower e.g. each step of SDCA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kernel computations 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time</a:t>
                </a:r>
              </a:p>
              <a:p>
                <a:pPr lvl="2"/>
                <a:r>
                  <a:rPr lang="en-IN" dirty="0" smtClean="0"/>
                  <a:t>Model size typically grows as training dataset size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increases</a:t>
                </a:r>
              </a:p>
              <a:p>
                <a:pPr lvl="3"/>
                <a:r>
                  <a:rPr lang="en-IN" dirty="0" smtClean="0"/>
                  <a:t>Kernel SVM: #SV can be as large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in which case all train data has to be stored</a:t>
                </a:r>
              </a:p>
              <a:p>
                <a:pPr lvl="3"/>
                <a:r>
                  <a:rPr lang="en-IN" dirty="0" smtClean="0"/>
                  <a:t>Kernel RR/PCA: entire training data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has to be stored in general anyway</a:t>
                </a:r>
              </a:p>
              <a:p>
                <a:pPr lvl="2"/>
                <a:r>
                  <a:rPr lang="en-IN" dirty="0" smtClean="0"/>
                  <a:t>Prediction time also goes up – </a:t>
                </a:r>
                <a:r>
                  <a:rPr lang="en-IN" dirty="0" err="1" smtClean="0"/>
                  <a:t>upto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kernel computations 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time</a:t>
                </a:r>
              </a:p>
              <a:p>
                <a:r>
                  <a:rPr lang="en-IN" dirty="0" smtClean="0"/>
                  <a:t>Kernel methods are examples of </a:t>
                </a:r>
                <a:r>
                  <a:rPr lang="en-IN" i="1" dirty="0" smtClean="0"/>
                  <a:t>non-parametric ML algorithms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Name is misleading: an ML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is called non-parametric if the #</a:t>
                </a:r>
                <a:r>
                  <a:rPr lang="en-IN" dirty="0" err="1" smtClean="0"/>
                  <a:t>params</a:t>
                </a:r>
                <a:r>
                  <a:rPr lang="en-IN" dirty="0" smtClean="0"/>
                  <a:t> in its model can grow in an unbounded manner as train set sizes increases</a:t>
                </a:r>
              </a:p>
              <a:p>
                <a:pPr lvl="3"/>
                <a:r>
                  <a:rPr lang="en-IN" dirty="0" smtClean="0"/>
                  <a:t>Contrast this with linear SVM/RR/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 where the model has only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parameters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-dim vectors) irrespective of how large (or small)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is – these are called </a:t>
                </a:r>
                <a:r>
                  <a:rPr lang="en-IN" i="1" dirty="0" smtClean="0"/>
                  <a:t>parametric ML </a:t>
                </a:r>
                <a:r>
                  <a:rPr lang="en-IN" i="1" dirty="0" err="1" smtClean="0"/>
                  <a:t>algos</a:t>
                </a:r>
                <a:endParaRPr lang="en-IN" i="1" dirty="0"/>
              </a:p>
              <a:p>
                <a:pPr lvl="3"/>
                <a:r>
                  <a:rPr lang="en-IN" dirty="0" smtClean="0"/>
                  <a:t>Even non kernel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can be non-parametric e.g. vanilla (non-kernel) </a:t>
                </a:r>
                <a:r>
                  <a:rPr lang="en-IN" dirty="0" err="1" smtClean="0"/>
                  <a:t>kNN</a:t>
                </a:r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0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9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Accelerated Kernel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US" dirty="0" smtClean="0"/>
              <a:t>Several techniques exist – can be grouped into three main families</a:t>
            </a:r>
          </a:p>
          <a:p>
            <a:pPr lvl="2"/>
            <a:r>
              <a:rPr lang="en-US" dirty="0" smtClean="0"/>
              <a:t>Presented using kernel SVM as example – can be applied to kernel RR/PCA too</a:t>
            </a:r>
          </a:p>
          <a:p>
            <a:r>
              <a:rPr lang="en-US" b="1" dirty="0" smtClean="0"/>
              <a:t>Post-processing</a:t>
            </a:r>
            <a:r>
              <a:rPr lang="en-US" dirty="0" smtClean="0"/>
              <a:t>: </a:t>
            </a:r>
            <a:r>
              <a:rPr lang="en-US" dirty="0"/>
              <a:t>learn the kernel </a:t>
            </a:r>
            <a:r>
              <a:rPr lang="en-US" dirty="0" smtClean="0"/>
              <a:t>SVM model (will be a </a:t>
            </a:r>
            <a:r>
              <a:rPr lang="en-US" dirty="0"/>
              <a:t>bit costly</a:t>
            </a:r>
            <a:r>
              <a:rPr lang="en-US" dirty="0" smtClean="0"/>
              <a:t>) </a:t>
            </a:r>
            <a:r>
              <a:rPr lang="en-US" dirty="0"/>
              <a:t>but then </a:t>
            </a:r>
            <a:r>
              <a:rPr lang="en-US" dirty="0" smtClean="0"/>
              <a:t>compress the </a:t>
            </a:r>
            <a:r>
              <a:rPr lang="en-US" dirty="0"/>
              <a:t>model </a:t>
            </a:r>
            <a:r>
              <a:rPr lang="en-US" dirty="0" smtClean="0"/>
              <a:t>to make storage/prediction cheaper</a:t>
            </a:r>
            <a:endParaRPr lang="en-US" dirty="0"/>
          </a:p>
          <a:p>
            <a:r>
              <a:rPr lang="en-US" b="1" dirty="0"/>
              <a:t>Approximate </a:t>
            </a:r>
            <a:r>
              <a:rPr lang="en-US" b="1" dirty="0" smtClean="0"/>
              <a:t>training</a:t>
            </a:r>
            <a:r>
              <a:rPr lang="en-US" dirty="0" smtClean="0"/>
              <a:t>: </a:t>
            </a:r>
            <a:r>
              <a:rPr lang="en-US" dirty="0"/>
              <a:t>directly learn a kernel SVM model that is cheap to store and </a:t>
            </a:r>
            <a:r>
              <a:rPr lang="en-US" dirty="0" smtClean="0"/>
              <a:t>predict</a:t>
            </a:r>
            <a:endParaRPr lang="en-US" dirty="0"/>
          </a:p>
          <a:p>
            <a:r>
              <a:rPr lang="en-US" b="1" dirty="0"/>
              <a:t>Kernel </a:t>
            </a:r>
            <a:r>
              <a:rPr lang="en-US" b="1" dirty="0" smtClean="0"/>
              <a:t>approximation</a:t>
            </a:r>
            <a:r>
              <a:rPr lang="en-US" dirty="0" smtClean="0"/>
              <a:t>: </a:t>
            </a:r>
            <a:r>
              <a:rPr lang="en-US" dirty="0"/>
              <a:t>use a </a:t>
            </a:r>
            <a:r>
              <a:rPr lang="en-US" dirty="0" smtClean="0"/>
              <a:t>kernel different than </a:t>
            </a:r>
            <a:r>
              <a:rPr lang="en-US" dirty="0"/>
              <a:t>the one </a:t>
            </a:r>
            <a:r>
              <a:rPr lang="en-US" dirty="0" smtClean="0"/>
              <a:t>we originally wanted but choose this new kernel so that it</a:t>
            </a:r>
          </a:p>
          <a:p>
            <a:pPr lvl="2"/>
            <a:r>
              <a:rPr lang="en-US" dirty="0" smtClean="0"/>
              <a:t>Provides approximately the same kernel values as the original one</a:t>
            </a:r>
          </a:p>
          <a:p>
            <a:pPr lvl="2"/>
            <a:r>
              <a:rPr lang="en-US" dirty="0" smtClean="0"/>
              <a:t>Results in models that are </a:t>
            </a:r>
            <a:r>
              <a:rPr lang="en-US" dirty="0"/>
              <a:t>cheap to store and </a:t>
            </a:r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Processing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8095516" cy="569872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Learn kernel SVM, support vectors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Find a </a:t>
                </a:r>
                <a:r>
                  <a:rPr lang="en-IN" i="1" dirty="0" smtClean="0"/>
                  <a:t>reduced set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≪</m:t>
                    </m:r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IN" dirty="0" smtClean="0"/>
                  <a:t> support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 dirty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e.g. by using k-means clustering </a:t>
                </a:r>
                <a:r>
                  <a:rPr lang="en-IN" dirty="0" smtClean="0"/>
                  <a:t>in original space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Re-compute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 values for these reduced set support vectors e.g. by running SVM again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 dirty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Burges and </a:t>
                </a:r>
                <a:r>
                  <a:rPr lang="en-US" dirty="0" err="1"/>
                  <a:t>Scholkopf</a:t>
                </a:r>
                <a:r>
                  <a:rPr lang="en-US" dirty="0"/>
                  <a:t>, </a:t>
                </a:r>
                <a:r>
                  <a:rPr lang="en-US" b="1" dirty="0"/>
                  <a:t>Improving the Speed and Accuracy of SVMs</a:t>
                </a:r>
                <a:r>
                  <a:rPr lang="en-US" dirty="0"/>
                  <a:t>, NIPS 1996.</a:t>
                </a:r>
              </a:p>
              <a:p>
                <a:pPr lvl="2"/>
                <a:r>
                  <a:rPr lang="en-US" dirty="0" err="1"/>
                  <a:t>Cossalter</a:t>
                </a:r>
                <a:r>
                  <a:rPr lang="en-US" dirty="0"/>
                  <a:t> et al. </a:t>
                </a:r>
                <a:r>
                  <a:rPr lang="en-US" b="1" dirty="0"/>
                  <a:t>Adaptive Kernel Approximation for Large-Scale Non-Linear SVM Prediction</a:t>
                </a:r>
                <a:r>
                  <a:rPr lang="en-US" dirty="0"/>
                  <a:t>, ICML 2011.</a:t>
                </a:r>
                <a:endParaRPr lang="en-US" dirty="0"/>
              </a:p>
            </p:txBody>
          </p:sp>
        </mc:Choice>
        <mc:Fallback>
          <p:sp>
            <p:nvSpPr>
              <p:cNvPr id="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8095516" cy="5698727"/>
              </a:xfrm>
              <a:blipFill>
                <a:blip r:embed="rId2"/>
                <a:stretch>
                  <a:fillRect l="-828" t="-2353" r="-14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/>
          <p:cNvSpPr/>
          <p:nvPr/>
        </p:nvSpPr>
        <p:spPr>
          <a:xfrm>
            <a:off x="9714829" y="4152566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693101" y="1934132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097166" y="3734487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857182" y="2280336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97360" y="4541551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16162" y="3037837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0384388" y="1820317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215197" y="2967406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992083" y="3072690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783477" y="2345649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1343169" y="4009253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1069548" y="1848407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725707" y="4582440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0418707" y="3409686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468565" y="5247148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222512" y="2966880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247389" y="5178287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571319" y="3714345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546982" y="1619865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698644" y="1920166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903104" y="2366804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0922127" y="4524062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1126324" y="4977472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278249" y="5271001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1604206" y="3041812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0143245">
            <a:off x="8784806" y="1777084"/>
            <a:ext cx="675651" cy="16948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 rot="20143245">
            <a:off x="9800324" y="4012099"/>
            <a:ext cx="675651" cy="16948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 rot="20143245">
            <a:off x="10915534" y="4421241"/>
            <a:ext cx="675651" cy="12944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20143245">
            <a:off x="10204773" y="2864417"/>
            <a:ext cx="675651" cy="12944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 rot="20143245">
            <a:off x="9560712" y="1521018"/>
            <a:ext cx="675651" cy="12944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947938" y="2454752"/>
            <a:ext cx="311085" cy="311085"/>
          </a:xfrm>
          <a:prstGeom prst="ellipse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9732362" y="2001523"/>
            <a:ext cx="311085" cy="311085"/>
          </a:xfrm>
          <a:prstGeom prst="ellipse">
            <a:avLst/>
          </a:prstGeom>
          <a:solidFill>
            <a:srgbClr val="FFFF00"/>
          </a:solidFill>
          <a:ln w="762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9110299" y="1536772"/>
            <a:ext cx="1909817" cy="4106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577057" y="1448355"/>
            <a:ext cx="1909817" cy="410640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9606501" y="1536772"/>
            <a:ext cx="1909817" cy="410640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9987347" y="4714364"/>
            <a:ext cx="311085" cy="311085"/>
          </a:xfrm>
          <a:prstGeom prst="ellipse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383930" y="3371834"/>
            <a:ext cx="311085" cy="311085"/>
          </a:xfrm>
          <a:prstGeom prst="ellipse">
            <a:avLst/>
          </a:prstGeom>
          <a:solidFill>
            <a:srgbClr val="FFFF00"/>
          </a:solidFill>
          <a:ln w="762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1090309" y="4928077"/>
            <a:ext cx="311085" cy="311085"/>
          </a:xfrm>
          <a:prstGeom prst="ellipse">
            <a:avLst/>
          </a:prstGeom>
          <a:solidFill>
            <a:srgbClr val="FFFF00"/>
          </a:solidFill>
          <a:ln w="762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uiExpand="1" build="p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9" grpId="0" animBg="1"/>
      <p:bldP spid="120" grpId="0" animBg="1"/>
      <p:bldP spid="1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Approximate Training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Kernel SVMs always use support </a:t>
                </a:r>
                <a:r>
                  <a:rPr lang="en-US" dirty="0"/>
                  <a:t>vectors </a:t>
                </a:r>
                <a:r>
                  <a:rPr lang="en-US" dirty="0" smtClean="0"/>
                  <a:t>that are </a:t>
                </a:r>
                <a:r>
                  <a:rPr lang="en-US" dirty="0"/>
                  <a:t>a subset of </a:t>
                </a:r>
                <a:r>
                  <a:rPr lang="en-US" dirty="0" smtClean="0"/>
                  <a:t>train data</a:t>
                </a:r>
                <a:endParaRPr lang="en-US" dirty="0"/>
              </a:p>
              <a:p>
                <a:pPr lvl="2"/>
                <a:r>
                  <a:rPr lang="en-US" dirty="0"/>
                  <a:t>Maybe removing this restriction can reduce their number?</a:t>
                </a:r>
              </a:p>
              <a:p>
                <a:pPr lvl="2"/>
                <a:r>
                  <a:rPr lang="en-US" dirty="0"/>
                  <a:t>Learn support vectors as well </a:t>
                </a:r>
                <a:r>
                  <a:rPr lang="en-US" dirty="0" smtClean="0"/>
                  <a:t>(that are not </a:t>
                </a:r>
                <a:r>
                  <a:rPr lang="en-US" dirty="0"/>
                  <a:t>necessarily training points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Given budget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on how many SV we are allowed (based on space/time)</a:t>
                </a:r>
              </a:p>
              <a:p>
                <a:pPr lvl="2"/>
                <a:r>
                  <a:rPr lang="en-US" dirty="0" smtClean="0"/>
                  <a:t>Learn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so that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nary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is a good model for our learning task</a:t>
                </a:r>
              </a:p>
              <a:p>
                <a:pPr lvl="2"/>
                <a:r>
                  <a:rPr lang="en-IN" dirty="0" smtClean="0"/>
                  <a:t>Reduces model size and prediction time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𝑘𝑑</m:t>
                        </m:r>
                      </m:e>
                    </m:d>
                  </m:oMath>
                </a14:m>
                <a:r>
                  <a:rPr lang="en-IN" dirty="0" smtClean="0"/>
                  <a:t> where we can control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No free lunch: training problem becomes much more difficult – not a convex problem anymore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dirty="0" err="1"/>
                  <a:t>Joachims</a:t>
                </a:r>
                <a:r>
                  <a:rPr lang="en-IN" dirty="0"/>
                  <a:t> and Yu. </a:t>
                </a:r>
                <a:r>
                  <a:rPr lang="en-IN" b="1" dirty="0"/>
                  <a:t>Sparse Kernel SVMs via Cutting-Plane Training</a:t>
                </a:r>
                <a:r>
                  <a:rPr lang="en-IN" dirty="0"/>
                  <a:t>, Machine Learning 76(2):179-193, 2009</a:t>
                </a:r>
              </a:p>
              <a:p>
                <a:pPr lvl="2"/>
                <a:r>
                  <a:rPr lang="en-IN" dirty="0"/>
                  <a:t>Tsang et al. </a:t>
                </a:r>
                <a:r>
                  <a:rPr lang="en-IN" b="1" dirty="0"/>
                  <a:t>Core Vector Machines</a:t>
                </a:r>
                <a:r>
                  <a:rPr lang="en-IN" dirty="0"/>
                  <a:t>, JMLR 6:363-392, 2005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1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1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Approximation - </a:t>
            </a:r>
            <a:r>
              <a:rPr lang="en-IN" dirty="0" err="1" smtClean="0"/>
              <a:t>Landmarking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205508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 training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a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Based on budget, Identify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train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(e.g. clustering, randomly)</a:t>
                </a:r>
              </a:p>
              <a:p>
                <a:pPr lvl="2"/>
                <a:r>
                  <a:rPr lang="en-IN" dirty="0" smtClean="0"/>
                  <a:t>Represent every other point (train/test) in terms of their similarity to these prototypes where similarity is given by the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IN" dirty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Treat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IN" dirty="0" smtClean="0"/>
                  <a:t> as a new feature representation and use it in ML </a:t>
                </a:r>
                <a:r>
                  <a:rPr lang="en-IN" dirty="0" err="1" smtClean="0"/>
                  <a:t>algos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is reasonably small, can use linear SVM/RR/PCA on new features directly</a:t>
                </a:r>
              </a:p>
              <a:p>
                <a:pPr lvl="2"/>
                <a:r>
                  <a:rPr lang="en-IN" dirty="0" smtClean="0"/>
                  <a:t>Offers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 smtClean="0"/>
                  <a:t> model size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 smtClean="0"/>
                  <a:t> prediction time where we can control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Can be shown mathematically that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was nice for the problem (e.g. gave us small classification/regression error), then so will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endParaRPr lang="en-IN" dirty="0" smtClean="0"/>
              </a:p>
              <a:p>
                <a:pPr lvl="2"/>
                <a:r>
                  <a:rPr lang="en-US" dirty="0" err="1"/>
                  <a:t>Balcan</a:t>
                </a:r>
                <a:r>
                  <a:rPr lang="en-US" dirty="0"/>
                  <a:t> and Blum. </a:t>
                </a:r>
                <a:r>
                  <a:rPr lang="en-US" b="1" dirty="0"/>
                  <a:t>On a Theory of Learning with Similarity Functions</a:t>
                </a:r>
                <a:r>
                  <a:rPr lang="en-US" dirty="0"/>
                  <a:t>, ICML </a:t>
                </a:r>
                <a:r>
                  <a:rPr lang="en-US" dirty="0" smtClean="0"/>
                  <a:t>2006.</a:t>
                </a:r>
                <a:endParaRPr lang="en-US" dirty="0"/>
              </a:p>
              <a:p>
                <a:pPr lvl="2"/>
                <a:r>
                  <a:rPr lang="en-US" dirty="0"/>
                  <a:t>K. and Jain. </a:t>
                </a:r>
                <a:r>
                  <a:rPr lang="en-US" b="1" dirty="0"/>
                  <a:t>Similarity-based Learning via Data driven </a:t>
                </a:r>
                <a:r>
                  <a:rPr lang="en-US" b="1" dirty="0" err="1"/>
                  <a:t>Embeddings</a:t>
                </a:r>
                <a:r>
                  <a:rPr lang="en-US" dirty="0"/>
                  <a:t>, NIPS 2011.</a:t>
                </a:r>
                <a:endParaRPr lang="en-IN" dirty="0" smtClean="0"/>
              </a:p>
              <a:p>
                <a:endParaRPr lang="en-IN" dirty="0" smtClean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2055086" cy="5746376"/>
              </a:xfrm>
              <a:blipFill>
                <a:blip r:embed="rId2"/>
                <a:stretch>
                  <a:fillRect l="-556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Approximation – Nystrom Method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5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Close cousin of </a:t>
                </a:r>
                <a:r>
                  <a:rPr lang="en-IN" dirty="0" err="1" smtClean="0"/>
                  <a:t>landmarking</a:t>
                </a:r>
                <a:r>
                  <a:rPr lang="en-IN" dirty="0" smtClean="0"/>
                  <a:t> – removes redundancy in landmarks</a:t>
                </a:r>
              </a:p>
              <a:p>
                <a:pPr lvl="2"/>
                <a:r>
                  <a:rPr lang="en-IN" dirty="0" smtClean="0"/>
                  <a:t>Suppose we have chosen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landmarks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b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b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.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be the Gram matrix of these landmarks w.r.t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and its (thin) </a:t>
                </a:r>
                <a:r>
                  <a:rPr lang="en-IN" dirty="0" err="1" smtClean="0"/>
                  <a:t>eigendecomp</a:t>
                </a:r>
                <a:r>
                  <a:rPr lang="en-IN" dirty="0" smtClean="0"/>
                  <a:t>.</a:t>
                </a:r>
              </a:p>
              <a:p>
                <a:pPr lvl="2"/>
                <a:r>
                  <a:rPr lang="en-US" dirty="0" smtClean="0"/>
                  <a:t>As before, define the landmarked feature map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dirty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IN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IN" dirty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but instead 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/>
                  <a:t> exists since we chose thin ED)</a:t>
                </a:r>
              </a:p>
              <a:p>
                <a:pPr lvl="2"/>
                <a:r>
                  <a:rPr lang="en-US" dirty="0"/>
                  <a:t>Another interpretation – </a:t>
                </a:r>
                <a:r>
                  <a:rPr lang="en-US" dirty="0" err="1"/>
                  <a:t>landmarking</a:t>
                </a:r>
                <a:r>
                  <a:rPr lang="en-US" dirty="0"/>
                  <a:t> effectively asks us to use the kernel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d>
                      <m:d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sSup>
                      <m:sSupPr>
                        <m:ctrlPr>
                          <a:rPr lang="en-US" b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p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dirty="0"/>
                  <a:t> whereas Nystrom effectively asks us to use the kernel</a:t>
                </a:r>
                <a:br>
                  <a:rPr lang="en-IN" dirty="0"/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d>
                      <m:d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sSup>
                      <m:sSupPr>
                        <m:ctrlPr>
                          <a:rPr lang="en-US" b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p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sSup>
                      <m:sSupPr>
                        <m:ctrlPr>
                          <a:rPr lang="en-US" b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p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US" dirty="0"/>
                  <a:t>Suppose we cheated and </a:t>
                </a:r>
                <a:r>
                  <a:rPr lang="en-US" dirty="0" smtClean="0"/>
                  <a:t>chose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(i.e. same landmark)</a:t>
                </a:r>
                <a:endParaRPr lang="en-IN" dirty="0"/>
              </a:p>
              <a:p>
                <a:pPr lvl="2"/>
                <a:r>
                  <a:rPr lang="en-US" dirty="0" smtClean="0"/>
                  <a:t>Nystrom method will detect this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will be rank 1 and so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Williams </a:t>
                </a:r>
                <a:r>
                  <a:rPr lang="en-US" dirty="0"/>
                  <a:t>et al. </a:t>
                </a:r>
                <a:r>
                  <a:rPr lang="en-US" b="1" dirty="0"/>
                  <a:t>Using </a:t>
                </a:r>
                <a:r>
                  <a:rPr lang="en-US" b="1" dirty="0"/>
                  <a:t>Nystrom </a:t>
                </a:r>
                <a:r>
                  <a:rPr lang="en-US" b="1" dirty="0"/>
                  <a:t>Method to Speed Up Kernel Machines</a:t>
                </a:r>
                <a:r>
                  <a:rPr lang="en-US" dirty="0"/>
                  <a:t>, NIPS </a:t>
                </a:r>
                <a:r>
                  <a:rPr lang="en-US" dirty="0"/>
                  <a:t>2000</a:t>
                </a:r>
              </a:p>
              <a:p>
                <a:pPr lvl="2"/>
                <a:r>
                  <a:rPr lang="en-US" dirty="0"/>
                  <a:t>Yang </a:t>
                </a:r>
                <a:r>
                  <a:rPr lang="en-US" dirty="0"/>
                  <a:t>et al. </a:t>
                </a:r>
                <a:r>
                  <a:rPr lang="en-US" b="1" dirty="0"/>
                  <a:t>Nystrom Method vs Random Fourier Features</a:t>
                </a:r>
                <a:r>
                  <a:rPr lang="en-US" dirty="0"/>
                  <a:t>, NIPS </a:t>
                </a:r>
                <a:r>
                  <a:rPr lang="en-US" dirty="0" smtClean="0"/>
                  <a:t>2012</a:t>
                </a:r>
                <a:endParaRPr lang="en-IN" dirty="0" smtClean="0"/>
              </a:p>
              <a:p>
                <a:pPr lvl="2"/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5"/>
                <a:ext cx="11938645" cy="5746376"/>
              </a:xfrm>
              <a:blipFill>
                <a:blip r:embed="rId2"/>
                <a:stretch>
                  <a:fillRect l="-132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1314</TotalTime>
  <Words>595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Metropolitan</vt:lpstr>
      <vt:lpstr>Kernel Learning IV</vt:lpstr>
      <vt:lpstr>Announcements</vt:lpstr>
      <vt:lpstr>Recap of Last Lecture</vt:lpstr>
      <vt:lpstr>Accelerated Kernel Learning</vt:lpstr>
      <vt:lpstr>Accelerated Kernel Learning</vt:lpstr>
      <vt:lpstr>Post Processing</vt:lpstr>
      <vt:lpstr>Approximate Training</vt:lpstr>
      <vt:lpstr>Kernel Approximation - Landmarking</vt:lpstr>
      <vt:lpstr>Kernel Approximation – Nystrom Method</vt:lpstr>
      <vt:lpstr>Kernel Approximation – Explicit Features</vt:lpstr>
      <vt:lpstr>Kernel Approximation – Explicit Features</vt:lpstr>
      <vt:lpstr>Kernel Approximation – Explicit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62</cp:revision>
  <dcterms:created xsi:type="dcterms:W3CDTF">2018-07-30T05:08:11Z</dcterms:created>
  <dcterms:modified xsi:type="dcterms:W3CDTF">2019-10-23T09:46:45Z</dcterms:modified>
</cp:coreProperties>
</file>