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8/6/2019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ml19-20a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Local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metric learning works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53351" y="895724"/>
            <a:ext cx="11075049" cy="5809876"/>
            <a:chOff x="253351" y="895724"/>
            <a:chExt cx="11075049" cy="58098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838" y="895724"/>
              <a:ext cx="9797121" cy="5230821"/>
            </a:xfrm>
            <a:prstGeom prst="rect">
              <a:avLst/>
            </a:prstGeom>
          </p:spPr>
        </p:pic>
        <p:cxnSp>
          <p:nvCxnSpPr>
            <p:cNvPr id="77" name="Straight Connector 76"/>
            <p:cNvCxnSpPr/>
            <p:nvPr/>
          </p:nvCxnSpPr>
          <p:spPr>
            <a:xfrm>
              <a:off x="561575" y="1082585"/>
              <a:ext cx="0" cy="562301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53351" y="6342445"/>
              <a:ext cx="11075049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92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metric learning works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1800000">
            <a:off x="1097891" y="310097"/>
            <a:ext cx="11075049" cy="5809876"/>
            <a:chOff x="253351" y="895724"/>
            <a:chExt cx="11075049" cy="5809876"/>
          </a:xfrm>
          <a:scene3d>
            <a:camera prst="orthographicFront">
              <a:rot lat="19200000" lon="3600000" rev="0"/>
            </a:camera>
            <a:lightRig rig="threePt" dir="t"/>
          </a:scene3d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838" y="895724"/>
              <a:ext cx="9797121" cy="5230821"/>
            </a:xfrm>
            <a:prstGeom prst="rect">
              <a:avLst/>
            </a:prstGeom>
          </p:spPr>
        </p:pic>
        <p:cxnSp>
          <p:nvCxnSpPr>
            <p:cNvPr id="77" name="Straight Connector 76"/>
            <p:cNvCxnSpPr/>
            <p:nvPr/>
          </p:nvCxnSpPr>
          <p:spPr>
            <a:xfrm>
              <a:off x="561575" y="1082585"/>
              <a:ext cx="0" cy="562301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53351" y="6342445"/>
              <a:ext cx="11075049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02798">
            <a:off x="6172352" y="1088828"/>
            <a:ext cx="1304657" cy="3749365"/>
          </a:xfrm>
          <a:prstGeom prst="rect">
            <a:avLst/>
          </a:prstGeom>
          <a:scene3d>
            <a:camera prst="orthographicFront">
              <a:rot lat="19200000" lon="36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565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1" y="-626926"/>
            <a:ext cx="12576471" cy="7934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Nearest Neighbors - </a:t>
            </a:r>
            <a:r>
              <a:rPr lang="en-US" dirty="0" err="1" smtClean="0"/>
              <a:t>kNN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789798" y="1006075"/>
            <a:ext cx="9247697" cy="2830680"/>
            <a:chOff x="1789798" y="1006075"/>
            <a:chExt cx="9247697" cy="2830680"/>
          </a:xfrm>
          <a:solidFill>
            <a:srgbClr val="FF0000"/>
          </a:solidFill>
        </p:grpSpPr>
        <p:sp>
          <p:nvSpPr>
            <p:cNvPr id="7" name="Oval 6"/>
            <p:cNvSpPr/>
            <p:nvPr/>
          </p:nvSpPr>
          <p:spPr>
            <a:xfrm>
              <a:off x="2328421" y="1006075"/>
              <a:ext cx="311085" cy="3110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07150" y="1675378"/>
              <a:ext cx="311085" cy="3110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89798" y="2467230"/>
              <a:ext cx="311085" cy="3110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44842" y="1325290"/>
              <a:ext cx="311085" cy="3110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44462" y="2543300"/>
              <a:ext cx="311085" cy="3110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318235" y="3114308"/>
              <a:ext cx="311085" cy="3110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286000" y="3440920"/>
              <a:ext cx="311085" cy="3110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547139" y="3294894"/>
              <a:ext cx="311085" cy="3110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08174" y="1317160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407415" y="2150134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9076718" y="1088970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311630" y="1709545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732105" y="2702945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765633" y="3525670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887424" y="2324575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726410" y="3191019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/>
          <p:cNvCxnSpPr/>
          <p:nvPr/>
        </p:nvCxnSpPr>
        <p:spPr>
          <a:xfrm flipH="1">
            <a:off x="6175107" y="2518661"/>
            <a:ext cx="34703" cy="1801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75107" y="2674663"/>
            <a:ext cx="543636" cy="27355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74517" y="1480193"/>
            <a:ext cx="432775" cy="1062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770766" y="-722445"/>
            <a:ext cx="72" cy="2202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616033" y="5387262"/>
            <a:ext cx="102712" cy="1953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51749" y="2778315"/>
            <a:ext cx="311085" cy="311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8" idx="2"/>
            <a:endCxn id="11" idx="6"/>
          </p:cNvCxnSpPr>
          <p:nvPr/>
        </p:nvCxnSpPr>
        <p:spPr>
          <a:xfrm flipH="1" flipV="1">
            <a:off x="4655547" y="2698843"/>
            <a:ext cx="1396202" cy="235015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3"/>
            <a:endCxn id="14" idx="6"/>
          </p:cNvCxnSpPr>
          <p:nvPr/>
        </p:nvCxnSpPr>
        <p:spPr>
          <a:xfrm flipH="1">
            <a:off x="4858224" y="3043843"/>
            <a:ext cx="1239082" cy="406594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2"/>
            <a:endCxn id="28" idx="6"/>
          </p:cNvCxnSpPr>
          <p:nvPr/>
        </p:nvCxnSpPr>
        <p:spPr>
          <a:xfrm flipH="1">
            <a:off x="6362834" y="2858488"/>
            <a:ext cx="1369271" cy="7537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27" y="2177175"/>
            <a:ext cx="278906" cy="53495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52964" y="5537748"/>
            <a:ext cx="1468606" cy="1238929"/>
            <a:chOff x="12383748" y="1219011"/>
            <a:chExt cx="1862104" cy="1570887"/>
          </a:xfrm>
        </p:grpSpPr>
        <p:sp>
          <p:nvSpPr>
            <p:cNvPr id="34" name="Freeform 33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 34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ular Callout 38"/>
              <p:cNvSpPr/>
              <p:nvPr/>
            </p:nvSpPr>
            <p:spPr>
              <a:xfrm>
                <a:off x="2156924" y="5057619"/>
                <a:ext cx="5024712" cy="1579052"/>
              </a:xfrm>
              <a:prstGeom prst="wedgeRectCallout">
                <a:avLst>
                  <a:gd name="adj1" fmla="val -69559"/>
                  <a:gd name="adj2" fmla="val 5487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Instead of looking at just the label of the nearest neighbour, look at the labels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nearest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neighbors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choose the one that is most popular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9" name="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924" y="5057619"/>
                <a:ext cx="5024712" cy="1579052"/>
              </a:xfrm>
              <a:prstGeom prst="wedgeRectCallout">
                <a:avLst>
                  <a:gd name="adj1" fmla="val -69559"/>
                  <a:gd name="adj2" fmla="val 54871"/>
                </a:avLst>
              </a:prstGeom>
              <a:blipFill>
                <a:blip r:embed="rId5"/>
                <a:stretch>
                  <a:fillRect t="-1079" b="-179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74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Nearest Neighbors - </a:t>
            </a:r>
            <a:r>
              <a:rPr lang="en-US" dirty="0" err="1" smtClean="0"/>
              <a:t>rNN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19257" y="1661623"/>
            <a:ext cx="1123749" cy="1123749"/>
          </a:xfrm>
          <a:prstGeom prst="ellipse">
            <a:avLst/>
          </a:prstGeom>
          <a:solidFill>
            <a:srgbClr val="ED7D31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26595" y="1000602"/>
            <a:ext cx="1123749" cy="1123749"/>
          </a:xfrm>
          <a:prstGeom prst="ellipse">
            <a:avLst/>
          </a:prstGeom>
          <a:solidFill>
            <a:srgbClr val="ED7D31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789798" y="1006075"/>
            <a:ext cx="9247697" cy="2830680"/>
            <a:chOff x="1789798" y="1006075"/>
            <a:chExt cx="9247697" cy="2830680"/>
          </a:xfrm>
          <a:solidFill>
            <a:srgbClr val="FF0000"/>
          </a:solidFill>
        </p:grpSpPr>
        <p:sp>
          <p:nvSpPr>
            <p:cNvPr id="33" name="Oval 32"/>
            <p:cNvSpPr/>
            <p:nvPr/>
          </p:nvSpPr>
          <p:spPr>
            <a:xfrm>
              <a:off x="2328421" y="100607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007150" y="1675378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789798" y="2467230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844842" y="1325290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344462" y="2543300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318235" y="3114308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440920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547139" y="329489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408174" y="131716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8407415" y="215013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076718" y="108897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0311630" y="170954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732105" y="270294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8765633" y="352567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9887424" y="232457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0726410" y="319101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9" name="Straight Connector 48"/>
          <p:cNvCxnSpPr>
            <a:endCxn id="30" idx="6"/>
          </p:cNvCxnSpPr>
          <p:nvPr/>
        </p:nvCxnSpPr>
        <p:spPr>
          <a:xfrm>
            <a:off x="5136674" y="2223436"/>
            <a:ext cx="1512000" cy="6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50" name="Picture 4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95" y="1973301"/>
            <a:ext cx="145092" cy="160028"/>
          </a:xfrm>
          <a:prstGeom prst="rect">
            <a:avLst/>
          </a:prstGeom>
        </p:spPr>
      </p:pic>
      <p:sp>
        <p:nvSpPr>
          <p:cNvPr id="51" name="Oval 50"/>
          <p:cNvSpPr/>
          <p:nvPr/>
        </p:nvSpPr>
        <p:spPr>
          <a:xfrm>
            <a:off x="6132927" y="1406934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Picture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246" y="1300638"/>
            <a:ext cx="145092" cy="160028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4825589" y="2067955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6437325" y="1550773"/>
            <a:ext cx="1512000" cy="6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081" y="4835752"/>
            <a:ext cx="1800918" cy="1800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ular Callout 55"/>
              <p:cNvSpPr/>
              <p:nvPr/>
            </p:nvSpPr>
            <p:spPr>
              <a:xfrm>
                <a:off x="6876945" y="5267555"/>
                <a:ext cx="3649658" cy="1278844"/>
              </a:xfrm>
              <a:prstGeom prst="wedgeRectCallout">
                <a:avLst>
                  <a:gd name="adj1" fmla="val 70337"/>
                  <a:gd name="adj2" fmla="val 921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How should I decide which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 use? Also, should I use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kNN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or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rNN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?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6" name="Rectangular Callout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945" y="5267555"/>
                <a:ext cx="3649658" cy="1278844"/>
              </a:xfrm>
              <a:prstGeom prst="wedgeRectCallout">
                <a:avLst>
                  <a:gd name="adj1" fmla="val 70337"/>
                  <a:gd name="adj2" fmla="val 9218"/>
                </a:avLst>
              </a:prstGeom>
              <a:blipFill>
                <a:blip r:embed="rId6"/>
                <a:stretch>
                  <a:fillRect l="-688" b="-555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152964" y="5537748"/>
            <a:ext cx="1468606" cy="1238929"/>
            <a:chOff x="12383748" y="1219011"/>
            <a:chExt cx="1862104" cy="1570887"/>
          </a:xfrm>
        </p:grpSpPr>
        <p:sp>
          <p:nvSpPr>
            <p:cNvPr id="58" name="Freeform 5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 5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4" name="Rectangular Callout 63" descr=" 63"/>
          <p:cNvSpPr/>
          <p:nvPr/>
        </p:nvSpPr>
        <p:spPr>
          <a:xfrm>
            <a:off x="2156924" y="3338044"/>
            <a:ext cx="4202779" cy="1579052"/>
          </a:xfrm>
          <a:prstGeom prst="wedgeRectCallout">
            <a:avLst>
              <a:gd name="adj1" fmla="val -68336"/>
              <a:gd name="adj2" fmla="val 11277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Every classifier has a decision boundary even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rNN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have some decision boundary (which we hope are better than 1NN’s)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ular Callout 62"/>
              <p:cNvSpPr/>
              <p:nvPr/>
            </p:nvSpPr>
            <p:spPr>
              <a:xfrm>
                <a:off x="2156924" y="5057619"/>
                <a:ext cx="4202779" cy="1579052"/>
              </a:xfrm>
              <a:prstGeom prst="wedgeRectCallout">
                <a:avLst>
                  <a:gd name="adj1" fmla="val -72981"/>
                  <a:gd name="adj2" fmla="val 4901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Look at all neighbors who are within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radius of the test point and choose the label most popular among the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neighbors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3" name="Rectangular Callout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924" y="5057619"/>
                <a:ext cx="4202779" cy="1579052"/>
              </a:xfrm>
              <a:prstGeom prst="wedgeRectCallout">
                <a:avLst>
                  <a:gd name="adj1" fmla="val -72981"/>
                  <a:gd name="adj2" fmla="val 49015"/>
                </a:avLst>
              </a:prstGeom>
              <a:blipFill>
                <a:blip r:embed="rId7"/>
                <a:stretch>
                  <a:fillRect t="-1132" r="-1874" b="-679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89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51" grpId="0" animBg="1"/>
      <p:bldP spid="53" grpId="0" animBg="1"/>
      <p:bldP spid="53" grpId="1" animBg="1"/>
      <p:bldP spid="56" grpId="0" animBg="1"/>
      <p:bldP spid="64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Tuning in ML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Constants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in </a:t>
                </a:r>
                <a:r>
                  <a:rPr lang="en-IN" dirty="0" err="1" smtClean="0"/>
                  <a:t>kNN</a:t>
                </a:r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 smtClean="0"/>
                  <a:t> in </a:t>
                </a:r>
                <a:r>
                  <a:rPr lang="en-IN" dirty="0" err="1" smtClean="0"/>
                  <a:t>rNN</a:t>
                </a:r>
                <a:r>
                  <a:rPr lang="en-IN" dirty="0" smtClean="0"/>
                  <a:t>, or even the metric to use in </a:t>
                </a:r>
                <a:r>
                  <a:rPr lang="en-IN" dirty="0" err="1" smtClean="0"/>
                  <a:t>LwP</a:t>
                </a:r>
                <a:r>
                  <a:rPr lang="en-IN" dirty="0" smtClean="0"/>
                  <a:t> are called </a:t>
                </a:r>
                <a:r>
                  <a:rPr lang="en-IN" i="1" dirty="0" err="1" smtClean="0"/>
                  <a:t>hyperparameters</a:t>
                </a:r>
                <a:r>
                  <a:rPr lang="en-IN" dirty="0" smtClean="0"/>
                  <a:t> of an ML algorithm</a:t>
                </a:r>
              </a:p>
              <a:p>
                <a:r>
                  <a:rPr lang="en-US" dirty="0" smtClean="0"/>
                  <a:t>Just a fancy name (model vectors like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are called </a:t>
                </a:r>
                <a:r>
                  <a:rPr lang="en-IN" i="1" dirty="0" smtClean="0"/>
                  <a:t>parameters</a:t>
                </a:r>
                <a:r>
                  <a:rPr lang="en-IN" dirty="0" smtClean="0"/>
                  <a:t>)</a:t>
                </a:r>
              </a:p>
              <a:p>
                <a:r>
                  <a:rPr lang="en-US" dirty="0" smtClean="0"/>
                  <a:t>We usually tune these </a:t>
                </a:r>
                <a:r>
                  <a:rPr lang="en-US" dirty="0" err="1" smtClean="0"/>
                  <a:t>hyperparameters</a:t>
                </a:r>
                <a:r>
                  <a:rPr lang="en-US" dirty="0" smtClean="0"/>
                  <a:t> by setting them to a value that gives us highest test accuracy</a:t>
                </a:r>
              </a:p>
              <a:p>
                <a:r>
                  <a:rPr lang="en-US" dirty="0" smtClean="0"/>
                  <a:t>Take out a part of the training data and pretend it is test data for the purpose of </a:t>
                </a:r>
                <a:r>
                  <a:rPr lang="en-US" dirty="0" err="1" smtClean="0"/>
                  <a:t>hyperparameter</a:t>
                </a:r>
                <a:r>
                  <a:rPr lang="en-US" dirty="0" smtClean="0"/>
                  <a:t> tuning </a:t>
                </a:r>
                <a:r>
                  <a:rPr lang="en-US" dirty="0" smtClean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This part of data that is a mock test for us is called </a:t>
                </a:r>
                <a:r>
                  <a:rPr lang="en-US" i="1" dirty="0" smtClean="0">
                    <a:sym typeface="Wingdings" panose="05000000000000000000" pitchFamily="2" charset="2"/>
                  </a:rPr>
                  <a:t>validation data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Let us look at the two most popular ways of creating</a:t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r>
                  <a:rPr lang="en-US" dirty="0" smtClean="0">
                    <a:sym typeface="Wingdings" panose="05000000000000000000" pitchFamily="2" charset="2"/>
                  </a:rPr>
                  <a:t>such validation datasets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967" y="5136968"/>
            <a:ext cx="1721032" cy="1721032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7194371" y="5753528"/>
            <a:ext cx="3218980" cy="1104472"/>
          </a:xfrm>
          <a:prstGeom prst="wedgeRectCallout">
            <a:avLst>
              <a:gd name="adj1" fmla="val 70843"/>
              <a:gd name="adj2" fmla="val 1733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Looking at test data during training is an execution-worthy crime!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423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4354848" y="1278552"/>
            <a:ext cx="1688159" cy="4550061"/>
            <a:chOff x="4354848" y="1278552"/>
            <a:chExt cx="1688159" cy="4550061"/>
          </a:xfrm>
        </p:grpSpPr>
        <p:grpSp>
          <p:nvGrpSpPr>
            <p:cNvPr id="65" name="Group 64"/>
            <p:cNvGrpSpPr/>
            <p:nvPr/>
          </p:nvGrpSpPr>
          <p:grpSpPr>
            <a:xfrm>
              <a:off x="4355609" y="4431764"/>
              <a:ext cx="1687398" cy="1396849"/>
              <a:chOff x="6759881" y="4133814"/>
              <a:chExt cx="1687398" cy="1396849"/>
            </a:xfrm>
          </p:grpSpPr>
          <p:grpSp>
            <p:nvGrpSpPr>
              <p:cNvPr id="79" name="Group 78" descr=" 127"/>
              <p:cNvGrpSpPr/>
              <p:nvPr/>
            </p:nvGrpSpPr>
            <p:grpSpPr>
              <a:xfrm>
                <a:off x="6759881" y="4133814"/>
                <a:ext cx="1687398" cy="929836"/>
                <a:chOff x="3995955" y="1535112"/>
                <a:chExt cx="1687398" cy="929836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3995955" y="2229278"/>
                  <a:ext cx="1687398" cy="235670"/>
                </a:xfrm>
                <a:prstGeom prst="rect">
                  <a:avLst/>
                </a:prstGeom>
                <a:solidFill>
                  <a:srgbClr val="2ECC7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+mj-lt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995955" y="1993608"/>
                  <a:ext cx="1687398" cy="235670"/>
                </a:xfrm>
                <a:prstGeom prst="rect">
                  <a:avLst/>
                </a:prstGeom>
                <a:solidFill>
                  <a:srgbClr val="2ECC7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+mj-lt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3995955" y="1770782"/>
                  <a:ext cx="1687398" cy="235670"/>
                </a:xfrm>
                <a:prstGeom prst="rect">
                  <a:avLst/>
                </a:prstGeom>
                <a:solidFill>
                  <a:srgbClr val="2ECC7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+mj-lt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3995955" y="1535112"/>
                  <a:ext cx="1687398" cy="235670"/>
                </a:xfrm>
                <a:prstGeom prst="rect">
                  <a:avLst/>
                </a:prstGeom>
                <a:solidFill>
                  <a:srgbClr val="2ECC7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+mj-lt"/>
                  </a:endParaRPr>
                </a:p>
              </p:txBody>
            </p:sp>
          </p:grpSp>
          <p:grpSp>
            <p:nvGrpSpPr>
              <p:cNvPr id="80" name="Group 79" descr=" 128"/>
              <p:cNvGrpSpPr/>
              <p:nvPr/>
            </p:nvGrpSpPr>
            <p:grpSpPr>
              <a:xfrm>
                <a:off x="6759881" y="5055859"/>
                <a:ext cx="1687398" cy="474804"/>
                <a:chOff x="3995955" y="4354148"/>
                <a:chExt cx="1687398" cy="474804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3995955" y="4354148"/>
                  <a:ext cx="1687398" cy="235670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+mj-lt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995955" y="4593282"/>
                  <a:ext cx="1687398" cy="235670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+mj-lt"/>
                  </a:endParaRPr>
                </a:p>
              </p:txBody>
            </p:sp>
          </p:grpSp>
        </p:grpSp>
        <p:grpSp>
          <p:nvGrpSpPr>
            <p:cNvPr id="66" name="Group 65" descr=" 130"/>
            <p:cNvGrpSpPr/>
            <p:nvPr/>
          </p:nvGrpSpPr>
          <p:grpSpPr>
            <a:xfrm>
              <a:off x="4354848" y="3158141"/>
              <a:ext cx="1687398" cy="467876"/>
              <a:chOff x="3995955" y="4825488"/>
              <a:chExt cx="1687398" cy="46787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995955" y="4825488"/>
                <a:ext cx="1687398" cy="235670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+mj-l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995955" y="5057694"/>
                <a:ext cx="1687398" cy="235670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+mj-lt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4355609" y="1278552"/>
              <a:ext cx="1687398" cy="942680"/>
              <a:chOff x="6759881" y="980602"/>
              <a:chExt cx="1687398" cy="94268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759881" y="1216272"/>
                <a:ext cx="1687398" cy="235670"/>
              </a:xfrm>
              <a:prstGeom prst="rect">
                <a:avLst/>
              </a:prstGeom>
              <a:solidFill>
                <a:srgbClr val="2ECC7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+mj-lt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759881" y="980602"/>
                <a:ext cx="1687398" cy="235670"/>
              </a:xfrm>
              <a:prstGeom prst="rect">
                <a:avLst/>
              </a:prstGeom>
              <a:solidFill>
                <a:srgbClr val="2ECC7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+mj-l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759881" y="1687612"/>
                <a:ext cx="1687398" cy="235670"/>
              </a:xfrm>
              <a:prstGeom prst="rect">
                <a:avLst/>
              </a:prstGeom>
              <a:solidFill>
                <a:srgbClr val="2ECC7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+mj-l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759881" y="1451942"/>
                <a:ext cx="1687398" cy="235670"/>
              </a:xfrm>
              <a:prstGeom prst="rect">
                <a:avLst/>
              </a:prstGeom>
              <a:solidFill>
                <a:srgbClr val="2ECC7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+mj-lt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4354848" y="2221232"/>
              <a:ext cx="1688159" cy="941412"/>
              <a:chOff x="6759120" y="1923282"/>
              <a:chExt cx="1688159" cy="941412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759881" y="2158952"/>
                <a:ext cx="1687398" cy="235670"/>
              </a:xfrm>
              <a:prstGeom prst="rect">
                <a:avLst/>
              </a:prstGeom>
              <a:solidFill>
                <a:srgbClr val="2ECC7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+mj-l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759881" y="1923282"/>
                <a:ext cx="1687398" cy="235670"/>
              </a:xfrm>
              <a:prstGeom prst="rect">
                <a:avLst/>
              </a:prstGeom>
              <a:solidFill>
                <a:srgbClr val="2ECC7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+mj-l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759120" y="2389890"/>
                <a:ext cx="1687398" cy="235670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+mj-lt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759120" y="2629024"/>
                <a:ext cx="1687398" cy="235670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+mj-lt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Held-out Validation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355609" y="4431764"/>
            <a:ext cx="1687398" cy="1396849"/>
            <a:chOff x="6759881" y="4133814"/>
            <a:chExt cx="1687398" cy="1396849"/>
          </a:xfrm>
        </p:grpSpPr>
        <p:grpSp>
          <p:nvGrpSpPr>
            <p:cNvPr id="34" name="Group 33" descr=" 127"/>
            <p:cNvGrpSpPr/>
            <p:nvPr/>
          </p:nvGrpSpPr>
          <p:grpSpPr>
            <a:xfrm>
              <a:off x="6759881" y="4133814"/>
              <a:ext cx="1687398" cy="929836"/>
              <a:chOff x="3995955" y="1535112"/>
              <a:chExt cx="1687398" cy="929836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995955" y="2229278"/>
                <a:ext cx="1687398" cy="235670"/>
              </a:xfrm>
              <a:prstGeom prst="rect">
                <a:avLst/>
              </a:prstGeom>
              <a:solidFill>
                <a:srgbClr val="2ECC7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+mj-l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995955" y="1993608"/>
                <a:ext cx="1687398" cy="235670"/>
              </a:xfrm>
              <a:prstGeom prst="rect">
                <a:avLst/>
              </a:prstGeom>
              <a:solidFill>
                <a:srgbClr val="2ECC7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+mj-l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995955" y="1770782"/>
                <a:ext cx="1687398" cy="235670"/>
              </a:xfrm>
              <a:prstGeom prst="rect">
                <a:avLst/>
              </a:prstGeom>
              <a:solidFill>
                <a:srgbClr val="2ECC7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+mj-lt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995955" y="1535112"/>
                <a:ext cx="1687398" cy="235670"/>
              </a:xfrm>
              <a:prstGeom prst="rect">
                <a:avLst/>
              </a:prstGeom>
              <a:solidFill>
                <a:srgbClr val="2ECC7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+mj-lt"/>
                </a:endParaRPr>
              </a:p>
            </p:txBody>
          </p:sp>
        </p:grpSp>
        <p:grpSp>
          <p:nvGrpSpPr>
            <p:cNvPr id="35" name="Group 34" descr=" 128"/>
            <p:cNvGrpSpPr/>
            <p:nvPr/>
          </p:nvGrpSpPr>
          <p:grpSpPr>
            <a:xfrm>
              <a:off x="6759881" y="5055859"/>
              <a:ext cx="1687398" cy="474804"/>
              <a:chOff x="3995955" y="4354148"/>
              <a:chExt cx="1687398" cy="47480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995955" y="4354148"/>
                <a:ext cx="1687398" cy="235670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+mj-lt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995955" y="4593282"/>
                <a:ext cx="1687398" cy="235670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+mj-lt"/>
                </a:endParaRPr>
              </a:p>
            </p:txBody>
          </p:sp>
        </p:grpSp>
      </p:grpSp>
      <p:grpSp>
        <p:nvGrpSpPr>
          <p:cNvPr id="42" name="Group 41" descr=" 130"/>
          <p:cNvGrpSpPr/>
          <p:nvPr/>
        </p:nvGrpSpPr>
        <p:grpSpPr>
          <a:xfrm>
            <a:off x="4354848" y="3158141"/>
            <a:ext cx="1687398" cy="467876"/>
            <a:chOff x="3995955" y="4825488"/>
            <a:chExt cx="1687398" cy="467876"/>
          </a:xfrm>
        </p:grpSpPr>
        <p:sp>
          <p:nvSpPr>
            <p:cNvPr id="43" name="Rectangle 42"/>
            <p:cNvSpPr/>
            <p:nvPr/>
          </p:nvSpPr>
          <p:spPr>
            <a:xfrm>
              <a:off x="3995955" y="4825488"/>
              <a:ext cx="1687398" cy="23567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95955" y="5057694"/>
              <a:ext cx="1687398" cy="23567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355609" y="1278552"/>
            <a:ext cx="1687398" cy="942680"/>
            <a:chOff x="6759881" y="980602"/>
            <a:chExt cx="1687398" cy="942680"/>
          </a:xfrm>
        </p:grpSpPr>
        <p:sp>
          <p:nvSpPr>
            <p:cNvPr id="46" name="Rectangle 45"/>
            <p:cNvSpPr/>
            <p:nvPr/>
          </p:nvSpPr>
          <p:spPr>
            <a:xfrm>
              <a:off x="6759881" y="1216272"/>
              <a:ext cx="1687398" cy="235670"/>
            </a:xfrm>
            <a:prstGeom prst="rect">
              <a:avLst/>
            </a:prstGeom>
            <a:solidFill>
              <a:srgbClr val="2ECC7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759881" y="980602"/>
              <a:ext cx="1687398" cy="235670"/>
            </a:xfrm>
            <a:prstGeom prst="rect">
              <a:avLst/>
            </a:prstGeom>
            <a:solidFill>
              <a:srgbClr val="2ECC7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759881" y="1687612"/>
              <a:ext cx="1687398" cy="235670"/>
            </a:xfrm>
            <a:prstGeom prst="rect">
              <a:avLst/>
            </a:prstGeom>
            <a:solidFill>
              <a:srgbClr val="2ECC7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59881" y="1451942"/>
              <a:ext cx="1687398" cy="235670"/>
            </a:xfrm>
            <a:prstGeom prst="rect">
              <a:avLst/>
            </a:prstGeom>
            <a:solidFill>
              <a:srgbClr val="2ECC7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354848" y="2221232"/>
            <a:ext cx="1688159" cy="941412"/>
            <a:chOff x="6759120" y="1923282"/>
            <a:chExt cx="1688159" cy="941412"/>
          </a:xfrm>
        </p:grpSpPr>
        <p:sp>
          <p:nvSpPr>
            <p:cNvPr id="51" name="Rectangle 50"/>
            <p:cNvSpPr/>
            <p:nvPr/>
          </p:nvSpPr>
          <p:spPr>
            <a:xfrm>
              <a:off x="6759881" y="2158952"/>
              <a:ext cx="1687398" cy="235670"/>
            </a:xfrm>
            <a:prstGeom prst="rect">
              <a:avLst/>
            </a:prstGeom>
            <a:solidFill>
              <a:srgbClr val="2ECC7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759881" y="1923282"/>
              <a:ext cx="1687398" cy="235670"/>
            </a:xfrm>
            <a:prstGeom prst="rect">
              <a:avLst/>
            </a:prstGeom>
            <a:solidFill>
              <a:srgbClr val="2ECC7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759120" y="2389890"/>
              <a:ext cx="1687398" cy="23567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759120" y="2629024"/>
              <a:ext cx="1687398" cy="23567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4560628" y="3647597"/>
            <a:ext cx="1275838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+mj-lt"/>
              </a:rPr>
              <a:t>Train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60628" y="5864069"/>
            <a:ext cx="1275838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+mj-lt"/>
              </a:rPr>
              <a:t>Test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322682" y="6062089"/>
            <a:ext cx="1275838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+mj-lt"/>
              </a:rPr>
              <a:t>Test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322682" y="2386532"/>
            <a:ext cx="1275838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+mj-lt"/>
              </a:rPr>
              <a:t>Train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993599" y="4071597"/>
            <a:ext cx="1934003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+mj-lt"/>
              </a:rPr>
              <a:t>Validation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0" name="Rectangular Callout 59"/>
          <p:cNvSpPr/>
          <p:nvPr/>
        </p:nvSpPr>
        <p:spPr>
          <a:xfrm>
            <a:off x="1952089" y="1462130"/>
            <a:ext cx="1741962" cy="475539"/>
          </a:xfrm>
          <a:prstGeom prst="wedgeRectCallout">
            <a:avLst>
              <a:gd name="adj1" fmla="val 79690"/>
              <a:gd name="adj2" fmla="val 11024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Non-spam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Rectangular Callout 60"/>
          <p:cNvSpPr/>
          <p:nvPr/>
        </p:nvSpPr>
        <p:spPr>
          <a:xfrm>
            <a:off x="1952089" y="2413989"/>
            <a:ext cx="1741962" cy="475539"/>
          </a:xfrm>
          <a:prstGeom prst="wedgeRectCallout">
            <a:avLst>
              <a:gd name="adj1" fmla="val 79690"/>
              <a:gd name="adj2" fmla="val 11024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Spam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2" name="Rectangular Callout 61"/>
          <p:cNvSpPr/>
          <p:nvPr/>
        </p:nvSpPr>
        <p:spPr>
          <a:xfrm>
            <a:off x="1952089" y="4087520"/>
            <a:ext cx="1741962" cy="475539"/>
          </a:xfrm>
          <a:prstGeom prst="wedgeRectCallout">
            <a:avLst>
              <a:gd name="adj1" fmla="val 79690"/>
              <a:gd name="adj2" fmla="val 11024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Non-spam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Rectangular Callout 62"/>
          <p:cNvSpPr/>
          <p:nvPr/>
        </p:nvSpPr>
        <p:spPr>
          <a:xfrm>
            <a:off x="1952089" y="4793239"/>
            <a:ext cx="1741962" cy="475539"/>
          </a:xfrm>
          <a:prstGeom prst="wedgeRectCallout">
            <a:avLst>
              <a:gd name="adj1" fmla="val 79690"/>
              <a:gd name="adj2" fmla="val 11024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Spam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Rectangular Callout 86"/>
          <p:cNvSpPr/>
          <p:nvPr/>
        </p:nvSpPr>
        <p:spPr>
          <a:xfrm>
            <a:off x="9863190" y="4957617"/>
            <a:ext cx="2224848" cy="1104472"/>
          </a:xfrm>
          <a:prstGeom prst="wedgeRectCallout">
            <a:avLst>
              <a:gd name="adj1" fmla="val -88475"/>
              <a:gd name="adj2" fmla="val 1175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Never touch this during training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8" name="Rectangular Callout 87"/>
          <p:cNvSpPr/>
          <p:nvPr/>
        </p:nvSpPr>
        <p:spPr>
          <a:xfrm>
            <a:off x="9863190" y="2285875"/>
            <a:ext cx="2224848" cy="1104472"/>
          </a:xfrm>
          <a:prstGeom prst="wedgeRectCallout">
            <a:avLst>
              <a:gd name="adj1" fmla="val -89860"/>
              <a:gd name="adj2" fmla="val 7222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Instead, pretend this is test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921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85185E-6 L 0.22891 0.0328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5" y="164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0.22891 -0.0467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5" y="-233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4.44444E-6 L 0.22878 -0.18194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-90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22891 0.12454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5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  <p:bldP spid="59" grpId="0"/>
      <p:bldP spid="60" grpId="0" animBg="1"/>
      <p:bldP spid="61" grpId="0" animBg="1"/>
      <p:bldP spid="62" grpId="0" animBg="1"/>
      <p:bldP spid="63" grpId="0" animBg="1"/>
      <p:bldP spid="87" grpId="0" animBg="1"/>
      <p:bldP spid="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i="1" dirty="0" smtClean="0"/>
              <a:t>fold</a:t>
            </a:r>
            <a:r>
              <a:rPr lang="en-US" dirty="0" smtClean="0"/>
              <a:t> Cross Validation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97997" y="1636383"/>
            <a:ext cx="1687398" cy="4191601"/>
            <a:chOff x="797997" y="1196922"/>
            <a:chExt cx="1687398" cy="4191601"/>
          </a:xfrm>
        </p:grpSpPr>
        <p:sp>
          <p:nvSpPr>
            <p:cNvPr id="6" name="Rectangle 5"/>
            <p:cNvSpPr/>
            <p:nvPr/>
          </p:nvSpPr>
          <p:spPr>
            <a:xfrm>
              <a:off x="797997" y="1196922"/>
              <a:ext cx="1687398" cy="23567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97997" y="1432592"/>
              <a:ext cx="1687398" cy="2356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7997" y="1668262"/>
              <a:ext cx="1687398" cy="23567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7997" y="1888495"/>
              <a:ext cx="1687398" cy="2356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7997" y="2124165"/>
              <a:ext cx="1687398" cy="2356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7997" y="2359835"/>
              <a:ext cx="1687398" cy="235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7997" y="2595505"/>
              <a:ext cx="1687398" cy="2356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7997" y="2831175"/>
              <a:ext cx="1687398" cy="2356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7997" y="3066845"/>
              <a:ext cx="1687398" cy="23567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7997" y="3287078"/>
              <a:ext cx="1687398" cy="2356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7997" y="3522748"/>
              <a:ext cx="1687398" cy="2356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7997" y="3758418"/>
              <a:ext cx="1687398" cy="2356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7997" y="3989940"/>
              <a:ext cx="1687398" cy="2356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7997" y="4225610"/>
              <a:ext cx="1687398" cy="2356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7997" y="4461280"/>
              <a:ext cx="1687398" cy="23567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7997" y="4681513"/>
              <a:ext cx="1687398" cy="2356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7997" y="4917183"/>
              <a:ext cx="1687398" cy="2356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7997" y="5152853"/>
              <a:ext cx="1687398" cy="2356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97997" y="1636383"/>
            <a:ext cx="1687398" cy="4191601"/>
            <a:chOff x="797997" y="1196922"/>
            <a:chExt cx="1687398" cy="4191601"/>
          </a:xfrm>
        </p:grpSpPr>
        <p:sp>
          <p:nvSpPr>
            <p:cNvPr id="25" name="Rectangle 24"/>
            <p:cNvSpPr/>
            <p:nvPr/>
          </p:nvSpPr>
          <p:spPr>
            <a:xfrm>
              <a:off x="797997" y="1196922"/>
              <a:ext cx="1687398" cy="23567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7997" y="1432592"/>
              <a:ext cx="1687398" cy="2356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7997" y="1668262"/>
              <a:ext cx="1687398" cy="23567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97997" y="1888495"/>
              <a:ext cx="1687398" cy="2356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7997" y="2124165"/>
              <a:ext cx="1687398" cy="2356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7997" y="2359835"/>
              <a:ext cx="1687398" cy="235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7997" y="2595505"/>
              <a:ext cx="1687398" cy="2356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97997" y="2831175"/>
              <a:ext cx="1687398" cy="2356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7997" y="3066845"/>
              <a:ext cx="1687398" cy="23567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7997" y="3287078"/>
              <a:ext cx="1687398" cy="2356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97997" y="3522748"/>
              <a:ext cx="1687398" cy="2356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97997" y="3758418"/>
              <a:ext cx="1687398" cy="2356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7997" y="3989940"/>
              <a:ext cx="1687398" cy="2356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97997" y="4225610"/>
              <a:ext cx="1687398" cy="2356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97997" y="4461280"/>
              <a:ext cx="1687398" cy="23567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97997" y="4681513"/>
              <a:ext cx="1687398" cy="2356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97997" y="4917183"/>
              <a:ext cx="1687398" cy="2356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97997" y="5152853"/>
              <a:ext cx="1687398" cy="2356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6275" y="1636383"/>
            <a:ext cx="1687398" cy="1398583"/>
            <a:chOff x="797997" y="1333200"/>
            <a:chExt cx="1687398" cy="1398583"/>
          </a:xfrm>
        </p:grpSpPr>
        <p:sp>
          <p:nvSpPr>
            <p:cNvPr id="44" name="Rectangle 43"/>
            <p:cNvSpPr/>
            <p:nvPr/>
          </p:nvSpPr>
          <p:spPr>
            <a:xfrm>
              <a:off x="797997" y="1333200"/>
              <a:ext cx="1687398" cy="23567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997" y="1568870"/>
              <a:ext cx="1687398" cy="2356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97997" y="1804540"/>
              <a:ext cx="1687398" cy="23567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7997" y="2024773"/>
              <a:ext cx="1687398" cy="2356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7997" y="2260443"/>
              <a:ext cx="1687398" cy="2356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97997" y="2496113"/>
              <a:ext cx="1687398" cy="235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26275" y="3034966"/>
            <a:ext cx="1687398" cy="1398583"/>
            <a:chOff x="797997" y="2731783"/>
            <a:chExt cx="1687398" cy="1398583"/>
          </a:xfrm>
        </p:grpSpPr>
        <p:sp>
          <p:nvSpPr>
            <p:cNvPr id="51" name="Rectangle 50"/>
            <p:cNvSpPr/>
            <p:nvPr/>
          </p:nvSpPr>
          <p:spPr>
            <a:xfrm>
              <a:off x="797997" y="2731783"/>
              <a:ext cx="1687398" cy="2356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97997" y="2967453"/>
              <a:ext cx="1687398" cy="2356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97997" y="3203123"/>
              <a:ext cx="1687398" cy="23567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97997" y="3423356"/>
              <a:ext cx="1687398" cy="2356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997" y="3659026"/>
              <a:ext cx="1687398" cy="2356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97997" y="3894696"/>
              <a:ext cx="1687398" cy="2356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26275" y="4429401"/>
            <a:ext cx="1687398" cy="1398583"/>
            <a:chOff x="797997" y="4126218"/>
            <a:chExt cx="1687398" cy="1398583"/>
          </a:xfrm>
        </p:grpSpPr>
        <p:sp>
          <p:nvSpPr>
            <p:cNvPr id="58" name="Rectangle 57"/>
            <p:cNvSpPr/>
            <p:nvPr/>
          </p:nvSpPr>
          <p:spPr>
            <a:xfrm>
              <a:off x="797997" y="4126218"/>
              <a:ext cx="1687398" cy="2356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7997" y="4361888"/>
              <a:ext cx="1687398" cy="2356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97997" y="4597558"/>
              <a:ext cx="1687398" cy="23567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97997" y="4817791"/>
              <a:ext cx="1687398" cy="2356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7997" y="5053461"/>
              <a:ext cx="1687398" cy="2356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7997" y="5289131"/>
              <a:ext cx="1687398" cy="2356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12136" y="1636383"/>
            <a:ext cx="1687398" cy="1398583"/>
            <a:chOff x="797997" y="1333200"/>
            <a:chExt cx="1687398" cy="1398583"/>
          </a:xfrm>
        </p:grpSpPr>
        <p:sp>
          <p:nvSpPr>
            <p:cNvPr id="65" name="Rectangle 64"/>
            <p:cNvSpPr/>
            <p:nvPr/>
          </p:nvSpPr>
          <p:spPr>
            <a:xfrm>
              <a:off x="797997" y="1333200"/>
              <a:ext cx="1687398" cy="23567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97997" y="1568870"/>
              <a:ext cx="1687398" cy="2356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97997" y="1804540"/>
              <a:ext cx="1687398" cy="23567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97997" y="2024773"/>
              <a:ext cx="1687398" cy="2356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97997" y="2260443"/>
              <a:ext cx="1687398" cy="2356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97997" y="2496113"/>
              <a:ext cx="1687398" cy="235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12136" y="3034966"/>
            <a:ext cx="1687398" cy="1398583"/>
            <a:chOff x="797997" y="2731783"/>
            <a:chExt cx="1687398" cy="1398583"/>
          </a:xfrm>
        </p:grpSpPr>
        <p:sp>
          <p:nvSpPr>
            <p:cNvPr id="72" name="Rectangle 71"/>
            <p:cNvSpPr/>
            <p:nvPr/>
          </p:nvSpPr>
          <p:spPr>
            <a:xfrm>
              <a:off x="797997" y="2731783"/>
              <a:ext cx="1687398" cy="2356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97997" y="2967453"/>
              <a:ext cx="1687398" cy="2356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97997" y="3203123"/>
              <a:ext cx="1687398" cy="23567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97997" y="3423356"/>
              <a:ext cx="1687398" cy="2356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97997" y="3659026"/>
              <a:ext cx="1687398" cy="2356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97997" y="3894696"/>
              <a:ext cx="1687398" cy="2356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12136" y="4429401"/>
            <a:ext cx="1687398" cy="1398583"/>
            <a:chOff x="797997" y="4126218"/>
            <a:chExt cx="1687398" cy="1398583"/>
          </a:xfrm>
        </p:grpSpPr>
        <p:sp>
          <p:nvSpPr>
            <p:cNvPr id="79" name="Rectangle 78"/>
            <p:cNvSpPr/>
            <p:nvPr/>
          </p:nvSpPr>
          <p:spPr>
            <a:xfrm>
              <a:off x="797997" y="4126218"/>
              <a:ext cx="1687398" cy="2356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97997" y="4361888"/>
              <a:ext cx="1687398" cy="2356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97997" y="4597558"/>
              <a:ext cx="1687398" cy="23567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97997" y="4817791"/>
              <a:ext cx="1687398" cy="2356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97997" y="5053461"/>
              <a:ext cx="1687398" cy="2356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97997" y="5289131"/>
              <a:ext cx="1687398" cy="2356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12136" y="1636383"/>
            <a:ext cx="1687398" cy="1398583"/>
            <a:chOff x="797997" y="1333200"/>
            <a:chExt cx="1687398" cy="1398583"/>
          </a:xfrm>
        </p:grpSpPr>
        <p:sp>
          <p:nvSpPr>
            <p:cNvPr id="86" name="Rectangle 85"/>
            <p:cNvSpPr/>
            <p:nvPr/>
          </p:nvSpPr>
          <p:spPr>
            <a:xfrm>
              <a:off x="797997" y="1333200"/>
              <a:ext cx="1687398" cy="23567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97997" y="1568870"/>
              <a:ext cx="1687398" cy="2356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97997" y="1804540"/>
              <a:ext cx="1687398" cy="23567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997" y="2024773"/>
              <a:ext cx="1687398" cy="2356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7997" y="2260443"/>
              <a:ext cx="1687398" cy="2356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97997" y="2496113"/>
              <a:ext cx="1687398" cy="235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812136" y="3034966"/>
            <a:ext cx="1687398" cy="1398583"/>
            <a:chOff x="797997" y="2731783"/>
            <a:chExt cx="1687398" cy="1398583"/>
          </a:xfrm>
        </p:grpSpPr>
        <p:sp>
          <p:nvSpPr>
            <p:cNvPr id="93" name="Rectangle 92"/>
            <p:cNvSpPr/>
            <p:nvPr/>
          </p:nvSpPr>
          <p:spPr>
            <a:xfrm>
              <a:off x="797997" y="2731783"/>
              <a:ext cx="1687398" cy="2356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97997" y="2967453"/>
              <a:ext cx="1687398" cy="2356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7997" y="3203123"/>
              <a:ext cx="1687398" cy="23567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97997" y="3423356"/>
              <a:ext cx="1687398" cy="2356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97997" y="3659026"/>
              <a:ext cx="1687398" cy="2356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97997" y="3894696"/>
              <a:ext cx="1687398" cy="2356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812136" y="4429401"/>
            <a:ext cx="1687398" cy="1398583"/>
            <a:chOff x="797997" y="4126218"/>
            <a:chExt cx="1687398" cy="1398583"/>
          </a:xfrm>
        </p:grpSpPr>
        <p:sp>
          <p:nvSpPr>
            <p:cNvPr id="100" name="Rectangle 99"/>
            <p:cNvSpPr/>
            <p:nvPr/>
          </p:nvSpPr>
          <p:spPr>
            <a:xfrm>
              <a:off x="797997" y="4126218"/>
              <a:ext cx="1687398" cy="2356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97997" y="4361888"/>
              <a:ext cx="1687398" cy="2356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97997" y="4597558"/>
              <a:ext cx="1687398" cy="23567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97997" y="4817791"/>
              <a:ext cx="1687398" cy="2356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97997" y="5053461"/>
              <a:ext cx="1687398" cy="2356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97997" y="5289131"/>
              <a:ext cx="1687398" cy="2356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877529" y="788458"/>
            <a:ext cx="143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+mj-lt"/>
              </a:rPr>
              <a:t>Split 1</a:t>
            </a:r>
            <a:endParaRPr lang="en-US" sz="36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763579" y="788458"/>
            <a:ext cx="157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+mj-lt"/>
              </a:rPr>
              <a:t>Split 2</a:t>
            </a:r>
            <a:endParaRPr lang="en-US" sz="3600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756998" y="788458"/>
            <a:ext cx="150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+mj-lt"/>
              </a:rPr>
              <a:t>Split 3</a:t>
            </a:r>
            <a:endParaRPr lang="en-US" sz="3600" dirty="0">
              <a:latin typeface="+mj-lt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966119" y="4191218"/>
            <a:ext cx="1275838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+mj-lt"/>
              </a:rPr>
              <a:t>Train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923748" y="4191218"/>
            <a:ext cx="1275838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+mj-lt"/>
              </a:rPr>
              <a:t>Train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881377" y="4191218"/>
            <a:ext cx="1275838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+mj-lt"/>
              </a:rPr>
              <a:t>Train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639261" y="6287707"/>
            <a:ext cx="1910699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+mj-lt"/>
              </a:rPr>
              <a:t>Validation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533423" y="6287707"/>
            <a:ext cx="2056487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+mj-lt"/>
              </a:rPr>
              <a:t>Validation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8361" y="6287707"/>
            <a:ext cx="1881869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+mj-lt"/>
              </a:rPr>
              <a:t>Validation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028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0.24179 -0.0354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-178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4.81481E-6 L 0.24179 -0.2363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9" y="-118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24179 0.271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1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48359 -0.2393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80" y="-1196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93 L 0.48359 0.1701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80" y="844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0.48359 0.065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80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0.72513 0.475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50" y="2375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0.72513 -0.44028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50" y="-2201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138 L 0.72513 -0.0354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72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with NN – Lessons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One of the oldest </a:t>
            </a:r>
            <a:r>
              <a:rPr lang="en-IN" dirty="0"/>
              <a:t>learning algorithms - Fix and Hodges (1951</a:t>
            </a:r>
            <a:r>
              <a:rPr lang="en-IN" dirty="0" smtClean="0"/>
              <a:t>)</a:t>
            </a:r>
          </a:p>
          <a:p>
            <a:r>
              <a:rPr lang="en-IN" dirty="0" smtClean="0"/>
              <a:t>Very intuitive, in fact – theoretically, it is the best algorithm possible</a:t>
            </a:r>
          </a:p>
          <a:p>
            <a:r>
              <a:rPr lang="en-IN" dirty="0" smtClean="0"/>
              <a:t>In practice it performs well if there is lots and lots of training data</a:t>
            </a:r>
          </a:p>
          <a:p>
            <a:r>
              <a:rPr lang="en-IN" dirty="0" smtClean="0"/>
              <a:t>However, not used directly since it takes a lot of time to make a prediction on new test point (finding nearest neighbour expensive)</a:t>
            </a:r>
          </a:p>
          <a:p>
            <a:r>
              <a:rPr lang="en-IN" dirty="0" smtClean="0"/>
              <a:t>Instead, clever ways used to speed up calculation of nearest </a:t>
            </a:r>
            <a:r>
              <a:rPr lang="en-IN" dirty="0" err="1" smtClean="0"/>
              <a:t>neighbor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244" y="5190079"/>
            <a:ext cx="1651009" cy="165100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226867" y="4290634"/>
            <a:ext cx="5238421" cy="1568687"/>
          </a:xfrm>
          <a:prstGeom prst="wedgeRectCallout">
            <a:avLst>
              <a:gd name="adj1" fmla="val -58949"/>
              <a:gd name="adj2" fmla="val 7408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Makes sense.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If there are 2M training points, each a 10K-dim vector, then naively finding nearest neighbor takes 20B operations i.e. ~20 seconds  @ 2GHz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862" y="5158485"/>
            <a:ext cx="1800918" cy="180091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52964" y="3007474"/>
            <a:ext cx="1468606" cy="1238929"/>
            <a:chOff x="12383748" y="1219011"/>
            <a:chExt cx="1862104" cy="1570887"/>
          </a:xfrm>
        </p:grpSpPr>
        <p:sp>
          <p:nvSpPr>
            <p:cNvPr id="10" name="Freeform 9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1590012" y="1534500"/>
            <a:ext cx="4932246" cy="1369115"/>
          </a:xfrm>
          <a:prstGeom prst="wedgeRectCallout">
            <a:avLst>
              <a:gd name="adj1" fmla="val -56684"/>
              <a:gd name="adj2" fmla="val 12722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Also notice, with NN, all training need to be stored. In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LwP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, I could throw away training points – lightweight!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1226866" y="6002246"/>
            <a:ext cx="5238422" cy="712289"/>
          </a:xfrm>
          <a:prstGeom prst="wedgeRectCallout">
            <a:avLst>
              <a:gd name="adj1" fmla="val -59734"/>
              <a:gd name="adj2" fmla="val 340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Wait! So what is the “model” for NN?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385" y="5133084"/>
            <a:ext cx="1789458" cy="1789458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6548362" y="5575300"/>
            <a:ext cx="3579339" cy="1145650"/>
          </a:xfrm>
          <a:prstGeom prst="wedgeRectCallout">
            <a:avLst>
              <a:gd name="adj1" fmla="val 70632"/>
              <a:gd name="adj2" fmla="val 1293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Imagine if a bank website took 20 seconds to verify if a credit transaction is valid!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6548362" y="4570940"/>
            <a:ext cx="4180597" cy="899445"/>
          </a:xfrm>
          <a:prstGeom prst="wedgeRectCallout">
            <a:avLst>
              <a:gd name="adj1" fmla="val 51344"/>
              <a:gd name="adj2" fmla="val 11679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The entire training set is the model – NNs have huge models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2095786" y="2965446"/>
            <a:ext cx="4932246" cy="1220273"/>
          </a:xfrm>
          <a:prstGeom prst="wedgeRectCallout">
            <a:avLst>
              <a:gd name="adj1" fmla="val -67757"/>
              <a:gd name="adj2" fmla="val 4145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Correct! NN requires huge storage too! Note that the model size goes up with the amount of training data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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654" y="2495881"/>
            <a:ext cx="1667234" cy="1794753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>
          <a:xfrm>
            <a:off x="6607109" y="890325"/>
            <a:ext cx="3579339" cy="2013290"/>
          </a:xfrm>
          <a:prstGeom prst="wedgeRectCallout">
            <a:avLst>
              <a:gd name="adj1" fmla="val 80540"/>
              <a:gd name="adj2" fmla="val 8643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Compare this to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LwP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where model had 2 vectors no matter how many training points – such models are called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parametric models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7188051" y="2972727"/>
            <a:ext cx="3401222" cy="1499622"/>
          </a:xfrm>
          <a:prstGeom prst="wedgeRectCallout">
            <a:avLst>
              <a:gd name="adj1" fmla="val 71670"/>
              <a:gd name="adj2" fmla="val 253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Models whose size depends on the amount of training data are called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non-parametric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models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803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5" grpId="0" animBg="1"/>
      <p:bldP spid="17" grpId="0" animBg="1"/>
      <p:bldP spid="8" grpId="0" animBg="1"/>
      <p:bldP spid="19" grpId="0" animBg="1"/>
      <p:bldP spid="20" grpId="0" animBg="1"/>
      <p:bldP spid="23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Registered students would have received a Piazza invitation on their CC email IDs – please activate your account and join discussions</a:t>
            </a:r>
          </a:p>
          <a:p>
            <a:r>
              <a:rPr lang="en-US" dirty="0" smtClean="0"/>
              <a:t>Please do not forget to form groups of 5 registered students – will be asked to submit group names next week itself</a:t>
            </a:r>
          </a:p>
          <a:p>
            <a:r>
              <a:rPr lang="en-US" b="1" dirty="0"/>
              <a:t>Code repository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tinyurl.com/ml19-20ac</a:t>
            </a:r>
            <a:endParaRPr lang="en-US" dirty="0" smtClean="0"/>
          </a:p>
          <a:p>
            <a:r>
              <a:rPr lang="en-US" dirty="0" smtClean="0"/>
              <a:t>Will contain lecture code as well as lecture notes</a:t>
            </a:r>
          </a:p>
          <a:p>
            <a:r>
              <a:rPr lang="en-US" b="1" dirty="0" smtClean="0"/>
              <a:t>Tip</a:t>
            </a:r>
            <a:r>
              <a:rPr lang="en-US" dirty="0" smtClean="0"/>
              <a:t>: do not download individual file from repository – instead, do a </a:t>
            </a:r>
            <a:r>
              <a:rPr lang="en-US" dirty="0" err="1" smtClean="0"/>
              <a:t>git</a:t>
            </a:r>
            <a:r>
              <a:rPr lang="en-US" dirty="0" smtClean="0"/>
              <a:t> pull operation so that all updates (to old files as well) are received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 of Last Lecture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are features – their types and how are they used in ML</a:t>
            </a:r>
          </a:p>
          <a:p>
            <a:r>
              <a:rPr lang="en-IN" dirty="0" smtClean="0"/>
              <a:t>Storing features as vectors – common ML operations on vectors</a:t>
            </a:r>
          </a:p>
          <a:p>
            <a:r>
              <a:rPr lang="en-IN" dirty="0" smtClean="0"/>
              <a:t>Learning with Prototypes (</a:t>
            </a:r>
            <a:r>
              <a:rPr lang="en-IN" dirty="0" err="1" smtClean="0"/>
              <a:t>LwP</a:t>
            </a:r>
            <a:r>
              <a:rPr lang="en-IN" dirty="0" smtClean="0"/>
              <a:t>) – an extremely simple method that gives lightweight models (just one prototype per class)</a:t>
            </a:r>
          </a:p>
          <a:p>
            <a:r>
              <a:rPr lang="en-IN" dirty="0" smtClean="0"/>
              <a:t>When </a:t>
            </a:r>
            <a:r>
              <a:rPr lang="en-IN" dirty="0" err="1" smtClean="0"/>
              <a:t>LwP</a:t>
            </a:r>
            <a:r>
              <a:rPr lang="en-IN" dirty="0" smtClean="0"/>
              <a:t> fails – when data points in class are very diverse, or else oddly distributed</a:t>
            </a:r>
          </a:p>
          <a:p>
            <a:r>
              <a:rPr lang="en-IN" dirty="0" smtClean="0"/>
              <a:t>One solution – make every training data point a prototype – 1NN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8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1811" y="-722445"/>
            <a:ext cx="12954000" cy="817244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with the 1-NN Classifier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740292" y="924163"/>
            <a:ext cx="9368612" cy="2951595"/>
            <a:chOff x="1778000" y="924163"/>
            <a:chExt cx="9368612" cy="2951595"/>
          </a:xfrm>
        </p:grpSpPr>
        <p:sp>
          <p:nvSpPr>
            <p:cNvPr id="9" name="Oval 24"/>
            <p:cNvSpPr>
              <a:spLocks noChangeAspect="1"/>
            </p:cNvSpPr>
            <p:nvPr/>
          </p:nvSpPr>
          <p:spPr>
            <a:xfrm>
              <a:off x="2316623" y="924163"/>
              <a:ext cx="432000" cy="432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25"/>
            <p:cNvSpPr>
              <a:spLocks noChangeAspect="1"/>
            </p:cNvSpPr>
            <p:nvPr/>
          </p:nvSpPr>
          <p:spPr>
            <a:xfrm>
              <a:off x="2995352" y="1593466"/>
              <a:ext cx="432000" cy="432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26"/>
            <p:cNvSpPr>
              <a:spLocks noChangeAspect="1"/>
            </p:cNvSpPr>
            <p:nvPr/>
          </p:nvSpPr>
          <p:spPr>
            <a:xfrm>
              <a:off x="1778000" y="2385318"/>
              <a:ext cx="432000" cy="432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27"/>
            <p:cNvSpPr>
              <a:spLocks noChangeAspect="1"/>
            </p:cNvSpPr>
            <p:nvPr/>
          </p:nvSpPr>
          <p:spPr>
            <a:xfrm>
              <a:off x="3833044" y="1243378"/>
              <a:ext cx="432000" cy="432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28"/>
            <p:cNvSpPr>
              <a:spLocks noChangeAspect="1"/>
            </p:cNvSpPr>
            <p:nvPr/>
          </p:nvSpPr>
          <p:spPr>
            <a:xfrm>
              <a:off x="4332664" y="2461388"/>
              <a:ext cx="432000" cy="432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3306437" y="3032396"/>
              <a:ext cx="432000" cy="432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30"/>
            <p:cNvSpPr>
              <a:spLocks noChangeAspect="1"/>
            </p:cNvSpPr>
            <p:nvPr/>
          </p:nvSpPr>
          <p:spPr>
            <a:xfrm>
              <a:off x="2274202" y="3359008"/>
              <a:ext cx="432000" cy="432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31"/>
            <p:cNvSpPr>
              <a:spLocks noChangeAspect="1"/>
            </p:cNvSpPr>
            <p:nvPr/>
          </p:nvSpPr>
          <p:spPr>
            <a:xfrm>
              <a:off x="4535341" y="3212982"/>
              <a:ext cx="432000" cy="432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32"/>
            <p:cNvSpPr>
              <a:spLocks noChangeAspect="1"/>
            </p:cNvSpPr>
            <p:nvPr/>
          </p:nvSpPr>
          <p:spPr>
            <a:xfrm>
              <a:off x="7396376" y="1235248"/>
              <a:ext cx="432000" cy="432000"/>
            </a:xfrm>
            <a:prstGeom prst="star5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33"/>
            <p:cNvSpPr>
              <a:spLocks noChangeAspect="1"/>
            </p:cNvSpPr>
            <p:nvPr/>
          </p:nvSpPr>
          <p:spPr>
            <a:xfrm>
              <a:off x="8395617" y="2068222"/>
              <a:ext cx="432000" cy="432000"/>
            </a:xfrm>
            <a:prstGeom prst="star5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34"/>
            <p:cNvSpPr>
              <a:spLocks noChangeAspect="1"/>
            </p:cNvSpPr>
            <p:nvPr/>
          </p:nvSpPr>
          <p:spPr>
            <a:xfrm>
              <a:off x="9064920" y="1007058"/>
              <a:ext cx="432000" cy="432000"/>
            </a:xfrm>
            <a:prstGeom prst="star5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35"/>
            <p:cNvSpPr>
              <a:spLocks noChangeAspect="1"/>
            </p:cNvSpPr>
            <p:nvPr/>
          </p:nvSpPr>
          <p:spPr>
            <a:xfrm>
              <a:off x="10299832" y="1627633"/>
              <a:ext cx="432000" cy="432000"/>
            </a:xfrm>
            <a:prstGeom prst="star5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36"/>
            <p:cNvSpPr>
              <a:spLocks noChangeAspect="1"/>
            </p:cNvSpPr>
            <p:nvPr/>
          </p:nvSpPr>
          <p:spPr>
            <a:xfrm>
              <a:off x="7720307" y="2621033"/>
              <a:ext cx="432000" cy="432000"/>
            </a:xfrm>
            <a:prstGeom prst="star5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37"/>
            <p:cNvSpPr>
              <a:spLocks noChangeAspect="1"/>
            </p:cNvSpPr>
            <p:nvPr/>
          </p:nvSpPr>
          <p:spPr>
            <a:xfrm>
              <a:off x="8753835" y="3443758"/>
              <a:ext cx="432000" cy="432000"/>
            </a:xfrm>
            <a:prstGeom prst="star5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38"/>
            <p:cNvSpPr>
              <a:spLocks noChangeAspect="1"/>
            </p:cNvSpPr>
            <p:nvPr/>
          </p:nvSpPr>
          <p:spPr>
            <a:xfrm>
              <a:off x="9875626" y="2242663"/>
              <a:ext cx="432000" cy="432000"/>
            </a:xfrm>
            <a:prstGeom prst="star5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39"/>
            <p:cNvSpPr>
              <a:spLocks noChangeAspect="1"/>
            </p:cNvSpPr>
            <p:nvPr/>
          </p:nvSpPr>
          <p:spPr>
            <a:xfrm>
              <a:off x="10714612" y="3109107"/>
              <a:ext cx="432000" cy="432000"/>
            </a:xfrm>
            <a:prstGeom prst="star5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89798" y="1006075"/>
            <a:ext cx="9247697" cy="2830680"/>
            <a:chOff x="1789798" y="1006075"/>
            <a:chExt cx="9247697" cy="2830680"/>
          </a:xfrm>
          <a:solidFill>
            <a:srgbClr val="FF0000"/>
          </a:solidFill>
        </p:grpSpPr>
        <p:sp>
          <p:nvSpPr>
            <p:cNvPr id="26" name="Oval 25"/>
            <p:cNvSpPr/>
            <p:nvPr/>
          </p:nvSpPr>
          <p:spPr>
            <a:xfrm>
              <a:off x="2328421" y="1006075"/>
              <a:ext cx="311085" cy="3110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007150" y="1675378"/>
              <a:ext cx="311085" cy="3110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89798" y="2467230"/>
              <a:ext cx="311085" cy="3110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844842" y="1325290"/>
              <a:ext cx="311085" cy="3110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344462" y="2543300"/>
              <a:ext cx="311085" cy="3110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318235" y="3114308"/>
              <a:ext cx="311085" cy="3110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286000" y="3440920"/>
              <a:ext cx="311085" cy="3110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547139" y="3294894"/>
              <a:ext cx="311085" cy="3110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08174" y="1317160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407415" y="2150134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9076718" y="1088970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0311630" y="1709545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732105" y="2702945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765633" y="3525670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887424" y="2324575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0726410" y="3191019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44891" y="-721462"/>
            <a:ext cx="1228810" cy="253092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744891" y="1800070"/>
            <a:ext cx="1054058" cy="784322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808746" y="2150134"/>
            <a:ext cx="1592830" cy="419292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9887424" y="2569426"/>
            <a:ext cx="921322" cy="909352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9330267" y="1800070"/>
            <a:ext cx="414624" cy="259563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9243212" y="2051020"/>
            <a:ext cx="87055" cy="802608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9232260" y="2828989"/>
            <a:ext cx="655165" cy="645214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9887424" y="3464398"/>
            <a:ext cx="653958" cy="3965102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594101" y="2849368"/>
            <a:ext cx="649112" cy="174734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714067" y="3014031"/>
            <a:ext cx="1874558" cy="239616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7830404" y="2142055"/>
            <a:ext cx="736751" cy="871975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855111" y="1472702"/>
            <a:ext cx="546115" cy="677433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395316" y="1470845"/>
            <a:ext cx="929404" cy="597376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114599" y="-722445"/>
            <a:ext cx="280717" cy="2203277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207292" y="2150134"/>
            <a:ext cx="1650310" cy="39299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175107" y="2518661"/>
            <a:ext cx="34703" cy="18018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175107" y="2674663"/>
            <a:ext cx="543636" cy="2735537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774517" y="1480193"/>
            <a:ext cx="432775" cy="1062940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770766" y="-722445"/>
            <a:ext cx="72" cy="2202638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822290" y="1480194"/>
            <a:ext cx="1944797" cy="796163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093633" y="2698037"/>
            <a:ext cx="2071678" cy="541913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668406" y="2267683"/>
            <a:ext cx="153884" cy="218918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3289169" y="1006075"/>
            <a:ext cx="539731" cy="1261608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349460" y="1014345"/>
            <a:ext cx="927126" cy="938698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2360841" y="1941977"/>
            <a:ext cx="488944" cy="732686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2853466" y="2485652"/>
            <a:ext cx="836070" cy="179910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3679357" y="2486601"/>
            <a:ext cx="414276" cy="75334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698121" y="3239950"/>
            <a:ext cx="404000" cy="2586810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750378" y="2828989"/>
            <a:ext cx="954819" cy="297491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752384" y="2657321"/>
            <a:ext cx="85014" cy="179712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-525613" y="908845"/>
            <a:ext cx="2891288" cy="1033133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-531811" y="2849369"/>
            <a:ext cx="3281678" cy="159563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283259" y="-733395"/>
            <a:ext cx="359819" cy="173947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616033" y="5387262"/>
            <a:ext cx="102712" cy="1953338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692642" y="5749042"/>
            <a:ext cx="59622" cy="1451858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52964" y="5537748"/>
            <a:ext cx="1468606" cy="1238929"/>
            <a:chOff x="12383748" y="1219011"/>
            <a:chExt cx="1862104" cy="1570887"/>
          </a:xfrm>
        </p:grpSpPr>
        <p:sp>
          <p:nvSpPr>
            <p:cNvPr id="78" name="Freeform 7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Freeform 7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3" name="Rectangular Callout 82"/>
          <p:cNvSpPr/>
          <p:nvPr/>
        </p:nvSpPr>
        <p:spPr>
          <a:xfrm>
            <a:off x="2156924" y="5267555"/>
            <a:ext cx="4932246" cy="1369115"/>
          </a:xfrm>
          <a:prstGeom prst="wedgeRectCallout">
            <a:avLst>
              <a:gd name="adj1" fmla="val -69559"/>
              <a:gd name="adj2" fmla="val 5487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This is called the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decision boundary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. On one side of this boundary, I predict spam, on the other I predict non-spam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4" name="Straight Connector 83"/>
          <p:cNvCxnSpPr>
            <a:stCxn id="85" idx="7"/>
            <a:endCxn id="15" idx="2"/>
          </p:cNvCxnSpPr>
          <p:nvPr/>
        </p:nvCxnSpPr>
        <p:spPr>
          <a:xfrm flipV="1">
            <a:off x="1823871" y="3791007"/>
            <a:ext cx="495128" cy="46666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sp>
        <p:nvSpPr>
          <p:cNvPr id="85" name="Oval 84"/>
          <p:cNvSpPr/>
          <p:nvPr/>
        </p:nvSpPr>
        <p:spPr>
          <a:xfrm>
            <a:off x="1558343" y="4212115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0" name="Straight Connector 89"/>
          <p:cNvCxnSpPr>
            <a:stCxn id="91" idx="7"/>
            <a:endCxn id="34" idx="3"/>
          </p:cNvCxnSpPr>
          <p:nvPr/>
        </p:nvCxnSpPr>
        <p:spPr>
          <a:xfrm flipV="1">
            <a:off x="6591312" y="1582688"/>
            <a:ext cx="862419" cy="54793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sp>
        <p:nvSpPr>
          <p:cNvPr id="91" name="Oval 90"/>
          <p:cNvSpPr/>
          <p:nvPr/>
        </p:nvSpPr>
        <p:spPr>
          <a:xfrm>
            <a:off x="6325784" y="2085064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382" y="4835752"/>
            <a:ext cx="1800918" cy="1800918"/>
          </a:xfrm>
          <a:prstGeom prst="rect">
            <a:avLst/>
          </a:prstGeom>
        </p:spPr>
      </p:pic>
      <p:sp>
        <p:nvSpPr>
          <p:cNvPr id="86" name="Rectangular Callout 85"/>
          <p:cNvSpPr/>
          <p:nvPr/>
        </p:nvSpPr>
        <p:spPr>
          <a:xfrm>
            <a:off x="7274454" y="5267555"/>
            <a:ext cx="3402450" cy="1278844"/>
          </a:xfrm>
          <a:prstGeom prst="wedgeRectCallout">
            <a:avLst>
              <a:gd name="adj1" fmla="val 70900"/>
              <a:gd name="adj2" fmla="val 52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if a point lies on the decision boundary? How will you classify that?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538" y="2761455"/>
            <a:ext cx="1796605" cy="1796605"/>
          </a:xfrm>
          <a:prstGeom prst="rect">
            <a:avLst/>
          </a:prstGeom>
        </p:spPr>
      </p:pic>
      <p:sp>
        <p:nvSpPr>
          <p:cNvPr id="89" name="Rectangular Callout 88"/>
          <p:cNvSpPr/>
          <p:nvPr/>
        </p:nvSpPr>
        <p:spPr>
          <a:xfrm>
            <a:off x="5383068" y="2518273"/>
            <a:ext cx="5293835" cy="1499622"/>
          </a:xfrm>
          <a:prstGeom prst="wedgeRectCallout">
            <a:avLst>
              <a:gd name="adj1" fmla="val 62134"/>
              <a:gd name="adj2" fmla="val 4499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Depends on the application – if you want to be careful, you can classify boundary points as normal to avoid causing Mary to lose a potentially important email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135" y="690899"/>
            <a:ext cx="1794753" cy="1794753"/>
          </a:xfrm>
          <a:prstGeom prst="rect">
            <a:avLst/>
          </a:prstGeom>
        </p:spPr>
      </p:pic>
      <p:sp>
        <p:nvSpPr>
          <p:cNvPr id="92" name="Rectangular Callout 91"/>
          <p:cNvSpPr/>
          <p:nvPr/>
        </p:nvSpPr>
        <p:spPr>
          <a:xfrm>
            <a:off x="5395581" y="771563"/>
            <a:ext cx="5281322" cy="1499622"/>
          </a:xfrm>
          <a:prstGeom prst="wedgeRectCallout">
            <a:avLst>
              <a:gd name="adj1" fmla="val 62522"/>
              <a:gd name="adj2" fmla="val 2786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 fact, if we were doing,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active learning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, we would have asked Mary to tell us the true class of not just points on the boundary but also of those close to it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3" name="Rectangular Callout 92"/>
          <p:cNvSpPr/>
          <p:nvPr/>
        </p:nvSpPr>
        <p:spPr>
          <a:xfrm>
            <a:off x="7098966" y="4197648"/>
            <a:ext cx="3577938" cy="947040"/>
          </a:xfrm>
          <a:prstGeom prst="wedgeRectCallout">
            <a:avLst>
              <a:gd name="adj1" fmla="val 61137"/>
              <a:gd name="adj2" fmla="val 6052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is the decision boundary of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LwP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classifier?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4" name="Rectangular Callout 93"/>
          <p:cNvSpPr/>
          <p:nvPr/>
        </p:nvSpPr>
        <p:spPr>
          <a:xfrm>
            <a:off x="1713885" y="4209220"/>
            <a:ext cx="3957811" cy="896647"/>
          </a:xfrm>
          <a:prstGeom prst="wedgeRectCallout">
            <a:avLst>
              <a:gd name="adj1" fmla="val 71047"/>
              <a:gd name="adj2" fmla="val -291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</a:rPr>
              <a:t>Decision boundary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97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0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5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0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0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8500"/>
                            </p:stCondLst>
                            <p:childTnLst>
                              <p:par>
                                <p:cTn id="1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90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9500"/>
                            </p:stCondLst>
                            <p:childTnLst>
                              <p:par>
                                <p:cTn id="1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00"/>
                            </p:stCondLst>
                            <p:childTnLst>
                              <p:par>
                                <p:cTn id="20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000"/>
                            </p:stCondLst>
                            <p:childTnLst>
                              <p:par>
                                <p:cTn id="20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 animBg="1"/>
      <p:bldP spid="85" grpId="1" animBg="1"/>
      <p:bldP spid="85" grpId="2" animBg="1"/>
      <p:bldP spid="91" grpId="0" animBg="1"/>
      <p:bldP spid="91" grpId="1" animBg="1"/>
      <p:bldP spid="91" grpId="2" animBg="1"/>
      <p:bldP spid="86" grpId="0" animBg="1"/>
      <p:bldP spid="89" grpId="0" animBg="1"/>
      <p:bldP spid="92" grpId="0" animBg="1"/>
      <p:bldP spid="93" grpId="0" animBg="1"/>
      <p:bldP spid="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LwP</a:t>
            </a:r>
            <a:r>
              <a:rPr lang="en-IN" dirty="0" smtClean="0"/>
              <a:t> – behind the scenes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IN" dirty="0" smtClean="0"/>
                  <a:t> be the prototypes of the spam, non-spam classes resp.</a:t>
                </a:r>
              </a:p>
              <a:p>
                <a:r>
                  <a:rPr lang="en-IN" dirty="0" smtClean="0"/>
                  <a:t>Recall that we classify an email with feature vector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as spam if</a:t>
                </a:r>
              </a:p>
              <a:p>
                <a:r>
                  <a:rPr lang="en-IN" b="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⇔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⇔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⇔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IN" b="0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≡ 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722" y="5194332"/>
            <a:ext cx="1663668" cy="166366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5604387" y="5202470"/>
            <a:ext cx="5099336" cy="1278844"/>
          </a:xfrm>
          <a:prstGeom prst="wedgeRectCallout">
            <a:avLst>
              <a:gd name="adj1" fmla="val 64948"/>
              <a:gd name="adj2" fmla="val 365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So the decision boundary of the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LwP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classifier is always a line or a hyperplane if the distance function is Euclidean!!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41930" y="3762035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7089169" y="4191855"/>
            <a:ext cx="3451909" cy="901525"/>
          </a:xfrm>
          <a:prstGeom prst="wedgeRectCallout">
            <a:avLst>
              <a:gd name="adj1" fmla="val 69190"/>
              <a:gd name="adj2" fmla="val 3573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Yes, this is known as a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linear decision boundary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135" y="118044"/>
            <a:ext cx="1794753" cy="1794753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6920779" y="72280"/>
            <a:ext cx="3782943" cy="1499622"/>
          </a:xfrm>
          <a:prstGeom prst="wedgeRectCallout">
            <a:avLst>
              <a:gd name="adj1" fmla="val 64695"/>
              <a:gd name="adj2" fmla="val 3471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Classifiers with linear decision boundaries are called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linear classifiers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. Thus,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LwP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is a linear classifier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13" y="1975159"/>
            <a:ext cx="1672839" cy="1672839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6906880" y="1796032"/>
            <a:ext cx="3796842" cy="1330342"/>
          </a:xfrm>
          <a:prstGeom prst="wedgeRectCallout">
            <a:avLst>
              <a:gd name="adj1" fmla="val 65672"/>
              <a:gd name="adj2" fmla="val 438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happens if there are 2 or more prototypes per class, or else if there are 3 classes?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7099509" y="3235464"/>
            <a:ext cx="3451909" cy="871434"/>
          </a:xfrm>
          <a:prstGeom prst="wedgeRectCallout">
            <a:avLst>
              <a:gd name="adj1" fmla="val 61451"/>
              <a:gd name="adj2" fmla="val 4940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Think about this on your own – will discuss later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28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4" grpId="0" animBg="1"/>
      <p:bldP spid="16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Linear/hyperplane Classifiers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53352" y="1111623"/>
                <a:ext cx="8743163" cy="574637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model is a single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(features are 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-dim), and an optional scalar term (called </a:t>
                </a:r>
                <a:r>
                  <a:rPr lang="en-IN" i="1" dirty="0" smtClean="0"/>
                  <a:t>bias</a:t>
                </a:r>
                <a:r>
                  <a:rPr lang="en-IN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Predict on a test point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by checking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or not</a:t>
                </a:r>
              </a:p>
              <a:p>
                <a:r>
                  <a:rPr lang="en-US" dirty="0" smtClean="0"/>
                  <a:t>Decision boundary: line/hyperplane (where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US" dirty="0" smtClean="0"/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dirty="0" smtClean="0"/>
                  <a:t> is called the </a:t>
                </a:r>
                <a:r>
                  <a:rPr lang="en-IN" i="1" dirty="0" smtClean="0"/>
                  <a:t>normal</a:t>
                </a:r>
                <a:r>
                  <a:rPr lang="en-IN" dirty="0" smtClean="0"/>
                  <a:t> or </a:t>
                </a:r>
                <a:r>
                  <a:rPr lang="en-IN" i="1" dirty="0" smtClean="0"/>
                  <a:t>perpendicular</a:t>
                </a:r>
                <a:r>
                  <a:rPr lang="en-IN" dirty="0" smtClean="0"/>
                  <a:t> vector of the hyperplane – why?</a:t>
                </a:r>
              </a:p>
              <a:p>
                <a:r>
                  <a:rPr lang="en-US" dirty="0" smtClean="0"/>
                  <a:t>Consider any two vectors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 smtClean="0"/>
                  <a:t> on the hyperplane i.e.</a:t>
                </a:r>
                <a:r>
                  <a:rPr lang="en-US" b="1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1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. This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. Note that the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is parallel to the hyperplane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perpendicular to all such vectors</a:t>
                </a:r>
              </a:p>
              <a:p>
                <a:r>
                  <a:rPr lang="en-US" dirty="0" smtClean="0"/>
                  <a:t>The bias term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if changed, shifts the plane – it can be thought of as a threshold as well – how large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have to be in order for us to classify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as spam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!</a:t>
                </a:r>
                <a:endParaRPr lang="en-IN" dirty="0"/>
              </a:p>
              <a:p>
                <a:endParaRPr lang="en-US" dirty="0" smtClean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3352" y="1111623"/>
                <a:ext cx="8743163" cy="5746377"/>
              </a:xfrm>
              <a:blipFill>
                <a:blip r:embed="rId2"/>
                <a:stretch>
                  <a:fillRect l="-418" t="-2015" r="-2162" b="-10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8681470" y="2085499"/>
            <a:ext cx="3426314" cy="3430270"/>
            <a:chOff x="8681470" y="2085499"/>
            <a:chExt cx="3426314" cy="3430270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9952005" y="2085499"/>
              <a:ext cx="0" cy="2159737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952005" y="4245234"/>
              <a:ext cx="2155779" cy="0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8681470" y="4245234"/>
              <a:ext cx="1270535" cy="1270535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rapezoid 25"/>
          <p:cNvSpPr/>
          <p:nvPr/>
        </p:nvSpPr>
        <p:spPr>
          <a:xfrm rot="2700000">
            <a:off x="8821446" y="3104529"/>
            <a:ext cx="2932100" cy="1610428"/>
          </a:xfrm>
          <a:prstGeom prst="trapezoid">
            <a:avLst>
              <a:gd name="adj" fmla="val 43699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0404068" y="2903004"/>
            <a:ext cx="979698" cy="93266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14206" y="4428999"/>
            <a:ext cx="215758" cy="21575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10887880" y="3699463"/>
            <a:ext cx="215758" cy="21575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2" name="Straight Connector 31"/>
          <p:cNvCxnSpPr>
            <a:stCxn id="30" idx="7"/>
            <a:endCxn id="31" idx="3"/>
          </p:cNvCxnSpPr>
          <p:nvPr/>
        </p:nvCxnSpPr>
        <p:spPr>
          <a:xfrm flipV="1">
            <a:off x="10398367" y="3883624"/>
            <a:ext cx="521110" cy="576972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-Shape 45"/>
          <p:cNvSpPr/>
          <p:nvPr/>
        </p:nvSpPr>
        <p:spPr>
          <a:xfrm rot="13500000">
            <a:off x="10462698" y="3722726"/>
            <a:ext cx="255183" cy="255183"/>
          </a:xfrm>
          <a:prstGeom prst="corner">
            <a:avLst>
              <a:gd name="adj1" fmla="val 9353"/>
              <a:gd name="adj2" fmla="val 88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1279265" y="2593436"/>
                <a:ext cx="5565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265" y="2593436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0.05964 -0.0664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64 -0.06644 L -0.03919 0.0430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  <p:bldP spid="26" grpId="1" animBg="1"/>
      <p:bldP spid="26" grpId="2" animBg="1"/>
      <p:bldP spid="30" grpId="0" animBg="1"/>
      <p:bldP spid="30" grpId="1" animBg="1"/>
      <p:bldP spid="31" grpId="0" animBg="1"/>
      <p:bldP spid="31" grpId="1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 or not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 – that is the question!</a:t>
                </a:r>
                <a:endParaRPr lang="en-IN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Trivia</a:t>
                </a:r>
                <a:r>
                  <a:rPr lang="en-US" dirty="0" smtClean="0"/>
                  <a:t>: the closest point </a:t>
                </a:r>
                <a:r>
                  <a:rPr lang="en-US" dirty="0" smtClean="0"/>
                  <a:t>(Euclidean </a:t>
                </a:r>
                <a:r>
                  <a:rPr lang="en-US" dirty="0" smtClean="0"/>
                  <a:t>distance) on the hyperplane to the origin is at a distance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from the origin – can you show why?</a:t>
                </a:r>
              </a:p>
              <a:p>
                <a:r>
                  <a:rPr lang="en-US" dirty="0" smtClean="0"/>
                  <a:t>Sometimes, it is convenient to not have a separate bias term</a:t>
                </a:r>
              </a:p>
              <a:p>
                <a:r>
                  <a:rPr lang="en-US" dirty="0" smtClean="0"/>
                  <a:t>Create another dim in feature vector and fill it with 1 i.e.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So now features (and model)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-dimensional</a:t>
                </a:r>
              </a:p>
              <a:p>
                <a:r>
                  <a:rPr lang="en-US" dirty="0" smtClean="0"/>
                  <a:t>However, note that if we have a model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 smtClean="0"/>
                  <a:t> over the new features and if we denote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effectively acts as a bias term for us </a:t>
                </a:r>
                <a:r>
                  <a:rPr lang="en-US" dirty="0" smtClean="0">
                    <a:sym typeface="Wingdings" panose="05000000000000000000" pitchFamily="2" charset="2"/>
                  </a:rPr>
                  <a:t></a:t>
                </a: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3"/>
                <a:stretch>
                  <a:fillRect l="-562" t="-2545" r="-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1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Making </a:t>
            </a:r>
            <a:r>
              <a:rPr lang="en-IN" dirty="0" err="1" smtClean="0"/>
              <a:t>LwP</a:t>
            </a:r>
            <a:r>
              <a:rPr lang="en-IN" dirty="0" smtClean="0"/>
              <a:t> more Powerful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The Euclidean distance is nice but gives all features equal weight</a:t>
                </a:r>
              </a:p>
              <a:p>
                <a:r>
                  <a:rPr lang="en-IN" dirty="0" smtClean="0"/>
                  <a:t>Also does not allow features to talk to each other</a:t>
                </a:r>
              </a:p>
              <a:p>
                <a:pPr lvl="1"/>
                <a:r>
                  <a:rPr lang="en-IN" dirty="0" smtClean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r>
                  <a:rPr lang="en-IN" dirty="0" smtClean="0"/>
                  <a:t> has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 smtClean="0"/>
                  <a:t> term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Using a different distance function really helps</a:t>
                </a:r>
              </a:p>
              <a:p>
                <a:r>
                  <a:rPr lang="en-IN" b="1" dirty="0" smtClean="0"/>
                  <a:t>Metric learning</a:t>
                </a:r>
                <a:r>
                  <a:rPr lang="en-IN" dirty="0" smtClean="0"/>
                  <a:t>: learn this distance function as well</a:t>
                </a:r>
              </a:p>
              <a:p>
                <a:r>
                  <a:rPr lang="en-IN" dirty="0" smtClean="0"/>
                  <a:t>A very popular family of metrics – </a:t>
                </a:r>
                <a:r>
                  <a:rPr lang="en-IN" dirty="0" err="1" smtClean="0"/>
                  <a:t>Mahalanobis</a:t>
                </a:r>
                <a:r>
                  <a:rPr lang="en-IN" dirty="0" smtClean="0"/>
                  <a:t> metrics</a:t>
                </a:r>
              </a:p>
              <a:p>
                <a:r>
                  <a:rPr lang="en-IN" dirty="0" smtClean="0"/>
                  <a:t>Given a symmetric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we define a distance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rad>
                  </m:oMath>
                </a14:m>
                <a:endParaRPr lang="en-IN" dirty="0" smtClean="0"/>
              </a:p>
              <a:p>
                <a:r>
                  <a:rPr lang="en-IN" dirty="0" smtClean="0"/>
                  <a:t>Taking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 smtClean="0"/>
                  <a:t> i.e. identity matrix, gives us the usual Euclidean distance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b="-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265919" y="1602354"/>
            <a:ext cx="2496620" cy="2208944"/>
            <a:chOff x="8825502" y="1756881"/>
            <a:chExt cx="2496620" cy="220894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33726" y="1756881"/>
              <a:ext cx="0" cy="2208944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825502" y="3678148"/>
              <a:ext cx="249662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10207050" y="3098432"/>
            <a:ext cx="215758" cy="21575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1169376" y="2002896"/>
            <a:ext cx="215758" cy="21575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>
            <a:stCxn id="11" idx="7"/>
            <a:endCxn id="12" idx="3"/>
          </p:cNvCxnSpPr>
          <p:nvPr/>
        </p:nvCxnSpPr>
        <p:spPr>
          <a:xfrm flipV="1">
            <a:off x="10391211" y="2187057"/>
            <a:ext cx="809762" cy="942972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ular Callout 35"/>
          <p:cNvSpPr/>
          <p:nvPr/>
        </p:nvSpPr>
        <p:spPr>
          <a:xfrm>
            <a:off x="6053517" y="1192909"/>
            <a:ext cx="4070827" cy="868650"/>
          </a:xfrm>
          <a:prstGeom prst="wedgeRectCallout">
            <a:avLst>
              <a:gd name="adj1" fmla="val 71430"/>
              <a:gd name="adj2" fmla="val 6593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Euclidean distance does not change even if axes are rotated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70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LwP</a:t>
            </a:r>
            <a:r>
              <a:rPr lang="en-IN" dirty="0" smtClean="0"/>
              <a:t> with </a:t>
            </a:r>
            <a:r>
              <a:rPr lang="en-IN" dirty="0" err="1" smtClean="0"/>
              <a:t>Mahalanobis</a:t>
            </a:r>
            <a:r>
              <a:rPr lang="en-IN" dirty="0" smtClean="0"/>
              <a:t> metric still linear!!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11624"/>
                <a:ext cx="12192000" cy="5300823"/>
              </a:xfrm>
            </p:spPr>
            <p:txBody>
              <a:bodyPr/>
              <a:lstStyle/>
              <a:p>
                <a:r>
                  <a:rPr lang="en-IN" dirty="0" smtClean="0"/>
                  <a:t>A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 that satisfies a property called </a:t>
                </a:r>
                <a:r>
                  <a:rPr lang="en-IN" i="1" dirty="0" smtClean="0"/>
                  <a:t>positive semi-definiteness</a:t>
                </a:r>
                <a:r>
                  <a:rPr lang="en-IN" dirty="0" smtClean="0"/>
                  <a:t> (PSD has several other nice properties too</a:t>
                </a:r>
              </a:p>
              <a:p>
                <a:pPr lvl="1"/>
                <a:r>
                  <a:rPr lang="en-IN" dirty="0" smtClean="0"/>
                  <a:t>For all vectors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, we must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1"/>
                <a:r>
                  <a:rPr lang="en-IN" dirty="0"/>
                  <a:t>We can write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 need not be </a:t>
                </a:r>
                <a:r>
                  <a:rPr lang="en-IN" dirty="0" err="1"/>
                  <a:t>sym</a:t>
                </a:r>
                <a:r>
                  <a:rPr lang="en-IN" dirty="0"/>
                  <a:t> or PSD)</a:t>
                </a:r>
              </a:p>
              <a:p>
                <a:pPr lvl="1" algn="ctr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rad>
                  </m:oMath>
                </a14:m>
                <a:endParaRPr lang="en-US" b="1" dirty="0" smtClean="0"/>
              </a:p>
              <a:p>
                <a:pPr lvl="1"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11624"/>
                <a:ext cx="12192000" cy="5300823"/>
              </a:xfrm>
              <a:blipFill>
                <a:blip r:embed="rId2"/>
                <a:stretch>
                  <a:fillRect l="-500" t="-2759" r="-11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714" y="5107715"/>
            <a:ext cx="1750285" cy="17502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5232399" y="5133603"/>
                <a:ext cx="5209315" cy="1278844"/>
              </a:xfrm>
              <a:prstGeom prst="wedgeRectCallout">
                <a:avLst>
                  <a:gd name="adj1" fmla="val 61288"/>
                  <a:gd name="adj2" fmla="val 3771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Nice! This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for all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i.e. this will never give us negative distances which don’t make sense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399" y="5133603"/>
                <a:ext cx="5209315" cy="1278844"/>
              </a:xfrm>
              <a:prstGeom prst="wedgeRectCallout">
                <a:avLst>
                  <a:gd name="adj1" fmla="val 61288"/>
                  <a:gd name="adj2" fmla="val 37717"/>
                </a:avLst>
              </a:prstGeom>
              <a:blipFill>
                <a:blip r:embed="rId4"/>
                <a:stretch>
                  <a:fillRect l="-939" b="-601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32" y="5194332"/>
            <a:ext cx="1663668" cy="1663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6210300" y="5386744"/>
                <a:ext cx="4231413" cy="1278844"/>
              </a:xfrm>
              <a:prstGeom prst="wedgeRectCallout">
                <a:avLst>
                  <a:gd name="adj1" fmla="val 68609"/>
                  <a:gd name="adj2" fmla="val 1984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Oh! So the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Mahalanobis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distance is just Euclidean distance if we transform the vectors as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300" y="5386744"/>
                <a:ext cx="4231413" cy="1278844"/>
              </a:xfrm>
              <a:prstGeom prst="wedgeRectCallout">
                <a:avLst>
                  <a:gd name="adj1" fmla="val 68609"/>
                  <a:gd name="adj2" fmla="val 19842"/>
                </a:avLst>
              </a:prstGeom>
              <a:blipFill>
                <a:blip r:embed="rId6"/>
                <a:stretch>
                  <a:fillRect l="-1325" b="-604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83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.50299"/>
  <p:tag name="ORIGINALWIDTH" val="30.50158"/>
  <p:tag name="LATEXADDIN" val="\documentclass{article}&#10;\usepackage{amsmath,amssymb}&#10;\usepackage{olo}&#10;\pagestyle{empty}&#10;\begin{document}&#10;&#10;\[&#10;?&#10;\]&#10;&#10;\end{document}"/>
  <p:tag name="IGUANATEXSIZE" val="60"/>
  <p:tag name="IGUANATEXCURSOR" val="10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34.00173"/>
  <p:tag name="LATEXADDIN" val="\documentclass{article}&#10;\usepackage{amsmath,amssymb}&#10;\usepackage{olo}&#10;\pagestyle{empty}&#10;\begin{document}&#10;&#10;\[&#10;r&#10;\]&#10;&#10;\end{document}"/>
  <p:tag name="IGUANATEXSIZE" val="28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34.00173"/>
  <p:tag name="LATEXADDIN" val="\documentclass{article}&#10;\usepackage{amsmath,amssymb}&#10;\usepackage{olo}&#10;\pagestyle{empty}&#10;\begin{document}&#10;&#10;\[&#10;r&#10;\]&#10;&#10;\end{document}"/>
  <p:tag name="IGUANATEXSIZE" val="28"/>
  <p:tag name="IGUANATEXCURSOR" val="110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876</TotalTime>
  <Words>1075</Words>
  <Application>Microsoft Office PowerPoint</Application>
  <PresentationFormat>Widescreen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Metropolitan</vt:lpstr>
      <vt:lpstr>Local Methods</vt:lpstr>
      <vt:lpstr>Announcements</vt:lpstr>
      <vt:lpstr>Recap of Last Lecture</vt:lpstr>
      <vt:lpstr>Learning with the 1-NN Classifier</vt:lpstr>
      <vt:lpstr>LwP – behind the scenes</vt:lpstr>
      <vt:lpstr>Linear/hyperplane Classifiers</vt:lpstr>
      <vt:lpstr>To b or not to b – that is the question!</vt:lpstr>
      <vt:lpstr>Making LwP more Powerful</vt:lpstr>
      <vt:lpstr>LwP with Mahalanobis metric still linear!! </vt:lpstr>
      <vt:lpstr>Why metric learning works</vt:lpstr>
      <vt:lpstr>Why metric learning works</vt:lpstr>
      <vt:lpstr>Back to Nearest Neighbors - kNN</vt:lpstr>
      <vt:lpstr>Back to Nearest Neighbors - rNN</vt:lpstr>
      <vt:lpstr>Hyperparameter Tuning in ML</vt:lpstr>
      <vt:lpstr>Held-out Validation</vt:lpstr>
      <vt:lpstr>Multi-fold Cross Validation</vt:lpstr>
      <vt:lpstr>Learning with NN – Lessons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131</cp:revision>
  <dcterms:created xsi:type="dcterms:W3CDTF">2018-07-30T05:08:11Z</dcterms:created>
  <dcterms:modified xsi:type="dcterms:W3CDTF">2019-08-06T15:57:21Z</dcterms:modified>
</cp:coreProperties>
</file>