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10/31/2019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Perspective on Non-linear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US" dirty="0" smtClean="0"/>
                  <a:t>Kernels allow us to nicely reuse linear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to learn nonlinear models</a:t>
                </a:r>
              </a:p>
              <a:p>
                <a:pPr lvl="2"/>
                <a:r>
                  <a:rPr lang="en-US" dirty="0" smtClean="0"/>
                  <a:t>Very powerful (and expensive too) – offer non-parametric learning</a:t>
                </a:r>
              </a:p>
              <a:p>
                <a:pPr lvl="2"/>
                <a:r>
                  <a:rPr lang="en-US" dirty="0" smtClean="0"/>
                  <a:t>Not all ML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can be easily </a:t>
                </a:r>
                <a:r>
                  <a:rPr lang="en-US" dirty="0" err="1" smtClean="0"/>
                  <a:t>kernelized</a:t>
                </a:r>
                <a:r>
                  <a:rPr lang="en-US" dirty="0" smtClean="0"/>
                  <a:t> – e.g. those that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regularization</a:t>
                </a:r>
              </a:p>
              <a:p>
                <a:pPr lvl="2"/>
                <a:r>
                  <a:rPr lang="en-US" dirty="0" smtClean="0"/>
                  <a:t>In general,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that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distances and dot products are </a:t>
                </a:r>
                <a:r>
                  <a:rPr lang="en-US" dirty="0" err="1" smtClean="0"/>
                  <a:t>kernelizable</a:t>
                </a:r>
                <a:endParaRPr lang="en-US" dirty="0" smtClean="0"/>
              </a:p>
              <a:p>
                <a:r>
                  <a:rPr lang="en-US" dirty="0" smtClean="0"/>
                  <a:t>Other techniques exist to perform non-linear learning as well</a:t>
                </a:r>
              </a:p>
              <a:p>
                <a:pPr lvl="2"/>
                <a:r>
                  <a:rPr lang="en-US" dirty="0" err="1" smtClean="0"/>
                  <a:t>kNN</a:t>
                </a:r>
                <a:r>
                  <a:rPr lang="en-US" dirty="0" smtClean="0"/>
                  <a:t> is one such prominent example – also a non-parametric </a:t>
                </a:r>
                <a:r>
                  <a:rPr lang="en-US" dirty="0" err="1" smtClean="0"/>
                  <a:t>algo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Decision trees offer very good performance and very fast prediction too</a:t>
                </a:r>
              </a:p>
              <a:p>
                <a:pPr lvl="2"/>
                <a:r>
                  <a:rPr lang="en-US" dirty="0" smtClean="0"/>
                  <a:t>Other “parametric” methods such as splines, sinusoids popular in statistics</a:t>
                </a:r>
              </a:p>
              <a:p>
                <a:r>
                  <a:rPr lang="en-US" dirty="0" smtClean="0"/>
                  <a:t>Another successful non-linear learning technique is deep learning</a:t>
                </a:r>
              </a:p>
              <a:p>
                <a:pPr lvl="2"/>
                <a:r>
                  <a:rPr lang="en-US" dirty="0" smtClean="0"/>
                  <a:t>Predates kernel learning and machine learning itself by decades</a:t>
                </a:r>
              </a:p>
              <a:p>
                <a:pPr lvl="2"/>
                <a:r>
                  <a:rPr lang="en-US" dirty="0" smtClean="0"/>
                  <a:t>Not very popular till recently due to lack of data, computational power</a:t>
                </a:r>
              </a:p>
              <a:p>
                <a:pPr lvl="2"/>
                <a:r>
                  <a:rPr lang="en-US" dirty="0" smtClean="0"/>
                  <a:t>Very successful and well-researched technique currently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460" b="-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Kernel Learning to Deep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Notice that kernel learning essentially involves learning a linear model over new features. The new features are given by the kernel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</a:t>
                </a:r>
                <a:r>
                  <a:rPr lang="en-IN" dirty="0" err="1" smtClean="0"/>
                  <a:t>num</a:t>
                </a:r>
                <a:r>
                  <a:rPr lang="en-IN" dirty="0" smtClean="0"/>
                  <a:t> of features is large (infinite?) which causes kernel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to be slow</a:t>
                </a:r>
              </a:p>
              <a:p>
                <a:pPr lvl="2"/>
                <a:r>
                  <a:rPr lang="en-IN" dirty="0" smtClean="0"/>
                  <a:t>Several techniques to speed up kernel methods address this exact problem</a:t>
                </a:r>
              </a:p>
              <a:p>
                <a:pPr lvl="2"/>
                <a:r>
                  <a:rPr lang="en-IN" dirty="0" err="1" smtClean="0"/>
                  <a:t>Landmarking</a:t>
                </a:r>
                <a:r>
                  <a:rPr lang="en-IN" dirty="0" smtClean="0"/>
                  <a:t>/Nystrom create new features using similarity values</a:t>
                </a:r>
              </a:p>
              <a:p>
                <a:pPr lvl="2"/>
                <a:r>
                  <a:rPr lang="en-IN" dirty="0" smtClean="0"/>
                  <a:t>Random feature methods also create new features from rank 1 kernels</a:t>
                </a:r>
              </a:p>
              <a:p>
                <a:r>
                  <a:rPr lang="en-IN" dirty="0" smtClean="0"/>
                  <a:t>Given a budget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can we directly learn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good features?</a:t>
                </a:r>
              </a:p>
              <a:p>
                <a:pPr lvl="2"/>
                <a:r>
                  <a:rPr lang="en-IN" dirty="0" smtClean="0"/>
                  <a:t>In some sense, deep learning does exactly this</a:t>
                </a:r>
              </a:p>
              <a:p>
                <a:pPr lvl="2"/>
                <a:r>
                  <a:rPr lang="en-IN" dirty="0" smtClean="0"/>
                  <a:t>Several deep networks basically run a linear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on top of learnt features</a:t>
                </a:r>
              </a:p>
              <a:p>
                <a:pPr lvl="2"/>
                <a:r>
                  <a:rPr lang="en-IN" b="1" dirty="0" smtClean="0"/>
                  <a:t>Key difference</a:t>
                </a:r>
                <a:r>
                  <a:rPr lang="en-IN" dirty="0" smtClean="0"/>
                  <a:t>: instead of first learning good features and then learning a linear model on top of those features, deep learning learns both jointly</a:t>
                </a:r>
              </a:p>
              <a:p>
                <a:pPr lvl="2"/>
                <a:r>
                  <a:rPr lang="en-IN" b="1" dirty="0" smtClean="0"/>
                  <a:t>Drawbacks</a:t>
                </a:r>
                <a:r>
                  <a:rPr lang="en-IN" dirty="0" smtClean="0"/>
                  <a:t>: non-convex problem, over parameterized, can be bulky/slow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Learning viewed as Deep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2361041"/>
              </a:xfrm>
            </p:spPr>
            <p:txBody>
              <a:bodyPr/>
              <a:lstStyle/>
              <a:p>
                <a:r>
                  <a:rPr lang="en-IN" dirty="0" smtClean="0"/>
                  <a:t>Consider the quadratic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IN" dirty="0"/>
                  <a:t>The feature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</m:oMath>
                </a14:m>
                <a:r>
                  <a:rPr lang="en-US" dirty="0"/>
                  <a:t> where for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IN" dirty="0"/>
                  <a:t>A linear model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quad</m:t>
                        </m:r>
                      </m:sub>
                    </m:sSub>
                  </m:oMath>
                </a14:m>
                <a:r>
                  <a:rPr lang="en-US" dirty="0"/>
                  <a:t> is represented as a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2361041"/>
              </a:xfrm>
              <a:blipFill>
                <a:blip r:embed="rId2"/>
                <a:stretch>
                  <a:fillRect l="-578" t="-5155" b="-4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5405035" y="6164946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35" y="6164946"/>
                <a:ext cx="556181" cy="5561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991455" y="6164946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55" y="6164946"/>
                <a:ext cx="556181" cy="5561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2818615" y="502418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15" y="5024187"/>
                <a:ext cx="556181" cy="5561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4111825" y="502418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I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id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25" y="5024187"/>
                <a:ext cx="556181" cy="5561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5405035" y="5024188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I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sq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35" y="5024188"/>
                <a:ext cx="556181" cy="5561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6698245" y="502418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5" y="5024187"/>
                <a:ext cx="556181" cy="55618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7991455" y="502418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I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sq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55" y="5024187"/>
                <a:ext cx="556181" cy="55618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9284666" y="502418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I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id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666" y="5024187"/>
                <a:ext cx="556181" cy="55618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6096000" y="3768997"/>
                <a:ext cx="556181" cy="556181"/>
              </a:xfrm>
              <a:prstGeom prst="ellipse">
                <a:avLst/>
              </a:prstGeom>
              <a:solidFill>
                <a:sysClr val="window" lastClr="FFFFFF"/>
              </a:solidFill>
              <a:ln w="38100" cap="flat" cmpd="sng" algn="ctr">
                <a:solidFill>
                  <a:srgbClr val="2ECC7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68997"/>
                <a:ext cx="556181" cy="55618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rgbClr val="2ECC71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3" idx="1"/>
            <a:endCxn id="96" idx="5"/>
          </p:cNvCxnSpPr>
          <p:nvPr/>
        </p:nvCxnSpPr>
        <p:spPr>
          <a:xfrm flipH="1" flipV="1">
            <a:off x="4586555" y="5498917"/>
            <a:ext cx="899931" cy="7474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3" idx="7"/>
            <a:endCxn id="98" idx="3"/>
          </p:cNvCxnSpPr>
          <p:nvPr/>
        </p:nvCxnSpPr>
        <p:spPr>
          <a:xfrm flipV="1">
            <a:off x="5879765" y="5498917"/>
            <a:ext cx="899931" cy="7474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93" idx="0"/>
            <a:endCxn id="97" idx="4"/>
          </p:cNvCxnSpPr>
          <p:nvPr/>
        </p:nvCxnSpPr>
        <p:spPr>
          <a:xfrm flipV="1">
            <a:off x="5683126" y="5580369"/>
            <a:ext cx="0" cy="58457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94" idx="0"/>
            <a:endCxn id="99" idx="4"/>
          </p:cNvCxnSpPr>
          <p:nvPr/>
        </p:nvCxnSpPr>
        <p:spPr>
          <a:xfrm flipV="1">
            <a:off x="8269546" y="5580368"/>
            <a:ext cx="0" cy="58457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/>
          <p:cNvCxnSpPr>
            <a:stCxn id="94" idx="1"/>
            <a:endCxn id="98" idx="5"/>
          </p:cNvCxnSpPr>
          <p:nvPr/>
        </p:nvCxnSpPr>
        <p:spPr>
          <a:xfrm flipH="1" flipV="1">
            <a:off x="7172975" y="5498917"/>
            <a:ext cx="899931" cy="7474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7" name="Straight Arrow Connector 106"/>
          <p:cNvCxnSpPr>
            <a:stCxn id="94" idx="7"/>
            <a:endCxn id="100" idx="3"/>
          </p:cNvCxnSpPr>
          <p:nvPr/>
        </p:nvCxnSpPr>
        <p:spPr>
          <a:xfrm flipV="1">
            <a:off x="8466185" y="5498917"/>
            <a:ext cx="899932" cy="74748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8" name="Straight Arrow Connector 107"/>
          <p:cNvCxnSpPr>
            <a:stCxn id="95" idx="0"/>
            <a:endCxn id="101" idx="2"/>
          </p:cNvCxnSpPr>
          <p:nvPr/>
        </p:nvCxnSpPr>
        <p:spPr>
          <a:xfrm flipV="1">
            <a:off x="3096706" y="4047088"/>
            <a:ext cx="2999294" cy="97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9" name="Straight Arrow Connector 108"/>
          <p:cNvCxnSpPr>
            <a:stCxn id="96" idx="0"/>
            <a:endCxn id="101" idx="3"/>
          </p:cNvCxnSpPr>
          <p:nvPr/>
        </p:nvCxnSpPr>
        <p:spPr>
          <a:xfrm flipV="1">
            <a:off x="4389916" y="4243727"/>
            <a:ext cx="1787535" cy="78046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0" name="Straight Arrow Connector 109"/>
          <p:cNvCxnSpPr>
            <a:stCxn id="97" idx="0"/>
            <a:endCxn id="101" idx="4"/>
          </p:cNvCxnSpPr>
          <p:nvPr/>
        </p:nvCxnSpPr>
        <p:spPr>
          <a:xfrm flipV="1">
            <a:off x="5683126" y="4325178"/>
            <a:ext cx="690965" cy="69901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1" name="Straight Arrow Connector 110"/>
          <p:cNvCxnSpPr>
            <a:stCxn id="98" idx="0"/>
            <a:endCxn id="101" idx="4"/>
          </p:cNvCxnSpPr>
          <p:nvPr/>
        </p:nvCxnSpPr>
        <p:spPr>
          <a:xfrm flipH="1" flipV="1">
            <a:off x="6374091" y="4325178"/>
            <a:ext cx="602245" cy="69900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2" name="Straight Arrow Connector 111"/>
          <p:cNvCxnSpPr>
            <a:stCxn id="99" idx="0"/>
            <a:endCxn id="101" idx="5"/>
          </p:cNvCxnSpPr>
          <p:nvPr/>
        </p:nvCxnSpPr>
        <p:spPr>
          <a:xfrm flipH="1" flipV="1">
            <a:off x="6570730" y="4243727"/>
            <a:ext cx="1698816" cy="78046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3" name="Straight Arrow Connector 112"/>
          <p:cNvCxnSpPr>
            <a:stCxn id="100" idx="0"/>
            <a:endCxn id="101" idx="6"/>
          </p:cNvCxnSpPr>
          <p:nvPr/>
        </p:nvCxnSpPr>
        <p:spPr>
          <a:xfrm flipH="1" flipV="1">
            <a:off x="6652181" y="4047088"/>
            <a:ext cx="2910576" cy="9770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4" name="Elbow Connector 113"/>
          <p:cNvCxnSpPr>
            <a:stCxn id="101" idx="0"/>
          </p:cNvCxnSpPr>
          <p:nvPr/>
        </p:nvCxnSpPr>
        <p:spPr>
          <a:xfrm rot="5400000" flipH="1" flipV="1">
            <a:off x="6842927" y="3079409"/>
            <a:ext cx="220753" cy="1158425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7523289" y="3253036"/>
                <a:ext cx="2328778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IN" sz="28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I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IN" sz="2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quad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I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1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89" y="3253036"/>
                <a:ext cx="2328778" cy="5904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4491434" y="5782591"/>
                <a:ext cx="625620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34" y="5782591"/>
                <a:ext cx="625620" cy="505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8740496" y="5782591"/>
                <a:ext cx="625620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496" y="5782591"/>
                <a:ext cx="625620" cy="505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7023265" y="5782591"/>
                <a:ext cx="660052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265" y="5782591"/>
                <a:ext cx="660052" cy="505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6221767" y="5782591"/>
                <a:ext cx="660052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767" y="5782591"/>
                <a:ext cx="660052" cy="505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3996637" y="4136959"/>
                <a:ext cx="627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37" y="4136959"/>
                <a:ext cx="627031" cy="461665"/>
              </a:xfrm>
              <a:prstGeom prst="rect">
                <a:avLst/>
              </a:prstGeom>
              <a:blipFill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5070241" y="4528892"/>
                <a:ext cx="634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241" y="4528892"/>
                <a:ext cx="63414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5861543" y="4566199"/>
                <a:ext cx="634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43" y="4566199"/>
                <a:ext cx="634148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287653" y="4566199"/>
                <a:ext cx="634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653" y="4566199"/>
                <a:ext cx="634148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069034" y="4528892"/>
                <a:ext cx="634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34" y="4528892"/>
                <a:ext cx="634148" cy="461665"/>
              </a:xfrm>
              <a:prstGeom prst="rect">
                <a:avLst/>
              </a:prstGeom>
              <a:blipFill>
                <a:blip r:embed="rId2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7968992" y="4136959"/>
                <a:ext cx="634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kumimoji="0" lang="en-I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992" y="4136959"/>
                <a:ext cx="634148" cy="461665"/>
              </a:xfrm>
              <a:prstGeom prst="rect">
                <a:avLst/>
              </a:prstGeom>
              <a:blipFill>
                <a:blip r:embed="rId2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ular Callout 125"/>
          <p:cNvSpPr/>
          <p:nvPr/>
        </p:nvSpPr>
        <p:spPr>
          <a:xfrm>
            <a:off x="88724" y="2731045"/>
            <a:ext cx="3085991" cy="827493"/>
          </a:xfrm>
          <a:prstGeom prst="wedgeRectCallout">
            <a:avLst>
              <a:gd name="adj1" fmla="val 75491"/>
              <a:gd name="adj2" fmla="val 124032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Training kernel SVM/RR tunes these weights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8" name="Rectangular Callout 127"/>
          <p:cNvSpPr/>
          <p:nvPr/>
        </p:nvSpPr>
        <p:spPr>
          <a:xfrm>
            <a:off x="1898684" y="1686047"/>
            <a:ext cx="2396041" cy="709777"/>
          </a:xfrm>
          <a:prstGeom prst="wedgeRectCallout">
            <a:avLst>
              <a:gd name="adj1" fmla="val 111721"/>
              <a:gd name="adj2" fmla="val 207286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3 layer network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9934987" y="6056663"/>
            <a:ext cx="1587944" cy="585460"/>
          </a:xfrm>
          <a:prstGeom prst="wedgeRectCallout">
            <a:avLst>
              <a:gd name="adj1" fmla="val -109900"/>
              <a:gd name="adj2" fmla="val 1421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Input layer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0" name="Rectangular Callout 129"/>
          <p:cNvSpPr/>
          <p:nvPr/>
        </p:nvSpPr>
        <p:spPr>
          <a:xfrm>
            <a:off x="118783" y="5405375"/>
            <a:ext cx="1993168" cy="1159811"/>
          </a:xfrm>
          <a:prstGeom prst="wedgeRectCallout">
            <a:avLst>
              <a:gd name="adj1" fmla="val 68892"/>
              <a:gd name="adj2" fmla="val -4637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“Hidden” layer Usually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many of these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Rectangular Callout 130"/>
          <p:cNvSpPr/>
          <p:nvPr/>
        </p:nvSpPr>
        <p:spPr>
          <a:xfrm>
            <a:off x="8868950" y="3875270"/>
            <a:ext cx="1789454" cy="660367"/>
          </a:xfrm>
          <a:prstGeom prst="wedgeRectCallout">
            <a:avLst>
              <a:gd name="adj1" fmla="val -139204"/>
              <a:gd name="adj2" fmla="val -27228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 layer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12175" y="6095261"/>
            <a:ext cx="3528320" cy="723360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632865" y="4958120"/>
            <a:ext cx="7435159" cy="723360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698338" y="3708548"/>
            <a:ext cx="1350222" cy="723360"/>
          </a:xfrm>
          <a:prstGeom prst="rect">
            <a:avLst/>
          </a:prstGeom>
          <a:noFill/>
          <a:ln w="571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ular Callout 134"/>
          <p:cNvSpPr/>
          <p:nvPr/>
        </p:nvSpPr>
        <p:spPr>
          <a:xfrm>
            <a:off x="132015" y="3903908"/>
            <a:ext cx="2005074" cy="829628"/>
          </a:xfrm>
          <a:prstGeom prst="wedgeRectCallout">
            <a:avLst>
              <a:gd name="adj1" fmla="val 85301"/>
              <a:gd name="adj2" fmla="val 6159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I/O layers are called “visible”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“Neuron” in Deep/Neural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75819" y="3178330"/>
            <a:ext cx="1437950" cy="14379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5"/>
          </p:cNvCxnSpPr>
          <p:nvPr/>
        </p:nvCxnSpPr>
        <p:spPr>
          <a:xfrm flipH="1" flipV="1">
            <a:off x="6703186" y="4405697"/>
            <a:ext cx="2337477" cy="1648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3"/>
          </p:cNvCxnSpPr>
          <p:nvPr/>
        </p:nvCxnSpPr>
        <p:spPr>
          <a:xfrm flipV="1">
            <a:off x="3227005" y="4405697"/>
            <a:ext cx="2459397" cy="1648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0"/>
            <a:endCxn id="5" idx="4"/>
          </p:cNvCxnSpPr>
          <p:nvPr/>
        </p:nvCxnSpPr>
        <p:spPr>
          <a:xfrm flipV="1">
            <a:off x="6194794" y="4616280"/>
            <a:ext cx="0" cy="143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77214" y="6054230"/>
            <a:ext cx="7435159" cy="72336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20117" y="4642758"/>
                <a:ext cx="7032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17" y="4642758"/>
                <a:ext cx="70320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07110" y="5078737"/>
                <a:ext cx="7114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10" y="5078737"/>
                <a:ext cx="7114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86974" y="464275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74" y="4642758"/>
                <a:ext cx="7349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17245" y="6106393"/>
                <a:ext cx="7496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5" y="6106393"/>
                <a:ext cx="74962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18183" y="6106393"/>
                <a:ext cx="7603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83" y="6106393"/>
                <a:ext cx="76033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660495" y="6106393"/>
                <a:ext cx="7763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95" y="6106393"/>
                <a:ext cx="7763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0"/>
            <a:endCxn id="17" idx="2"/>
          </p:cNvCxnSpPr>
          <p:nvPr/>
        </p:nvCxnSpPr>
        <p:spPr>
          <a:xfrm flipV="1">
            <a:off x="6194794" y="2539884"/>
            <a:ext cx="0" cy="638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86402" y="1816524"/>
            <a:ext cx="1016784" cy="72336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5" idx="2"/>
            <a:endCxn id="5" idx="6"/>
          </p:cNvCxnSpPr>
          <p:nvPr/>
        </p:nvCxnSpPr>
        <p:spPr>
          <a:xfrm>
            <a:off x="5475819" y="3897305"/>
            <a:ext cx="1437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6053" y="3856231"/>
                <a:ext cx="37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40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3856231"/>
                <a:ext cx="37481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17377" y="1813025"/>
                <a:ext cx="5548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77" y="1813025"/>
                <a:ext cx="55483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219928" y="2459356"/>
                <a:ext cx="3633754" cy="167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28" y="2459356"/>
                <a:ext cx="3633754" cy="1677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56053" y="3143561"/>
                <a:ext cx="37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3143561"/>
                <a:ext cx="374815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ular Callout 22"/>
          <p:cNvSpPr/>
          <p:nvPr/>
        </p:nvSpPr>
        <p:spPr>
          <a:xfrm>
            <a:off x="225648" y="3551697"/>
            <a:ext cx="3944011" cy="1454799"/>
          </a:xfrm>
          <a:prstGeom prst="wedgeRectCallout">
            <a:avLst>
              <a:gd name="adj1" fmla="val 89172"/>
              <a:gd name="adj2" fmla="val 13576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2ECC71"/>
                </a:solidFill>
                <a:latin typeface="+mj-lt"/>
              </a:rPr>
              <a:t>Input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Input layer: no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/p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Hidden/output layer: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/p taken from other neurons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225648" y="299279"/>
            <a:ext cx="3748085" cy="1478208"/>
          </a:xfrm>
          <a:prstGeom prst="wedgeRectCallout">
            <a:avLst>
              <a:gd name="adj1" fmla="val 92635"/>
              <a:gd name="adj2" fmla="val 7656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2ECC71"/>
                </a:solidFill>
                <a:latin typeface="+mj-lt"/>
              </a:rPr>
              <a:t>Output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Output layer: final o/p Input/hidden layer: o/p to other neurons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25648" y="5134582"/>
            <a:ext cx="3502868" cy="760610"/>
          </a:xfrm>
          <a:prstGeom prst="wedgeRectCallout">
            <a:avLst>
              <a:gd name="adj1" fmla="val 52405"/>
              <a:gd name="adj2" fmla="val 11307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Some input items can be bias terms (constant) e.g. 1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25648" y="1903164"/>
            <a:ext cx="4175366" cy="1522856"/>
          </a:xfrm>
          <a:prstGeom prst="wedgeRectCallout">
            <a:avLst>
              <a:gd name="adj1" fmla="val 88328"/>
              <a:gd name="adj2" fmla="val 5546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2ECC71"/>
                </a:solidFill>
                <a:latin typeface="+mj-lt"/>
              </a:rPr>
              <a:t>Activation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Input layer: always id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Output layer: id/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softmax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/sign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layer: non-linear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39339" y="6106393"/>
                <a:ext cx="636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39" y="6106393"/>
                <a:ext cx="63671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25356" y="4906797"/>
                <a:ext cx="636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56" y="4906797"/>
                <a:ext cx="636713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0652194" y="6081"/>
            <a:ext cx="1468606" cy="1238929"/>
            <a:chOff x="12383748" y="1219011"/>
            <a:chExt cx="1862104" cy="1570887"/>
          </a:xfrm>
        </p:grpSpPr>
        <p:sp>
          <p:nvSpPr>
            <p:cNvPr id="33" name="Freeform 3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Freeform 3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Rectangular Callout 37"/>
          <p:cNvSpPr/>
          <p:nvPr/>
        </p:nvSpPr>
        <p:spPr>
          <a:xfrm>
            <a:off x="4253501" y="241769"/>
            <a:ext cx="6237778" cy="868956"/>
          </a:xfrm>
          <a:prstGeom prst="wedgeRectCallout">
            <a:avLst>
              <a:gd name="adj1" fmla="val 62737"/>
              <a:gd name="adj2" fmla="val 541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If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hidden layer then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network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is just a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generalized linear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model, also called a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perceptron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89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7" grpId="0" animBg="1"/>
      <p:bldP spid="28" grpId="0"/>
      <p:bldP spid="29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Activation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Sigmoid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Tan </a:t>
                </a:r>
                <a:r>
                  <a:rPr lang="en-IN" dirty="0" smtClean="0"/>
                  <a:t>Hyperbolic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IN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2800" dirty="0" smtClean="0"/>
              </a:p>
              <a:p>
                <a:r>
                  <a:rPr lang="en-IN" dirty="0"/>
                  <a:t>Rectified Linear Unit (</a:t>
                </a:r>
                <a:r>
                  <a:rPr lang="en-IN" dirty="0" err="1"/>
                  <a:t>ReLU</a:t>
                </a:r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Leaky </a:t>
                </a:r>
                <a:r>
                  <a:rPr lang="en-IN" dirty="0" err="1" smtClean="0"/>
                  <a:t>ReLU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Others e.g. smoothed (exponential, </a:t>
                </a:r>
                <a:r>
                  <a:rPr lang="en-IN" dirty="0" err="1" smtClean="0"/>
                  <a:t>softplus</a:t>
                </a:r>
                <a:r>
                  <a:rPr lang="en-IN" dirty="0" smtClean="0"/>
                  <a:t>) </a:t>
                </a:r>
                <a:r>
                  <a:rPr lang="en-IN" dirty="0" err="1" smtClean="0"/>
                  <a:t>ReLU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maxout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Sigmoid/</a:t>
                </a:r>
                <a:r>
                  <a:rPr lang="en-IN" dirty="0" err="1" smtClean="0"/>
                  <a:t>tanh</a:t>
                </a:r>
                <a:r>
                  <a:rPr lang="en-IN" dirty="0" smtClean="0"/>
                  <a:t> have a problem of vanishing gradients</a:t>
                </a:r>
              </a:p>
              <a:p>
                <a:pPr lvl="3"/>
                <a:r>
                  <a:rPr lang="en-IN" dirty="0" smtClean="0"/>
                  <a:t>Notice that the curves of these functions flatten out in both directions</a:t>
                </a:r>
              </a:p>
              <a:p>
                <a:pPr lvl="2"/>
                <a:r>
                  <a:rPr lang="en-IN" dirty="0" smtClean="0"/>
                  <a:t>(Leaky) </a:t>
                </a:r>
                <a:r>
                  <a:rPr lang="en-IN" dirty="0" err="1" smtClean="0"/>
                  <a:t>ReLU</a:t>
                </a:r>
                <a:r>
                  <a:rPr lang="en-IN" dirty="0" smtClean="0"/>
                  <a:t> does not have this problem – very popular</a:t>
                </a:r>
              </a:p>
              <a:p>
                <a:pPr lvl="3"/>
                <a:r>
                  <a:rPr lang="en-IN" dirty="0" smtClean="0"/>
                  <a:t>Also offer cheap gradient computations since they are piecewise linear</a:t>
                </a:r>
              </a:p>
              <a:p>
                <a:pPr lvl="2"/>
                <a:r>
                  <a:rPr lang="en-IN" dirty="0" smtClean="0"/>
                  <a:t>(Leaky) </a:t>
                </a:r>
                <a:r>
                  <a:rPr lang="en-IN" dirty="0" err="1" smtClean="0"/>
                  <a:t>ReLU</a:t>
                </a:r>
                <a:r>
                  <a:rPr lang="en-IN" dirty="0" smtClean="0"/>
                  <a:t> </a:t>
                </a:r>
                <a:r>
                  <a:rPr lang="en-IN" dirty="0"/>
                  <a:t>networks always learn piecewise linear functions</a:t>
                </a:r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by </a:t>
                </a:r>
                <a:r>
                  <a:rPr lang="en-IN" dirty="0"/>
                  <a:t>induction on number of hidden layers (base case – no hidden layer</a:t>
                </a:r>
                <a:r>
                  <a:rPr lang="en-IN" dirty="0" smtClean="0"/>
                  <a:t>)</a:t>
                </a:r>
                <a:endParaRPr lang="en-US" dirty="0"/>
              </a:p>
              <a:p>
                <a:pPr lvl="3"/>
                <a:endParaRPr lang="en-IN" dirty="0" smtClean="0"/>
              </a:p>
              <a:p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379" r="-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01562" y="408719"/>
            <a:ext cx="1527723" cy="1576379"/>
            <a:chOff x="435965" y="889132"/>
            <a:chExt cx="2543541" cy="2624550"/>
          </a:xfrm>
        </p:grpSpPr>
        <p:grpSp>
          <p:nvGrpSpPr>
            <p:cNvPr id="6" name="Group 5"/>
            <p:cNvGrpSpPr/>
            <p:nvPr/>
          </p:nvGrpSpPr>
          <p:grpSpPr>
            <a:xfrm>
              <a:off x="435967" y="1111624"/>
              <a:ext cx="2543539" cy="2288264"/>
              <a:chOff x="2454442" y="1188485"/>
              <a:chExt cx="7498080" cy="288300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205889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454442" y="4071486"/>
                <a:ext cx="749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335511" y="3001257"/>
              <a:ext cx="372223" cy="51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0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8368" y="2024923"/>
              <a:ext cx="801039" cy="51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0.5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5511" y="889132"/>
              <a:ext cx="372223" cy="51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1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5965" y="1287763"/>
              <a:ext cx="2543539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435965" y="1350798"/>
              <a:ext cx="2543539" cy="1967256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8080" h="2637322">
                  <a:moveTo>
                    <a:pt x="0" y="2637322"/>
                  </a:moveTo>
                  <a:cubicBezTo>
                    <a:pt x="5637196" y="2624488"/>
                    <a:pt x="1880135" y="3208"/>
                    <a:pt x="7498080" y="0"/>
                  </a:cubicBezTo>
                  <a:lnTo>
                    <a:pt x="7498080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87105" y="943591"/>
            <a:ext cx="1535736" cy="1615713"/>
            <a:chOff x="435965" y="889132"/>
            <a:chExt cx="2543541" cy="2676001"/>
          </a:xfrm>
        </p:grpSpPr>
        <p:grpSp>
          <p:nvGrpSpPr>
            <p:cNvPr id="15" name="Group 14"/>
            <p:cNvGrpSpPr/>
            <p:nvPr/>
          </p:nvGrpSpPr>
          <p:grpSpPr>
            <a:xfrm>
              <a:off x="435967" y="1111624"/>
              <a:ext cx="2543539" cy="2453509"/>
              <a:chOff x="2454442" y="1188485"/>
              <a:chExt cx="7498080" cy="309119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6205889" y="1188485"/>
                <a:ext cx="0" cy="3091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54442" y="2734081"/>
                <a:ext cx="749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203287" y="3001258"/>
              <a:ext cx="636669" cy="50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-1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5511" y="889132"/>
              <a:ext cx="372222" cy="50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1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5965" y="1287763"/>
              <a:ext cx="2543539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435965" y="1350798"/>
              <a:ext cx="2543539" cy="1967256"/>
            </a:xfrm>
            <a:custGeom>
              <a:avLst/>
              <a:gdLst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  <a:gd name="connsiteX0" fmla="*/ 0 w 7498080"/>
                <a:gd name="connsiteY0" fmla="*/ 2637322 h 2637322"/>
                <a:gd name="connsiteX1" fmla="*/ 7498080 w 7498080"/>
                <a:gd name="connsiteY1" fmla="*/ 0 h 2637322"/>
                <a:gd name="connsiteX2" fmla="*/ 7498080 w 7498080"/>
                <a:gd name="connsiteY2" fmla="*/ 0 h 26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8080" h="2637322">
                  <a:moveTo>
                    <a:pt x="0" y="2637322"/>
                  </a:moveTo>
                  <a:cubicBezTo>
                    <a:pt x="5637196" y="2624488"/>
                    <a:pt x="1880135" y="3208"/>
                    <a:pt x="7498080" y="0"/>
                  </a:cubicBezTo>
                  <a:lnTo>
                    <a:pt x="7498080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5965" y="3399888"/>
              <a:ext cx="2543539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35511" y="1877856"/>
              <a:ext cx="372222" cy="50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0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01561" y="2070152"/>
            <a:ext cx="1527723" cy="1576379"/>
            <a:chOff x="435965" y="2504845"/>
            <a:chExt cx="1527723" cy="1576379"/>
          </a:xfrm>
        </p:grpSpPr>
        <p:grpSp>
          <p:nvGrpSpPr>
            <p:cNvPr id="25" name="Group 24"/>
            <p:cNvGrpSpPr/>
            <p:nvPr/>
          </p:nvGrpSpPr>
          <p:grpSpPr>
            <a:xfrm>
              <a:off x="435966" y="2638480"/>
              <a:ext cx="1527722" cy="1374396"/>
              <a:chOff x="2454442" y="1188485"/>
              <a:chExt cx="7498080" cy="288300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205889" y="1188485"/>
                <a:ext cx="0" cy="28830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54442" y="4071486"/>
                <a:ext cx="749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976258" y="3773447"/>
              <a:ext cx="2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0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6258" y="2504845"/>
              <a:ext cx="2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1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35965" y="4006985"/>
              <a:ext cx="770203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206168" y="3299818"/>
              <a:ext cx="707167" cy="70716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0487105" y="2959536"/>
            <a:ext cx="1535736" cy="1615713"/>
            <a:chOff x="2728040" y="2491043"/>
            <a:chExt cx="1535736" cy="1615713"/>
          </a:xfrm>
        </p:grpSpPr>
        <p:grpSp>
          <p:nvGrpSpPr>
            <p:cNvPr id="33" name="Group 32"/>
            <p:cNvGrpSpPr/>
            <p:nvPr/>
          </p:nvGrpSpPr>
          <p:grpSpPr>
            <a:xfrm>
              <a:off x="2728041" y="2625379"/>
              <a:ext cx="1535735" cy="1481377"/>
              <a:chOff x="2454442" y="1188485"/>
              <a:chExt cx="7498080" cy="309119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6205889" y="1188485"/>
                <a:ext cx="0" cy="30911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454442" y="2734081"/>
                <a:ext cx="749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191333" y="3766300"/>
              <a:ext cx="384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-1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1167" y="2491043"/>
              <a:ext cx="224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1167" y="3088014"/>
              <a:ext cx="224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0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2728040" y="3366067"/>
              <a:ext cx="767867" cy="18358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495907" y="2658900"/>
              <a:ext cx="707167" cy="70716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0385076" y="4794031"/>
            <a:ext cx="1468606" cy="1238929"/>
            <a:chOff x="12383748" y="1219011"/>
            <a:chExt cx="1862104" cy="1570887"/>
          </a:xfrm>
        </p:grpSpPr>
        <p:sp>
          <p:nvSpPr>
            <p:cNvPr id="42" name="Freeform 41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42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Rectangular Callout 46"/>
          <p:cNvSpPr/>
          <p:nvPr/>
        </p:nvSpPr>
        <p:spPr>
          <a:xfrm>
            <a:off x="2229492" y="5029718"/>
            <a:ext cx="7994669" cy="1216969"/>
          </a:xfrm>
          <a:prstGeom prst="wedgeRectCallout">
            <a:avLst>
              <a:gd name="adj1" fmla="val 60938"/>
              <a:gd name="adj2" fmla="val 2797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Output layer neurons are usually given a task-specific activation e.g. identity for regression problems, sign for binary/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multilabel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classification problems,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softmax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for multiclassification problems 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3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Toy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8056473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Input sent to first hidden layer with two nodes</a:t>
                </a:r>
              </a:p>
              <a:p>
                <a:pPr lvl="2"/>
                <a:r>
                  <a:rPr lang="en-IN" dirty="0" smtClean="0"/>
                  <a:t>Each node first computes its </a:t>
                </a:r>
                <a:r>
                  <a:rPr lang="en-IN" i="0" dirty="0" smtClean="0"/>
                  <a:t>pre-activation </a:t>
                </a:r>
                <a:r>
                  <a:rPr lang="en-IN" dirty="0" smtClean="0"/>
                  <a:t>value</a:t>
                </a:r>
                <a:r>
                  <a:rPr lang="en-IN" i="0" dirty="0" smtClean="0"/>
                  <a:t/>
                </a:r>
                <a:br>
                  <a:rPr lang="en-IN" i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=1,2,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Non-linear activation applied to each </a:t>
                </a:r>
                <a:r>
                  <a:rPr lang="en-IN" dirty="0" err="1" smtClean="0"/>
                  <a:t>preactivation</a:t>
                </a:r>
                <a:endParaRPr lang="en-IN" dirty="0" smtClean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i="0" dirty="0" smtClean="0"/>
                  <a:t>The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i="0" dirty="0" smtClean="0"/>
                  <a:t> sent to next layer as input</a:t>
                </a:r>
              </a:p>
              <a:p>
                <a:pPr lvl="2"/>
                <a:r>
                  <a:rPr lang="en-IN" dirty="0" smtClean="0"/>
                  <a:t>Process of </a:t>
                </a:r>
                <a:r>
                  <a:rPr lang="en-IN" dirty="0" err="1" smtClean="0"/>
                  <a:t>preactivation</a:t>
                </a:r>
                <a:r>
                  <a:rPr lang="en-IN" dirty="0" smtClean="0"/>
                  <a:t>, activation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repeats</a:t>
                </a:r>
              </a:p>
              <a:p>
                <a:r>
                  <a:rPr lang="en-IN" b="1" i="0" dirty="0" smtClean="0"/>
                  <a:t>Shorthand</a:t>
                </a:r>
                <a:r>
                  <a:rPr lang="en-IN" i="0" dirty="0" smtClean="0"/>
                  <a:t>: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 smtClean="0"/>
                  <a:t>Function computed by this network is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This nesting of functions gives DN their power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8056473" cy="5746376"/>
              </a:xfrm>
              <a:blipFill>
                <a:blip r:embed="rId2"/>
                <a:stretch>
                  <a:fillRect l="-833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80118" y="5940582"/>
            <a:ext cx="3573564" cy="872968"/>
            <a:chOff x="4395794" y="5940582"/>
            <a:chExt cx="3573564" cy="872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395794" y="5940582"/>
                  <a:ext cx="872968" cy="87296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794" y="5940582"/>
                  <a:ext cx="872968" cy="87296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7096390" y="5940582"/>
                  <a:ext cx="872968" cy="87296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90" y="5940582"/>
                  <a:ext cx="872968" cy="87296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743331" y="5940582"/>
                  <a:ext cx="872968" cy="87296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I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331" y="5940582"/>
                  <a:ext cx="872968" cy="87296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rcRect b="48649"/>
          <a:stretch>
            <a:fillRect/>
          </a:stretch>
        </p:blipFill>
        <p:spPr>
          <a:xfrm>
            <a:off x="8291749" y="2885279"/>
            <a:ext cx="878490" cy="454843"/>
          </a:xfrm>
          <a:custGeom>
            <a:avLst/>
            <a:gdLst>
              <a:gd name="connsiteX0" fmla="*/ 0 w 878490"/>
              <a:gd name="connsiteY0" fmla="*/ 0 h 454843"/>
              <a:gd name="connsiteX1" fmla="*/ 878490 w 878490"/>
              <a:gd name="connsiteY1" fmla="*/ 0 h 454843"/>
              <a:gd name="connsiteX2" fmla="*/ 878490 w 878490"/>
              <a:gd name="connsiteY2" fmla="*/ 454843 h 454843"/>
              <a:gd name="connsiteX3" fmla="*/ 0 w 878490"/>
              <a:gd name="connsiteY3" fmla="*/ 454843 h 45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90" h="454843">
                <a:moveTo>
                  <a:pt x="0" y="0"/>
                </a:moveTo>
                <a:lnTo>
                  <a:pt x="878490" y="0"/>
                </a:lnTo>
                <a:lnTo>
                  <a:pt x="878490" y="454843"/>
                </a:lnTo>
                <a:lnTo>
                  <a:pt x="0" y="454843"/>
                </a:lnTo>
                <a:close/>
              </a:path>
            </a:pathLst>
          </a:custGeom>
        </p:spPr>
      </p:pic>
      <p:grpSp>
        <p:nvGrpSpPr>
          <p:cNvPr id="25" name="Group 24"/>
          <p:cNvGrpSpPr/>
          <p:nvPr/>
        </p:nvGrpSpPr>
        <p:grpSpPr>
          <a:xfrm>
            <a:off x="8280932" y="4114265"/>
            <a:ext cx="3572750" cy="442875"/>
            <a:chOff x="8769396" y="3947644"/>
            <a:chExt cx="3572750" cy="44287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rcRect t="50000"/>
            <a:stretch>
              <a:fillRect/>
            </a:stretch>
          </p:blipFill>
          <p:spPr>
            <a:xfrm>
              <a:off x="11463656" y="3947644"/>
              <a:ext cx="878490" cy="442875"/>
            </a:xfrm>
            <a:custGeom>
              <a:avLst/>
              <a:gdLst>
                <a:gd name="connsiteX0" fmla="*/ 0 w 878490"/>
                <a:gd name="connsiteY0" fmla="*/ 0 h 442875"/>
                <a:gd name="connsiteX1" fmla="*/ 878490 w 878490"/>
                <a:gd name="connsiteY1" fmla="*/ 0 h 442875"/>
                <a:gd name="connsiteX2" fmla="*/ 878490 w 878490"/>
                <a:gd name="connsiteY2" fmla="*/ 442875 h 442875"/>
                <a:gd name="connsiteX3" fmla="*/ 0 w 878490"/>
                <a:gd name="connsiteY3" fmla="*/ 442875 h 4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490" h="442875">
                  <a:moveTo>
                    <a:pt x="0" y="0"/>
                  </a:moveTo>
                  <a:lnTo>
                    <a:pt x="878490" y="0"/>
                  </a:lnTo>
                  <a:lnTo>
                    <a:pt x="878490" y="442875"/>
                  </a:lnTo>
                  <a:lnTo>
                    <a:pt x="0" y="442875"/>
                  </a:lnTo>
                  <a:close/>
                </a:path>
              </a:pathLst>
            </a:cu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rcRect t="50000"/>
            <a:stretch>
              <a:fillRect/>
            </a:stretch>
          </p:blipFill>
          <p:spPr>
            <a:xfrm>
              <a:off x="8769396" y="3947644"/>
              <a:ext cx="878490" cy="442875"/>
            </a:xfrm>
            <a:custGeom>
              <a:avLst/>
              <a:gdLst>
                <a:gd name="connsiteX0" fmla="*/ 0 w 878490"/>
                <a:gd name="connsiteY0" fmla="*/ 0 h 442875"/>
                <a:gd name="connsiteX1" fmla="*/ 878490 w 878490"/>
                <a:gd name="connsiteY1" fmla="*/ 0 h 442875"/>
                <a:gd name="connsiteX2" fmla="*/ 878490 w 878490"/>
                <a:gd name="connsiteY2" fmla="*/ 442875 h 442875"/>
                <a:gd name="connsiteX3" fmla="*/ 0 w 878490"/>
                <a:gd name="connsiteY3" fmla="*/ 442875 h 4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490" h="442875">
                  <a:moveTo>
                    <a:pt x="0" y="0"/>
                  </a:moveTo>
                  <a:lnTo>
                    <a:pt x="878490" y="0"/>
                  </a:lnTo>
                  <a:lnTo>
                    <a:pt x="878490" y="442875"/>
                  </a:lnTo>
                  <a:lnTo>
                    <a:pt x="0" y="442875"/>
                  </a:lnTo>
                  <a:close/>
                </a:path>
              </a:pathLst>
            </a:cu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rcRect b="48649"/>
          <a:stretch>
            <a:fillRect/>
          </a:stretch>
        </p:blipFill>
        <p:spPr>
          <a:xfrm>
            <a:off x="10975192" y="2885278"/>
            <a:ext cx="878490" cy="454843"/>
          </a:xfrm>
          <a:custGeom>
            <a:avLst/>
            <a:gdLst>
              <a:gd name="connsiteX0" fmla="*/ 0 w 878490"/>
              <a:gd name="connsiteY0" fmla="*/ 0 h 454843"/>
              <a:gd name="connsiteX1" fmla="*/ 878490 w 878490"/>
              <a:gd name="connsiteY1" fmla="*/ 0 h 454843"/>
              <a:gd name="connsiteX2" fmla="*/ 878490 w 878490"/>
              <a:gd name="connsiteY2" fmla="*/ 454843 h 454843"/>
              <a:gd name="connsiteX3" fmla="*/ 0 w 878490"/>
              <a:gd name="connsiteY3" fmla="*/ 454843 h 45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90" h="454843">
                <a:moveTo>
                  <a:pt x="0" y="0"/>
                </a:moveTo>
                <a:lnTo>
                  <a:pt x="878490" y="0"/>
                </a:lnTo>
                <a:lnTo>
                  <a:pt x="878490" y="454843"/>
                </a:lnTo>
                <a:lnTo>
                  <a:pt x="0" y="454843"/>
                </a:lnTo>
                <a:close/>
              </a:path>
            </a:pathLst>
          </a:custGeom>
        </p:spPr>
      </p:pic>
      <p:cxnSp>
        <p:nvCxnSpPr>
          <p:cNvPr id="31" name="Straight Arrow Connector 30"/>
          <p:cNvCxnSpPr>
            <a:endCxn id="88" idx="2"/>
          </p:cNvCxnSpPr>
          <p:nvPr/>
        </p:nvCxnSpPr>
        <p:spPr>
          <a:xfrm flipV="1">
            <a:off x="8716602" y="1989464"/>
            <a:ext cx="1346955" cy="89256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V="1">
            <a:off x="8730994" y="3332560"/>
            <a:ext cx="0" cy="7817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8710558" y="4550582"/>
            <a:ext cx="2706640" cy="1390000"/>
            <a:chOff x="8710558" y="4550582"/>
            <a:chExt cx="2706640" cy="1390000"/>
          </a:xfrm>
        </p:grpSpPr>
        <p:cxnSp>
          <p:nvCxnSpPr>
            <p:cNvPr id="28" name="Straight Arrow Connector 27"/>
            <p:cNvCxnSpPr>
              <a:stCxn id="6" idx="0"/>
            </p:cNvCxnSpPr>
            <p:nvPr/>
          </p:nvCxnSpPr>
          <p:spPr>
            <a:xfrm flipV="1">
              <a:off x="8716602" y="4563698"/>
              <a:ext cx="2688738" cy="137688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9" name="Straight Arrow Connector 28"/>
            <p:cNvCxnSpPr>
              <a:stCxn id="8" idx="0"/>
            </p:cNvCxnSpPr>
            <p:nvPr/>
          </p:nvCxnSpPr>
          <p:spPr>
            <a:xfrm flipH="1" flipV="1">
              <a:off x="8719625" y="4600738"/>
              <a:ext cx="1344514" cy="133984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6" idx="0"/>
            </p:cNvCxnSpPr>
            <p:nvPr/>
          </p:nvCxnSpPr>
          <p:spPr>
            <a:xfrm flipV="1">
              <a:off x="8716602" y="4557140"/>
              <a:ext cx="0" cy="138344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6" name="Straight Arrow Connector 55"/>
            <p:cNvCxnSpPr>
              <a:stCxn id="7" idx="0"/>
            </p:cNvCxnSpPr>
            <p:nvPr/>
          </p:nvCxnSpPr>
          <p:spPr>
            <a:xfrm flipH="1" flipV="1">
              <a:off x="8710558" y="4575660"/>
              <a:ext cx="2706640" cy="136492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1" name="Straight Arrow Connector 60"/>
            <p:cNvCxnSpPr>
              <a:stCxn id="7" idx="0"/>
            </p:cNvCxnSpPr>
            <p:nvPr/>
          </p:nvCxnSpPr>
          <p:spPr>
            <a:xfrm flipH="1" flipV="1">
              <a:off x="11412258" y="4557140"/>
              <a:ext cx="4940" cy="138344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6" name="Straight Arrow Connector 65"/>
            <p:cNvCxnSpPr>
              <a:stCxn id="8" idx="0"/>
            </p:cNvCxnSpPr>
            <p:nvPr/>
          </p:nvCxnSpPr>
          <p:spPr>
            <a:xfrm flipV="1">
              <a:off x="10064139" y="4550582"/>
              <a:ext cx="1348119" cy="1390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>
          <a:xfrm flipV="1">
            <a:off x="11405340" y="3332560"/>
            <a:ext cx="0" cy="7817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6490" y="1108107"/>
            <a:ext cx="874133" cy="881357"/>
          </a:xfrm>
          <a:prstGeom prst="rect">
            <a:avLst/>
          </a:prstGeom>
        </p:spPr>
      </p:pic>
      <p:cxnSp>
        <p:nvCxnSpPr>
          <p:cNvPr id="92" name="Straight Arrow Connector 91"/>
          <p:cNvCxnSpPr>
            <a:endCxn id="88" idx="2"/>
          </p:cNvCxnSpPr>
          <p:nvPr/>
        </p:nvCxnSpPr>
        <p:spPr>
          <a:xfrm flipH="1" flipV="1">
            <a:off x="10063557" y="1989464"/>
            <a:ext cx="1348701" cy="91764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 w="med" len="lg"/>
          </a:ln>
          <a:effectLst/>
        </p:spPr>
      </p:cxnSp>
      <p:grpSp>
        <p:nvGrpSpPr>
          <p:cNvPr id="145" name="Group 144"/>
          <p:cNvGrpSpPr/>
          <p:nvPr/>
        </p:nvGrpSpPr>
        <p:grpSpPr>
          <a:xfrm>
            <a:off x="8497275" y="4849169"/>
            <a:ext cx="3269508" cy="596468"/>
            <a:chOff x="8497275" y="4849169"/>
            <a:chExt cx="3269508" cy="596468"/>
          </a:xfrm>
        </p:grpSpPr>
        <p:grpSp>
          <p:nvGrpSpPr>
            <p:cNvPr id="134" name="Group 133"/>
            <p:cNvGrpSpPr/>
            <p:nvPr/>
          </p:nvGrpSpPr>
          <p:grpSpPr>
            <a:xfrm>
              <a:off x="8497275" y="5045527"/>
              <a:ext cx="596405" cy="400110"/>
              <a:chOff x="8497275" y="5045527"/>
              <a:chExt cx="596405" cy="40011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548981" y="5128844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8497275" y="5045527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7275" y="5045527"/>
                    <a:ext cx="59640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9" name="Group 128"/>
            <p:cNvGrpSpPr/>
            <p:nvPr/>
          </p:nvGrpSpPr>
          <p:grpSpPr>
            <a:xfrm>
              <a:off x="11170378" y="5041823"/>
              <a:ext cx="596405" cy="400110"/>
              <a:chOff x="11170378" y="5041823"/>
              <a:chExt cx="596405" cy="40011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253035" y="5128844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1170378" y="5041823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0378" y="5041823"/>
                    <a:ext cx="596405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 131"/>
            <p:cNvGrpSpPr/>
            <p:nvPr/>
          </p:nvGrpSpPr>
          <p:grpSpPr>
            <a:xfrm>
              <a:off x="9540175" y="4852030"/>
              <a:ext cx="596405" cy="400110"/>
              <a:chOff x="9540175" y="4852030"/>
              <a:chExt cx="596405" cy="40011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633565" y="4928659"/>
                <a:ext cx="384284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9540175" y="4852030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0175" y="4852030"/>
                    <a:ext cx="59640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/>
            <p:cNvGrpSpPr/>
            <p:nvPr/>
          </p:nvGrpSpPr>
          <p:grpSpPr>
            <a:xfrm>
              <a:off x="10614871" y="4949509"/>
              <a:ext cx="596405" cy="400110"/>
              <a:chOff x="10614871" y="4949509"/>
              <a:chExt cx="596405" cy="40011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0644426" y="5026643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614871" y="4949509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4871" y="4949509"/>
                    <a:ext cx="59640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3" name="Group 132"/>
            <p:cNvGrpSpPr/>
            <p:nvPr/>
          </p:nvGrpSpPr>
          <p:grpSpPr>
            <a:xfrm>
              <a:off x="9011746" y="4906186"/>
              <a:ext cx="451611" cy="400110"/>
              <a:chOff x="9011746" y="4906186"/>
              <a:chExt cx="451611" cy="40011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9088564" y="5022663"/>
                <a:ext cx="374793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011746" y="4906186"/>
                    <a:ext cx="3706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1746" y="4906186"/>
                    <a:ext cx="370669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49180"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/>
            <p:cNvGrpSpPr/>
            <p:nvPr/>
          </p:nvGrpSpPr>
          <p:grpSpPr>
            <a:xfrm>
              <a:off x="10120462" y="4849169"/>
              <a:ext cx="596405" cy="400110"/>
              <a:chOff x="10120462" y="4849169"/>
              <a:chExt cx="596405" cy="40011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0188056" y="4928658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0120462" y="4849169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462" y="4849169"/>
                    <a:ext cx="59640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7" name="Group 146"/>
          <p:cNvGrpSpPr/>
          <p:nvPr/>
        </p:nvGrpSpPr>
        <p:grpSpPr>
          <a:xfrm>
            <a:off x="9045773" y="2257551"/>
            <a:ext cx="1996572" cy="400110"/>
            <a:chOff x="9045773" y="2257551"/>
            <a:chExt cx="1996572" cy="400110"/>
          </a:xfrm>
        </p:grpSpPr>
        <p:grpSp>
          <p:nvGrpSpPr>
            <p:cNvPr id="135" name="Group 134"/>
            <p:cNvGrpSpPr/>
            <p:nvPr/>
          </p:nvGrpSpPr>
          <p:grpSpPr>
            <a:xfrm>
              <a:off x="9045773" y="2257551"/>
              <a:ext cx="596405" cy="400110"/>
              <a:chOff x="8447255" y="5045527"/>
              <a:chExt cx="596405" cy="40011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8548981" y="5128844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8447255" y="5045527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55" y="5045527"/>
                    <a:ext cx="59640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Group 137"/>
            <p:cNvGrpSpPr/>
            <p:nvPr/>
          </p:nvGrpSpPr>
          <p:grpSpPr>
            <a:xfrm>
              <a:off x="10445940" y="2257551"/>
              <a:ext cx="596405" cy="400110"/>
              <a:chOff x="8447255" y="5045527"/>
              <a:chExt cx="596405" cy="40011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8548981" y="5128844"/>
                <a:ext cx="334370" cy="283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8447255" y="5045527"/>
                    <a:ext cx="59640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0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55" y="5045527"/>
                    <a:ext cx="59640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8268666" y="3729357"/>
                <a:ext cx="596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666" y="3729357"/>
                <a:ext cx="59640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1253035" y="3729357"/>
                <a:ext cx="596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035" y="3729357"/>
                <a:ext cx="596405" cy="400110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8266473" y="2537011"/>
                <a:ext cx="596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473" y="2537011"/>
                <a:ext cx="59640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1253035" y="2537011"/>
                <a:ext cx="596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035" y="2537011"/>
                <a:ext cx="596405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0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/>
      <p:bldP spid="142" grpId="0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Feedforward Deep 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441865" y="4611957"/>
            <a:ext cx="7616175" cy="885750"/>
            <a:chOff x="2441865" y="4611957"/>
            <a:chExt cx="7616175" cy="885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402" y="4611957"/>
              <a:ext cx="878490" cy="885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939" y="4611957"/>
              <a:ext cx="878490" cy="8857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476" y="4611957"/>
              <a:ext cx="878490" cy="8857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013" y="4611957"/>
              <a:ext cx="878490" cy="8857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9550" y="4611957"/>
              <a:ext cx="878490" cy="8857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1865" y="4611957"/>
              <a:ext cx="878490" cy="885750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3048257" y="2550345"/>
            <a:ext cx="6268638" cy="885750"/>
            <a:chOff x="3048257" y="2550345"/>
            <a:chExt cx="6268638" cy="8857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794" y="2550345"/>
              <a:ext cx="878490" cy="8857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3331" y="2550345"/>
              <a:ext cx="878490" cy="8857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0868" y="2550345"/>
              <a:ext cx="878490" cy="8857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8405" y="2550345"/>
              <a:ext cx="878490" cy="8857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257" y="2550345"/>
              <a:ext cx="878490" cy="88575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2881110" y="5497707"/>
            <a:ext cx="6737685" cy="879359"/>
            <a:chOff x="2881110" y="5497707"/>
            <a:chExt cx="6737685" cy="879359"/>
          </a:xfrm>
        </p:grpSpPr>
        <p:cxnSp>
          <p:nvCxnSpPr>
            <p:cNvPr id="21" name="Straight Arrow Connector 20"/>
            <p:cNvCxnSpPr>
              <a:stCxn id="16" idx="2"/>
              <a:endCxn id="10" idx="2"/>
            </p:cNvCxnSpPr>
            <p:nvPr/>
          </p:nvCxnSpPr>
          <p:spPr>
            <a:xfrm flipH="1" flipV="1">
              <a:off x="2881110" y="5497707"/>
              <a:ext cx="1514684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2" name="Straight Arrow Connector 21"/>
            <p:cNvCxnSpPr>
              <a:stCxn id="16" idx="1"/>
              <a:endCxn id="5" idx="2"/>
            </p:cNvCxnSpPr>
            <p:nvPr/>
          </p:nvCxnSpPr>
          <p:spPr>
            <a:xfrm flipH="1" flipV="1">
              <a:off x="4228647" y="5497707"/>
              <a:ext cx="294990" cy="5707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3" name="Straight Arrow Connector 22"/>
            <p:cNvCxnSpPr>
              <a:stCxn id="16" idx="6"/>
              <a:endCxn id="9" idx="2"/>
            </p:cNvCxnSpPr>
            <p:nvPr/>
          </p:nvCxnSpPr>
          <p:spPr>
            <a:xfrm flipV="1">
              <a:off x="5268762" y="5497707"/>
              <a:ext cx="4350033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4" name="Straight Arrow Connector 23"/>
            <p:cNvCxnSpPr>
              <a:stCxn id="16" idx="6"/>
              <a:endCxn id="8" idx="2"/>
            </p:cNvCxnSpPr>
            <p:nvPr/>
          </p:nvCxnSpPr>
          <p:spPr>
            <a:xfrm flipV="1">
              <a:off x="5268762" y="5497707"/>
              <a:ext cx="3002496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5" name="Straight Arrow Connector 24"/>
            <p:cNvCxnSpPr>
              <a:stCxn id="16" idx="6"/>
              <a:endCxn id="7" idx="2"/>
            </p:cNvCxnSpPr>
            <p:nvPr/>
          </p:nvCxnSpPr>
          <p:spPr>
            <a:xfrm flipV="1">
              <a:off x="5268762" y="5497707"/>
              <a:ext cx="1654959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6" name="Straight Arrow Connector 25"/>
            <p:cNvCxnSpPr>
              <a:stCxn id="16" idx="7"/>
              <a:endCxn id="6" idx="2"/>
            </p:cNvCxnSpPr>
            <p:nvPr/>
          </p:nvCxnSpPr>
          <p:spPr>
            <a:xfrm flipV="1">
              <a:off x="5140919" y="5497707"/>
              <a:ext cx="435265" cy="5707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7" name="Straight Arrow Connector 26"/>
            <p:cNvCxnSpPr>
              <a:stCxn id="17" idx="2"/>
              <a:endCxn id="10" idx="2"/>
            </p:cNvCxnSpPr>
            <p:nvPr/>
          </p:nvCxnSpPr>
          <p:spPr>
            <a:xfrm flipH="1" flipV="1">
              <a:off x="2881110" y="5497707"/>
              <a:ext cx="4215280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5" idx="2"/>
            </p:cNvCxnSpPr>
            <p:nvPr/>
          </p:nvCxnSpPr>
          <p:spPr>
            <a:xfrm flipH="1" flipV="1">
              <a:off x="4228647" y="5497707"/>
              <a:ext cx="2867743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29" name="Straight Arrow Connector 28"/>
            <p:cNvCxnSpPr>
              <a:stCxn id="17" idx="2"/>
              <a:endCxn id="6" idx="2"/>
            </p:cNvCxnSpPr>
            <p:nvPr/>
          </p:nvCxnSpPr>
          <p:spPr>
            <a:xfrm flipH="1" flipV="1">
              <a:off x="5576184" y="5497707"/>
              <a:ext cx="1520206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0" name="Straight Arrow Connector 29"/>
            <p:cNvCxnSpPr>
              <a:stCxn id="17" idx="1"/>
              <a:endCxn id="7" idx="2"/>
            </p:cNvCxnSpPr>
            <p:nvPr/>
          </p:nvCxnSpPr>
          <p:spPr>
            <a:xfrm flipH="1" flipV="1">
              <a:off x="6923721" y="5497707"/>
              <a:ext cx="300512" cy="5707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7" idx="7"/>
              <a:endCxn id="8" idx="2"/>
            </p:cNvCxnSpPr>
            <p:nvPr/>
          </p:nvCxnSpPr>
          <p:spPr>
            <a:xfrm flipV="1">
              <a:off x="7841515" y="5497707"/>
              <a:ext cx="429743" cy="5707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2" name="Straight Arrow Connector 31"/>
            <p:cNvCxnSpPr>
              <a:stCxn id="17" idx="6"/>
              <a:endCxn id="9" idx="2"/>
            </p:cNvCxnSpPr>
            <p:nvPr/>
          </p:nvCxnSpPr>
          <p:spPr>
            <a:xfrm flipV="1">
              <a:off x="7969358" y="5497707"/>
              <a:ext cx="1649437" cy="87935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4395794" y="5940582"/>
            <a:ext cx="3573564" cy="872968"/>
            <a:chOff x="4395794" y="5940582"/>
            <a:chExt cx="3573564" cy="872968"/>
          </a:xfrm>
        </p:grpSpPr>
        <p:sp>
          <p:nvSpPr>
            <p:cNvPr id="16" name="Oval 15"/>
            <p:cNvSpPr/>
            <p:nvPr/>
          </p:nvSpPr>
          <p:spPr>
            <a:xfrm>
              <a:off x="4395794" y="5940582"/>
              <a:ext cx="872968" cy="87296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96390" y="5940582"/>
              <a:ext cx="872968" cy="87296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43331" y="5940582"/>
              <a:ext cx="872968" cy="872968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87502" y="1766685"/>
            <a:ext cx="5390148" cy="783660"/>
            <a:chOff x="3487502" y="1766685"/>
            <a:chExt cx="5390148" cy="783660"/>
          </a:xfrm>
        </p:grpSpPr>
        <p:cxnSp>
          <p:nvCxnSpPr>
            <p:cNvPr id="34" name="Straight Arrow Connector 33"/>
            <p:cNvCxnSpPr>
              <a:stCxn id="15" idx="0"/>
              <a:endCxn id="44" idx="2"/>
            </p:cNvCxnSpPr>
            <p:nvPr/>
          </p:nvCxnSpPr>
          <p:spPr>
            <a:xfrm flipV="1">
              <a:off x="3487502" y="1766685"/>
              <a:ext cx="2085731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5" name="Straight Arrow Connector 34"/>
            <p:cNvCxnSpPr>
              <a:stCxn id="15" idx="0"/>
              <a:endCxn id="45" idx="2"/>
            </p:cNvCxnSpPr>
            <p:nvPr/>
          </p:nvCxnSpPr>
          <p:spPr>
            <a:xfrm flipV="1">
              <a:off x="3487502" y="1766685"/>
              <a:ext cx="3433268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6" name="Straight Arrow Connector 35"/>
            <p:cNvCxnSpPr>
              <a:stCxn id="14" idx="0"/>
              <a:endCxn id="45" idx="2"/>
            </p:cNvCxnSpPr>
            <p:nvPr/>
          </p:nvCxnSpPr>
          <p:spPr>
            <a:xfrm flipH="1" flipV="1">
              <a:off x="6920770" y="1766685"/>
              <a:ext cx="1956880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7" name="Straight Arrow Connector 36"/>
            <p:cNvCxnSpPr>
              <a:stCxn id="14" idx="0"/>
              <a:endCxn id="44" idx="2"/>
            </p:cNvCxnSpPr>
            <p:nvPr/>
          </p:nvCxnSpPr>
          <p:spPr>
            <a:xfrm flipH="1" flipV="1">
              <a:off x="5573233" y="1766685"/>
              <a:ext cx="3304417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8" name="Straight Arrow Connector 37"/>
            <p:cNvCxnSpPr>
              <a:stCxn id="11" idx="0"/>
              <a:endCxn id="44" idx="2"/>
            </p:cNvCxnSpPr>
            <p:nvPr/>
          </p:nvCxnSpPr>
          <p:spPr>
            <a:xfrm flipV="1">
              <a:off x="4835039" y="1766685"/>
              <a:ext cx="738194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39" name="Straight Arrow Connector 38"/>
            <p:cNvCxnSpPr>
              <a:stCxn id="13" idx="0"/>
              <a:endCxn id="45" idx="2"/>
            </p:cNvCxnSpPr>
            <p:nvPr/>
          </p:nvCxnSpPr>
          <p:spPr>
            <a:xfrm flipH="1" flipV="1">
              <a:off x="6920770" y="1766685"/>
              <a:ext cx="609343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0" name="Straight Arrow Connector 39"/>
            <p:cNvCxnSpPr>
              <a:stCxn id="13" idx="0"/>
              <a:endCxn id="44" idx="2"/>
            </p:cNvCxnSpPr>
            <p:nvPr/>
          </p:nvCxnSpPr>
          <p:spPr>
            <a:xfrm flipH="1" flipV="1">
              <a:off x="5573233" y="1766685"/>
              <a:ext cx="1956880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  <a:endCxn id="45" idx="2"/>
            </p:cNvCxnSpPr>
            <p:nvPr/>
          </p:nvCxnSpPr>
          <p:spPr>
            <a:xfrm flipV="1">
              <a:off x="4835039" y="1766685"/>
              <a:ext cx="2085731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2" name="Straight Arrow Connector 41"/>
            <p:cNvCxnSpPr>
              <a:stCxn id="12" idx="0"/>
              <a:endCxn id="45" idx="2"/>
            </p:cNvCxnSpPr>
            <p:nvPr/>
          </p:nvCxnSpPr>
          <p:spPr>
            <a:xfrm flipV="1">
              <a:off x="6182576" y="1766685"/>
              <a:ext cx="738194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3" name="Straight Arrow Connector 42"/>
            <p:cNvCxnSpPr>
              <a:stCxn id="12" idx="0"/>
              <a:endCxn id="44" idx="2"/>
            </p:cNvCxnSpPr>
            <p:nvPr/>
          </p:nvCxnSpPr>
          <p:spPr>
            <a:xfrm flipH="1" flipV="1">
              <a:off x="5573233" y="1766685"/>
              <a:ext cx="609343" cy="78366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2881110" y="3436095"/>
            <a:ext cx="6737685" cy="1175862"/>
            <a:chOff x="2881110" y="3436095"/>
            <a:chExt cx="6737685" cy="1175862"/>
          </a:xfrm>
        </p:grpSpPr>
        <p:cxnSp>
          <p:nvCxnSpPr>
            <p:cNvPr id="47" name="Straight Arrow Connector 46"/>
            <p:cNvCxnSpPr>
              <a:stCxn id="8" idx="0"/>
              <a:endCxn id="13" idx="2"/>
            </p:cNvCxnSpPr>
            <p:nvPr/>
          </p:nvCxnSpPr>
          <p:spPr>
            <a:xfrm flipH="1" flipV="1">
              <a:off x="7530113" y="3436095"/>
              <a:ext cx="741145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8" name="Straight Arrow Connector 47"/>
            <p:cNvCxnSpPr>
              <a:stCxn id="9" idx="0"/>
              <a:endCxn id="13" idx="2"/>
            </p:cNvCxnSpPr>
            <p:nvPr/>
          </p:nvCxnSpPr>
          <p:spPr>
            <a:xfrm flipH="1" flipV="1">
              <a:off x="7530113" y="3436095"/>
              <a:ext cx="208868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9" name="Straight Arrow Connector 48"/>
            <p:cNvCxnSpPr>
              <a:stCxn id="9" idx="0"/>
              <a:endCxn id="12" idx="2"/>
            </p:cNvCxnSpPr>
            <p:nvPr/>
          </p:nvCxnSpPr>
          <p:spPr>
            <a:xfrm flipH="1" flipV="1">
              <a:off x="6182576" y="3436095"/>
              <a:ext cx="3436219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0" name="Straight Arrow Connector 49"/>
            <p:cNvCxnSpPr>
              <a:stCxn id="9" idx="0"/>
              <a:endCxn id="11" idx="2"/>
            </p:cNvCxnSpPr>
            <p:nvPr/>
          </p:nvCxnSpPr>
          <p:spPr>
            <a:xfrm flipH="1" flipV="1">
              <a:off x="4835039" y="3436095"/>
              <a:ext cx="4783756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1" name="Straight Arrow Connector 50"/>
            <p:cNvCxnSpPr>
              <a:stCxn id="9" idx="0"/>
              <a:endCxn id="15" idx="2"/>
            </p:cNvCxnSpPr>
            <p:nvPr/>
          </p:nvCxnSpPr>
          <p:spPr>
            <a:xfrm flipH="1" flipV="1">
              <a:off x="3487502" y="3436095"/>
              <a:ext cx="6131293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2" name="Straight Arrow Connector 51"/>
            <p:cNvCxnSpPr>
              <a:stCxn id="10" idx="0"/>
              <a:endCxn id="15" idx="2"/>
            </p:cNvCxnSpPr>
            <p:nvPr/>
          </p:nvCxnSpPr>
          <p:spPr>
            <a:xfrm flipV="1">
              <a:off x="2881110" y="3436095"/>
              <a:ext cx="60639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3" name="Straight Arrow Connector 52"/>
            <p:cNvCxnSpPr>
              <a:stCxn id="10" idx="0"/>
              <a:endCxn id="11" idx="2"/>
            </p:cNvCxnSpPr>
            <p:nvPr/>
          </p:nvCxnSpPr>
          <p:spPr>
            <a:xfrm flipV="1">
              <a:off x="2881110" y="3436095"/>
              <a:ext cx="1953929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4" name="Straight Arrow Connector 53"/>
            <p:cNvCxnSpPr>
              <a:stCxn id="10" idx="0"/>
              <a:endCxn id="12" idx="2"/>
            </p:cNvCxnSpPr>
            <p:nvPr/>
          </p:nvCxnSpPr>
          <p:spPr>
            <a:xfrm flipV="1">
              <a:off x="2881110" y="3436095"/>
              <a:ext cx="3301466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5" name="Straight Arrow Connector 54"/>
            <p:cNvCxnSpPr>
              <a:stCxn id="10" idx="0"/>
              <a:endCxn id="13" idx="2"/>
            </p:cNvCxnSpPr>
            <p:nvPr/>
          </p:nvCxnSpPr>
          <p:spPr>
            <a:xfrm flipV="1">
              <a:off x="2881110" y="3436095"/>
              <a:ext cx="4649003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6" name="Straight Arrow Connector 55"/>
            <p:cNvCxnSpPr>
              <a:stCxn id="10" idx="0"/>
              <a:endCxn id="14" idx="2"/>
            </p:cNvCxnSpPr>
            <p:nvPr/>
          </p:nvCxnSpPr>
          <p:spPr>
            <a:xfrm flipV="1">
              <a:off x="2881110" y="3436095"/>
              <a:ext cx="5996540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7" name="Straight Arrow Connector 56"/>
            <p:cNvCxnSpPr>
              <a:stCxn id="5" idx="0"/>
              <a:endCxn id="11" idx="2"/>
            </p:cNvCxnSpPr>
            <p:nvPr/>
          </p:nvCxnSpPr>
          <p:spPr>
            <a:xfrm flipV="1">
              <a:off x="4228647" y="3436095"/>
              <a:ext cx="60639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8" name="Straight Arrow Connector 57"/>
            <p:cNvCxnSpPr>
              <a:stCxn id="8" idx="0"/>
              <a:endCxn id="14" idx="2"/>
            </p:cNvCxnSpPr>
            <p:nvPr/>
          </p:nvCxnSpPr>
          <p:spPr>
            <a:xfrm flipV="1">
              <a:off x="8271258" y="3436095"/>
              <a:ext cx="60639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59" name="Straight Arrow Connector 58"/>
            <p:cNvCxnSpPr>
              <a:stCxn id="5" idx="0"/>
              <a:endCxn id="12" idx="2"/>
            </p:cNvCxnSpPr>
            <p:nvPr/>
          </p:nvCxnSpPr>
          <p:spPr>
            <a:xfrm flipV="1">
              <a:off x="4228647" y="3436095"/>
              <a:ext cx="1953929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0" name="Straight Arrow Connector 59"/>
            <p:cNvCxnSpPr>
              <a:stCxn id="8" idx="0"/>
              <a:endCxn id="12" idx="2"/>
            </p:cNvCxnSpPr>
            <p:nvPr/>
          </p:nvCxnSpPr>
          <p:spPr>
            <a:xfrm flipH="1" flipV="1">
              <a:off x="6182576" y="3436095"/>
              <a:ext cx="208868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1" name="Straight Arrow Connector 60"/>
            <p:cNvCxnSpPr>
              <a:stCxn id="6" idx="0"/>
              <a:endCxn id="12" idx="2"/>
            </p:cNvCxnSpPr>
            <p:nvPr/>
          </p:nvCxnSpPr>
          <p:spPr>
            <a:xfrm flipV="1">
              <a:off x="5576184" y="3436095"/>
              <a:ext cx="60639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2" name="Straight Arrow Connector 61"/>
            <p:cNvCxnSpPr>
              <a:stCxn id="7" idx="0"/>
              <a:endCxn id="12" idx="2"/>
            </p:cNvCxnSpPr>
            <p:nvPr/>
          </p:nvCxnSpPr>
          <p:spPr>
            <a:xfrm flipH="1" flipV="1">
              <a:off x="6182576" y="3436095"/>
              <a:ext cx="741145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3" name="Straight Arrow Connector 62"/>
            <p:cNvCxnSpPr>
              <a:stCxn id="7" idx="0"/>
              <a:endCxn id="11" idx="2"/>
            </p:cNvCxnSpPr>
            <p:nvPr/>
          </p:nvCxnSpPr>
          <p:spPr>
            <a:xfrm flipH="1" flipV="1">
              <a:off x="4835039" y="3436095"/>
              <a:ext cx="208868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4" name="Straight Arrow Connector 63"/>
            <p:cNvCxnSpPr>
              <a:stCxn id="6" idx="0"/>
              <a:endCxn id="13" idx="2"/>
            </p:cNvCxnSpPr>
            <p:nvPr/>
          </p:nvCxnSpPr>
          <p:spPr>
            <a:xfrm flipV="1">
              <a:off x="5576184" y="3436095"/>
              <a:ext cx="1953929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6" name="Straight Arrow Connector 65"/>
            <p:cNvCxnSpPr>
              <a:stCxn id="9" idx="0"/>
              <a:endCxn id="14" idx="2"/>
            </p:cNvCxnSpPr>
            <p:nvPr/>
          </p:nvCxnSpPr>
          <p:spPr>
            <a:xfrm flipH="1" flipV="1">
              <a:off x="8877650" y="3436095"/>
              <a:ext cx="741145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7" name="Straight Arrow Connector 66"/>
            <p:cNvCxnSpPr>
              <a:stCxn id="6" idx="0"/>
              <a:endCxn id="11" idx="2"/>
            </p:cNvCxnSpPr>
            <p:nvPr/>
          </p:nvCxnSpPr>
          <p:spPr>
            <a:xfrm flipH="1" flipV="1">
              <a:off x="4835039" y="3436095"/>
              <a:ext cx="741145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8" name="Straight Arrow Connector 67"/>
            <p:cNvCxnSpPr>
              <a:stCxn id="7" idx="0"/>
              <a:endCxn id="13" idx="2"/>
            </p:cNvCxnSpPr>
            <p:nvPr/>
          </p:nvCxnSpPr>
          <p:spPr>
            <a:xfrm flipV="1">
              <a:off x="6923721" y="3436095"/>
              <a:ext cx="606392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9" name="Straight Arrow Connector 68"/>
            <p:cNvCxnSpPr>
              <a:stCxn id="5" idx="0"/>
              <a:endCxn id="15" idx="2"/>
            </p:cNvCxnSpPr>
            <p:nvPr/>
          </p:nvCxnSpPr>
          <p:spPr>
            <a:xfrm flipH="1" flipV="1">
              <a:off x="3487502" y="3436095"/>
              <a:ext cx="741145" cy="117586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cxnSp>
        <p:nvCxnSpPr>
          <p:cNvPr id="71" name="Straight Arrow Connector 70"/>
          <p:cNvCxnSpPr>
            <a:stCxn id="10" idx="0"/>
            <a:endCxn id="45" idx="2"/>
          </p:cNvCxnSpPr>
          <p:nvPr/>
        </p:nvCxnSpPr>
        <p:spPr>
          <a:xfrm flipV="1">
            <a:off x="2881110" y="1766685"/>
            <a:ext cx="4039660" cy="28452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73" name="Straight Arrow Connector 72"/>
          <p:cNvCxnSpPr>
            <a:stCxn id="14" idx="2"/>
            <a:endCxn id="7" idx="0"/>
          </p:cNvCxnSpPr>
          <p:nvPr/>
        </p:nvCxnSpPr>
        <p:spPr>
          <a:xfrm flipH="1">
            <a:off x="6923721" y="3436095"/>
            <a:ext cx="1953929" cy="11758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 w="med" len="lg"/>
          </a:ln>
          <a:effectLst/>
        </p:spPr>
      </p:cxnSp>
      <p:grpSp>
        <p:nvGrpSpPr>
          <p:cNvPr id="86" name="Group 85"/>
          <p:cNvGrpSpPr/>
          <p:nvPr/>
        </p:nvGrpSpPr>
        <p:grpSpPr>
          <a:xfrm>
            <a:off x="5133988" y="880935"/>
            <a:ext cx="2226027" cy="885750"/>
            <a:chOff x="5133988" y="880935"/>
            <a:chExt cx="2226027" cy="88575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3988" y="880935"/>
              <a:ext cx="878490" cy="8857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1525" y="880935"/>
              <a:ext cx="878490" cy="885750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5414192" y="946760"/>
              <a:ext cx="318081" cy="31900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72787" y="946760"/>
              <a:ext cx="318081" cy="31900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53245" y="887326"/>
                  <a:ext cx="480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0" lang="en-US" sz="240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245" y="887326"/>
                  <a:ext cx="48064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697376" y="887326"/>
                  <a:ext cx="5268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0" lang="en-US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376" y="887326"/>
                  <a:ext cx="52685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 86"/>
          <p:cNvSpPr/>
          <p:nvPr/>
        </p:nvSpPr>
        <p:spPr>
          <a:xfrm>
            <a:off x="2441865" y="4434833"/>
            <a:ext cx="7616175" cy="60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3048256" y="2274403"/>
            <a:ext cx="6268639" cy="71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5133988" y="786181"/>
            <a:ext cx="2226027" cy="53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0" name="Group 89"/>
          <p:cNvGrpSpPr/>
          <p:nvPr/>
        </p:nvGrpSpPr>
        <p:grpSpPr>
          <a:xfrm>
            <a:off x="10493162" y="42939"/>
            <a:ext cx="1468606" cy="1238929"/>
            <a:chOff x="12383748" y="1219011"/>
            <a:chExt cx="1862104" cy="1570887"/>
          </a:xfrm>
        </p:grpSpPr>
        <p:sp>
          <p:nvSpPr>
            <p:cNvPr id="91" name="Freeform 9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ular Callout 95"/>
              <p:cNvSpPr/>
              <p:nvPr/>
            </p:nvSpPr>
            <p:spPr>
              <a:xfrm>
                <a:off x="3048256" y="278627"/>
                <a:ext cx="7283991" cy="868956"/>
              </a:xfrm>
              <a:prstGeom prst="wedgeRectCallout">
                <a:avLst>
                  <a:gd name="adj1" fmla="val 62737"/>
                  <a:gd name="adj2" fmla="val 5415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Some networks do allow “skip”, “feedback” connections, others allow activation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fn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to change from layer to layer</a:t>
                </a: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Rectangular Callout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56" y="278627"/>
                <a:ext cx="7283991" cy="868956"/>
              </a:xfrm>
              <a:prstGeom prst="wedgeRectCallout">
                <a:avLst>
                  <a:gd name="adj1" fmla="val 62737"/>
                  <a:gd name="adj2" fmla="val 54150"/>
                </a:avLst>
              </a:prstGeom>
              <a:blipFill>
                <a:blip r:embed="rId5"/>
                <a:stretch>
                  <a:fillRect t="-1299" b="-649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ular Callout 45"/>
          <p:cNvSpPr/>
          <p:nvPr/>
        </p:nvSpPr>
        <p:spPr>
          <a:xfrm>
            <a:off x="8574454" y="1385411"/>
            <a:ext cx="3536157" cy="1258981"/>
          </a:xfrm>
          <a:prstGeom prst="wedgeRectCallout">
            <a:avLst>
              <a:gd name="adj1" fmla="val -79740"/>
              <a:gd name="adj2" fmla="val -3877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One output node needed for binary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classfn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regresn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more for multi-label/class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126209" y="3729260"/>
            <a:ext cx="2285854" cy="1500285"/>
          </a:xfrm>
          <a:prstGeom prst="wedgeRectCallout">
            <a:avLst>
              <a:gd name="adj1" fmla="val 80247"/>
              <a:gd name="adj2" fmla="val -32613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Connections b/w layers usually “dense” – all pairs connected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135805" y="2714225"/>
            <a:ext cx="2742189" cy="760610"/>
          </a:xfrm>
          <a:prstGeom prst="wedgeRectCallout">
            <a:avLst>
              <a:gd name="adj1" fmla="val 87881"/>
              <a:gd name="adj2" fmla="val 76972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Cannot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skip layers in classical FF networks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2" name="Rectangular Callout 71"/>
          <p:cNvSpPr/>
          <p:nvPr/>
        </p:nvSpPr>
        <p:spPr>
          <a:xfrm>
            <a:off x="9920695" y="2809016"/>
            <a:ext cx="1934283" cy="760610"/>
          </a:xfrm>
          <a:prstGeom prst="wedgeRectCallout">
            <a:avLst>
              <a:gd name="adj1" fmla="val -123178"/>
              <a:gd name="adj2" fmla="val 7666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“reverse” links allowed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8" name="Rectangular Callout 77"/>
          <p:cNvSpPr/>
          <p:nvPr/>
        </p:nvSpPr>
        <p:spPr>
          <a:xfrm>
            <a:off x="167207" y="942957"/>
            <a:ext cx="2712345" cy="1116207"/>
          </a:xfrm>
          <a:prstGeom prst="wedgeRectCallout">
            <a:avLst>
              <a:gd name="adj1" fmla="val 101396"/>
              <a:gd name="adj2" fmla="val 53714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architecture is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often called a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Multi-layered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perceptron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916620" y="5454180"/>
            <a:ext cx="1528006" cy="760610"/>
          </a:xfrm>
          <a:prstGeom prst="wedgeRectCallout">
            <a:avLst>
              <a:gd name="adj1" fmla="val 151821"/>
              <a:gd name="adj2" fmla="val 2647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weights are learnt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268760" y="5052762"/>
            <a:ext cx="1788059" cy="1015663"/>
            <a:chOff x="5268760" y="5052762"/>
            <a:chExt cx="1788059" cy="1015663"/>
          </a:xfrm>
        </p:grpSpPr>
        <p:sp>
          <p:nvSpPr>
            <p:cNvPr id="97" name="Rectangle 96"/>
            <p:cNvSpPr/>
            <p:nvPr/>
          </p:nvSpPr>
          <p:spPr>
            <a:xfrm>
              <a:off x="5268760" y="5487435"/>
              <a:ext cx="1788059" cy="4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33894" y="5052762"/>
                  <a:ext cx="82325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IN" sz="60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894" y="5052762"/>
                  <a:ext cx="823251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/>
          <p:cNvGrpSpPr/>
          <p:nvPr/>
        </p:nvGrpSpPr>
        <p:grpSpPr>
          <a:xfrm>
            <a:off x="5268761" y="3313095"/>
            <a:ext cx="1792305" cy="1309134"/>
            <a:chOff x="5268761" y="3313095"/>
            <a:chExt cx="1792305" cy="1309134"/>
          </a:xfrm>
        </p:grpSpPr>
        <p:sp>
          <p:nvSpPr>
            <p:cNvPr id="98" name="Rectangle 97"/>
            <p:cNvSpPr/>
            <p:nvPr/>
          </p:nvSpPr>
          <p:spPr>
            <a:xfrm>
              <a:off x="5268761" y="3432215"/>
              <a:ext cx="1792305" cy="1190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33894" y="3313095"/>
                  <a:ext cx="82325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IN" sz="60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894" y="3313095"/>
                  <a:ext cx="823251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5268760" y="1546745"/>
            <a:ext cx="1788059" cy="1015663"/>
            <a:chOff x="5268760" y="1546745"/>
            <a:chExt cx="1788059" cy="1015663"/>
          </a:xfrm>
        </p:grpSpPr>
        <p:sp>
          <p:nvSpPr>
            <p:cNvPr id="99" name="Rectangle 98"/>
            <p:cNvSpPr/>
            <p:nvPr/>
          </p:nvSpPr>
          <p:spPr>
            <a:xfrm>
              <a:off x="5268760" y="1767154"/>
              <a:ext cx="1788059" cy="772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33894" y="1546745"/>
                  <a:ext cx="82325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6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IN" sz="60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894" y="1546745"/>
                  <a:ext cx="823251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077444" y="6004556"/>
                <a:ext cx="4114556" cy="82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444" y="6004556"/>
                <a:ext cx="4114556" cy="829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0148603" y="4321107"/>
                <a:ext cx="1981616" cy="157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3×6</m:t>
                          </m:r>
                        </m:sup>
                      </m:sSup>
                    </m:oMath>
                  </m:oMathPara>
                </a14:m>
                <a:endParaRPr lang="en-IN" sz="3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IN" sz="3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603" y="4321107"/>
                <a:ext cx="1981616" cy="15753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6" grpId="0" animBg="1"/>
      <p:bldP spid="46" grpId="0" animBg="1"/>
      <p:bldP spid="65" grpId="0" animBg="1"/>
      <p:bldP spid="70" grpId="0" animBg="1"/>
      <p:bldP spid="72" grpId="0" animBg="1"/>
      <p:bldP spid="78" grpId="0" animBg="1"/>
      <p:bldP spid="20" grpId="0" animBg="1"/>
      <p:bldP spid="107" grpId="0"/>
      <p:bldP spid="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The layered architecture is what makes deep networks “deep”</a:t>
            </a:r>
          </a:p>
          <a:p>
            <a:pPr lvl="2"/>
            <a:r>
              <a:rPr lang="en-IN" dirty="0" smtClean="0"/>
              <a:t>Lower </a:t>
            </a:r>
            <a:r>
              <a:rPr lang="en-IN" dirty="0"/>
              <a:t>layers can be interpreted as </a:t>
            </a:r>
            <a:r>
              <a:rPr lang="en-IN" dirty="0" smtClean="0"/>
              <a:t>computing useful features</a:t>
            </a:r>
          </a:p>
          <a:p>
            <a:pPr lvl="3"/>
            <a:r>
              <a:rPr lang="en-IN" dirty="0"/>
              <a:t>Networks that learn polynomial </a:t>
            </a:r>
            <a:r>
              <a:rPr lang="en-IN" dirty="0" err="1"/>
              <a:t>etc</a:t>
            </a:r>
            <a:r>
              <a:rPr lang="en-IN" dirty="0"/>
              <a:t> features exist too – </a:t>
            </a:r>
            <a:r>
              <a:rPr lang="en-IN" i="1" dirty="0" smtClean="0"/>
              <a:t>Sum Product Networks (SPN)</a:t>
            </a:r>
            <a:endParaRPr lang="en-IN" dirty="0"/>
          </a:p>
          <a:p>
            <a:pPr lvl="2">
              <a:lnSpc>
                <a:spcPct val="110000"/>
              </a:lnSpc>
            </a:pPr>
            <a:r>
              <a:rPr lang="en-IN" dirty="0"/>
              <a:t>Last layer exploits all this hard work to learn a good </a:t>
            </a:r>
            <a:r>
              <a:rPr lang="en-IN" dirty="0" smtClean="0"/>
              <a:t>linear model over them</a:t>
            </a:r>
            <a:r>
              <a:rPr lang="en-IN" dirty="0"/>
              <a:t> </a:t>
            </a:r>
            <a:r>
              <a:rPr lang="en-IN" dirty="0" smtClean="0"/>
              <a:t>– can have </a:t>
            </a:r>
            <a:r>
              <a:rPr lang="en-IN" dirty="0"/>
              <a:t>any no. of layers, any no. of nodes in each </a:t>
            </a:r>
            <a:r>
              <a:rPr lang="en-IN" dirty="0" smtClean="0"/>
              <a:t>layer</a:t>
            </a:r>
          </a:p>
          <a:p>
            <a:pPr lvl="2">
              <a:lnSpc>
                <a:spcPct val="110000"/>
              </a:lnSpc>
            </a:pPr>
            <a:r>
              <a:rPr lang="en-IN" dirty="0" smtClean="0"/>
              <a:t>Kernels throw a large (often infinite) number of features at a problem, deep networks instead try to learn a small number of problem specific features</a:t>
            </a:r>
          </a:p>
          <a:p>
            <a:pPr lvl="3">
              <a:lnSpc>
                <a:spcPct val="110000"/>
              </a:lnSpc>
            </a:pPr>
            <a:r>
              <a:rPr lang="en-IN" dirty="0" smtClean="0"/>
              <a:t>Easier said that done though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 smtClean="0"/>
              <a:t>A network having </a:t>
            </a:r>
            <a:r>
              <a:rPr lang="en-IN" dirty="0"/>
              <a:t>a linear activation </a:t>
            </a:r>
            <a:r>
              <a:rPr lang="en-IN" dirty="0" smtClean="0"/>
              <a:t>function in hidden layers </a:t>
            </a:r>
            <a:r>
              <a:rPr lang="en-IN" dirty="0"/>
              <a:t>is useless since </a:t>
            </a:r>
            <a:r>
              <a:rPr lang="en-IN" dirty="0" smtClean="0"/>
              <a:t>such a </a:t>
            </a:r>
            <a:r>
              <a:rPr lang="en-IN" dirty="0"/>
              <a:t>network </a:t>
            </a:r>
            <a:r>
              <a:rPr lang="en-IN" dirty="0" smtClean="0"/>
              <a:t>can only learn </a:t>
            </a:r>
            <a:r>
              <a:rPr lang="en-IN" dirty="0"/>
              <a:t>a linear function in </a:t>
            </a:r>
            <a:r>
              <a:rPr lang="en-IN" dirty="0" smtClean="0"/>
              <a:t>input</a:t>
            </a:r>
          </a:p>
          <a:p>
            <a:pPr lvl="2"/>
            <a:r>
              <a:rPr lang="en-IN" dirty="0" smtClean="0"/>
              <a:t>Can collapse, replace all hidden layers with a single connection from </a:t>
            </a:r>
            <a:r>
              <a:rPr lang="en-IN" dirty="0" err="1" smtClean="0"/>
              <a:t>i</a:t>
            </a:r>
            <a:r>
              <a:rPr lang="en-IN" dirty="0" smtClean="0"/>
              <a:t>/p to o/p</a:t>
            </a:r>
          </a:p>
          <a:p>
            <a:pPr lvl="2"/>
            <a:r>
              <a:rPr lang="en-IN" dirty="0" smtClean="0"/>
              <a:t>Even (leaky) </a:t>
            </a:r>
            <a:r>
              <a:rPr lang="en-IN" dirty="0" err="1" smtClean="0"/>
              <a:t>ReLU</a:t>
            </a:r>
            <a:r>
              <a:rPr lang="en-IN" dirty="0" smtClean="0"/>
              <a:t> are piecewise linear, not linear – non-linearity is essential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8" y="907788"/>
            <a:ext cx="7614564" cy="59502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ular Callout 17"/>
          <p:cNvSpPr/>
          <p:nvPr/>
        </p:nvSpPr>
        <p:spPr>
          <a:xfrm>
            <a:off x="10433770" y="5337340"/>
            <a:ext cx="1399642" cy="869134"/>
          </a:xfrm>
          <a:prstGeom prst="wedgeRectCallout">
            <a:avLst>
              <a:gd name="adj1" fmla="val -191508"/>
              <a:gd name="adj2" fmla="val 771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Input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97094" y="5919732"/>
            <a:ext cx="3997813" cy="938268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10387387" y="3448327"/>
            <a:ext cx="1492407" cy="869134"/>
          </a:xfrm>
          <a:prstGeom prst="wedgeRectCallout">
            <a:avLst>
              <a:gd name="adj1" fmla="val -79167"/>
              <a:gd name="adj2" fmla="val 553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89608" y="4600280"/>
            <a:ext cx="8012784" cy="94886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10387387" y="2442668"/>
            <a:ext cx="1492407" cy="869134"/>
          </a:xfrm>
          <a:prstGeom prst="wedgeRectCallout">
            <a:avLst>
              <a:gd name="adj1" fmla="val -94327"/>
              <a:gd name="adj2" fmla="val 130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Hidden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3625" y="2541944"/>
            <a:ext cx="6664751" cy="94886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10387387" y="683344"/>
            <a:ext cx="1492407" cy="869134"/>
          </a:xfrm>
          <a:prstGeom prst="wedgeRectCallout">
            <a:avLst>
              <a:gd name="adj1" fmla="val -265917"/>
              <a:gd name="adj2" fmla="val 2409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Output layer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45473" y="902167"/>
            <a:ext cx="1350222" cy="911113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089608" y="2486347"/>
            <a:ext cx="8012784" cy="3062798"/>
            <a:chOff x="2468012" y="2573518"/>
            <a:chExt cx="7646949" cy="2941163"/>
          </a:xfrm>
        </p:grpSpPr>
        <p:sp>
          <p:nvSpPr>
            <p:cNvPr id="31" name="Rectangle 30"/>
            <p:cNvSpPr/>
            <p:nvPr/>
          </p:nvSpPr>
          <p:spPr>
            <a:xfrm>
              <a:off x="2488676" y="2573518"/>
              <a:ext cx="7626285" cy="294116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468012" y="3040741"/>
                  <a:ext cx="7614564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1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1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15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012" y="3040741"/>
                  <a:ext cx="7614564" cy="18620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21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1629</TotalTime>
  <Words>535</Words>
  <Application>Microsoft Office PowerPoint</Application>
  <PresentationFormat>Widescreen</PresentationFormat>
  <Paragraphs>172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Metropolitan</vt:lpstr>
      <vt:lpstr>Deep Learning</vt:lpstr>
      <vt:lpstr>A New Perspective on Non-linear Learning</vt:lpstr>
      <vt:lpstr>From Kernel Learning to Deep Learning</vt:lpstr>
      <vt:lpstr>Kernel Learning viewed as Deep Learning</vt:lpstr>
      <vt:lpstr>The “Neuron” in Deep/Neural Networks</vt:lpstr>
      <vt:lpstr>Common Activation Functions</vt:lpstr>
      <vt:lpstr>Toy Example</vt:lpstr>
      <vt:lpstr>Feedforward Deep Networks</vt:lpstr>
      <vt:lpstr>Deep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93</cp:revision>
  <dcterms:created xsi:type="dcterms:W3CDTF">2018-07-30T05:08:11Z</dcterms:created>
  <dcterms:modified xsi:type="dcterms:W3CDTF">2019-10-31T16:10:22Z</dcterms:modified>
</cp:coreProperties>
</file>