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267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1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e.iitk.ac.in/users/purushot/courses/ml/2019-20-a/material/assn_groups_16Oct201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4.png"/><Relationship Id="rId5" Type="http://schemas.openxmlformats.org/officeDocument/2006/relationships/image" Target="../media/image5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Deep Learning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a Perceptron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 that </a:t>
                </a:r>
                <a:r>
                  <a:rPr lang="en-IN" dirty="0" smtClean="0"/>
                  <a:t>a perceptron is simply an activation function wrapped around a linear model 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i.e. a gen-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model</a:t>
                </a:r>
                <a:endParaRPr lang="en-IN" dirty="0" smtClean="0"/>
              </a:p>
              <a:p>
                <a:r>
                  <a:rPr lang="en-IN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and l</a:t>
                </a:r>
                <a:r>
                  <a:rPr lang="en-IN" dirty="0" err="1" smtClean="0"/>
                  <a:t>oss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fn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ℓ: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, we can train a</a:t>
                </a:r>
                <a:r>
                  <a:rPr lang="en-IN" dirty="0" smtClean="0"/>
                  <a:t> </a:t>
                </a:r>
                <a:r>
                  <a:rPr lang="en-IN" dirty="0"/>
                  <a:t>perceptron </a:t>
                </a:r>
                <a:r>
                  <a:rPr lang="en-IN" dirty="0" smtClean="0"/>
                  <a:t>by solving the following optimization problem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 dirty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 dirty="0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=: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The training procedure is plain old gradient descent</a:t>
                </a:r>
              </a:p>
              <a:p>
                <a:pPr lvl="2"/>
                <a:r>
                  <a:rPr lang="en-IN" dirty="0" smtClean="0"/>
                  <a:t>However, this being a non-convex problem (due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), requires more care</a:t>
                </a:r>
              </a:p>
              <a:p>
                <a:pPr lvl="3"/>
                <a:r>
                  <a:rPr lang="en-IN" dirty="0"/>
                  <a:t>How to find a descent direction?</a:t>
                </a:r>
              </a:p>
              <a:p>
                <a:pPr lvl="3"/>
                <a:r>
                  <a:rPr lang="en-IN" dirty="0"/>
                  <a:t>How to choose a step length?</a:t>
                </a:r>
              </a:p>
              <a:p>
                <a:pPr lvl="3"/>
                <a:r>
                  <a:rPr lang="en-IN" dirty="0"/>
                  <a:t>How to detect convergence?</a:t>
                </a:r>
              </a:p>
              <a:p>
                <a:pPr lvl="3"/>
                <a:r>
                  <a:rPr lang="en-IN" dirty="0"/>
                  <a:t>How to avoid overfitting?</a:t>
                </a:r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71003" y="2043765"/>
                <a:ext cx="6965028" cy="31507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+mj-lt"/>
                  </a:rPr>
                  <a:t>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3200" b="1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3200" b="1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=1, 2,…</m:t>
                    </m:r>
                  </m:oMath>
                </a14:m>
                <a:endParaRPr lang="en-IN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Obtain a descent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 or until tired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03" y="2043765"/>
                <a:ext cx="6965028" cy="3150734"/>
              </a:xfrm>
              <a:prstGeom prst="rect">
                <a:avLst/>
              </a:prstGeom>
              <a:blipFill>
                <a:blip r:embed="rId3"/>
                <a:stretch>
                  <a:fillRect l="-2091" t="-2294" r="-1916" b="-3633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723393" y="36190"/>
            <a:ext cx="1468606" cy="1238929"/>
            <a:chOff x="12383748" y="1219011"/>
            <a:chExt cx="1862104" cy="1570887"/>
          </a:xfrm>
        </p:grpSpPr>
        <p:sp>
          <p:nvSpPr>
            <p:cNvPr id="7" name="Freeform 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373330" y="73291"/>
            <a:ext cx="8211453" cy="1201828"/>
          </a:xfrm>
          <a:prstGeom prst="wedgeRectCallout">
            <a:avLst>
              <a:gd name="adj1" fmla="val 60021"/>
              <a:gd name="adj2" fmla="val 4445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Some texts may state that a perceptron is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simply a linear model i.e. it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cannot have a wrapper function around the linear model. We are using a broader definition of perceptron in our discussion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95" y="4911047"/>
            <a:ext cx="1783305" cy="1783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ular Callout 13"/>
              <p:cNvSpPr/>
              <p:nvPr/>
            </p:nvSpPr>
            <p:spPr>
              <a:xfrm>
                <a:off x="904127" y="5492525"/>
                <a:ext cx="9577916" cy="1201828"/>
              </a:xfrm>
              <a:prstGeom prst="wedgeRectCallout">
                <a:avLst>
                  <a:gd name="adj1" fmla="val 59646"/>
                  <a:gd name="adj2" fmla="val 51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our definition of a perceptron is effectively equal to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 NN with no hidden layers i.e. depth 1 (not considered “deep” – only depth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deep). Let us see how to train a perceptron before seeing how deep NN are trained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7" y="5492525"/>
                <a:ext cx="9577916" cy="1201828"/>
              </a:xfrm>
              <a:prstGeom prst="wedgeRectCallout">
                <a:avLst>
                  <a:gd name="adj1" fmla="val 59646"/>
                  <a:gd name="adj2" fmla="val 5131"/>
                </a:avLst>
              </a:prstGeom>
              <a:blipFill>
                <a:blip r:embed="rId5"/>
                <a:stretch>
                  <a:fillRect l="-174"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538" y="1884856"/>
            <a:ext cx="2978489" cy="34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2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Choosing a Descent Direction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 smtClean="0"/>
                  <a:t>Batch </a:t>
                </a:r>
                <a:r>
                  <a:rPr lang="en-IN" dirty="0" smtClean="0"/>
                  <a:t>gradient (</a:t>
                </a:r>
                <a:r>
                  <a:rPr lang="en-IN" dirty="0" smtClean="0"/>
                  <a:t>use </a:t>
                </a:r>
                <a:r>
                  <a:rPr lang="en-IN" dirty="0" smtClean="0"/>
                  <a:t>chain rule)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Mini-batch </a:t>
                </a:r>
                <a:r>
                  <a:rPr lang="en-IN" dirty="0" smtClean="0"/>
                  <a:t>variant more popular: </a:t>
                </a:r>
                <a:r>
                  <a:rPr lang="en-IN" dirty="0"/>
                  <a:t>choose a mini-batch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IN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sup>
                    </m:sSup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IN" dirty="0" smtClean="0"/>
                  <a:t>DL techniques usually decide batch size based on memory </a:t>
                </a:r>
                <a:r>
                  <a:rPr lang="en-IN" dirty="0" smtClean="0"/>
                  <a:t>available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 smtClean="0"/>
                  <a:t>Popular choice – </a:t>
                </a:r>
                <a:r>
                  <a:rPr lang="en-IN" dirty="0" err="1" smtClean="0"/>
                  <a:t>randPerm</a:t>
                </a:r>
                <a:r>
                  <a:rPr lang="en-IN" dirty="0" smtClean="0"/>
                  <a:t> (similar to the strategy we used for SDCM)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 smtClean="0"/>
                  <a:t>Choose a random permutation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. </a:t>
                </a:r>
                <a:r>
                  <a:rPr lang="en-IN" dirty="0" smtClean="0"/>
                  <a:t>First batch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 smtClean="0"/>
                  <a:t>, second batch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 smtClean="0"/>
                  <a:t>, repeat for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 smtClean="0"/>
                  <a:t> batches till all points exhausted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en-IN" dirty="0" smtClean="0"/>
                  <a:t>This is called one </a:t>
                </a:r>
                <a:r>
                  <a:rPr lang="en-IN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epoch</a:t>
                </a:r>
                <a:r>
                  <a:rPr lang="en-IN" dirty="0" smtClean="0"/>
                  <a:t>. </a:t>
                </a:r>
                <a:r>
                  <a:rPr lang="en-IN" i="1" dirty="0" smtClean="0"/>
                  <a:t>Note</a:t>
                </a:r>
                <a:r>
                  <a:rPr lang="en-IN" dirty="0" smtClean="0"/>
                  <a:t>: last batch may contain less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points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dirty="0" smtClean="0"/>
              </a:p>
              <a:p>
                <a:pPr lvl="3">
                  <a:lnSpc>
                    <a:spcPct val="100000"/>
                  </a:lnSpc>
                </a:pPr>
                <a:r>
                  <a:rPr lang="en-IN" dirty="0" smtClean="0"/>
                  <a:t>For next epoch, choose a new random permutation and repeat for blah epochs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1379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Tolerance technique</a:t>
                </a:r>
              </a:p>
              <a:p>
                <a:pPr lvl="1"/>
                <a:r>
                  <a:rPr lang="en-IN" sz="2800" dirty="0"/>
                  <a:t>For a </a:t>
                </a:r>
                <a:r>
                  <a:rPr lang="en-IN" sz="2800" dirty="0" smtClean="0"/>
                  <a:t>pre-decided </a:t>
                </a:r>
                <a:r>
                  <a:rPr lang="en-IN" sz="2800" dirty="0"/>
                  <a:t>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:r>
                  <a:rPr lang="en-IN" dirty="0"/>
                  <a:t>Zero-</a:t>
                </a:r>
                <a:r>
                  <a:rPr lang="en-IN" dirty="0" err="1"/>
                  <a:t>th</a:t>
                </a:r>
                <a:r>
                  <a:rPr lang="en-IN" dirty="0"/>
                  <a:t> </a:t>
                </a:r>
                <a:r>
                  <a:rPr lang="en-IN" dirty="0"/>
                  <a:t>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 smtClean="0"/>
                  <a:t>fn</a:t>
                </a:r>
                <a:r>
                  <a:rPr lang="en-IN" sz="2800" dirty="0" smtClean="0"/>
                  <a:t> </a:t>
                </a:r>
                <a:r>
                  <a:rPr lang="en-IN" sz="2800" dirty="0"/>
                  <a:t>value has not changed </a:t>
                </a:r>
                <a:r>
                  <a:rPr lang="en-IN" sz="2800" dirty="0" smtClean="0"/>
                  <a:t>for many epochs, stop (or else tune learning rate)!</a:t>
                </a:r>
                <a:r>
                  <a:rPr lang="en-IN" sz="2800" dirty="0"/>
                  <a:t/>
                </a:r>
                <a:br>
                  <a:rPr lang="en-IN" sz="28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epoch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epoch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First </a:t>
                </a:r>
                <a:r>
                  <a:rPr lang="en-IN" dirty="0"/>
                  <a:t>order technique</a:t>
                </a:r>
              </a:p>
              <a:p>
                <a:pPr lvl="1"/>
                <a:r>
                  <a:rPr lang="en-IN" sz="2800" dirty="0"/>
                  <a:t>If gradient </a:t>
                </a:r>
                <a:r>
                  <a:rPr lang="en-IN" sz="2800" dirty="0" smtClean="0"/>
                  <a:t>has become </a:t>
                </a:r>
                <a:r>
                  <a:rPr lang="en-IN" sz="2800" dirty="0"/>
                  <a:t>too “small”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</a:t>
                </a:r>
                <a:r>
                  <a:rPr lang="en-IN" sz="2800" dirty="0" smtClean="0"/>
                  <a:t>stop!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Cross </a:t>
                </a:r>
                <a:r>
                  <a:rPr lang="en-IN" dirty="0" smtClean="0"/>
                  <a:t>validation technique</a:t>
                </a:r>
              </a:p>
              <a:p>
                <a:pPr lvl="1"/>
                <a:r>
                  <a:rPr lang="en-IN" sz="2800" dirty="0" smtClean="0"/>
                  <a:t>Test the current model on validation data – if performance acceptable, stop!</a:t>
                </a:r>
              </a:p>
              <a:p>
                <a:r>
                  <a:rPr lang="en-IN" sz="2800" dirty="0" smtClean="0"/>
                  <a:t>Other techniques e.g. primal-dual techniques are usually infeasible for DL problems and hence not used to decide convergence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decide step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Simple choices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(simple to try)</a:t>
                </a:r>
              </a:p>
              <a:p>
                <a:pPr lvl="2"/>
                <a:r>
                  <a:rPr lang="en-IN" dirty="0" smtClean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</a:t>
                </a:r>
                <a:r>
                  <a:rPr lang="en-US" dirty="0" smtClean="0"/>
                  <a:t>)</a:t>
                </a:r>
              </a:p>
              <a:p>
                <a:r>
                  <a:rPr lang="en-IN" dirty="0"/>
                  <a:t>Line search </a:t>
                </a:r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become too expensive</a:t>
                </a:r>
              </a:p>
              <a:p>
                <a:r>
                  <a:rPr lang="en-IN" dirty="0" smtClean="0"/>
                  <a:t>Adaptive </a:t>
                </a:r>
                <a:r>
                  <a:rPr lang="en-IN" i="1" dirty="0" smtClean="0"/>
                  <a:t>momentum</a:t>
                </a:r>
                <a:r>
                  <a:rPr lang="en-IN" dirty="0" smtClean="0"/>
                  <a:t>-based methods are more popular for DL</a:t>
                </a:r>
              </a:p>
              <a:p>
                <a:pPr lvl="2"/>
                <a:r>
                  <a:rPr lang="en-IN" dirty="0"/>
                  <a:t>Introduce a </a:t>
                </a:r>
                <a:r>
                  <a:rPr lang="en-IN" dirty="0" smtClean="0"/>
                  <a:t>“velocity” term to </a:t>
                </a:r>
                <a:r>
                  <a:rPr lang="en-IN" dirty="0"/>
                  <a:t>push GD along, avoid oscillations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GD experiences oscillations (see figure) even in a simple</a:t>
                </a:r>
                <a:br>
                  <a:rPr lang="en-IN" dirty="0" smtClean="0"/>
                </a:br>
                <a:r>
                  <a:rPr lang="en-IN" dirty="0" smtClean="0"/>
                  <a:t>least squares problem that waste time and slow progress</a:t>
                </a:r>
              </a:p>
              <a:p>
                <a:pPr lvl="2"/>
                <a:r>
                  <a:rPr lang="en-IN" b="1" dirty="0" err="1" smtClean="0"/>
                  <a:t>Nesterov’s</a:t>
                </a:r>
                <a:r>
                  <a:rPr lang="en-IN" b="1" dirty="0" smtClean="0"/>
                  <a:t> accelerated gradient </a:t>
                </a:r>
                <a:r>
                  <a:rPr lang="en-IN" dirty="0" smtClean="0"/>
                  <a:t>(NAG): pioneer in the area</a:t>
                </a:r>
              </a:p>
              <a:p>
                <a:pPr lvl="2"/>
                <a:r>
                  <a:rPr lang="en-IN" dirty="0"/>
                  <a:t>For </a:t>
                </a:r>
                <a:r>
                  <a:rPr lang="en-IN" dirty="0" smtClean="0"/>
                  <a:t>differentiable convex </a:t>
                </a:r>
                <a:r>
                  <a:rPr lang="en-IN" dirty="0"/>
                  <a:t>problems, NAG </a:t>
                </a:r>
                <a:r>
                  <a:rPr lang="en-IN" dirty="0" smtClean="0"/>
                  <a:t>ensures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steps hence “accelerated”</a:t>
                </a:r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894" y="3879943"/>
            <a:ext cx="3126106" cy="29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Learning Rates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Take inspiration from </a:t>
                </a:r>
                <a:r>
                  <a:rPr lang="en-IN" i="1" dirty="0" smtClean="0"/>
                  <a:t>Newton method, </a:t>
                </a:r>
                <a:r>
                  <a:rPr lang="en-IN" dirty="0" smtClean="0"/>
                  <a:t>a sort-of </a:t>
                </a:r>
                <a:r>
                  <a:rPr lang="en-IN" dirty="0" err="1" smtClean="0"/>
                  <a:t>autotuning</a:t>
                </a:r>
                <a:r>
                  <a:rPr lang="en-IN" dirty="0" smtClean="0"/>
                  <a:t> GD variant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- costly but offers fast convergence</a:t>
                </a:r>
              </a:p>
              <a:p>
                <a:pPr lvl="2"/>
                <a:r>
                  <a:rPr lang="en-IN" b="1" dirty="0" smtClean="0"/>
                  <a:t>Key Idea</a:t>
                </a:r>
                <a:r>
                  <a:rPr lang="en-IN" dirty="0" smtClean="0"/>
                  <a:t>: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–</a:t>
                </a:r>
                <a:r>
                  <a:rPr lang="en-IN" dirty="0" smtClean="0"/>
                  <a:t> much cheaper</a:t>
                </a:r>
              </a:p>
              <a:p>
                <a:r>
                  <a:rPr lang="en-IN" b="1" dirty="0" err="1" smtClean="0"/>
                  <a:t>Adagrad</a:t>
                </a:r>
                <a:r>
                  <a:rPr lang="en-IN" dirty="0"/>
                  <a:t> (</a:t>
                </a:r>
                <a:r>
                  <a:rPr lang="en-IN" dirty="0" err="1"/>
                  <a:t>Duchi</a:t>
                </a:r>
                <a:r>
                  <a:rPr lang="en-IN" dirty="0"/>
                  <a:t> et al. 2011</a:t>
                </a:r>
                <a:r>
                  <a:rPr lang="en-IN" dirty="0" smtClean="0"/>
                  <a:t>) – use past updates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a coordinate got very vigorous updates in the past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, mellow its future updates</a:t>
                </a:r>
              </a:p>
              <a:p>
                <a:pPr lvl="2"/>
                <a:r>
                  <a:rPr lang="en-IN" dirty="0" smtClean="0"/>
                  <a:t>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IN" dirty="0"/>
                  <a:t>all coordinates </a:t>
                </a:r>
                <a:r>
                  <a:rPr lang="en-IN" dirty="0" smtClean="0"/>
                  <a:t>got </a:t>
                </a:r>
                <a:r>
                  <a:rPr lang="en-IN" dirty="0"/>
                  <a:t>roughly similar gradients </a:t>
                </a:r>
                <a:r>
                  <a:rPr lang="en-IN" dirty="0" smtClean="0"/>
                  <a:t>in the past since then we would have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IN" dirty="0"/>
                  <a:t>If some coordinate is </a:t>
                </a:r>
                <a:r>
                  <a:rPr lang="en-IN" dirty="0" smtClean="0"/>
                  <a:t>static, not getting updated at all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dirty="0" smtClean="0"/>
                  <a:t> to prevent a divide-by-zero error when we take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Learning Rates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RMSProp</a:t>
                </a:r>
                <a:r>
                  <a:rPr lang="en-IN" dirty="0" smtClean="0"/>
                  <a:t> (Hinton 2012) – apply momentum idea to </a:t>
                </a:r>
                <a:r>
                  <a:rPr lang="en-IN" dirty="0" err="1" smtClean="0"/>
                  <a:t>Adagrad</a:t>
                </a: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Adagrad</a:t>
                </a:r>
                <a:r>
                  <a:rPr lang="en-IN" dirty="0" smtClean="0"/>
                  <a:t> sometimes forces step sizes to go down too much – this avoids that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Adam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 (</a:t>
                </a:r>
                <a:r>
                  <a:rPr lang="en-IN" dirty="0" err="1">
                    <a:solidFill>
                      <a:schemeClr val="tx1"/>
                    </a:solidFill>
                    <a:latin typeface="+mj-lt"/>
                  </a:rPr>
                  <a:t>Kingma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 and Ba 2014</a:t>
                </a:r>
                <a:r>
                  <a:rPr lang="en-IN" dirty="0" smtClean="0">
                    <a:solidFill>
                      <a:schemeClr val="tx1"/>
                    </a:solidFill>
                    <a:latin typeface="+mj-lt"/>
                  </a:rPr>
                  <a:t>) – combine NAG and RMS-Prop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, and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 smtClean="0"/>
                  <a:t>Also does some </a:t>
                </a:r>
                <a:r>
                  <a:rPr lang="en-IN" i="1" dirty="0" smtClean="0"/>
                  <a:t>bias corrections</a:t>
                </a:r>
                <a:r>
                  <a:rPr lang="en-IN" dirty="0" smtClean="0"/>
                  <a:t> (reweighting)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(not shown above)</a:t>
                </a:r>
              </a:p>
              <a:p>
                <a:r>
                  <a:rPr lang="en-IN" dirty="0" smtClean="0"/>
                  <a:t>All these methods are </a:t>
                </a:r>
                <a:r>
                  <a:rPr lang="en-IN" dirty="0"/>
                  <a:t>implemented and </a:t>
                </a:r>
                <a:r>
                  <a:rPr lang="en-IN" dirty="0" smtClean="0"/>
                  <a:t>readily available in libraries</a:t>
                </a:r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prevent overfitting?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Regularize the weights</a:t>
                </a:r>
              </a:p>
              <a:p>
                <a:pPr lvl="2"/>
                <a:r>
                  <a:rPr lang="en-IN" b="1" dirty="0" smtClean="0"/>
                  <a:t>1.1</a:t>
                </a:r>
                <a:r>
                  <a:rPr lang="en-IN" dirty="0" smtClean="0"/>
                  <a:t>: add an explicit regularization term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1.2</a:t>
                </a:r>
                <a:r>
                  <a:rPr lang="en-IN" dirty="0" smtClean="0"/>
                  <a:t>: don’t allow any weight to get big (clip them)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Most libraries implement these strategies themselves e.g. weight clipping</a:t>
                </a:r>
              </a:p>
              <a:p>
                <a:pPr lvl="2"/>
                <a:r>
                  <a:rPr lang="en-IN" dirty="0" smtClean="0"/>
                  <a:t>Sometimes even gradient coordinates are clipped to stabilize training</a:t>
                </a:r>
              </a:p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Deliberately inject noise into the labels</a:t>
                </a:r>
              </a:p>
              <a:p>
                <a:pPr lvl="2"/>
                <a:r>
                  <a:rPr lang="en-IN" dirty="0" smtClean="0"/>
                  <a:t>For </a:t>
                </a:r>
                <a:r>
                  <a:rPr lang="en-IN" dirty="0"/>
                  <a:t>binary classification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=1→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For regression problems,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Unlikely that a NN with limited </a:t>
                </a:r>
                <a:r>
                  <a:rPr lang="en-IN" dirty="0" smtClean="0"/>
                  <a:t># of nodes </a:t>
                </a:r>
                <a:r>
                  <a:rPr lang="en-IN" dirty="0"/>
                  <a:t>would be able to </a:t>
                </a:r>
                <a:r>
                  <a:rPr lang="en-IN" dirty="0" smtClean="0"/>
                  <a:t>memorize noise</a:t>
                </a:r>
                <a:endParaRPr lang="en-IN" dirty="0"/>
              </a:p>
              <a:p>
                <a:pPr lvl="2"/>
                <a:r>
                  <a:rPr lang="en-IN" dirty="0" smtClean="0"/>
                  <a:t>For NN setting these are just heuristics but when applied to nicer settings (e.g. linear models), label noise can </a:t>
                </a:r>
                <a:r>
                  <a:rPr lang="en-IN" dirty="0"/>
                  <a:t>be shown to be equivalent to </a:t>
                </a:r>
                <a:r>
                  <a:rPr lang="en-IN" dirty="0" smtClean="0"/>
                  <a:t>regularization</a:t>
                </a:r>
              </a:p>
              <a:p>
                <a:pPr lvl="2"/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prevent overfitting?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Method 3</a:t>
                </a:r>
                <a:r>
                  <a:rPr lang="en-IN" dirty="0" smtClean="0"/>
                  <a:t>: Learn Sparse Models</a:t>
                </a:r>
              </a:p>
              <a:p>
                <a:pPr lvl="2"/>
                <a:r>
                  <a:rPr lang="en-IN" b="1" dirty="0" smtClean="0"/>
                  <a:t>3.1</a:t>
                </a:r>
                <a:r>
                  <a:rPr lang="en-IN" dirty="0" smtClean="0"/>
                  <a:t> Learn a NN that has sparse (instead of dense) connections b/w layers</a:t>
                </a:r>
              </a:p>
              <a:p>
                <a:pPr lvl="3"/>
                <a:r>
                  <a:rPr lang="en-IN" dirty="0" smtClean="0"/>
                  <a:t>See </a:t>
                </a:r>
                <a:r>
                  <a:rPr lang="en-IN" dirty="0" err="1" smtClean="0"/>
                  <a:t>Frankle-Carbin</a:t>
                </a:r>
                <a:r>
                  <a:rPr lang="en-IN" dirty="0" smtClean="0"/>
                  <a:t> (ICLR 2019) – The Lottery Ticket Hypothesis</a:t>
                </a:r>
              </a:p>
              <a:p>
                <a:pPr lvl="2"/>
                <a:r>
                  <a:rPr lang="en-IN" b="1" dirty="0" smtClean="0"/>
                  <a:t>3.2</a:t>
                </a:r>
                <a:r>
                  <a:rPr lang="en-IN" dirty="0" smtClean="0"/>
                  <a:t> </a:t>
                </a:r>
                <a:r>
                  <a:rPr lang="en-IN" b="1" dirty="0" smtClean="0"/>
                  <a:t>Parameter sharing</a:t>
                </a:r>
                <a:r>
                  <a:rPr lang="en-IN" dirty="0" smtClean="0"/>
                  <a:t>: force some of the weights to take the same value by adding constraints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Convolutional NN do this implicitly and are very successful</a:t>
                </a:r>
              </a:p>
              <a:p>
                <a:pPr lvl="2"/>
                <a:r>
                  <a:rPr lang="en-IN" b="1" dirty="0" smtClean="0"/>
                  <a:t>3.3 Dropout</a:t>
                </a:r>
                <a:r>
                  <a:rPr lang="en-IN" dirty="0" smtClean="0"/>
                  <a:t>: </a:t>
                </a:r>
                <a:r>
                  <a:rPr lang="en-US" dirty="0" smtClean="0"/>
                  <a:t>Implicitly </a:t>
                </a:r>
                <a:r>
                  <a:rPr lang="en-US" dirty="0"/>
                  <a:t>trains on multiple sparse networks in parallel</a:t>
                </a:r>
              </a:p>
              <a:p>
                <a:pPr lvl="3"/>
                <a:r>
                  <a:rPr lang="en-US" dirty="0"/>
                  <a:t>While executing a GD update, randomly remove edges or entire nodes from network so they do not </a:t>
                </a:r>
                <a:r>
                  <a:rPr lang="en-US" dirty="0" smtClean="0"/>
                  <a:t>get updated in that iteration. Put them back in after update is over</a:t>
                </a:r>
                <a:endParaRPr lang="en-US" dirty="0"/>
              </a:p>
              <a:p>
                <a:pPr lvl="3"/>
                <a:r>
                  <a:rPr lang="en-US" dirty="0"/>
                  <a:t>Can </a:t>
                </a:r>
                <a:r>
                  <a:rPr lang="en-US" dirty="0" smtClean="0"/>
                  <a:t>again be </a:t>
                </a:r>
                <a:r>
                  <a:rPr lang="en-US" dirty="0"/>
                  <a:t>shown to be equivalent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regularization </a:t>
                </a:r>
                <a:r>
                  <a:rPr lang="en-US" dirty="0"/>
                  <a:t>in </a:t>
                </a:r>
                <a:r>
                  <a:rPr lang="en-US" dirty="0" smtClean="0"/>
                  <a:t>“nice” settings</a:t>
                </a:r>
                <a:endParaRPr lang="en-IN" dirty="0" smtClean="0"/>
              </a:p>
              <a:p>
                <a:r>
                  <a:rPr lang="en-IN" b="1" dirty="0" smtClean="0"/>
                  <a:t>Method 4</a:t>
                </a:r>
                <a:r>
                  <a:rPr lang="en-IN" dirty="0" smtClean="0"/>
                  <a:t>: Validation</a:t>
                </a:r>
              </a:p>
              <a:p>
                <a:pPr lvl="2"/>
                <a:r>
                  <a:rPr lang="en-IN" dirty="0" smtClean="0"/>
                  <a:t>Use early stopping – do not rely on training loss but rather performance on a held-out (or k-fold) validation set to decide when to stop training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Dropout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During </a:t>
                </a:r>
                <a:r>
                  <a:rPr lang="en-IN" dirty="0">
                    <a:sym typeface="Wingdings" panose="05000000000000000000" pitchFamily="2" charset="2"/>
                  </a:rPr>
                  <a:t>training, before applying mini-batch gradient descent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Randomly </a:t>
                </a:r>
                <a:r>
                  <a:rPr lang="en-IN" dirty="0" smtClean="0">
                    <a:sym typeface="Wingdings" panose="05000000000000000000" pitchFamily="2" charset="2"/>
                  </a:rPr>
                  <a:t>mark each input node (e.g. choose </a:t>
                </a:r>
                <a:r>
                  <a:rPr lang="en-IN" dirty="0">
                    <a:sym typeface="Wingdings" panose="05000000000000000000" pitchFamily="2" charset="2"/>
                  </a:rPr>
                  <a:t>each with </a:t>
                </a:r>
                <a:r>
                  <a:rPr lang="en-IN" dirty="0" err="1">
                    <a:sym typeface="Wingdings" panose="05000000000000000000" pitchFamily="2" charset="2"/>
                  </a:rPr>
                  <a:t>prob</a:t>
                </a:r>
                <a:r>
                  <a:rPr lang="en-IN" dirty="0">
                    <a:sym typeface="Wingdings" panose="05000000000000000000" pitchFamily="2" charset="2"/>
                  </a:rPr>
                  <a:t> 20%)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Randomly </a:t>
                </a:r>
                <a:r>
                  <a:rPr lang="en-IN" dirty="0" smtClean="0">
                    <a:sym typeface="Wingdings" panose="05000000000000000000" pitchFamily="2" charset="2"/>
                  </a:rPr>
                  <a:t>mark each hidden node (e.g. choose </a:t>
                </a:r>
                <a:r>
                  <a:rPr lang="en-IN" dirty="0">
                    <a:sym typeface="Wingdings" panose="05000000000000000000" pitchFamily="2" charset="2"/>
                  </a:rPr>
                  <a:t>each </a:t>
                </a:r>
                <a:r>
                  <a:rPr lang="en-IN" dirty="0" smtClean="0">
                    <a:sym typeface="Wingdings" panose="05000000000000000000" pitchFamily="2" charset="2"/>
                  </a:rPr>
                  <a:t>with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prob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50%)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Remove </a:t>
                </a:r>
                <a:r>
                  <a:rPr lang="en-IN" dirty="0" smtClean="0">
                    <a:sym typeface="Wingdings" panose="05000000000000000000" pitchFamily="2" charset="2"/>
                  </a:rPr>
                  <a:t>marked nodes, </a:t>
                </a:r>
                <a:r>
                  <a:rPr lang="en-IN" dirty="0">
                    <a:sym typeface="Wingdings" panose="05000000000000000000" pitchFamily="2" charset="2"/>
                  </a:rPr>
                  <a:t>and corresponding edges from the network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Apply mini-batch gradient </a:t>
                </a:r>
                <a:r>
                  <a:rPr lang="en-IN" dirty="0" smtClean="0">
                    <a:sym typeface="Wingdings" panose="05000000000000000000" pitchFamily="2" charset="2"/>
                  </a:rPr>
                  <a:t>descent (or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backprop</a:t>
                </a:r>
                <a:r>
                  <a:rPr lang="en-IN" dirty="0" smtClean="0">
                    <a:sym typeface="Wingdings" panose="05000000000000000000" pitchFamily="2" charset="2"/>
                  </a:rPr>
                  <a:t>) </a:t>
                </a:r>
                <a:r>
                  <a:rPr lang="en-IN" dirty="0">
                    <a:sym typeface="Wingdings" panose="05000000000000000000" pitchFamily="2" charset="2"/>
                  </a:rPr>
                  <a:t>to the remaining </a:t>
                </a:r>
                <a:r>
                  <a:rPr lang="en-IN" dirty="0" smtClean="0">
                    <a:sym typeface="Wingdings" panose="05000000000000000000" pitchFamily="2" charset="2"/>
                  </a:rPr>
                  <a:t>network</a:t>
                </a:r>
              </a:p>
              <a:p>
                <a:pPr lvl="3"/>
                <a:r>
                  <a:rPr lang="en-IN" dirty="0" err="1" smtClean="0">
                    <a:sym typeface="Wingdings" panose="05000000000000000000" pitchFamily="2" charset="2"/>
                  </a:rPr>
                  <a:t>Backprop</a:t>
                </a:r>
                <a:r>
                  <a:rPr lang="en-IN" dirty="0" smtClean="0">
                    <a:sym typeface="Wingdings" panose="05000000000000000000" pitchFamily="2" charset="2"/>
                  </a:rPr>
                  <a:t> is GD applied to multilayer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perceptrons</a:t>
                </a:r>
                <a:r>
                  <a:rPr lang="en-IN" dirty="0" smtClean="0">
                    <a:sym typeface="Wingdings" panose="05000000000000000000" pitchFamily="2" charset="2"/>
                  </a:rPr>
                  <a:t> – will study this next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NAG</a:t>
                </a:r>
                <a:r>
                  <a:rPr lang="en-IN" dirty="0">
                    <a:sym typeface="Wingdings" panose="05000000000000000000" pitchFamily="2" charset="2"/>
                  </a:rPr>
                  <a:t>,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AdaGrad</a:t>
                </a:r>
                <a:r>
                  <a:rPr lang="en-IN" dirty="0" smtClean="0">
                    <a:sym typeface="Wingdings" panose="05000000000000000000" pitchFamily="2" charset="2"/>
                  </a:rPr>
                  <a:t>, Adam </a:t>
                </a:r>
                <a:r>
                  <a:rPr lang="en-IN" dirty="0" err="1">
                    <a:sym typeface="Wingdings" panose="05000000000000000000" pitchFamily="2" charset="2"/>
                  </a:rPr>
                  <a:t>etc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can be used along with dropout as usual</a:t>
                </a:r>
              </a:p>
              <a:p>
                <a:pPr lvl="2"/>
                <a:r>
                  <a:rPr lang="en-IN" b="1" dirty="0" smtClean="0">
                    <a:sym typeface="Wingdings" panose="05000000000000000000" pitchFamily="2" charset="2"/>
                  </a:rPr>
                  <a:t>Dropout at t</a:t>
                </a:r>
                <a:r>
                  <a:rPr lang="en-IN" b="1" dirty="0" smtClean="0"/>
                  <a:t>est time</a:t>
                </a:r>
                <a:r>
                  <a:rPr lang="en-IN" dirty="0" smtClean="0"/>
                  <a:t>: scale </a:t>
                </a:r>
                <a:r>
                  <a:rPr lang="en-IN" dirty="0"/>
                  <a:t>the </a:t>
                </a:r>
                <a:r>
                  <a:rPr lang="en-IN" dirty="0" smtClean="0"/>
                  <a:t>(post-activation) output </a:t>
                </a:r>
                <a:r>
                  <a:rPr lang="en-IN" dirty="0"/>
                  <a:t>of each node in the NN with the </a:t>
                </a:r>
                <a:r>
                  <a:rPr lang="en-IN" dirty="0" err="1" smtClean="0"/>
                  <a:t>prob</a:t>
                </a:r>
                <a:r>
                  <a:rPr lang="en-IN" dirty="0" smtClean="0"/>
                  <a:t> with which that node </a:t>
                </a:r>
                <a:r>
                  <a:rPr lang="en-IN" dirty="0"/>
                  <a:t>would have </a:t>
                </a:r>
                <a:r>
                  <a:rPr lang="en-IN" dirty="0" smtClean="0"/>
                  <a:t>been spared from marking</a:t>
                </a:r>
              </a:p>
              <a:p>
                <a:pPr lvl="3"/>
                <a:r>
                  <a:rPr lang="en-IN" dirty="0" smtClean="0">
                    <a:sym typeface="Wingdings" panose="05000000000000000000" pitchFamily="2" charset="2"/>
                  </a:rPr>
                  <a:t>An approximation but a scalable one that gives acceptable performance in practice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drop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+0⋅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+mj-lt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drop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=0.2/0.5</m:t>
                    </m:r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for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ip</a:t>
                </a:r>
                <a:r>
                  <a:rPr lang="en-IN" dirty="0" smtClean="0">
                    <a:sym typeface="Wingdings" panose="05000000000000000000" pitchFamily="2" charset="2"/>
                  </a:rPr>
                  <a:t>/hidden nodes)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Forces nodes to learn to work in absence of other nodes – robust</a:t>
                </a:r>
                <a:r>
                  <a:rPr lang="en-IN" dirty="0" smtClean="0">
                    <a:sym typeface="Wingdings" panose="05000000000000000000" pitchFamily="2" charset="2"/>
                  </a:rPr>
                  <a:t>!</a:t>
                </a:r>
              </a:p>
              <a:p>
                <a:pPr lvl="2"/>
                <a:r>
                  <a:rPr lang="en-IN" dirty="0"/>
                  <a:t>Side effect is slightly faster training and </a:t>
                </a:r>
                <a:r>
                  <a:rPr lang="en-IN" dirty="0" smtClean="0"/>
                  <a:t>regularization</a:t>
                </a:r>
              </a:p>
              <a:p>
                <a:endParaRPr lang="en-IN" dirty="0"/>
              </a:p>
              <a:p>
                <a:pPr lvl="2"/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817" t="-2545" r="-511" b="-1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Dropout at 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837083"/>
            <a:ext cx="2632304" cy="3688258"/>
            <a:chOff x="261098" y="1724256"/>
            <a:chExt cx="2632304" cy="36882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6"/>
              <a:endCxn id="6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1" idx="2"/>
              <a:endCxn id="7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1" idx="0"/>
              <a:endCxn id="6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18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18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0400" y="4678802"/>
                  <a:ext cx="6258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00" y="4678802"/>
                  <a:ext cx="6258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7242938" y="6092822"/>
                    <a:ext cx="63414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2938" y="6092822"/>
                    <a:ext cx="63414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138005" y="1724256"/>
              <a:ext cx="878490" cy="885750"/>
              <a:chOff x="5362588" y="2871839"/>
              <a:chExt cx="878490" cy="8857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581845" y="2878230"/>
                    <a:ext cx="27516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1845" y="2878230"/>
                    <a:ext cx="275167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667"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3526637" y="948200"/>
            <a:ext cx="1534628" cy="2150248"/>
            <a:chOff x="261098" y="1724254"/>
            <a:chExt cx="2632304" cy="368826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6"/>
              <a:endCxn id="24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9" idx="2"/>
              <a:endCxn id="25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9" idx="0"/>
              <a:endCxn id="24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0"/>
              <a:endCxn id="36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0"/>
              <a:endCxn id="36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62131" y="940631"/>
            <a:ext cx="1534628" cy="2150248"/>
            <a:chOff x="261098" y="1724254"/>
            <a:chExt cx="2632304" cy="368826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>
              <a:stCxn id="53" idx="2"/>
              <a:endCxn id="43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3" idx="0"/>
              <a:endCxn id="42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3" idx="0"/>
              <a:endCxn id="50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0"/>
              <a:endCxn id="50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6999920" y="940631"/>
            <a:ext cx="1534630" cy="2142678"/>
            <a:chOff x="261098" y="1724254"/>
            <a:chExt cx="2632304" cy="367527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58" name="Oval 57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8" idx="0"/>
              <a:endCxn id="57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8" idx="6"/>
              <a:endCxn id="56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0"/>
              <a:endCxn id="65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0"/>
              <a:endCxn id="65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66" name="Rectangle 65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8" name="Group 67"/>
          <p:cNvGrpSpPr/>
          <p:nvPr/>
        </p:nvGrpSpPr>
        <p:grpSpPr>
          <a:xfrm>
            <a:off x="8693200" y="933061"/>
            <a:ext cx="1531409" cy="2150248"/>
            <a:chOff x="266620" y="1724254"/>
            <a:chExt cx="2626782" cy="368826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70" idx="6"/>
              <a:endCxn id="69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0" idx="0"/>
              <a:endCxn id="69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0"/>
              <a:endCxn id="77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8" name="Rectangle 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6" name="TextBox 2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2" name="Group 81"/>
          <p:cNvGrpSpPr/>
          <p:nvPr/>
        </p:nvGrpSpPr>
        <p:grpSpPr>
          <a:xfrm>
            <a:off x="10424365" y="940631"/>
            <a:ext cx="1528003" cy="2150248"/>
            <a:chOff x="261098" y="1724254"/>
            <a:chExt cx="2620941" cy="368826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84" name="Oval 83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84" idx="0"/>
              <a:endCxn id="83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4" idx="2"/>
              <a:endCxn id="83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3" idx="0"/>
              <a:endCxn id="91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92" name="Rectangle 91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4" name="TextBox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/>
          <p:cNvGrpSpPr/>
          <p:nvPr/>
        </p:nvGrpSpPr>
        <p:grpSpPr>
          <a:xfrm>
            <a:off x="5584303" y="3304595"/>
            <a:ext cx="1023394" cy="2150248"/>
            <a:chOff x="1138005" y="1724254"/>
            <a:chExt cx="1755397" cy="3688260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cxnSp>
          <p:nvCxnSpPr>
            <p:cNvPr id="98" name="Straight Arrow Connector 97"/>
            <p:cNvCxnSpPr>
              <a:stCxn id="105" idx="0"/>
              <a:endCxn id="97" idx="2"/>
            </p:cNvCxnSpPr>
            <p:nvPr/>
          </p:nvCxnSpPr>
          <p:spPr>
            <a:xfrm flipV="1">
              <a:off x="2445555" y="4104608"/>
              <a:ext cx="8602" cy="434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0"/>
              <a:endCxn id="102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1" name="Rectangle 2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9" name="TextBox 2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7" name="Group 106"/>
          <p:cNvGrpSpPr/>
          <p:nvPr/>
        </p:nvGrpSpPr>
        <p:grpSpPr>
          <a:xfrm>
            <a:off x="3522255" y="3304595"/>
            <a:ext cx="1023393" cy="2142678"/>
            <a:chOff x="261098" y="1724254"/>
            <a:chExt cx="1755397" cy="3675276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sp>
          <p:nvSpPr>
            <p:cNvPr id="109" name="Oval 108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  <a:endCxn id="108" idx="2"/>
            </p:cNvCxnSpPr>
            <p:nvPr/>
          </p:nvCxnSpPr>
          <p:spPr>
            <a:xfrm flipH="1" flipV="1">
              <a:off x="700343" y="4083687"/>
              <a:ext cx="2761" cy="44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8" idx="0"/>
              <a:endCxn id="114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15" name="Rectangle 114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r="-629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7" name="Group 116"/>
          <p:cNvGrpSpPr/>
          <p:nvPr/>
        </p:nvGrpSpPr>
        <p:grpSpPr>
          <a:xfrm>
            <a:off x="7003141" y="3286485"/>
            <a:ext cx="1531409" cy="2142678"/>
            <a:chOff x="266620" y="1724254"/>
            <a:chExt cx="2626782" cy="3675276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912" y="3218858"/>
              <a:ext cx="878490" cy="885750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266620" y="452656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9" idx="6"/>
              <a:endCxn id="118" idx="2"/>
            </p:cNvCxnSpPr>
            <p:nvPr/>
          </p:nvCxnSpPr>
          <p:spPr>
            <a:xfrm flipV="1">
              <a:off x="1139588" y="4104608"/>
              <a:ext cx="1314569" cy="858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8" idx="0"/>
              <a:endCxn id="124" idx="2"/>
            </p:cNvCxnSpPr>
            <p:nvPr/>
          </p:nvCxnSpPr>
          <p:spPr>
            <a:xfrm flipH="1" flipV="1">
              <a:off x="1577250" y="2610006"/>
              <a:ext cx="876907" cy="608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0" name="Rectangle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1" y="4665379"/>
                  <a:ext cx="746896" cy="58071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5" name="TextBox 3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r="-6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7" name="Group 126"/>
          <p:cNvGrpSpPr/>
          <p:nvPr/>
        </p:nvGrpSpPr>
        <p:grpSpPr>
          <a:xfrm>
            <a:off x="8689980" y="3286485"/>
            <a:ext cx="1528003" cy="2150248"/>
            <a:chOff x="261098" y="1724254"/>
            <a:chExt cx="2620941" cy="3688260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98" y="3197937"/>
              <a:ext cx="878490" cy="885750"/>
            </a:xfrm>
            <a:prstGeom prst="rect">
              <a:avLst/>
            </a:prstGeom>
          </p:spPr>
        </p:pic>
        <p:cxnSp>
          <p:nvCxnSpPr>
            <p:cNvPr id="129" name="Straight Arrow Connector 128"/>
            <p:cNvCxnSpPr>
              <a:stCxn id="136" idx="2"/>
              <a:endCxn id="128" idx="2"/>
            </p:cNvCxnSpPr>
            <p:nvPr/>
          </p:nvCxnSpPr>
          <p:spPr>
            <a:xfrm flipH="1" flipV="1">
              <a:off x="700343" y="4083687"/>
              <a:ext cx="1308728" cy="892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8" idx="0"/>
              <a:endCxn id="133" idx="2"/>
            </p:cNvCxnSpPr>
            <p:nvPr/>
          </p:nvCxnSpPr>
          <p:spPr>
            <a:xfrm flipV="1">
              <a:off x="700343" y="2610006"/>
              <a:ext cx="876907" cy="587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2009071" y="4539546"/>
              <a:ext cx="872968" cy="872968"/>
              <a:chOff x="7096390" y="5940582"/>
              <a:chExt cx="872968" cy="872968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7096390" y="5940582"/>
                <a:ext cx="872968" cy="8729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5" name="Rectangle 3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0838" y="6066416"/>
                    <a:ext cx="755036" cy="58071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 131"/>
            <p:cNvGrpSpPr/>
            <p:nvPr/>
          </p:nvGrpSpPr>
          <p:grpSpPr>
            <a:xfrm>
              <a:off x="1138005" y="1724254"/>
              <a:ext cx="878490" cy="885752"/>
              <a:chOff x="5362588" y="2871837"/>
              <a:chExt cx="878490" cy="88575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2588" y="2871839"/>
                <a:ext cx="878490" cy="885750"/>
              </a:xfrm>
              <a:prstGeom prst="rect">
                <a:avLst/>
              </a:prstGeom>
            </p:spPr>
          </p:pic>
          <p:sp>
            <p:nvSpPr>
              <p:cNvPr id="134" name="Rectangle 133"/>
              <p:cNvSpPr/>
              <p:nvPr/>
            </p:nvSpPr>
            <p:spPr>
              <a:xfrm>
                <a:off x="5642792" y="2937664"/>
                <a:ext cx="318081" cy="319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IN" sz="1200" b="0" i="0" smtClean="0">
                              <a:latin typeface="Cambria Math" panose="02040503050406030204" pitchFamily="18" charset="0"/>
                            </a:rPr>
                            <m:t>id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3" name="TextBox 3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666" y="2871837"/>
                    <a:ext cx="275167" cy="47512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8" name="TextBox 137"/>
          <p:cNvSpPr txBox="1"/>
          <p:nvPr/>
        </p:nvSpPr>
        <p:spPr>
          <a:xfrm>
            <a:off x="253353" y="5582342"/>
            <a:ext cx="1160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In this toy example, 28</a:t>
            </a:r>
            <a:r>
              <a:rPr lang="en-IN" sz="2400" dirty="0" smtClean="0">
                <a:latin typeface="+mj-lt"/>
              </a:rPr>
              <a:t>% </a:t>
            </a:r>
            <a:r>
              <a:rPr lang="en-IN" sz="2400" dirty="0" smtClean="0">
                <a:latin typeface="+mj-lt"/>
              </a:rPr>
              <a:t>NN </a:t>
            </a:r>
            <a:r>
              <a:rPr lang="en-IN" sz="2400" dirty="0" smtClean="0">
                <a:latin typeface="+mj-lt"/>
              </a:rPr>
              <a:t>have no </a:t>
            </a:r>
            <a:r>
              <a:rPr lang="en-IN" sz="2400" dirty="0" err="1" smtClean="0">
                <a:latin typeface="+mj-lt"/>
              </a:rPr>
              <a:t>i</a:t>
            </a:r>
            <a:r>
              <a:rPr lang="en-IN" sz="2400" dirty="0" smtClean="0">
                <a:latin typeface="+mj-lt"/>
              </a:rPr>
              <a:t>/p </a:t>
            </a:r>
            <a:r>
              <a:rPr lang="en-IN" sz="2400" dirty="0" smtClean="0">
                <a:latin typeface="+mj-lt"/>
              </a:rPr>
              <a:t>nodes or no path connecting at least one </a:t>
            </a:r>
            <a:r>
              <a:rPr lang="en-IN" sz="2400" dirty="0" err="1" smtClean="0">
                <a:latin typeface="+mj-lt"/>
              </a:rPr>
              <a:t>i</a:t>
            </a:r>
            <a:r>
              <a:rPr lang="en-IN" sz="2400" dirty="0" smtClean="0">
                <a:latin typeface="+mj-lt"/>
              </a:rPr>
              <a:t>/p </a:t>
            </a:r>
            <a:r>
              <a:rPr lang="en-IN" sz="2400" dirty="0" smtClean="0">
                <a:latin typeface="+mj-lt"/>
              </a:rPr>
              <a:t>node to the </a:t>
            </a:r>
            <a:r>
              <a:rPr lang="en-IN" sz="2400" dirty="0" smtClean="0">
                <a:latin typeface="+mj-lt"/>
              </a:rPr>
              <a:t>o/p </a:t>
            </a:r>
            <a:r>
              <a:rPr lang="en-IN" sz="2400" dirty="0" smtClean="0">
                <a:latin typeface="+mj-lt"/>
              </a:rPr>
              <a:t>node </a:t>
            </a:r>
            <a:r>
              <a:rPr lang="en-IN" sz="2400" dirty="0" smtClean="0">
                <a:latin typeface="+mj-lt"/>
              </a:rPr>
              <a:t>i.e. cannot </a:t>
            </a:r>
            <a:r>
              <a:rPr lang="en-IN" sz="2400" dirty="0" smtClean="0">
                <a:latin typeface="+mj-lt"/>
              </a:rPr>
              <a:t>apply GD to </a:t>
            </a:r>
            <a:r>
              <a:rPr lang="en-IN" sz="2400" dirty="0" smtClean="0">
                <a:latin typeface="+mj-lt"/>
              </a:rPr>
              <a:t>them. For large networks, it is unlikely that sampling will result in such a disconnected network. In practice a large fraction of nodes do get retained</a:t>
            </a:r>
            <a:endParaRPr lang="en-US" sz="2400" dirty="0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21242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36221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7030A0">
                    <a:alpha val="50000"/>
                  </a:srgbClr>
                </a:solidFill>
              </a:rPr>
              <a:t>4</a:t>
            </a:r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900866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7030A0">
                    <a:alpha val="50000"/>
                  </a:srgbClr>
                </a:solidFill>
              </a:rPr>
              <a:t>4</a:t>
            </a:r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22384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263844" y="1434204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16%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1704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7030A0">
                    <a:alpha val="50000"/>
                  </a:srgbClr>
                </a:solidFill>
              </a:rPr>
              <a:t>4</a:t>
            </a:r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46566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7030A0">
                    <a:alpha val="50000"/>
                  </a:srgbClr>
                </a:solidFill>
              </a:rPr>
              <a:t>4</a:t>
            </a:r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925113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7030A0">
                    <a:alpha val="50000"/>
                  </a:srgbClr>
                </a:solidFill>
              </a:rPr>
              <a:t>4</a:t>
            </a:r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605953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7030A0">
                    <a:alpha val="50000"/>
                  </a:srgbClr>
                </a:solidFill>
              </a:rPr>
              <a:t>4</a:t>
            </a:r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215952" y="3799857"/>
            <a:ext cx="191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7030A0">
                    <a:alpha val="50000"/>
                  </a:srgbClr>
                </a:solidFill>
              </a:rPr>
              <a:t>28%</a:t>
            </a:r>
            <a:endParaRPr lang="en-US" sz="7200" b="1" dirty="0">
              <a:solidFill>
                <a:srgbClr val="7030A0">
                  <a:alpha val="50000"/>
                </a:srgbClr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0945443" y="3286486"/>
            <a:ext cx="512158" cy="516392"/>
            <a:chOff x="5362588" y="2871837"/>
            <a:chExt cx="878490" cy="885752"/>
          </a:xfrm>
        </p:grpSpPr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2588" y="2871839"/>
              <a:ext cx="878490" cy="885750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5642792" y="2937664"/>
              <a:ext cx="318081" cy="31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5526666" y="2871837"/>
                  <a:ext cx="275167" cy="475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1200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666" y="2871837"/>
                  <a:ext cx="275167" cy="47512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6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77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US" dirty="0"/>
              <a:t>When submitting </a:t>
            </a:r>
            <a:r>
              <a:rPr lang="en-US" dirty="0" smtClean="0"/>
              <a:t>code for assignment 2 </a:t>
            </a:r>
            <a:r>
              <a:rPr lang="en-US" dirty="0"/>
              <a:t>(and filling the Google form), please use the </a:t>
            </a:r>
            <a:r>
              <a:rPr lang="en-US" b="1" dirty="0"/>
              <a:t>latest group numbers</a:t>
            </a:r>
            <a:r>
              <a:rPr lang="en-US" dirty="0"/>
              <a:t> available at the following </a:t>
            </a:r>
            <a:r>
              <a:rPr lang="en-US" dirty="0" smtClean="0"/>
              <a:t>URL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web.cse.iitk.ac.in/users/purushot/courses/ml/2019-20-a/material/assn_groups_16Oct2019.pdf</a:t>
            </a:r>
            <a:endParaRPr lang="en-US" dirty="0" smtClean="0"/>
          </a:p>
          <a:p>
            <a:pPr lvl="2"/>
            <a:r>
              <a:rPr lang="en-US" dirty="0" smtClean="0"/>
              <a:t>Your group number may have changed due to migrations/mergers</a:t>
            </a:r>
            <a:endParaRPr lang="en-US" dirty="0"/>
          </a:p>
          <a:p>
            <a:r>
              <a:rPr lang="en-US" dirty="0"/>
              <a:t>Please mention your </a:t>
            </a:r>
            <a:r>
              <a:rPr lang="en-US" b="1" dirty="0"/>
              <a:t>group number</a:t>
            </a:r>
            <a:r>
              <a:rPr lang="en-US" dirty="0"/>
              <a:t>, as well as names of group members, prominently on the </a:t>
            </a:r>
            <a:r>
              <a:rPr lang="en-US" b="1" dirty="0"/>
              <a:t>top of the first page</a:t>
            </a:r>
            <a:r>
              <a:rPr lang="en-US" dirty="0"/>
              <a:t> of the PDF file you submit to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This is to help us find out the group number when assigning coding question marks on </a:t>
            </a:r>
            <a:r>
              <a:rPr lang="en-US" dirty="0" err="1" smtClean="0"/>
              <a:t>Gradescope</a:t>
            </a:r>
            <a:endParaRPr lang="en-US" dirty="0" smtClean="0"/>
          </a:p>
          <a:p>
            <a:pPr lvl="2"/>
            <a:r>
              <a:rPr lang="en-US" dirty="0" smtClean="0"/>
              <a:t>For Assignment 1, graders had to perform a very tedious search by name. Please help them do their task more efficiently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 smtClean="0"/>
              <a:t>Neural networks offer a new way to learn non-linear models</a:t>
            </a:r>
          </a:p>
          <a:p>
            <a:pPr lvl="2"/>
            <a:r>
              <a:rPr lang="en-IN" dirty="0" smtClean="0"/>
              <a:t>Kernels implicitly create a large (infinite) number of features of which only few may be needed to solve problem whereas NN try to learn features themselves</a:t>
            </a:r>
          </a:p>
          <a:p>
            <a:pPr lvl="2"/>
            <a:r>
              <a:rPr lang="en-IN" dirty="0" smtClean="0"/>
              <a:t>At the top, both kernel methods and NN usually learn a linear model</a:t>
            </a:r>
          </a:p>
          <a:p>
            <a:pPr lvl="2"/>
            <a:r>
              <a:rPr lang="en-IN" dirty="0" smtClean="0"/>
              <a:t>Kernels do so over static features whereas NN learn </a:t>
            </a:r>
            <a:r>
              <a:rPr lang="en-IN" dirty="0" err="1" smtClean="0"/>
              <a:t>model+features</a:t>
            </a:r>
            <a:r>
              <a:rPr lang="en-IN" dirty="0" smtClean="0"/>
              <a:t> jointly</a:t>
            </a:r>
          </a:p>
          <a:p>
            <a:r>
              <a:rPr lang="en-IN" dirty="0" smtClean="0"/>
              <a:t>Strictly speaking, NN are parameterized models</a:t>
            </a:r>
          </a:p>
          <a:p>
            <a:pPr lvl="2"/>
            <a:r>
              <a:rPr lang="en-IN" dirty="0" smtClean="0"/>
              <a:t>However, they are frequently </a:t>
            </a:r>
            <a:r>
              <a:rPr lang="en-IN" i="0" dirty="0" err="1" smtClean="0"/>
              <a:t>overparameterized</a:t>
            </a:r>
            <a:r>
              <a:rPr lang="en-IN" dirty="0" smtClean="0"/>
              <a:t> – billions of parameters</a:t>
            </a:r>
          </a:p>
          <a:p>
            <a:pPr lvl="2"/>
            <a:r>
              <a:rPr lang="en-IN" dirty="0" smtClean="0"/>
              <a:t>Almost as good (bad) as non-parametric – bulky models, long train + test times</a:t>
            </a:r>
          </a:p>
          <a:p>
            <a:r>
              <a:rPr lang="en-IN" dirty="0" smtClean="0"/>
              <a:t>NN contain layers –  I/O layer (1 each) and 0 or more hidden layers</a:t>
            </a:r>
          </a:p>
          <a:p>
            <a:pPr lvl="2"/>
            <a:r>
              <a:rPr lang="en-IN" dirty="0" smtClean="0"/>
              <a:t>This layering is what makes deep learning “deep”</a:t>
            </a:r>
          </a:p>
          <a:p>
            <a:pPr lvl="2"/>
            <a:r>
              <a:rPr lang="en-IN" dirty="0" smtClean="0"/>
              <a:t>Job of hidden layers is to learn good features, job of output layer is to learn a good linear model over those features, input layer simply supply input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8" y="907788"/>
            <a:ext cx="7614564" cy="59502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ular Callout 17"/>
          <p:cNvSpPr/>
          <p:nvPr/>
        </p:nvSpPr>
        <p:spPr>
          <a:xfrm>
            <a:off x="10433770" y="5337340"/>
            <a:ext cx="1399642" cy="869134"/>
          </a:xfrm>
          <a:prstGeom prst="wedgeRectCallout">
            <a:avLst>
              <a:gd name="adj1" fmla="val -191508"/>
              <a:gd name="adj2" fmla="val 7713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Input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7094" y="5919732"/>
            <a:ext cx="3997813" cy="938268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10387387" y="3448327"/>
            <a:ext cx="1492407" cy="869134"/>
          </a:xfrm>
          <a:prstGeom prst="wedgeRectCallout">
            <a:avLst>
              <a:gd name="adj1" fmla="val -79167"/>
              <a:gd name="adj2" fmla="val 553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89608" y="4600280"/>
            <a:ext cx="8012784" cy="94886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10387387" y="2442668"/>
            <a:ext cx="1492407" cy="869134"/>
          </a:xfrm>
          <a:prstGeom prst="wedgeRectCallout">
            <a:avLst>
              <a:gd name="adj1" fmla="val -94327"/>
              <a:gd name="adj2" fmla="val 130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3625" y="2541944"/>
            <a:ext cx="6664751" cy="94886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10387387" y="683344"/>
            <a:ext cx="1492407" cy="869134"/>
          </a:xfrm>
          <a:prstGeom prst="wedgeRectCallout">
            <a:avLst>
              <a:gd name="adj1" fmla="val -265917"/>
              <a:gd name="adj2" fmla="val 2409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Output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45473" y="902167"/>
            <a:ext cx="1350222" cy="911113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089608" y="2486347"/>
            <a:ext cx="8012784" cy="3062798"/>
            <a:chOff x="2468012" y="2573518"/>
            <a:chExt cx="7646949" cy="2941163"/>
          </a:xfrm>
        </p:grpSpPr>
        <p:sp>
          <p:nvSpPr>
            <p:cNvPr id="27" name="Rectangle 26"/>
            <p:cNvSpPr/>
            <p:nvPr/>
          </p:nvSpPr>
          <p:spPr>
            <a:xfrm>
              <a:off x="2488676" y="2573518"/>
              <a:ext cx="7626285" cy="294116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68012" y="3040741"/>
                  <a:ext cx="7614564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1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1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15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012" y="3040741"/>
                  <a:ext cx="7614564" cy="18620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1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Networks Learn Features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48" y="1006074"/>
            <a:ext cx="6574008" cy="535027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213718" y="5413481"/>
            <a:ext cx="3298098" cy="1093197"/>
          </a:xfrm>
          <a:prstGeom prst="wedgeRectCallout">
            <a:avLst>
              <a:gd name="adj1" fmla="val -84811"/>
              <a:gd name="adj2" fmla="val -94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Input layer is fed with train features which are also “visible” in train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105347" y="3864412"/>
            <a:ext cx="3829979" cy="1365868"/>
          </a:xfrm>
          <a:prstGeom prst="wedgeRectCallout">
            <a:avLst>
              <a:gd name="adj1" fmla="val -76605"/>
              <a:gd name="adj2" fmla="val 222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layers compute latent or “hidden” representations not supplied with train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105348" y="847023"/>
            <a:ext cx="3964732" cy="1568917"/>
          </a:xfrm>
          <a:prstGeom prst="wedgeRectCallout">
            <a:avLst>
              <a:gd name="adj1" fmla="val -71212"/>
              <a:gd name="adj2" fmla="val -1197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know what are expected outputs of the o/p layer (they are the train labels). So we say that the o/p layer is “visible”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105348" y="2588068"/>
            <a:ext cx="3748334" cy="1093143"/>
          </a:xfrm>
          <a:prstGeom prst="wedgeRectCallout">
            <a:avLst>
              <a:gd name="adj1" fmla="val -76683"/>
              <a:gd name="adj2" fmla="val -2504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representations make it easier for a linear model to perform well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Figure </a:t>
            </a:r>
            <a:r>
              <a:rPr lang="en-US" dirty="0" smtClean="0"/>
              <a:t>courtesy </a:t>
            </a:r>
            <a:r>
              <a:rPr lang="en-US" dirty="0" err="1" smtClean="0"/>
              <a:t>Zeiler</a:t>
            </a:r>
            <a:r>
              <a:rPr lang="en-US" dirty="0" smtClean="0"/>
              <a:t>, M. D. and Fergus, R. ECCV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General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/>
              <a:t>Deep networks are universal i.e. all powerful</a:t>
            </a:r>
          </a:p>
          <a:p>
            <a:pPr lvl="2"/>
            <a:r>
              <a:rPr lang="en-IN" dirty="0"/>
              <a:t>Like universal kernels, </a:t>
            </a:r>
            <a:r>
              <a:rPr lang="en-IN" dirty="0" smtClean="0"/>
              <a:t>a “big enough” network </a:t>
            </a:r>
            <a:r>
              <a:rPr lang="en-IN" dirty="0"/>
              <a:t>can </a:t>
            </a:r>
            <a:r>
              <a:rPr lang="en-IN" dirty="0" smtClean="0"/>
              <a:t>learn </a:t>
            </a:r>
            <a:r>
              <a:rPr lang="en-IN" dirty="0"/>
              <a:t>any </a:t>
            </a:r>
            <a:r>
              <a:rPr lang="en-IN" dirty="0" smtClean="0"/>
              <a:t>function</a:t>
            </a:r>
          </a:p>
          <a:p>
            <a:pPr lvl="3"/>
            <a:r>
              <a:rPr lang="en-IN" dirty="0" smtClean="0"/>
              <a:t>Big enough can mean large number of “narrow layers” (i.e. each with few hidden nodes)</a:t>
            </a:r>
          </a:p>
          <a:p>
            <a:pPr lvl="3"/>
            <a:r>
              <a:rPr lang="en-IN" dirty="0" smtClean="0"/>
              <a:t>Big enough can mean just one impossibly wide hidden layer (shallow and wide)</a:t>
            </a:r>
          </a:p>
          <a:p>
            <a:r>
              <a:rPr lang="en-IN" dirty="0" smtClean="0"/>
              <a:t>In practice, coming up with </a:t>
            </a:r>
            <a:r>
              <a:rPr lang="en-IN" dirty="0" smtClean="0"/>
              <a:t>an appropriate architecture </a:t>
            </a:r>
            <a:r>
              <a:rPr lang="en-IN" dirty="0" smtClean="0"/>
              <a:t>is challenging</a:t>
            </a:r>
          </a:p>
          <a:p>
            <a:pPr lvl="2"/>
            <a:r>
              <a:rPr lang="en-IN" dirty="0" smtClean="0"/>
              <a:t>A lot of current progress in deep learning is due to people coming up with innovative architectures </a:t>
            </a:r>
            <a:r>
              <a:rPr lang="en-IN" dirty="0" smtClean="0"/>
              <a:t>that do very well for </a:t>
            </a:r>
            <a:r>
              <a:rPr lang="en-IN" dirty="0" smtClean="0"/>
              <a:t>various problems</a:t>
            </a:r>
          </a:p>
          <a:p>
            <a:pPr lvl="2"/>
            <a:r>
              <a:rPr lang="en-IN" dirty="0" smtClean="0"/>
              <a:t>No universal/well accepted rule for architecture </a:t>
            </a:r>
            <a:r>
              <a:rPr lang="en-IN" dirty="0" smtClean="0"/>
              <a:t>design. Once </a:t>
            </a:r>
            <a:r>
              <a:rPr lang="en-IN" dirty="0" smtClean="0"/>
              <a:t>an architecture is </a:t>
            </a:r>
            <a:r>
              <a:rPr lang="en-IN" dirty="0" smtClean="0"/>
              <a:t>successful in a domain e.g. vision, </a:t>
            </a:r>
            <a:r>
              <a:rPr lang="en-IN" dirty="0" smtClean="0"/>
              <a:t>people often reuse that same </a:t>
            </a:r>
            <a:r>
              <a:rPr lang="en-IN" dirty="0" smtClean="0"/>
              <a:t>design</a:t>
            </a:r>
          </a:p>
          <a:p>
            <a:pPr lvl="2"/>
            <a:r>
              <a:rPr lang="en-IN" dirty="0" smtClean="0"/>
              <a:t>Often, even weights for lower layers reused – only top (few) layers retrained </a:t>
            </a:r>
            <a:r>
              <a:rPr lang="en-IN" i="0" dirty="0" smtClean="0">
                <a:sym typeface="Wingdings" panose="05000000000000000000" pitchFamily="2" charset="2"/>
              </a:rPr>
              <a:t></a:t>
            </a:r>
            <a:endParaRPr lang="en-IN" i="0" dirty="0" smtClean="0"/>
          </a:p>
          <a:p>
            <a:r>
              <a:rPr lang="en-IN" dirty="0" smtClean="0"/>
              <a:t>Training deep networks not very straightforward either</a:t>
            </a:r>
          </a:p>
          <a:p>
            <a:pPr lvl="2"/>
            <a:r>
              <a:rPr lang="en-IN" dirty="0" smtClean="0"/>
              <a:t>Availability of GPUs speeds things up but several heuristics like dropout, batch normalization </a:t>
            </a:r>
            <a:r>
              <a:rPr lang="en-IN" dirty="0" err="1" smtClean="0"/>
              <a:t>etc</a:t>
            </a:r>
            <a:r>
              <a:rPr lang="en-IN" dirty="0" smtClean="0"/>
              <a:t> required to do very well on challenging problems</a:t>
            </a:r>
          </a:p>
          <a:p>
            <a:endParaRPr lang="en-IN" dirty="0" smtClean="0"/>
          </a:p>
          <a:p>
            <a:pPr lvl="2"/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 or Wide Learning?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As stated before, NN are universal approximators when sufficiently big</a:t>
                </a:r>
              </a:p>
              <a:p>
                <a:pPr lvl="2"/>
                <a:r>
                  <a:rPr lang="en-IN" dirty="0" smtClean="0"/>
                  <a:t>(</a:t>
                </a:r>
                <a:r>
                  <a:rPr lang="en-IN" dirty="0" err="1" smtClean="0"/>
                  <a:t>Cybenko</a:t>
                </a:r>
                <a:r>
                  <a:rPr lang="en-IN" dirty="0" smtClean="0"/>
                  <a:t> 1989, </a:t>
                </a:r>
                <a:r>
                  <a:rPr lang="en-IN" dirty="0" err="1" smtClean="0"/>
                  <a:t>Hornick</a:t>
                </a:r>
                <a:r>
                  <a:rPr lang="en-IN" dirty="0" smtClean="0"/>
                  <a:t> 1991) show a </a:t>
                </a:r>
                <a:r>
                  <a:rPr lang="en-IN" dirty="0"/>
                  <a:t>single sufficiently wide </a:t>
                </a:r>
                <a:r>
                  <a:rPr lang="en-IN" dirty="0" smtClean="0"/>
                  <a:t>layer (can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nodes) can approx. </a:t>
                </a:r>
                <a:r>
                  <a:rPr lang="en-IN" dirty="0"/>
                  <a:t>“any” function i.e. </a:t>
                </a:r>
                <a:r>
                  <a:rPr lang="en-IN" dirty="0" smtClean="0"/>
                  <a:t>3 layer (depth 2) </a:t>
                </a:r>
                <a:r>
                  <a:rPr lang="en-IN" dirty="0"/>
                  <a:t>NN is </a:t>
                </a:r>
                <a:r>
                  <a:rPr lang="en-IN" dirty="0" smtClean="0"/>
                  <a:t>universal</a:t>
                </a:r>
              </a:p>
              <a:p>
                <a:pPr lvl="2"/>
                <a:r>
                  <a:rPr lang="en-IN" dirty="0" smtClean="0"/>
                  <a:t>Lu et al (2017) show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layers each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width also suffice. However, the weights in the connections may have to become arbitrarily large</a:t>
                </a:r>
              </a:p>
              <a:p>
                <a:pPr lvl="2"/>
                <a:r>
                  <a:rPr lang="en-IN" dirty="0" smtClean="0"/>
                  <a:t>Large NN often </a:t>
                </a:r>
                <a:r>
                  <a:rPr lang="en-IN" dirty="0" err="1" smtClean="0"/>
                  <a:t>overfit</a:t>
                </a:r>
                <a:r>
                  <a:rPr lang="en-IN" dirty="0" smtClean="0"/>
                  <a:t> – simply memorize train data (just like RBF kernel)</a:t>
                </a:r>
              </a:p>
              <a:p>
                <a:r>
                  <a:rPr lang="en-IN" b="1" dirty="0" smtClean="0"/>
                  <a:t>Prevalent wisdom</a:t>
                </a:r>
                <a:r>
                  <a:rPr lang="en-IN" dirty="0" smtClean="0"/>
                  <a:t>: large number of hidden nodes is the key to power of NN. Use this power with caution (regularization) to prevent overfitting</a:t>
                </a:r>
              </a:p>
              <a:p>
                <a:pPr lvl="2"/>
                <a:r>
                  <a:rPr lang="en-IN" dirty="0" smtClean="0"/>
                  <a:t>Domains where raw features do not have much structure e.g. 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, common </a:t>
                </a:r>
                <a:r>
                  <a:rPr lang="en-IN" dirty="0"/>
                  <a:t>to start with just one hidden layer </a:t>
                </a:r>
                <a:r>
                  <a:rPr lang="en-IN" dirty="0" smtClean="0"/>
                  <a:t>and see if performance is acceptable</a:t>
                </a:r>
              </a:p>
              <a:p>
                <a:pPr lvl="2"/>
                <a:r>
                  <a:rPr lang="en-IN" dirty="0" smtClean="0"/>
                  <a:t>Domains where raw features are extremely well structured e.g. images, text, video, it is common to have several layers to learn new features patiently</a:t>
                </a:r>
              </a:p>
              <a:p>
                <a:pPr lvl="2"/>
                <a:r>
                  <a:rPr lang="en-IN" dirty="0" smtClean="0"/>
                  <a:t>Need to do a bit of trial and error to identify good number of layers, nodes</a:t>
                </a:r>
              </a:p>
              <a:p>
                <a:pPr lvl="2"/>
                <a:endParaRPr lang="en-IN" dirty="0" smtClean="0"/>
              </a:p>
              <a:p>
                <a:pPr lvl="2"/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81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17"/>
          <p:cNvSpPr/>
          <p:nvPr/>
        </p:nvSpPr>
        <p:spPr>
          <a:xfrm>
            <a:off x="5211098" y="4611329"/>
            <a:ext cx="4294006" cy="1986543"/>
          </a:xfrm>
          <a:prstGeom prst="parallelogram">
            <a:avLst>
              <a:gd name="adj" fmla="val 61784"/>
            </a:avLst>
          </a:prstGeom>
          <a:solidFill>
            <a:srgbClr val="080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8042964" y="4320730"/>
            <a:ext cx="826584" cy="1464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6896490" y="4281049"/>
            <a:ext cx="1200236" cy="1775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Toy “Proof” for Universality of Sigmoid NN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6712525" cy="5300823"/>
              </a:xfrm>
            </p:spPr>
            <p:txBody>
              <a:bodyPr/>
              <a:lstStyle/>
              <a:p>
                <a:r>
                  <a:rPr lang="en-IN" dirty="0" smtClean="0"/>
                  <a:t>A single neuron in the hidden layer can learn features (scores) of the form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Combining two such features in second hidden or o/p layer gives features like</a:t>
                </a:r>
              </a:p>
              <a:p>
                <a:pPr lvl="2"/>
                <a:r>
                  <a:rPr lang="en-IN" dirty="0" smtClean="0"/>
                  <a:t>Combining two such features in third hidden or o/p layer gives features like</a:t>
                </a:r>
              </a:p>
              <a:p>
                <a:pPr lvl="2"/>
                <a:r>
                  <a:rPr lang="en-IN" dirty="0" smtClean="0"/>
                  <a:t>This allows us to place </a:t>
                </a:r>
                <a:r>
                  <a:rPr lang="en-IN" dirty="0"/>
                  <a:t>D</a:t>
                </a:r>
                <a:r>
                  <a:rPr lang="en-IN" dirty="0" smtClean="0"/>
                  <a:t>irac-delta like features anywhere, approximate any</a:t>
                </a:r>
                <a:br>
                  <a:rPr lang="en-IN" dirty="0" smtClean="0"/>
                </a:br>
                <a:r>
                  <a:rPr lang="en-IN" dirty="0" smtClean="0"/>
                  <a:t>function we want, as closely we want</a:t>
                </a:r>
              </a:p>
              <a:p>
                <a:r>
                  <a:rPr lang="en-IN" dirty="0" smtClean="0"/>
                  <a:t>Not a proper proof though</a:t>
                </a:r>
              </a:p>
              <a:p>
                <a:pPr lvl="2"/>
                <a:r>
                  <a:rPr lang="en-IN" dirty="0" smtClean="0"/>
                  <a:t>Refer to papers for proofs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6712525" cy="5300823"/>
              </a:xfrm>
              <a:blipFill>
                <a:blip r:embed="rId4"/>
                <a:stretch>
                  <a:fillRect l="-999" t="-2759" r="-2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6326" t="30302" r="15696" b="13464"/>
          <a:stretch/>
        </p:blipFill>
        <p:spPr>
          <a:xfrm>
            <a:off x="9463111" y="2623465"/>
            <a:ext cx="2728889" cy="1511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6326" t="28893" r="15696" b="12994"/>
          <a:stretch/>
        </p:blipFill>
        <p:spPr>
          <a:xfrm>
            <a:off x="6965878" y="2623463"/>
            <a:ext cx="2640628" cy="1511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6955" t="31869" r="19053" b="5162"/>
          <a:stretch/>
        </p:blipFill>
        <p:spPr>
          <a:xfrm>
            <a:off x="9505103" y="4178300"/>
            <a:ext cx="2686897" cy="177071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Plots courtesy https://academo.org/demos/3d-surface-plotter/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6723289" y="5074432"/>
            <a:ext cx="1200236" cy="5819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6130515" y="4409966"/>
            <a:ext cx="1200236" cy="9453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6027968" y="4425905"/>
            <a:ext cx="786909" cy="1997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7371557" y="4882654"/>
            <a:ext cx="1200236" cy="1443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6315543" y="5259857"/>
            <a:ext cx="1532869" cy="11338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5247494" y="5835810"/>
            <a:ext cx="2330632" cy="7084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08" b="91047" l="23171" r="78862"/>
                    </a14:imgEffect>
                  </a14:imgLayer>
                </a14:imgProps>
              </a:ext>
            </a:extLst>
          </a:blip>
          <a:srcRect l="16955" t="31869" r="19053" b="5162"/>
          <a:stretch/>
        </p:blipFill>
        <p:spPr>
          <a:xfrm>
            <a:off x="7084699" y="6132413"/>
            <a:ext cx="1200236" cy="38861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63111" y="757679"/>
            <a:ext cx="2728888" cy="1865786"/>
            <a:chOff x="9463111" y="757679"/>
            <a:chExt cx="2728888" cy="18657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8"/>
            <a:srcRect l="15877" t="30143" r="12987" b="10092"/>
            <a:stretch/>
          </p:blipFill>
          <p:spPr>
            <a:xfrm>
              <a:off x="9505103" y="1111623"/>
              <a:ext cx="2686896" cy="15118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463111" y="757679"/>
                  <a:ext cx="15232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IN" sz="200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111" y="757679"/>
                  <a:ext cx="1523274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6727167" y="791392"/>
            <a:ext cx="2807251" cy="1832073"/>
            <a:chOff x="6727167" y="791392"/>
            <a:chExt cx="2807251" cy="18320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0"/>
            <a:srcRect l="15741" t="29376" r="12994" b="8734"/>
            <a:stretch/>
          </p:blipFill>
          <p:spPr>
            <a:xfrm>
              <a:off x="6935056" y="1111624"/>
              <a:ext cx="2599362" cy="15118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27167" y="791392"/>
                  <a:ext cx="15232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IN" sz="200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167" y="791392"/>
                  <a:ext cx="1523274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97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Multi-output Deep 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880935"/>
            <a:ext cx="7616175" cy="5932615"/>
            <a:chOff x="358588" y="880935"/>
            <a:chExt cx="7616175" cy="59326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125" y="4611957"/>
              <a:ext cx="878490" cy="8857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3662" y="4611957"/>
              <a:ext cx="878490" cy="8857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199" y="4611957"/>
              <a:ext cx="878490" cy="8857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8736" y="4611957"/>
              <a:ext cx="878490" cy="8857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6273" y="4611957"/>
              <a:ext cx="878490" cy="8857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588" y="4611957"/>
              <a:ext cx="878490" cy="8857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517" y="2550345"/>
              <a:ext cx="878490" cy="8857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054" y="2550345"/>
              <a:ext cx="878490" cy="8857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591" y="2550345"/>
              <a:ext cx="878490" cy="8857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128" y="2550345"/>
              <a:ext cx="878490" cy="8857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4980" y="2550345"/>
              <a:ext cx="878490" cy="88575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2312517" y="594058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013113" y="594058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1" idx="2"/>
            </p:cNvCxnSpPr>
            <p:nvPr/>
          </p:nvCxnSpPr>
          <p:spPr>
            <a:xfrm flipH="1" flipV="1">
              <a:off x="797833" y="5497707"/>
              <a:ext cx="1514684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1"/>
              <a:endCxn id="6" idx="2"/>
            </p:cNvCxnSpPr>
            <p:nvPr/>
          </p:nvCxnSpPr>
          <p:spPr>
            <a:xfrm flipH="1" flipV="1">
              <a:off x="2145370" y="5497707"/>
              <a:ext cx="294990" cy="570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6"/>
              <a:endCxn id="10" idx="2"/>
            </p:cNvCxnSpPr>
            <p:nvPr/>
          </p:nvCxnSpPr>
          <p:spPr>
            <a:xfrm flipV="1">
              <a:off x="3185485" y="5497707"/>
              <a:ext cx="4350033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6"/>
              <a:endCxn id="9" idx="2"/>
            </p:cNvCxnSpPr>
            <p:nvPr/>
          </p:nvCxnSpPr>
          <p:spPr>
            <a:xfrm flipV="1">
              <a:off x="3185485" y="5497707"/>
              <a:ext cx="3002496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6"/>
              <a:endCxn id="8" idx="2"/>
            </p:cNvCxnSpPr>
            <p:nvPr/>
          </p:nvCxnSpPr>
          <p:spPr>
            <a:xfrm flipV="1">
              <a:off x="3185485" y="5497707"/>
              <a:ext cx="1654959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7"/>
              <a:endCxn id="7" idx="2"/>
            </p:cNvCxnSpPr>
            <p:nvPr/>
          </p:nvCxnSpPr>
          <p:spPr>
            <a:xfrm flipV="1">
              <a:off x="3057642" y="5497707"/>
              <a:ext cx="435265" cy="570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2"/>
              <a:endCxn id="11" idx="2"/>
            </p:cNvCxnSpPr>
            <p:nvPr/>
          </p:nvCxnSpPr>
          <p:spPr>
            <a:xfrm flipH="1" flipV="1">
              <a:off x="797833" y="5497707"/>
              <a:ext cx="4215280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8" idx="2"/>
              <a:endCxn id="6" idx="2"/>
            </p:cNvCxnSpPr>
            <p:nvPr/>
          </p:nvCxnSpPr>
          <p:spPr>
            <a:xfrm flipH="1" flipV="1">
              <a:off x="2145370" y="5497707"/>
              <a:ext cx="2867743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2"/>
              <a:endCxn id="7" idx="2"/>
            </p:cNvCxnSpPr>
            <p:nvPr/>
          </p:nvCxnSpPr>
          <p:spPr>
            <a:xfrm flipH="1" flipV="1">
              <a:off x="3492907" y="5497707"/>
              <a:ext cx="1520206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1"/>
              <a:endCxn id="8" idx="2"/>
            </p:cNvCxnSpPr>
            <p:nvPr/>
          </p:nvCxnSpPr>
          <p:spPr>
            <a:xfrm flipH="1" flipV="1">
              <a:off x="4840444" y="5497707"/>
              <a:ext cx="300512" cy="570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7"/>
              <a:endCxn id="9" idx="2"/>
            </p:cNvCxnSpPr>
            <p:nvPr/>
          </p:nvCxnSpPr>
          <p:spPr>
            <a:xfrm flipV="1">
              <a:off x="5758238" y="5497707"/>
              <a:ext cx="429743" cy="570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6"/>
              <a:endCxn id="10" idx="2"/>
            </p:cNvCxnSpPr>
            <p:nvPr/>
          </p:nvCxnSpPr>
          <p:spPr>
            <a:xfrm flipV="1">
              <a:off x="5886081" y="5497707"/>
              <a:ext cx="1649437" cy="879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660054" y="5940582"/>
              <a:ext cx="872968" cy="8729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16" idx="0"/>
              <a:endCxn id="42" idx="2"/>
            </p:cNvCxnSpPr>
            <p:nvPr/>
          </p:nvCxnSpPr>
          <p:spPr>
            <a:xfrm flipV="1">
              <a:off x="1404225" y="1766685"/>
              <a:ext cx="1347537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0"/>
              <a:endCxn id="43" idx="2"/>
            </p:cNvCxnSpPr>
            <p:nvPr/>
          </p:nvCxnSpPr>
          <p:spPr>
            <a:xfrm flipV="1">
              <a:off x="1404225" y="1766685"/>
              <a:ext cx="2701058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43" idx="2"/>
            </p:cNvCxnSpPr>
            <p:nvPr/>
          </p:nvCxnSpPr>
          <p:spPr>
            <a:xfrm flipH="1" flipV="1">
              <a:off x="4105283" y="1766685"/>
              <a:ext cx="2689090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0"/>
              <a:endCxn id="42" idx="2"/>
            </p:cNvCxnSpPr>
            <p:nvPr/>
          </p:nvCxnSpPr>
          <p:spPr>
            <a:xfrm flipH="1" flipV="1">
              <a:off x="2751762" y="1766685"/>
              <a:ext cx="4042611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0"/>
              <a:endCxn id="42" idx="2"/>
            </p:cNvCxnSpPr>
            <p:nvPr/>
          </p:nvCxnSpPr>
          <p:spPr>
            <a:xfrm flipV="1">
              <a:off x="2751762" y="1766685"/>
              <a:ext cx="0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4" idx="0"/>
              <a:endCxn id="43" idx="2"/>
            </p:cNvCxnSpPr>
            <p:nvPr/>
          </p:nvCxnSpPr>
          <p:spPr>
            <a:xfrm flipH="1" flipV="1">
              <a:off x="4105283" y="1766685"/>
              <a:ext cx="1341553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0"/>
              <a:endCxn id="42" idx="2"/>
            </p:cNvCxnSpPr>
            <p:nvPr/>
          </p:nvCxnSpPr>
          <p:spPr>
            <a:xfrm flipH="1" flipV="1">
              <a:off x="2751762" y="1766685"/>
              <a:ext cx="2695074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0"/>
              <a:endCxn id="43" idx="2"/>
            </p:cNvCxnSpPr>
            <p:nvPr/>
          </p:nvCxnSpPr>
          <p:spPr>
            <a:xfrm flipV="1">
              <a:off x="2751762" y="1766685"/>
              <a:ext cx="1353521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0"/>
              <a:endCxn id="43" idx="2"/>
            </p:cNvCxnSpPr>
            <p:nvPr/>
          </p:nvCxnSpPr>
          <p:spPr>
            <a:xfrm flipV="1">
              <a:off x="4099299" y="1766685"/>
              <a:ext cx="5984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0"/>
              <a:endCxn id="42" idx="2"/>
            </p:cNvCxnSpPr>
            <p:nvPr/>
          </p:nvCxnSpPr>
          <p:spPr>
            <a:xfrm flipH="1" flipV="1">
              <a:off x="2751762" y="1766685"/>
              <a:ext cx="1347537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517" y="880935"/>
              <a:ext cx="878490" cy="88575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6038" y="880935"/>
              <a:ext cx="878490" cy="88575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>
              <a:stCxn id="9" idx="0"/>
              <a:endCxn id="14" idx="2"/>
            </p:cNvCxnSpPr>
            <p:nvPr/>
          </p:nvCxnSpPr>
          <p:spPr>
            <a:xfrm flipH="1" flipV="1">
              <a:off x="5446836" y="3436095"/>
              <a:ext cx="741145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0" idx="0"/>
              <a:endCxn id="14" idx="2"/>
            </p:cNvCxnSpPr>
            <p:nvPr/>
          </p:nvCxnSpPr>
          <p:spPr>
            <a:xfrm flipH="1" flipV="1">
              <a:off x="5446836" y="3436095"/>
              <a:ext cx="208868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0" idx="0"/>
              <a:endCxn id="13" idx="2"/>
            </p:cNvCxnSpPr>
            <p:nvPr/>
          </p:nvCxnSpPr>
          <p:spPr>
            <a:xfrm flipH="1" flipV="1">
              <a:off x="4099299" y="3436095"/>
              <a:ext cx="3436219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0"/>
              <a:endCxn id="12" idx="2"/>
            </p:cNvCxnSpPr>
            <p:nvPr/>
          </p:nvCxnSpPr>
          <p:spPr>
            <a:xfrm flipH="1" flipV="1">
              <a:off x="2751762" y="3436095"/>
              <a:ext cx="4783756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0" idx="0"/>
              <a:endCxn id="16" idx="2"/>
            </p:cNvCxnSpPr>
            <p:nvPr/>
          </p:nvCxnSpPr>
          <p:spPr>
            <a:xfrm flipH="1" flipV="1">
              <a:off x="1404225" y="3436095"/>
              <a:ext cx="6131293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0"/>
              <a:endCxn id="16" idx="2"/>
            </p:cNvCxnSpPr>
            <p:nvPr/>
          </p:nvCxnSpPr>
          <p:spPr>
            <a:xfrm flipV="1">
              <a:off x="797833" y="3436095"/>
              <a:ext cx="60639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0"/>
              <a:endCxn id="12" idx="2"/>
            </p:cNvCxnSpPr>
            <p:nvPr/>
          </p:nvCxnSpPr>
          <p:spPr>
            <a:xfrm flipV="1">
              <a:off x="797833" y="3436095"/>
              <a:ext cx="1953929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0"/>
              <a:endCxn id="13" idx="2"/>
            </p:cNvCxnSpPr>
            <p:nvPr/>
          </p:nvCxnSpPr>
          <p:spPr>
            <a:xfrm flipV="1">
              <a:off x="797833" y="3436095"/>
              <a:ext cx="3301466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1" idx="0"/>
              <a:endCxn id="14" idx="2"/>
            </p:cNvCxnSpPr>
            <p:nvPr/>
          </p:nvCxnSpPr>
          <p:spPr>
            <a:xfrm flipV="1">
              <a:off x="797833" y="3436095"/>
              <a:ext cx="4649003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" idx="0"/>
              <a:endCxn id="15" idx="2"/>
            </p:cNvCxnSpPr>
            <p:nvPr/>
          </p:nvCxnSpPr>
          <p:spPr>
            <a:xfrm flipV="1">
              <a:off x="797833" y="3436095"/>
              <a:ext cx="5996540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0"/>
              <a:endCxn id="12" idx="2"/>
            </p:cNvCxnSpPr>
            <p:nvPr/>
          </p:nvCxnSpPr>
          <p:spPr>
            <a:xfrm flipV="1">
              <a:off x="2145370" y="3436095"/>
              <a:ext cx="60639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9" idx="0"/>
              <a:endCxn id="15" idx="2"/>
            </p:cNvCxnSpPr>
            <p:nvPr/>
          </p:nvCxnSpPr>
          <p:spPr>
            <a:xfrm flipV="1">
              <a:off x="6187981" y="3436095"/>
              <a:ext cx="60639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" idx="0"/>
              <a:endCxn id="13" idx="2"/>
            </p:cNvCxnSpPr>
            <p:nvPr/>
          </p:nvCxnSpPr>
          <p:spPr>
            <a:xfrm flipV="1">
              <a:off x="2145370" y="3436095"/>
              <a:ext cx="1953929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0"/>
              <a:endCxn id="13" idx="2"/>
            </p:cNvCxnSpPr>
            <p:nvPr/>
          </p:nvCxnSpPr>
          <p:spPr>
            <a:xfrm flipH="1" flipV="1">
              <a:off x="4099299" y="3436095"/>
              <a:ext cx="208868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" idx="0"/>
              <a:endCxn id="13" idx="2"/>
            </p:cNvCxnSpPr>
            <p:nvPr/>
          </p:nvCxnSpPr>
          <p:spPr>
            <a:xfrm flipV="1">
              <a:off x="3492907" y="3436095"/>
              <a:ext cx="60639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8" idx="0"/>
              <a:endCxn id="13" idx="2"/>
            </p:cNvCxnSpPr>
            <p:nvPr/>
          </p:nvCxnSpPr>
          <p:spPr>
            <a:xfrm flipH="1" flipV="1">
              <a:off x="4099299" y="3436095"/>
              <a:ext cx="741145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8" idx="0"/>
              <a:endCxn id="12" idx="2"/>
            </p:cNvCxnSpPr>
            <p:nvPr/>
          </p:nvCxnSpPr>
          <p:spPr>
            <a:xfrm flipH="1" flipV="1">
              <a:off x="2751762" y="3436095"/>
              <a:ext cx="208868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" idx="0"/>
              <a:endCxn id="14" idx="2"/>
            </p:cNvCxnSpPr>
            <p:nvPr/>
          </p:nvCxnSpPr>
          <p:spPr>
            <a:xfrm flipV="1">
              <a:off x="3492907" y="3436095"/>
              <a:ext cx="1953929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0" idx="0"/>
              <a:endCxn id="15" idx="2"/>
            </p:cNvCxnSpPr>
            <p:nvPr/>
          </p:nvCxnSpPr>
          <p:spPr>
            <a:xfrm flipH="1" flipV="1">
              <a:off x="6794373" y="3436095"/>
              <a:ext cx="741145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" idx="0"/>
              <a:endCxn id="12" idx="2"/>
            </p:cNvCxnSpPr>
            <p:nvPr/>
          </p:nvCxnSpPr>
          <p:spPr>
            <a:xfrm flipH="1" flipV="1">
              <a:off x="2751762" y="3436095"/>
              <a:ext cx="741145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0"/>
              <a:endCxn id="14" idx="2"/>
            </p:cNvCxnSpPr>
            <p:nvPr/>
          </p:nvCxnSpPr>
          <p:spPr>
            <a:xfrm flipV="1">
              <a:off x="4840444" y="3436095"/>
              <a:ext cx="606392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" idx="0"/>
              <a:endCxn id="16" idx="2"/>
            </p:cNvCxnSpPr>
            <p:nvPr/>
          </p:nvCxnSpPr>
          <p:spPr>
            <a:xfrm flipH="1" flipV="1">
              <a:off x="1404225" y="3436095"/>
              <a:ext cx="741145" cy="1175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6" idx="0"/>
              <a:endCxn id="71" idx="2"/>
            </p:cNvCxnSpPr>
            <p:nvPr/>
          </p:nvCxnSpPr>
          <p:spPr>
            <a:xfrm flipV="1">
              <a:off x="1404225" y="1766685"/>
              <a:ext cx="4036627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0"/>
              <a:endCxn id="71" idx="2"/>
            </p:cNvCxnSpPr>
            <p:nvPr/>
          </p:nvCxnSpPr>
          <p:spPr>
            <a:xfrm flipH="1" flipV="1">
              <a:off x="5440852" y="1766685"/>
              <a:ext cx="1353521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4" idx="0"/>
              <a:endCxn id="71" idx="2"/>
            </p:cNvCxnSpPr>
            <p:nvPr/>
          </p:nvCxnSpPr>
          <p:spPr>
            <a:xfrm flipH="1" flipV="1">
              <a:off x="5440852" y="1766685"/>
              <a:ext cx="5984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2" idx="0"/>
              <a:endCxn id="71" idx="2"/>
            </p:cNvCxnSpPr>
            <p:nvPr/>
          </p:nvCxnSpPr>
          <p:spPr>
            <a:xfrm flipV="1">
              <a:off x="2751762" y="1766685"/>
              <a:ext cx="2689090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3" idx="0"/>
              <a:endCxn id="71" idx="2"/>
            </p:cNvCxnSpPr>
            <p:nvPr/>
          </p:nvCxnSpPr>
          <p:spPr>
            <a:xfrm flipV="1">
              <a:off x="4099299" y="1766685"/>
              <a:ext cx="1341553" cy="783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1607" y="880935"/>
              <a:ext cx="878490" cy="885750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>
            <a:xfrm>
              <a:off x="2584615" y="972426"/>
              <a:ext cx="318081" cy="31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32152" y="972426"/>
              <a:ext cx="318081" cy="31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84941" y="972426"/>
              <a:ext cx="318081" cy="319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Freeform 74"/>
          <p:cNvSpPr/>
          <p:nvPr/>
        </p:nvSpPr>
        <p:spPr>
          <a:xfrm>
            <a:off x="2333175" y="901557"/>
            <a:ext cx="3546921" cy="422253"/>
          </a:xfrm>
          <a:custGeom>
            <a:avLst/>
            <a:gdLst>
              <a:gd name="connsiteX0" fmla="*/ 391373 w 3508310"/>
              <a:gd name="connsiteY0" fmla="*/ 0 h 422253"/>
              <a:gd name="connsiteX1" fmla="*/ 3088570 w 3508310"/>
              <a:gd name="connsiteY1" fmla="*/ 0 h 422253"/>
              <a:gd name="connsiteX2" fmla="*/ 3088570 w 3508310"/>
              <a:gd name="connsiteY2" fmla="*/ 580 h 422253"/>
              <a:gd name="connsiteX3" fmla="*/ 3165644 w 3508310"/>
              <a:gd name="connsiteY3" fmla="*/ 7566 h 422253"/>
              <a:gd name="connsiteX4" fmla="*/ 3383322 w 3508310"/>
              <a:gd name="connsiteY4" fmla="*/ 122368 h 422253"/>
              <a:gd name="connsiteX5" fmla="*/ 3508310 w 3508310"/>
              <a:gd name="connsiteY5" fmla="*/ 422253 h 422253"/>
              <a:gd name="connsiteX6" fmla="*/ 3086057 w 3508310"/>
              <a:gd name="connsiteY6" fmla="*/ 422253 h 422253"/>
              <a:gd name="connsiteX7" fmla="*/ 3086039 w 3508310"/>
              <a:gd name="connsiteY7" fmla="*/ 420178 h 422253"/>
              <a:gd name="connsiteX8" fmla="*/ 422271 w 3508310"/>
              <a:gd name="connsiteY8" fmla="*/ 420178 h 422253"/>
              <a:gd name="connsiteX9" fmla="*/ 422253 w 3508310"/>
              <a:gd name="connsiteY9" fmla="*/ 422253 h 422253"/>
              <a:gd name="connsiteX10" fmla="*/ 0 w 3508310"/>
              <a:gd name="connsiteY10" fmla="*/ 422253 h 422253"/>
              <a:gd name="connsiteX11" fmla="*/ 124988 w 3508310"/>
              <a:gd name="connsiteY11" fmla="*/ 122368 h 422253"/>
              <a:gd name="connsiteX12" fmla="*/ 342666 w 3508310"/>
              <a:gd name="connsiteY12" fmla="*/ 7566 h 422253"/>
              <a:gd name="connsiteX13" fmla="*/ 391373 w 3508310"/>
              <a:gd name="connsiteY13" fmla="*/ 3151 h 42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8310" h="422253">
                <a:moveTo>
                  <a:pt x="391373" y="0"/>
                </a:moveTo>
                <a:lnTo>
                  <a:pt x="3088570" y="0"/>
                </a:lnTo>
                <a:lnTo>
                  <a:pt x="3088570" y="580"/>
                </a:lnTo>
                <a:lnTo>
                  <a:pt x="3165644" y="7566"/>
                </a:lnTo>
                <a:cubicBezTo>
                  <a:pt x="3247382" y="23255"/>
                  <a:pt x="3323330" y="62899"/>
                  <a:pt x="3383322" y="122368"/>
                </a:cubicBezTo>
                <a:cubicBezTo>
                  <a:pt x="3463313" y="201660"/>
                  <a:pt x="3508310" y="309623"/>
                  <a:pt x="3508310" y="422253"/>
                </a:cubicBezTo>
                <a:lnTo>
                  <a:pt x="3086057" y="422253"/>
                </a:lnTo>
                <a:lnTo>
                  <a:pt x="3086039" y="420178"/>
                </a:lnTo>
                <a:lnTo>
                  <a:pt x="422271" y="420178"/>
                </a:lnTo>
                <a:lnTo>
                  <a:pt x="422253" y="422253"/>
                </a:lnTo>
                <a:lnTo>
                  <a:pt x="0" y="422253"/>
                </a:lnTo>
                <a:cubicBezTo>
                  <a:pt x="0" y="309623"/>
                  <a:pt x="44997" y="201660"/>
                  <a:pt x="124988" y="122368"/>
                </a:cubicBezTo>
                <a:cubicBezTo>
                  <a:pt x="184981" y="62899"/>
                  <a:pt x="260928" y="23255"/>
                  <a:pt x="342666" y="7566"/>
                </a:cubicBezTo>
                <a:lnTo>
                  <a:pt x="391373" y="31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6710800" y="101295"/>
            <a:ext cx="4303098" cy="840449"/>
          </a:xfrm>
          <a:prstGeom prst="wedgeRectCallout">
            <a:avLst>
              <a:gd name="adj1" fmla="val -71445"/>
              <a:gd name="adj2" fmla="val 5411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Useful for multi-class/label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classfn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ranking, vector regression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53" y="931439"/>
            <a:ext cx="1263156" cy="354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6710798" y="1080433"/>
                <a:ext cx="5425581" cy="1247212"/>
              </a:xfrm>
              <a:prstGeom prst="wedgeRectCallout">
                <a:avLst>
                  <a:gd name="adj1" fmla="val -65460"/>
                  <a:gd name="adj2" fmla="val -4855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be pre-activations of o/p layer. For vector regression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multilabel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(element-wise) often used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98" y="1080433"/>
                <a:ext cx="5425581" cy="1247212"/>
              </a:xfrm>
              <a:prstGeom prst="wedgeRectCallout">
                <a:avLst>
                  <a:gd name="adj1" fmla="val -65460"/>
                  <a:gd name="adj2" fmla="val -48558"/>
                </a:avLst>
              </a:prstGeom>
              <a:blipFill>
                <a:blip r:embed="rId5"/>
                <a:stretch>
                  <a:fillRect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ular Callout 83"/>
              <p:cNvSpPr/>
              <p:nvPr/>
            </p:nvSpPr>
            <p:spPr>
              <a:xfrm>
                <a:off x="7702665" y="2454193"/>
                <a:ext cx="4433713" cy="1278405"/>
              </a:xfrm>
              <a:prstGeom prst="wedgeRectCallout">
                <a:avLst>
                  <a:gd name="adj1" fmla="val -70634"/>
                  <a:gd name="adj2" fmla="val -535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multiclass,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softmax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popular.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I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ular Callout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65" y="2454193"/>
                <a:ext cx="4433713" cy="1278405"/>
              </a:xfrm>
              <a:prstGeom prst="wedgeRectCallout">
                <a:avLst>
                  <a:gd name="adj1" fmla="val -70634"/>
                  <a:gd name="adj2" fmla="val -53584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ular Callout 81"/>
              <p:cNvSpPr/>
              <p:nvPr/>
            </p:nvSpPr>
            <p:spPr>
              <a:xfrm>
                <a:off x="7702665" y="3910446"/>
                <a:ext cx="4433713" cy="1587261"/>
              </a:xfrm>
              <a:prstGeom prst="wedgeRectCallout">
                <a:avLst>
                  <a:gd name="adj1" fmla="val 40030"/>
                  <a:gd name="adj2" fmla="val -688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Good to normalize before use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acc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to avoid overflow problems. Note that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ular Callout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65" y="3910446"/>
                <a:ext cx="4433713" cy="1587261"/>
              </a:xfrm>
              <a:prstGeom prst="wedgeRectCallout">
                <a:avLst>
                  <a:gd name="adj1" fmla="val 40030"/>
                  <a:gd name="adj2" fmla="val -68892"/>
                </a:avLst>
              </a:prstGeom>
              <a:blipFill>
                <a:blip r:embed="rId7"/>
                <a:stretch>
                  <a:fillRect b="-63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1" grpId="0" animBg="1"/>
      <p:bldP spid="84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 for Deep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Squared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IN" dirty="0"/>
                  <a:t>Absolute </a:t>
                </a:r>
                <a:r>
                  <a:rPr lang="en-IN" dirty="0" smtClean="0"/>
                  <a:t>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Squared/absolute loss most common for regression problems</a:t>
                </a:r>
              </a:p>
              <a:p>
                <a:pPr lvl="2"/>
                <a:r>
                  <a:rPr lang="en-IN" dirty="0" smtClean="0"/>
                  <a:t>Work well when </a:t>
                </a:r>
                <a:r>
                  <a:rPr lang="en-IN" dirty="0" err="1" smtClean="0"/>
                  <a:t>ReLU</a:t>
                </a:r>
                <a:r>
                  <a:rPr lang="en-IN" dirty="0" smtClean="0"/>
                  <a:t>/identity activation used in the output layer</a:t>
                </a:r>
              </a:p>
              <a:p>
                <a:pPr lvl="2"/>
                <a:r>
                  <a:rPr lang="en-IN" dirty="0" smtClean="0"/>
                  <a:t>Sigmoid/</a:t>
                </a:r>
                <a:r>
                  <a:rPr lang="en-IN" dirty="0" err="1" smtClean="0"/>
                  <a:t>tanh</a:t>
                </a:r>
                <a:r>
                  <a:rPr lang="en-IN" dirty="0" smtClean="0"/>
                  <a:t> do not give good gradients</a:t>
                </a:r>
                <a:endParaRPr lang="en-IN" dirty="0"/>
              </a:p>
              <a:p>
                <a:r>
                  <a:rPr lang="en-IN" dirty="0"/>
                  <a:t>Negative log-likelihood </a:t>
                </a:r>
                <a:r>
                  <a:rPr lang="en-IN" dirty="0" smtClean="0"/>
                  <a:t>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NLL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Also called categorical cross entropy (CCE) – useful for multiclass problems</a:t>
                </a:r>
                <a:endParaRPr lang="en-US" dirty="0"/>
              </a:p>
              <a:p>
                <a:r>
                  <a:rPr lang="en-IN" dirty="0" smtClean="0"/>
                  <a:t>Binary 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B/CCE </a:t>
                </a:r>
                <a:r>
                  <a:rPr lang="en-IN" dirty="0" smtClean="0"/>
                  <a:t>popular for classification problems and most commonly used along with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activation for the output layer 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Hinge </a:t>
                </a:r>
                <a:r>
                  <a:rPr lang="en-IN" dirty="0" smtClean="0"/>
                  <a:t>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1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723393" y="36190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2373330" y="73291"/>
                <a:ext cx="8211453" cy="1201828"/>
              </a:xfrm>
              <a:prstGeom prst="wedgeRectCallout">
                <a:avLst>
                  <a:gd name="adj1" fmla="val 60021"/>
                  <a:gd name="adj2" fmla="val 444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Exact definitions, conventions may vary. Always check your library documentation (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Keras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PyTorch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etc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 to avoid errors. E.g.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Keras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expects labels for even multiclass problems to be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vector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30" y="73291"/>
                <a:ext cx="8211453" cy="1201828"/>
              </a:xfrm>
              <a:prstGeom prst="wedgeRectCallout">
                <a:avLst>
                  <a:gd name="adj1" fmla="val 60021"/>
                  <a:gd name="adj2" fmla="val 44455"/>
                </a:avLst>
              </a:prstGeom>
              <a:blipFill>
                <a:blip r:embed="rId3"/>
                <a:stretch>
                  <a:fillRect l="-538"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38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96.0152"/>
  <p:tag name="LATEXADDIN" val="\documentclass{article}&#10;\usepackage{amsmath,amssymb}&#10;\usepackage{olo}&#10;\pagestyle{empty}&#10;\begin{document}&#10;&#10;\[&#10;f(\vt) = \vz&#10;\]&#10;&#10;\end{document}"/>
  <p:tag name="IGUANATEXSIZE" val="28"/>
  <p:tag name="IGUANATEXCURSOR" val="12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2023</TotalTime>
  <Words>1101</Words>
  <Application>Microsoft Office PowerPoint</Application>
  <PresentationFormat>Widescreen</PresentationFormat>
  <Paragraphs>235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Deep Learning II</vt:lpstr>
      <vt:lpstr>Announcements</vt:lpstr>
      <vt:lpstr>Recap of Last Lecture</vt:lpstr>
      <vt:lpstr>Deep Networks Learn Features</vt:lpstr>
      <vt:lpstr>Some General Comments</vt:lpstr>
      <vt:lpstr>Deep Learning or Wide Learning?</vt:lpstr>
      <vt:lpstr>Toy “Proof” for Universality of Sigmoid NN</vt:lpstr>
      <vt:lpstr>Multi-output Deep Networks</vt:lpstr>
      <vt:lpstr>Loss Functions for Deep Learning</vt:lpstr>
      <vt:lpstr>Training a Perceptron</vt:lpstr>
      <vt:lpstr>Choosing a Descent Direction</vt:lpstr>
      <vt:lpstr>How to detect convergence</vt:lpstr>
      <vt:lpstr>How to decide step length?</vt:lpstr>
      <vt:lpstr>Adaptive Learning Rates</vt:lpstr>
      <vt:lpstr>Adaptive Learning Rates</vt:lpstr>
      <vt:lpstr>How to prevent overfitting?</vt:lpstr>
      <vt:lpstr>How to prevent overfitting?</vt:lpstr>
      <vt:lpstr>Dropout</vt:lpstr>
      <vt:lpstr>Dropout at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113</cp:revision>
  <dcterms:created xsi:type="dcterms:W3CDTF">2018-07-30T05:08:11Z</dcterms:created>
  <dcterms:modified xsi:type="dcterms:W3CDTF">2019-10-28T14:15:54Z</dcterms:modified>
</cp:coreProperties>
</file>