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2"/>
  </p:notesMasterIdLst>
  <p:sldIdLst>
    <p:sldId id="256" r:id="rId2"/>
    <p:sldId id="260" r:id="rId3"/>
    <p:sldId id="270" r:id="rId4"/>
    <p:sldId id="257" r:id="rId5"/>
    <p:sldId id="259" r:id="rId6"/>
    <p:sldId id="258" r:id="rId7"/>
    <p:sldId id="261" r:id="rId8"/>
    <p:sldId id="262" r:id="rId9"/>
    <p:sldId id="263" r:id="rId10"/>
    <p:sldId id="264" r:id="rId11"/>
    <p:sldId id="266" r:id="rId12"/>
    <p:sldId id="267" r:id="rId13"/>
    <p:sldId id="268" r:id="rId14"/>
    <p:sldId id="269"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979" autoAdjust="0"/>
  </p:normalViewPr>
  <p:slideViewPr>
    <p:cSldViewPr snapToGrid="0">
      <p:cViewPr>
        <p:scale>
          <a:sx n="66" d="100"/>
          <a:sy n="66" d="100"/>
        </p:scale>
        <p:origin x="10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D3E5C-F930-41FF-A7BD-4F17EC525029}" type="datetimeFigureOut">
              <a:rPr lang="en-US" smtClean="0"/>
              <a:t>10/29/2019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E7B1E-ABB1-46B6-B8A6-8D4F0CECF6C4}" type="slidenum">
              <a:rPr lang="en-US" smtClean="0"/>
              <a:t>‹#›</a:t>
            </a:fld>
            <a:endParaRPr lang="en-US"/>
          </a:p>
        </p:txBody>
      </p:sp>
    </p:spTree>
    <p:extLst>
      <p:ext uri="{BB962C8B-B14F-4D97-AF65-F5344CB8AC3E}">
        <p14:creationId xmlns:p14="http://schemas.microsoft.com/office/powerpoint/2010/main" val="2259939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latin typeface="+mj-lt"/>
                <a:cs typeface="Calibri" panose="020F050202020403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F755E22-BC43-4D49-9578-DDCD8AECFE11}" type="datetime1">
              <a:rPr lang="en-US" smtClean="0"/>
              <a:t>10/29/2019</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spTree>
    <p:extLst>
      <p:ext uri="{BB962C8B-B14F-4D97-AF65-F5344CB8AC3E}">
        <p14:creationId xmlns:p14="http://schemas.microsoft.com/office/powerpoint/2010/main" val="357854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794BCA7-61FF-4C69-83B4-1EE7F9C38FAE}" type="datetime1">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8397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27602" y="695325"/>
            <a:ext cx="2926080" cy="5717122"/>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F426122-0BE0-446C-A2FF-4796182DFFAC}" type="datetime1">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72842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327D2D-9EC0-4F31-85D2-F4C48BAC2F55}" type="datetime1">
              <a:rPr lang="en-US" smtClean="0"/>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58582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rgbClr val="7030A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3504" y="1975389"/>
            <a:ext cx="11250178" cy="4437058"/>
          </a:xfrm>
        </p:spPr>
        <p:txBody>
          <a:bodyPr anchor="t">
            <a:normAutofit/>
          </a:bodyPr>
          <a:lstStyle>
            <a:lvl1pPr marL="457200" indent="-457200">
              <a:buFont typeface="Wingdings" panose="05000000000000000000" pitchFamily="2" charset="2"/>
              <a:buChar char="§"/>
              <a:defRPr sz="3200">
                <a:solidFill>
                  <a:schemeClr val="tx1"/>
                </a:solidFill>
                <a:latin typeface="Calibri Light" panose="020F0302020204030204" pitchFamily="34" charset="0"/>
                <a:cs typeface="Calibri Light" panose="020F03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384E5460-7712-4DAC-A337-BB4CDDFDE11E}" type="datetime1">
              <a:rPr lang="en-US" smtClean="0"/>
              <a:t>10/29/2019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
        <p:nvSpPr>
          <p:cNvPr id="7" name="Rectangle 6"/>
          <p:cNvSpPr/>
          <p:nvPr userDrawn="1"/>
        </p:nvSpPr>
        <p:spPr>
          <a:xfrm>
            <a:off x="253353" y="466165"/>
            <a:ext cx="259977" cy="594628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97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253352" y="1111623"/>
            <a:ext cx="5757977"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11330" y="1111624"/>
            <a:ext cx="5842352"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6D96965-36E5-4BBA-B60B-6A05499492A8}" type="datetime1">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98516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53353" y="1143997"/>
            <a:ext cx="5754255" cy="723400"/>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53353" y="1866373"/>
            <a:ext cx="5754255" cy="4545050"/>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07608" y="1143997"/>
            <a:ext cx="5846074" cy="722376"/>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007608" y="1898745"/>
            <a:ext cx="5846074" cy="451267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E5FF4975-A1F7-4E83-8D89-D5C6A414E393}" type="datetime1">
              <a:rPr lang="en-US" smtClean="0"/>
              <a:t>10/29/2019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17344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743C323-1D9C-4347-AB6E-A56B8A43D30E}" type="datetime1">
              <a:rPr lang="en-US" smtClean="0"/>
              <a:t>10/29/2019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47862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699DA-48FF-4F63-A1AD-D752E11C195D}" type="datetime1">
              <a:rPr lang="en-US" smtClean="0"/>
              <a:t>10/29/2019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184631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smtClean="0"/>
              <a:t>Click to edit Master text styles</a:t>
            </a:r>
          </a:p>
        </p:txBody>
      </p:sp>
      <p:sp>
        <p:nvSpPr>
          <p:cNvPr id="5" name="Date Placeholder 4"/>
          <p:cNvSpPr>
            <a:spLocks noGrp="1"/>
          </p:cNvSpPr>
          <p:nvPr>
            <p:ph type="dt" sz="half" idx="10"/>
          </p:nvPr>
        </p:nvSpPr>
        <p:spPr/>
        <p:txBody>
          <a:bodyPr/>
          <a:lstStyle/>
          <a:p>
            <a:fld id="{13DBFBEF-2B7E-4BA9-A9F8-30DFE087F6D3}" type="datetime1">
              <a:rPr lang="en-US" smtClean="0"/>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392734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2">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CBB7AE7-2826-4915-A6AD-CDE2CB158F62}" type="datetime1">
              <a:rPr lang="en-US" smtClean="0"/>
              <a:t>10/29/2019</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250597141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8DB072C-F5A4-4FFF-AAE2-73A8228D61CF}" type="datetime1">
              <a:rPr lang="en-US" smtClean="0"/>
              <a:t>10/29/2019</a:t>
            </a:fld>
            <a:endParaRPr lang="en-US"/>
          </a:p>
        </p:txBody>
      </p:sp>
      <p:sp>
        <p:nvSpPr>
          <p:cNvPr id="5" name="Footer Placeholder 4"/>
          <p:cNvSpPr>
            <a:spLocks noGrp="1"/>
          </p:cNvSpPr>
          <p:nvPr>
            <p:ph type="ftr" sz="quarter" idx="3"/>
          </p:nvPr>
        </p:nvSpPr>
        <p:spPr>
          <a:xfrm>
            <a:off x="253353" y="6412447"/>
            <a:ext cx="8674249" cy="37085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rgbClr val="7030A0">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grpSp>
        <p:nvGrpSpPr>
          <p:cNvPr id="12" name="Group 11"/>
          <p:cNvGrpSpPr/>
          <p:nvPr userDrawn="1"/>
        </p:nvGrpSpPr>
        <p:grpSpPr>
          <a:xfrm>
            <a:off x="10538010" y="5196309"/>
            <a:ext cx="1748118" cy="1661691"/>
            <a:chOff x="10538010" y="5120875"/>
            <a:chExt cx="1748118" cy="1661691"/>
          </a:xfrm>
        </p:grpSpPr>
        <p:sp>
          <p:nvSpPr>
            <p:cNvPr id="8" name="TextBox 7"/>
            <p:cNvSpPr txBox="1"/>
            <p:nvPr/>
          </p:nvSpPr>
          <p:spPr>
            <a:xfrm>
              <a:off x="10538010" y="6474789"/>
              <a:ext cx="1748118" cy="307777"/>
            </a:xfrm>
            <a:prstGeom prst="rect">
              <a:avLst/>
            </a:prstGeom>
            <a:noFill/>
          </p:spPr>
          <p:txBody>
            <a:bodyPr wrap="square" rtlCol="0">
              <a:spAutoFit/>
            </a:bodyPr>
            <a:lstStyle/>
            <a:p>
              <a:pPr algn="ctr"/>
              <a:r>
                <a:rPr lang="en-IN" sz="1400" b="0" dirty="0" smtClean="0">
                  <a:solidFill>
                    <a:srgbClr val="7030A0"/>
                  </a:solidFill>
                  <a:latin typeface="Calibri Light" panose="020F0302020204030204" pitchFamily="34" charset="0"/>
                  <a:cs typeface="Calibri Light" panose="020F0302020204030204" pitchFamily="34" charset="0"/>
                </a:rPr>
                <a:t>CS771: Intro to ML</a:t>
              </a:r>
              <a:endParaRPr lang="en-US" sz="1400" b="0" dirty="0">
                <a:solidFill>
                  <a:srgbClr val="7030A0"/>
                </a:solidFill>
                <a:latin typeface="Calibri Light" panose="020F0302020204030204" pitchFamily="34" charset="0"/>
                <a:cs typeface="Calibri Light" panose="020F0302020204030204" pitchFamily="34" charset="0"/>
              </a:endParaRPr>
            </a:p>
          </p:txBody>
        </p: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08886" y="5120875"/>
              <a:ext cx="1406366" cy="1406366"/>
            </a:xfrm>
            <a:prstGeom prst="rect">
              <a:avLst/>
            </a:prstGeom>
          </p:spPr>
        </p:pic>
        <p:sp>
          <p:nvSpPr>
            <p:cNvPr id="10" name="Rectangle 9"/>
            <p:cNvSpPr/>
            <p:nvPr/>
          </p:nvSpPr>
          <p:spPr>
            <a:xfrm>
              <a:off x="10641104" y="5120875"/>
              <a:ext cx="1541929" cy="166169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98557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85000"/>
        </a:lnSpc>
        <a:spcBef>
          <a:spcPct val="0"/>
        </a:spcBef>
        <a:buNone/>
        <a:defRPr sz="5400" kern="1200" spc="-120" baseline="0">
          <a:solidFill>
            <a:srgbClr val="7030A0"/>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tx1">
              <a:lumMod val="85000"/>
              <a:lumOff val="15000"/>
            </a:schemeClr>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8.png"/><Relationship Id="rId7"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35.png"/><Relationship Id="rId3" Type="http://schemas.openxmlformats.org/officeDocument/2006/relationships/image" Target="../media/image2.png"/><Relationship Id="rId7" Type="http://schemas.openxmlformats.org/officeDocument/2006/relationships/image" Target="../media/image68.png"/><Relationship Id="rId12"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33.png"/><Relationship Id="rId5" Type="http://schemas.openxmlformats.org/officeDocument/2006/relationships/image" Target="../media/image66.png"/><Relationship Id="rId10" Type="http://schemas.openxmlformats.org/officeDocument/2006/relationships/image" Target="../media/image32.png"/><Relationship Id="rId4" Type="http://schemas.openxmlformats.org/officeDocument/2006/relationships/image" Target="../media/image650.png"/><Relationship Id="rId9" Type="http://schemas.openxmlformats.org/officeDocument/2006/relationships/image" Target="../media/image70.png"/></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7" Type="http://schemas.openxmlformats.org/officeDocument/2006/relationships/image" Target="../media/image68.png"/><Relationship Id="rId12"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39.png"/><Relationship Id="rId5" Type="http://schemas.openxmlformats.org/officeDocument/2006/relationships/image" Target="../media/image66.png"/><Relationship Id="rId10" Type="http://schemas.openxmlformats.org/officeDocument/2006/relationships/image" Target="../media/image38.png"/><Relationship Id="rId4" Type="http://schemas.openxmlformats.org/officeDocument/2006/relationships/image" Target="../media/image650.png"/><Relationship Id="rId9" Type="http://schemas.openxmlformats.org/officeDocument/2006/relationships/image" Target="../media/image37.png"/></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2.png"/><Relationship Id="rId7" Type="http://schemas.openxmlformats.org/officeDocument/2006/relationships/image" Target="../media/image47.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Deep Learning </a:t>
            </a:r>
            <a:r>
              <a:rPr lang="en-US" dirty="0" smtClean="0"/>
              <a:t>III</a:t>
            </a:r>
            <a:endParaRPr lang="en-US" dirty="0"/>
          </a:p>
        </p:txBody>
      </p:sp>
      <p:sp>
        <p:nvSpPr>
          <p:cNvPr id="3" name="Subtitle 2"/>
          <p:cNvSpPr>
            <a:spLocks noGrp="1"/>
          </p:cNvSpPr>
          <p:nvPr>
            <p:ph type="subTitle" idx="1"/>
          </p:nvPr>
        </p:nvSpPr>
        <p:spPr/>
        <p:txBody>
          <a:bodyPr/>
          <a:lstStyle/>
          <a:p>
            <a:r>
              <a:rPr lang="en-IN" dirty="0" smtClean="0"/>
              <a:t>CS771: Introduction to Machine Learning</a:t>
            </a:r>
            <a:endParaRPr lang="en-IN" dirty="0"/>
          </a:p>
          <a:p>
            <a:r>
              <a:rPr lang="en-IN" dirty="0" err="1" smtClean="0"/>
              <a:t>Purushottam</a:t>
            </a:r>
            <a:r>
              <a:rPr lang="en-IN" dirty="0" smtClean="0"/>
              <a:t> </a:t>
            </a:r>
            <a:r>
              <a:rPr lang="en-IN" dirty="0" err="1" smtClean="0"/>
              <a:t>Kar</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1</a:t>
            </a:fld>
            <a:endParaRPr lang="en-US"/>
          </a:p>
        </p:txBody>
      </p:sp>
    </p:spTree>
    <p:extLst>
      <p:ext uri="{BB962C8B-B14F-4D97-AF65-F5344CB8AC3E}">
        <p14:creationId xmlns:p14="http://schemas.microsoft.com/office/powerpoint/2010/main" val="2783279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 to Backpropagation</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10</a:t>
            </a:fld>
            <a:endParaRPr lang="en-US"/>
          </a:p>
        </p:txBody>
      </p:sp>
      <p:pic>
        <p:nvPicPr>
          <p:cNvPr id="5" name="Picture 4"/>
          <p:cNvPicPr>
            <a:picLocks noChangeAspect="1"/>
          </p:cNvPicPr>
          <p:nvPr/>
        </p:nvPicPr>
        <p:blipFill>
          <a:blip r:embed="rId2"/>
          <a:stretch>
            <a:fillRect/>
          </a:stretch>
        </p:blipFill>
        <p:spPr>
          <a:xfrm>
            <a:off x="10274" y="1613498"/>
            <a:ext cx="4719539" cy="3687967"/>
          </a:xfrm>
          <a:prstGeom prst="rect">
            <a:avLst/>
          </a:prstGeom>
          <a:solidFill>
            <a:schemeClr val="bg1"/>
          </a:solidFill>
        </p:spPr>
      </p:pic>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613096" y="1111624"/>
                <a:ext cx="7578903" cy="5746376"/>
              </a:xfrm>
            </p:spPr>
            <p:txBody>
              <a:bodyPr>
                <a:noAutofit/>
              </a:bodyPr>
              <a:lstStyle/>
              <a:p>
                <a:r>
                  <a:rPr lang="en-IN" dirty="0" smtClean="0"/>
                  <a:t>NN output is </a:t>
                </a:r>
                <a14:m>
                  <m:oMath xmlns:m="http://schemas.openxmlformats.org/officeDocument/2006/math">
                    <m:acc>
                      <m:accPr>
                        <m:chr m:val="̂"/>
                        <m:ctrlPr>
                          <a:rPr lang="en-IN" i="1" smtClean="0">
                            <a:latin typeface="Cambria Math" panose="02040503050406030204" pitchFamily="18" charset="0"/>
                          </a:rPr>
                        </m:ctrlPr>
                      </m:accPr>
                      <m:e>
                        <m:r>
                          <a:rPr lang="en-IN" i="1">
                            <a:latin typeface="Cambria Math" panose="02040503050406030204" pitchFamily="18" charset="0"/>
                          </a:rPr>
                          <m:t>𝑦</m:t>
                        </m:r>
                      </m:e>
                    </m:acc>
                    <m:r>
                      <a:rPr lang="en-IN" i="1">
                        <a:latin typeface="Cambria Math" panose="02040503050406030204" pitchFamily="18" charset="0"/>
                      </a:rPr>
                      <m:t>=</m:t>
                    </m:r>
                    <m:sSup>
                      <m:sSupPr>
                        <m:ctrlPr>
                          <a:rPr lang="en-IN" i="1">
                            <a:solidFill>
                              <a:schemeClr val="tx1"/>
                            </a:solidFill>
                            <a:latin typeface="Cambria Math" panose="02040503050406030204" pitchFamily="18" charset="0"/>
                          </a:rPr>
                        </m:ctrlPr>
                      </m:sSupPr>
                      <m:e>
                        <m:r>
                          <a:rPr lang="en-IN" b="1" i="0" smtClean="0">
                            <a:solidFill>
                              <a:schemeClr val="tx1"/>
                            </a:solidFill>
                            <a:latin typeface="Cambria Math" panose="02040503050406030204" pitchFamily="18" charset="0"/>
                          </a:rPr>
                          <m:t>𝐯</m:t>
                        </m:r>
                      </m:e>
                      <m:sup>
                        <m:r>
                          <a:rPr lang="en-IN" i="1">
                            <a:solidFill>
                              <a:schemeClr val="tx1"/>
                            </a:solidFill>
                            <a:latin typeface="Cambria Math" panose="02040503050406030204" pitchFamily="18" charset="0"/>
                          </a:rPr>
                          <m:t>⊤</m:t>
                        </m:r>
                      </m:sup>
                    </m:sSup>
                    <m:r>
                      <a:rPr lang="en-IN" i="1">
                        <a:solidFill>
                          <a:schemeClr val="tx1"/>
                        </a:solidFill>
                        <a:latin typeface="Cambria Math" panose="02040503050406030204" pitchFamily="18" charset="0"/>
                      </a:rPr>
                      <m:t>𝑓</m:t>
                    </m:r>
                    <m:d>
                      <m:dPr>
                        <m:ctrlPr>
                          <a:rPr lang="en-IN" i="1">
                            <a:solidFill>
                              <a:schemeClr val="tx1"/>
                            </a:solidFill>
                            <a:latin typeface="Cambria Math" panose="02040503050406030204" pitchFamily="18" charset="0"/>
                          </a:rPr>
                        </m:ctrlPr>
                      </m:dPr>
                      <m:e>
                        <m:sSup>
                          <m:sSupPr>
                            <m:ctrlPr>
                              <a:rPr lang="en-IN" i="1">
                                <a:solidFill>
                                  <a:schemeClr val="tx1"/>
                                </a:solidFill>
                                <a:latin typeface="Cambria Math" panose="02040503050406030204" pitchFamily="18" charset="0"/>
                              </a:rPr>
                            </m:ctrlPr>
                          </m:sSupPr>
                          <m:e>
                            <m:d>
                              <m:dPr>
                                <m:ctrlPr>
                                  <a:rPr lang="en-IN" i="1">
                                    <a:solidFill>
                                      <a:schemeClr val="tx1"/>
                                    </a:solidFill>
                                    <a:latin typeface="Cambria Math" panose="02040503050406030204" pitchFamily="18" charset="0"/>
                                  </a:rPr>
                                </m:ctrlPr>
                              </m:dPr>
                              <m:e>
                                <m:sSup>
                                  <m:sSupPr>
                                    <m:ctrlPr>
                                      <a:rPr lang="en-IN" i="1">
                                        <a:solidFill>
                                          <a:schemeClr val="tx1"/>
                                        </a:solidFill>
                                        <a:latin typeface="Cambria Math" panose="02040503050406030204" pitchFamily="18" charset="0"/>
                                      </a:rPr>
                                    </m:ctrlPr>
                                  </m:sSupPr>
                                  <m:e>
                                    <m:r>
                                      <a:rPr lang="en-IN" i="1">
                                        <a:solidFill>
                                          <a:schemeClr val="tx1"/>
                                        </a:solidFill>
                                        <a:latin typeface="Cambria Math" panose="02040503050406030204" pitchFamily="18" charset="0"/>
                                      </a:rPr>
                                      <m:t>𝑊</m:t>
                                    </m:r>
                                  </m:e>
                                  <m:sup>
                                    <m:r>
                                      <a:rPr lang="en-IN" i="1">
                                        <a:solidFill>
                                          <a:schemeClr val="tx1"/>
                                        </a:solidFill>
                                        <a:latin typeface="Cambria Math" panose="02040503050406030204" pitchFamily="18" charset="0"/>
                                      </a:rPr>
                                      <m:t>2</m:t>
                                    </m:r>
                                  </m:sup>
                                </m:sSup>
                              </m:e>
                            </m:d>
                          </m:e>
                          <m:sup>
                            <m:r>
                              <a:rPr lang="en-IN" i="1">
                                <a:solidFill>
                                  <a:schemeClr val="tx1"/>
                                </a:solidFill>
                                <a:latin typeface="Cambria Math" panose="02040503050406030204" pitchFamily="18" charset="0"/>
                              </a:rPr>
                              <m:t>⊤</m:t>
                            </m:r>
                          </m:sup>
                        </m:sSup>
                        <m:r>
                          <a:rPr lang="en-IN" i="1">
                            <a:solidFill>
                              <a:schemeClr val="tx1"/>
                            </a:solidFill>
                            <a:latin typeface="Cambria Math" panose="02040503050406030204" pitchFamily="18" charset="0"/>
                          </a:rPr>
                          <m:t>𝑓</m:t>
                        </m:r>
                        <m:d>
                          <m:dPr>
                            <m:ctrlPr>
                              <a:rPr lang="en-IN" i="1">
                                <a:solidFill>
                                  <a:schemeClr val="tx1"/>
                                </a:solidFill>
                                <a:latin typeface="Cambria Math" panose="02040503050406030204" pitchFamily="18" charset="0"/>
                              </a:rPr>
                            </m:ctrlPr>
                          </m:dPr>
                          <m:e>
                            <m:sSup>
                              <m:sSupPr>
                                <m:ctrlPr>
                                  <a:rPr lang="en-IN" i="1">
                                    <a:solidFill>
                                      <a:schemeClr val="tx1"/>
                                    </a:solidFill>
                                    <a:latin typeface="Cambria Math" panose="02040503050406030204" pitchFamily="18" charset="0"/>
                                  </a:rPr>
                                </m:ctrlPr>
                              </m:sSupPr>
                              <m:e>
                                <m:d>
                                  <m:dPr>
                                    <m:ctrlPr>
                                      <a:rPr lang="en-IN" i="1">
                                        <a:solidFill>
                                          <a:schemeClr val="tx1"/>
                                        </a:solidFill>
                                        <a:latin typeface="Cambria Math" panose="02040503050406030204" pitchFamily="18" charset="0"/>
                                      </a:rPr>
                                    </m:ctrlPr>
                                  </m:dPr>
                                  <m:e>
                                    <m:sSup>
                                      <m:sSupPr>
                                        <m:ctrlPr>
                                          <a:rPr lang="en-IN" i="1">
                                            <a:solidFill>
                                              <a:schemeClr val="tx1"/>
                                            </a:solidFill>
                                            <a:latin typeface="Cambria Math" panose="02040503050406030204" pitchFamily="18" charset="0"/>
                                          </a:rPr>
                                        </m:ctrlPr>
                                      </m:sSupPr>
                                      <m:e>
                                        <m:r>
                                          <a:rPr lang="en-IN" i="1">
                                            <a:solidFill>
                                              <a:schemeClr val="tx1"/>
                                            </a:solidFill>
                                            <a:latin typeface="Cambria Math" panose="02040503050406030204" pitchFamily="18" charset="0"/>
                                          </a:rPr>
                                          <m:t>𝑊</m:t>
                                        </m:r>
                                      </m:e>
                                      <m:sup>
                                        <m:r>
                                          <a:rPr lang="en-IN" i="1">
                                            <a:solidFill>
                                              <a:schemeClr val="tx1"/>
                                            </a:solidFill>
                                            <a:latin typeface="Cambria Math" panose="02040503050406030204" pitchFamily="18" charset="0"/>
                                          </a:rPr>
                                          <m:t>1</m:t>
                                        </m:r>
                                      </m:sup>
                                    </m:sSup>
                                  </m:e>
                                </m:d>
                              </m:e>
                              <m:sup>
                                <m:r>
                                  <a:rPr lang="en-IN" i="1">
                                    <a:solidFill>
                                      <a:schemeClr val="tx1"/>
                                    </a:solidFill>
                                    <a:latin typeface="Cambria Math" panose="02040503050406030204" pitchFamily="18" charset="0"/>
                                  </a:rPr>
                                  <m:t>⊤</m:t>
                                </m:r>
                              </m:sup>
                            </m:sSup>
                            <m:r>
                              <a:rPr lang="en-IN" b="1">
                                <a:solidFill>
                                  <a:schemeClr val="tx1"/>
                                </a:solidFill>
                                <a:latin typeface="Cambria Math" panose="02040503050406030204" pitchFamily="18" charset="0"/>
                              </a:rPr>
                              <m:t>𝐱</m:t>
                            </m:r>
                          </m:e>
                        </m:d>
                      </m:e>
                    </m:d>
                  </m:oMath>
                </a14:m>
                <a:endParaRPr lang="en-IN" dirty="0" smtClean="0"/>
              </a:p>
              <a:p>
                <a:r>
                  <a:rPr lang="en-IN" dirty="0" smtClean="0"/>
                  <a:t>We </a:t>
                </a:r>
                <a:r>
                  <a:rPr lang="en-IN" dirty="0"/>
                  <a:t>wish to </a:t>
                </a:r>
                <a:r>
                  <a:rPr lang="en-IN" dirty="0" smtClean="0"/>
                  <a:t>minimize the loss on train data</a:t>
                </a:r>
              </a:p>
              <a:p>
                <a14:m>
                  <m:oMath xmlns:m="http://schemas.openxmlformats.org/officeDocument/2006/math">
                    <m:r>
                      <a:rPr lang="en-IN" sz="3200" i="1">
                        <a:latin typeface="Cambria Math" panose="02040503050406030204" pitchFamily="18" charset="0"/>
                      </a:rPr>
                      <m:t>𝐹</m:t>
                    </m:r>
                    <m:d>
                      <m:dPr>
                        <m:ctrlPr>
                          <a:rPr lang="en-IN" sz="3200" i="1">
                            <a:latin typeface="Cambria Math" panose="02040503050406030204" pitchFamily="18" charset="0"/>
                          </a:rPr>
                        </m:ctrlPr>
                      </m:dPr>
                      <m:e>
                        <m:r>
                          <a:rPr lang="en-IN" sz="3200" b="1">
                            <a:latin typeface="Cambria Math" panose="02040503050406030204" pitchFamily="18" charset="0"/>
                          </a:rPr>
                          <m:t>𝐯</m:t>
                        </m:r>
                        <m:r>
                          <a:rPr lang="en-IN" sz="3200" i="1">
                            <a:latin typeface="Cambria Math" panose="02040503050406030204" pitchFamily="18" charset="0"/>
                          </a:rPr>
                          <m:t>,</m:t>
                        </m:r>
                        <m:sSup>
                          <m:sSupPr>
                            <m:ctrlPr>
                              <a:rPr lang="en-IN" sz="3200" i="1">
                                <a:latin typeface="Cambria Math" panose="02040503050406030204" pitchFamily="18" charset="0"/>
                              </a:rPr>
                            </m:ctrlPr>
                          </m:sSupPr>
                          <m:e>
                            <m:r>
                              <a:rPr lang="en-IN" sz="3200" i="1">
                                <a:latin typeface="Cambria Math" panose="02040503050406030204" pitchFamily="18" charset="0"/>
                              </a:rPr>
                              <m:t>𝑊</m:t>
                            </m:r>
                          </m:e>
                          <m:sup>
                            <m:r>
                              <a:rPr lang="en-IN" sz="3200" i="1">
                                <a:latin typeface="Cambria Math" panose="02040503050406030204" pitchFamily="18" charset="0"/>
                              </a:rPr>
                              <m:t>2</m:t>
                            </m:r>
                          </m:sup>
                        </m:sSup>
                        <m:r>
                          <a:rPr lang="en-IN" sz="3200" i="1">
                            <a:latin typeface="Cambria Math" panose="02040503050406030204" pitchFamily="18" charset="0"/>
                          </a:rPr>
                          <m:t>,</m:t>
                        </m:r>
                        <m:sSup>
                          <m:sSupPr>
                            <m:ctrlPr>
                              <a:rPr lang="en-IN" sz="3200" i="1">
                                <a:latin typeface="Cambria Math" panose="02040503050406030204" pitchFamily="18" charset="0"/>
                              </a:rPr>
                            </m:ctrlPr>
                          </m:sSupPr>
                          <m:e>
                            <m:r>
                              <a:rPr lang="en-IN" sz="3200" i="1">
                                <a:latin typeface="Cambria Math" panose="02040503050406030204" pitchFamily="18" charset="0"/>
                              </a:rPr>
                              <m:t>𝑊</m:t>
                            </m:r>
                          </m:e>
                          <m:sup>
                            <m:r>
                              <a:rPr lang="en-IN" sz="3200" i="1">
                                <a:latin typeface="Cambria Math" panose="02040503050406030204" pitchFamily="18" charset="0"/>
                              </a:rPr>
                              <m:t>1</m:t>
                            </m:r>
                          </m:sup>
                        </m:sSup>
                      </m:e>
                    </m:d>
                    <m:r>
                      <a:rPr lang="en-IN" sz="3200" i="1">
                        <a:latin typeface="Cambria Math" panose="02040503050406030204" pitchFamily="18" charset="0"/>
                      </a:rPr>
                      <m:t>=</m:t>
                    </m:r>
                    <m:nary>
                      <m:naryPr>
                        <m:chr m:val="∑"/>
                        <m:ctrlPr>
                          <a:rPr lang="en-IN" sz="3200" i="1">
                            <a:latin typeface="Cambria Math" panose="02040503050406030204" pitchFamily="18" charset="0"/>
                          </a:rPr>
                        </m:ctrlPr>
                      </m:naryPr>
                      <m:sub>
                        <m:r>
                          <a:rPr lang="en-IN" sz="3200" i="1">
                            <a:latin typeface="Cambria Math" panose="02040503050406030204" pitchFamily="18" charset="0"/>
                          </a:rPr>
                          <m:t>𝑖</m:t>
                        </m:r>
                        <m:r>
                          <a:rPr lang="en-IN" sz="3200" i="1">
                            <a:latin typeface="Cambria Math" panose="02040503050406030204" pitchFamily="18" charset="0"/>
                          </a:rPr>
                          <m:t>=1</m:t>
                        </m:r>
                      </m:sub>
                      <m:sup>
                        <m:r>
                          <a:rPr lang="en-IN" sz="3200" i="1">
                            <a:latin typeface="Cambria Math" panose="02040503050406030204" pitchFamily="18" charset="0"/>
                          </a:rPr>
                          <m:t>𝑛</m:t>
                        </m:r>
                      </m:sup>
                      <m:e>
                        <m:r>
                          <a:rPr lang="en-IN" sz="3200" i="1">
                            <a:latin typeface="Cambria Math" panose="02040503050406030204" pitchFamily="18" charset="0"/>
                          </a:rPr>
                          <m:t>ℓ</m:t>
                        </m:r>
                        <m:d>
                          <m:dPr>
                            <m:ctrlPr>
                              <a:rPr lang="en-IN" sz="3200" i="1">
                                <a:latin typeface="Cambria Math" panose="02040503050406030204" pitchFamily="18" charset="0"/>
                              </a:rPr>
                            </m:ctrlPr>
                          </m:dPr>
                          <m:e>
                            <m:sSup>
                              <m:sSupPr>
                                <m:ctrlPr>
                                  <a:rPr lang="en-IN" sz="3200" i="1">
                                    <a:latin typeface="Cambria Math" panose="02040503050406030204" pitchFamily="18" charset="0"/>
                                  </a:rPr>
                                </m:ctrlPr>
                              </m:sSupPr>
                              <m:e>
                                <m:acc>
                                  <m:accPr>
                                    <m:chr m:val="̂"/>
                                    <m:ctrlPr>
                                      <a:rPr lang="en-IN" sz="3200" i="1">
                                        <a:latin typeface="Cambria Math" panose="02040503050406030204" pitchFamily="18" charset="0"/>
                                      </a:rPr>
                                    </m:ctrlPr>
                                  </m:accPr>
                                  <m:e>
                                    <m:r>
                                      <a:rPr lang="en-IN" sz="3200" i="1">
                                        <a:latin typeface="Cambria Math" panose="02040503050406030204" pitchFamily="18" charset="0"/>
                                      </a:rPr>
                                      <m:t>𝑦</m:t>
                                    </m:r>
                                  </m:e>
                                </m:acc>
                              </m:e>
                              <m:sup>
                                <m:r>
                                  <a:rPr lang="en-IN" sz="3200" i="1">
                                    <a:latin typeface="Cambria Math" panose="02040503050406030204" pitchFamily="18" charset="0"/>
                                  </a:rPr>
                                  <m:t>𝑖</m:t>
                                </m:r>
                              </m:sup>
                            </m:sSup>
                            <m:r>
                              <a:rPr lang="en-IN" sz="3200" i="1">
                                <a:latin typeface="Cambria Math" panose="02040503050406030204" pitchFamily="18" charset="0"/>
                              </a:rPr>
                              <m:t>,</m:t>
                            </m:r>
                            <m:sSup>
                              <m:sSupPr>
                                <m:ctrlPr>
                                  <a:rPr lang="en-IN" sz="3200" i="1">
                                    <a:latin typeface="Cambria Math" panose="02040503050406030204" pitchFamily="18" charset="0"/>
                                  </a:rPr>
                                </m:ctrlPr>
                              </m:sSupPr>
                              <m:e>
                                <m:r>
                                  <a:rPr lang="en-IN" sz="3200" i="1">
                                    <a:latin typeface="Cambria Math" panose="02040503050406030204" pitchFamily="18" charset="0"/>
                                  </a:rPr>
                                  <m:t>𝑦</m:t>
                                </m:r>
                              </m:e>
                              <m:sup>
                                <m:r>
                                  <a:rPr lang="en-IN" sz="3200" i="1">
                                    <a:latin typeface="Cambria Math" panose="02040503050406030204" pitchFamily="18" charset="0"/>
                                  </a:rPr>
                                  <m:t>𝑖</m:t>
                                </m:r>
                              </m:sup>
                            </m:sSup>
                          </m:e>
                        </m:d>
                      </m:e>
                    </m:nary>
                    <m:r>
                      <a:rPr lang="en-IN" sz="3200" i="1">
                        <a:latin typeface="Cambria Math" panose="02040503050406030204" pitchFamily="18" charset="0"/>
                      </a:rPr>
                      <m:t>=</m:t>
                    </m:r>
                    <m:nary>
                      <m:naryPr>
                        <m:chr m:val="∑"/>
                        <m:ctrlPr>
                          <a:rPr lang="en-IN" sz="3200" i="1">
                            <a:latin typeface="Cambria Math" panose="02040503050406030204" pitchFamily="18" charset="0"/>
                          </a:rPr>
                        </m:ctrlPr>
                      </m:naryPr>
                      <m:sub>
                        <m:r>
                          <a:rPr lang="en-IN" sz="3200" i="1">
                            <a:latin typeface="Cambria Math" panose="02040503050406030204" pitchFamily="18" charset="0"/>
                          </a:rPr>
                          <m:t>𝑖</m:t>
                        </m:r>
                        <m:r>
                          <a:rPr lang="en-IN" sz="3200" i="1">
                            <a:latin typeface="Cambria Math" panose="02040503050406030204" pitchFamily="18" charset="0"/>
                          </a:rPr>
                          <m:t>=1</m:t>
                        </m:r>
                      </m:sub>
                      <m:sup>
                        <m:r>
                          <a:rPr lang="en-IN" sz="3200" i="1">
                            <a:latin typeface="Cambria Math" panose="02040503050406030204" pitchFamily="18" charset="0"/>
                          </a:rPr>
                          <m:t>𝑛</m:t>
                        </m:r>
                      </m:sup>
                      <m:e>
                        <m:sSup>
                          <m:sSupPr>
                            <m:ctrlPr>
                              <a:rPr lang="en-IN" sz="3200" i="1">
                                <a:latin typeface="Cambria Math" panose="02040503050406030204" pitchFamily="18" charset="0"/>
                              </a:rPr>
                            </m:ctrlPr>
                          </m:sSupPr>
                          <m:e>
                            <m:r>
                              <a:rPr lang="en-IN" sz="3200" i="1">
                                <a:latin typeface="Cambria Math" panose="02040503050406030204" pitchFamily="18" charset="0"/>
                              </a:rPr>
                              <m:t>ℓ</m:t>
                            </m:r>
                          </m:e>
                          <m:sup>
                            <m:r>
                              <a:rPr lang="en-IN" sz="3200" i="1">
                                <a:latin typeface="Cambria Math" panose="02040503050406030204" pitchFamily="18" charset="0"/>
                              </a:rPr>
                              <m:t>𝑖</m:t>
                            </m:r>
                          </m:sup>
                        </m:sSup>
                      </m:e>
                    </m:nary>
                  </m:oMath>
                </a14:m>
                <a:endParaRPr lang="en-IN" dirty="0" smtClean="0"/>
              </a:p>
              <a:p>
                <a:r>
                  <a:rPr lang="en-IN" dirty="0" smtClean="0"/>
                  <a:t>We want to apply GD updates of the form </a:t>
                </a:r>
                <a:br>
                  <a:rPr lang="en-IN" dirty="0" smtClean="0"/>
                </a:br>
                <a14:m>
                  <m:oMath xmlns:m="http://schemas.openxmlformats.org/officeDocument/2006/math">
                    <m:r>
                      <a:rPr lang="en-IN" b="1" i="0" smtClean="0">
                        <a:latin typeface="Cambria Math" panose="02040503050406030204" pitchFamily="18" charset="0"/>
                      </a:rPr>
                      <m:t>𝐯</m:t>
                    </m:r>
                    <m:r>
                      <a:rPr lang="en-IN" b="0" i="1" smtClean="0">
                        <a:latin typeface="Cambria Math" panose="02040503050406030204" pitchFamily="18" charset="0"/>
                      </a:rPr>
                      <m:t>←</m:t>
                    </m:r>
                    <m:r>
                      <a:rPr lang="en-IN" b="1" i="0" smtClean="0">
                        <a:latin typeface="Cambria Math" panose="02040503050406030204" pitchFamily="18" charset="0"/>
                      </a:rPr>
                      <m:t>𝐯</m:t>
                    </m:r>
                    <m:r>
                      <a:rPr lang="en-IN" b="0" i="1" smtClean="0">
                        <a:latin typeface="Cambria Math" panose="02040503050406030204" pitchFamily="18" charset="0"/>
                      </a:rPr>
                      <m:t>−</m:t>
                    </m:r>
                    <m:r>
                      <a:rPr lang="en-IN" b="0" i="1" smtClean="0">
                        <a:latin typeface="Cambria Math" panose="02040503050406030204" pitchFamily="18" charset="0"/>
                      </a:rPr>
                      <m:t>𝜂</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m:t>
                        </m:r>
                        <m:r>
                          <a:rPr lang="en-IN" b="0" i="1" smtClean="0">
                            <a:latin typeface="Cambria Math" panose="02040503050406030204" pitchFamily="18" charset="0"/>
                          </a:rPr>
                          <m:t>𝐹</m:t>
                        </m:r>
                      </m:num>
                      <m:den>
                        <m:r>
                          <a:rPr lang="en-IN" b="0" i="1" smtClean="0">
                            <a:latin typeface="Cambria Math" panose="02040503050406030204" pitchFamily="18" charset="0"/>
                          </a:rPr>
                          <m:t>𝜕</m:t>
                        </m:r>
                        <m:r>
                          <a:rPr lang="en-IN" b="1" i="0" smtClean="0">
                            <a:latin typeface="Cambria Math" panose="02040503050406030204" pitchFamily="18" charset="0"/>
                          </a:rPr>
                          <m:t>𝐯</m:t>
                        </m:r>
                      </m:den>
                    </m:f>
                  </m:oMath>
                </a14:m>
                <a:r>
                  <a:rPr lang="en-IN" dirty="0" smtClean="0"/>
                  <a:t>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𝑊</m:t>
                        </m:r>
                      </m:e>
                      <m:sup>
                        <m:r>
                          <a:rPr lang="en-IN" b="0" i="1" smtClean="0">
                            <a:latin typeface="Cambria Math" panose="02040503050406030204" pitchFamily="18" charset="0"/>
                          </a:rPr>
                          <m:t>𝑖</m:t>
                        </m:r>
                      </m:sup>
                    </m:sSup>
                    <m:r>
                      <a:rPr lang="en-IN">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𝑊</m:t>
                        </m:r>
                      </m:e>
                      <m:sup>
                        <m:r>
                          <a:rPr lang="en-IN" b="0" i="1" smtClean="0">
                            <a:latin typeface="Cambria Math" panose="02040503050406030204" pitchFamily="18" charset="0"/>
                          </a:rPr>
                          <m:t>𝑖</m:t>
                        </m:r>
                      </m:sup>
                    </m:sSup>
                    <m:r>
                      <a:rPr lang="en-IN">
                        <a:latin typeface="Cambria Math" panose="02040503050406030204" pitchFamily="18" charset="0"/>
                      </a:rPr>
                      <m:t>−</m:t>
                    </m:r>
                    <m:r>
                      <a:rPr lang="en-IN">
                        <a:latin typeface="Cambria Math" panose="02040503050406030204" pitchFamily="18" charset="0"/>
                      </a:rPr>
                      <m:t>𝜂</m:t>
                    </m:r>
                    <m:r>
                      <a:rPr lang="en-IN">
                        <a:latin typeface="Cambria Math" panose="02040503050406030204" pitchFamily="18" charset="0"/>
                      </a:rPr>
                      <m:t>⋅</m:t>
                    </m:r>
                    <m:f>
                      <m:fPr>
                        <m:ctrlPr>
                          <a:rPr lang="en-IN">
                            <a:latin typeface="Cambria Math" panose="02040503050406030204" pitchFamily="18" charset="0"/>
                          </a:rPr>
                        </m:ctrlPr>
                      </m:fPr>
                      <m:num>
                        <m:r>
                          <a:rPr lang="en-IN">
                            <a:latin typeface="Cambria Math" panose="02040503050406030204" pitchFamily="18" charset="0"/>
                          </a:rPr>
                          <m:t>𝜕</m:t>
                        </m:r>
                        <m:r>
                          <a:rPr lang="en-IN">
                            <a:latin typeface="Cambria Math" panose="02040503050406030204" pitchFamily="18" charset="0"/>
                          </a:rPr>
                          <m:t>𝐹</m:t>
                        </m:r>
                      </m:num>
                      <m:den>
                        <m:r>
                          <a:rPr lang="en-IN">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𝑊</m:t>
                            </m:r>
                          </m:e>
                          <m:sup>
                            <m:r>
                              <a:rPr lang="en-IN" b="0" i="1" smtClean="0">
                                <a:latin typeface="Cambria Math" panose="02040503050406030204" pitchFamily="18" charset="0"/>
                              </a:rPr>
                              <m:t>𝑖</m:t>
                            </m:r>
                          </m:sup>
                        </m:sSup>
                      </m:den>
                    </m:f>
                  </m:oMath>
                </a14:m>
                <a:r>
                  <a:rPr lang="en-IN" dirty="0" smtClean="0"/>
                  <a:t> </a:t>
                </a:r>
                <a14:m>
                  <m:oMath xmlns:m="http://schemas.openxmlformats.org/officeDocument/2006/math">
                    <m:r>
                      <a:rPr lang="en-IN" b="0" i="1" dirty="0" smtClean="0">
                        <a:latin typeface="Cambria Math" panose="02040503050406030204" pitchFamily="18" charset="0"/>
                      </a:rPr>
                      <m:t>𝑖</m:t>
                    </m:r>
                    <m:r>
                      <a:rPr lang="en-IN" b="0" i="1" dirty="0" smtClean="0">
                        <a:latin typeface="Cambria Math" panose="02040503050406030204" pitchFamily="18" charset="0"/>
                      </a:rPr>
                      <m:t>=1,2</m:t>
                    </m:r>
                  </m:oMath>
                </a14:m>
                <a:endParaRPr lang="en-IN" dirty="0" smtClean="0"/>
              </a:p>
              <a:p>
                <a:r>
                  <a:rPr lang="en-IN" dirty="0" smtClean="0"/>
                  <a:t>Thus, all we need to calculate are</a:t>
                </a:r>
                <a:r>
                  <a:rPr lang="en-IN" dirty="0"/>
                  <a:t/>
                </a:r>
                <a:br>
                  <a:rPr lang="en-IN" dirty="0"/>
                </a:br>
                <a14:m>
                  <m:oMath xmlns:m="http://schemas.openxmlformats.org/officeDocument/2006/math">
                    <m:f>
                      <m:fPr>
                        <m:ctrlPr>
                          <a:rPr lang="en-IN" i="1">
                            <a:latin typeface="Cambria Math" panose="02040503050406030204" pitchFamily="18" charset="0"/>
                          </a:rPr>
                        </m:ctrlPr>
                      </m:fPr>
                      <m:num>
                        <m:r>
                          <a:rPr lang="en-IN" b="0" i="1" smtClean="0">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ℓ</m:t>
                            </m:r>
                          </m:e>
                          <m:sup>
                            <m:r>
                              <a:rPr lang="en-IN" i="1">
                                <a:latin typeface="Cambria Math" panose="02040503050406030204" pitchFamily="18" charset="0"/>
                              </a:rPr>
                              <m:t>𝑖</m:t>
                            </m:r>
                          </m:sup>
                        </m:sSup>
                      </m:num>
                      <m:den>
                        <m:r>
                          <a:rPr lang="en-IN" i="1">
                            <a:latin typeface="Cambria Math" panose="02040503050406030204" pitchFamily="18" charset="0"/>
                          </a:rPr>
                          <m:t>𝜕</m:t>
                        </m:r>
                        <m:r>
                          <a:rPr lang="en-IN" b="1">
                            <a:latin typeface="Cambria Math" panose="02040503050406030204" pitchFamily="18" charset="0"/>
                          </a:rPr>
                          <m:t>𝐯</m:t>
                        </m:r>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ℓ</m:t>
                            </m:r>
                          </m:e>
                          <m:sup>
                            <m:r>
                              <a:rPr lang="en-IN" i="1">
                                <a:latin typeface="Cambria Math" panose="02040503050406030204" pitchFamily="18" charset="0"/>
                              </a:rPr>
                              <m:t>𝑖</m:t>
                            </m:r>
                          </m:sup>
                        </m:sSup>
                      </m:num>
                      <m:den>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𝑊</m:t>
                            </m:r>
                          </m:e>
                          <m:sup>
                            <m:r>
                              <a:rPr lang="en-IN" i="1">
                                <a:latin typeface="Cambria Math" panose="02040503050406030204" pitchFamily="18" charset="0"/>
                              </a:rPr>
                              <m:t>2</m:t>
                            </m:r>
                          </m:sup>
                        </m:sSup>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ℓ</m:t>
                            </m:r>
                          </m:e>
                          <m:sup>
                            <m:r>
                              <a:rPr lang="en-IN" i="1">
                                <a:latin typeface="Cambria Math" panose="02040503050406030204" pitchFamily="18" charset="0"/>
                              </a:rPr>
                              <m:t>𝑖</m:t>
                            </m:r>
                          </m:sup>
                        </m:sSup>
                      </m:num>
                      <m:den>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𝑊</m:t>
                            </m:r>
                          </m:e>
                          <m:sup>
                            <m:r>
                              <a:rPr lang="en-IN" i="1">
                                <a:latin typeface="Cambria Math" panose="02040503050406030204" pitchFamily="18" charset="0"/>
                              </a:rPr>
                              <m:t>1</m:t>
                            </m:r>
                          </m:sup>
                        </m:sSup>
                      </m:den>
                    </m:f>
                  </m:oMath>
                </a14:m>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613096" y="1111624"/>
                <a:ext cx="7578903" cy="5746376"/>
              </a:xfrm>
              <a:blipFill>
                <a:blip r:embed="rId3"/>
                <a:stretch>
                  <a:fillRect l="-885" t="-530"/>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2991686" y="1916054"/>
                <a:ext cx="81070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3200" b="1" i="0" smtClean="0">
                          <a:latin typeface="Cambria Math" panose="02040503050406030204" pitchFamily="18" charset="0"/>
                        </a:rPr>
                        <m:t>𝐯</m:t>
                      </m:r>
                    </m:oMath>
                  </m:oMathPara>
                </a14:m>
                <a:endParaRPr lang="en-US" sz="3200" b="1" dirty="0"/>
              </a:p>
            </p:txBody>
          </p:sp>
        </mc:Choice>
        <mc:Fallback>
          <p:sp>
            <p:nvSpPr>
              <p:cNvPr id="6" name="TextBox 5"/>
              <p:cNvSpPr txBox="1">
                <a:spLocks noRot="1" noChangeAspect="1" noMove="1" noResize="1" noEditPoints="1" noAdjustHandles="1" noChangeArrowheads="1" noChangeShapeType="1" noTextEdit="1"/>
              </p:cNvSpPr>
              <p:nvPr/>
            </p:nvSpPr>
            <p:spPr>
              <a:xfrm>
                <a:off x="2991686" y="1916054"/>
                <a:ext cx="810705" cy="58477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3802391" y="4716690"/>
                <a:ext cx="81070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𝑊</m:t>
                          </m:r>
                        </m:e>
                        <m:sup>
                          <m:r>
                            <a:rPr lang="en-IN" sz="3200" b="0" i="1" smtClean="0">
                              <a:latin typeface="Cambria Math" panose="02040503050406030204" pitchFamily="18" charset="0"/>
                            </a:rPr>
                            <m:t>1</m:t>
                          </m:r>
                        </m:sup>
                      </m:sSup>
                    </m:oMath>
                  </m:oMathPara>
                </a14:m>
                <a:endParaRPr lang="en-US" sz="3200" dirty="0"/>
              </a:p>
            </p:txBody>
          </p:sp>
        </mc:Choice>
        <mc:Fallback>
          <p:sp>
            <p:nvSpPr>
              <p:cNvPr id="7" name="TextBox 6"/>
              <p:cNvSpPr txBox="1">
                <a:spLocks noRot="1" noChangeAspect="1" noMove="1" noResize="1" noEditPoints="1" noAdjustHandles="1" noChangeArrowheads="1" noChangeShapeType="1" noTextEdit="1"/>
              </p:cNvSpPr>
              <p:nvPr/>
            </p:nvSpPr>
            <p:spPr>
              <a:xfrm>
                <a:off x="3802391" y="4716690"/>
                <a:ext cx="810705" cy="584775"/>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121178" y="3088856"/>
                <a:ext cx="81070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𝑊</m:t>
                          </m:r>
                        </m:e>
                        <m:sup>
                          <m:r>
                            <a:rPr lang="en-IN" sz="3200" b="0" i="1" smtClean="0">
                              <a:latin typeface="Cambria Math" panose="02040503050406030204" pitchFamily="18" charset="0"/>
                            </a:rPr>
                            <m:t>2</m:t>
                          </m:r>
                        </m:sup>
                      </m:sSup>
                    </m:oMath>
                  </m:oMathPara>
                </a14:m>
                <a:endParaRPr lang="en-US" sz="3200" dirty="0"/>
              </a:p>
            </p:txBody>
          </p:sp>
        </mc:Choice>
        <mc:Fallback>
          <p:sp>
            <p:nvSpPr>
              <p:cNvPr id="8" name="TextBox 7"/>
              <p:cNvSpPr txBox="1">
                <a:spLocks noRot="1" noChangeAspect="1" noMove="1" noResize="1" noEditPoints="1" noAdjustHandles="1" noChangeArrowheads="1" noChangeShapeType="1" noTextEdit="1"/>
              </p:cNvSpPr>
              <p:nvPr/>
            </p:nvSpPr>
            <p:spPr>
              <a:xfrm>
                <a:off x="-121178" y="3088856"/>
                <a:ext cx="810705" cy="584775"/>
              </a:xfrm>
              <a:prstGeom prst="rect">
                <a:avLst/>
              </a:prstGeom>
              <a:blipFill>
                <a:blip r:embed="rId6"/>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58232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 to Backpropagation</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11</a:t>
            </a:fld>
            <a:endParaRPr lang="en-US"/>
          </a:p>
        </p:txBody>
      </p:sp>
      <p:pic>
        <p:nvPicPr>
          <p:cNvPr id="5" name="Picture 4"/>
          <p:cNvPicPr>
            <a:picLocks noChangeAspect="1"/>
          </p:cNvPicPr>
          <p:nvPr/>
        </p:nvPicPr>
        <p:blipFill>
          <a:blip r:embed="rId2"/>
          <a:stretch>
            <a:fillRect/>
          </a:stretch>
        </p:blipFill>
        <p:spPr>
          <a:xfrm>
            <a:off x="10274" y="1613498"/>
            <a:ext cx="4719539" cy="3687967"/>
          </a:xfrm>
          <a:prstGeom prst="rect">
            <a:avLst/>
          </a:prstGeom>
          <a:solidFill>
            <a:schemeClr val="bg1"/>
          </a:solidFill>
        </p:spPr>
      </p:pic>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613096" y="1111624"/>
                <a:ext cx="7578903" cy="5746376"/>
              </a:xfrm>
            </p:spPr>
            <p:txBody>
              <a:bodyPr>
                <a:noAutofit/>
              </a:bodyPr>
              <a:lstStyle/>
              <a:p>
                <a:r>
                  <a:rPr lang="en-IN" dirty="0" smtClean="0"/>
                  <a:t>First is easy as we have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ℓ</m:t>
                        </m:r>
                      </m:e>
                      <m:sup>
                        <m:r>
                          <a:rPr lang="en-IN" i="1">
                            <a:latin typeface="Cambria Math" panose="02040503050406030204" pitchFamily="18" charset="0"/>
                          </a:rPr>
                          <m:t>𝑖</m:t>
                        </m:r>
                      </m:sup>
                    </m:sSup>
                    <m:r>
                      <a:rPr lang="en-IN" b="0" i="1" smtClean="0">
                        <a:latin typeface="Cambria Math" panose="02040503050406030204" pitchFamily="18" charset="0"/>
                      </a:rPr>
                      <m:t>=</m:t>
                    </m:r>
                    <m:r>
                      <a:rPr lang="en-IN" i="1">
                        <a:latin typeface="Cambria Math" panose="02040503050406030204" pitchFamily="18" charset="0"/>
                      </a:rPr>
                      <m:t>ℓ</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a:rPr lang="en-IN" i="1">
                                    <a:latin typeface="Cambria Math" panose="02040503050406030204" pitchFamily="18" charset="0"/>
                                  </a:rPr>
                                  <m:t>𝑦</m:t>
                                </m:r>
                              </m:e>
                            </m:acc>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oMath>
                </a14:m>
                <a:r>
                  <a:rPr lang="en-IN" dirty="0" smtClean="0"/>
                  <a:t> and </a:t>
                </a:r>
                <a14:m>
                  <m:oMath xmlns:m="http://schemas.openxmlformats.org/officeDocument/2006/math">
                    <m:sSup>
                      <m:sSupPr>
                        <m:ctrlPr>
                          <a:rPr lang="en-IN" b="0" i="1" smtClean="0">
                            <a:latin typeface="Cambria Math" panose="02040503050406030204" pitchFamily="18" charset="0"/>
                          </a:rPr>
                        </m:ctrlPr>
                      </m:sSupPr>
                      <m:e>
                        <m:acc>
                          <m:accPr>
                            <m:chr m:val="̂"/>
                            <m:ctrlPr>
                              <a:rPr lang="en-IN" i="1">
                                <a:latin typeface="Cambria Math" panose="02040503050406030204" pitchFamily="18" charset="0"/>
                              </a:rPr>
                            </m:ctrlPr>
                          </m:accPr>
                          <m:e>
                            <m:r>
                              <a:rPr lang="en-IN" i="1">
                                <a:latin typeface="Cambria Math" panose="02040503050406030204" pitchFamily="18" charset="0"/>
                              </a:rPr>
                              <m:t>𝑦</m:t>
                            </m:r>
                          </m:e>
                        </m:acc>
                      </m:e>
                      <m:sup>
                        <m:r>
                          <a:rPr lang="en-IN" b="0" i="1" smtClean="0">
                            <a:latin typeface="Cambria Math" panose="02040503050406030204" pitchFamily="18" charset="0"/>
                          </a:rPr>
                          <m:t>𝑖</m:t>
                        </m:r>
                      </m:sup>
                    </m:sSup>
                    <m:r>
                      <a:rPr lang="en-IN" i="1">
                        <a:latin typeface="Cambria Math" panose="02040503050406030204" pitchFamily="18" charset="0"/>
                      </a:rPr>
                      <m:t>=</m:t>
                    </m:r>
                    <m:sSup>
                      <m:sSupPr>
                        <m:ctrlPr>
                          <a:rPr lang="en-IN" b="0" i="1" smtClean="0">
                            <a:latin typeface="Cambria Math" panose="02040503050406030204" pitchFamily="18" charset="0"/>
                          </a:rPr>
                        </m:ctrlPr>
                      </m:sSupPr>
                      <m:e>
                        <m:r>
                          <a:rPr lang="en-IN" b="1">
                            <a:latin typeface="Cambria Math" panose="02040503050406030204" pitchFamily="18" charset="0"/>
                          </a:rPr>
                          <m:t>𝐯</m:t>
                        </m:r>
                      </m:e>
                      <m:sup>
                        <m:r>
                          <a:rPr lang="en-IN" b="0" i="1" smtClean="0">
                            <a:latin typeface="Cambria Math" panose="02040503050406030204" pitchFamily="18" charset="0"/>
                          </a:rPr>
                          <m:t>⊤</m:t>
                        </m:r>
                      </m:sup>
                    </m:sSup>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2</m:t>
                        </m:r>
                        <m:r>
                          <a:rPr lang="en-IN" b="0" i="1" smtClean="0">
                            <a:latin typeface="Cambria Math" panose="02040503050406030204" pitchFamily="18" charset="0"/>
                          </a:rPr>
                          <m:t>,</m:t>
                        </m:r>
                        <m:r>
                          <a:rPr lang="en-IN" b="0" i="1" smtClean="0">
                            <a:latin typeface="Cambria Math" panose="02040503050406030204" pitchFamily="18" charset="0"/>
                          </a:rPr>
                          <m:t>𝑖</m:t>
                        </m:r>
                      </m:sup>
                    </m:sSup>
                  </m:oMath>
                </a14:m>
                <a:r>
                  <a:rPr lang="en-IN" dirty="0" smtClean="0"/>
                  <a:t> where </a:t>
                </a:r>
                <a14:m>
                  <m:oMath xmlns:m="http://schemas.openxmlformats.org/officeDocument/2006/math">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2,</m:t>
                        </m:r>
                        <m:r>
                          <a:rPr lang="en-IN" i="1">
                            <a:latin typeface="Cambria Math" panose="02040503050406030204" pitchFamily="18" charset="0"/>
                          </a:rPr>
                          <m:t>𝑖</m:t>
                        </m:r>
                      </m:sup>
                    </m:sSup>
                  </m:oMath>
                </a14:m>
                <a:r>
                  <a:rPr lang="en-IN" dirty="0"/>
                  <a:t> is </a:t>
                </a:r>
                <a:r>
                  <a:rPr lang="en-IN" dirty="0" smtClean="0"/>
                  <a:t>(post-activation) o/p of 2</a:t>
                </a:r>
                <a:r>
                  <a:rPr lang="en-IN" baseline="30000" dirty="0" smtClean="0"/>
                  <a:t>nd</a:t>
                </a:r>
                <a:r>
                  <a:rPr lang="en-IN" dirty="0" smtClean="0"/>
                  <a:t> </a:t>
                </a:r>
                <a:r>
                  <a:rPr lang="en-IN" dirty="0"/>
                  <a:t>hidden layer on </a:t>
                </a:r>
                <a14:m>
                  <m:oMath xmlns:m="http://schemas.openxmlformats.org/officeDocument/2006/math">
                    <m:r>
                      <a:rPr lang="en-IN" i="1">
                        <a:latin typeface="Cambria Math" panose="02040503050406030204" pitchFamily="18" charset="0"/>
                      </a:rPr>
                      <m:t>𝑖</m:t>
                    </m:r>
                  </m:oMath>
                </a14:m>
                <a:r>
                  <a:rPr lang="en-IN" dirty="0"/>
                  <a:t>-</a:t>
                </a:r>
                <a:r>
                  <a:rPr lang="en-IN" dirty="0" err="1"/>
                  <a:t>th</a:t>
                </a:r>
                <a:r>
                  <a:rPr lang="en-IN" dirty="0"/>
                  <a:t> data </a:t>
                </a:r>
                <a:r>
                  <a:rPr lang="en-IN" dirty="0" smtClean="0"/>
                  <a:t>point</a:t>
                </a:r>
                <a:r>
                  <a:rPr lang="en-IN" dirty="0"/>
                  <a:t/>
                </a:r>
                <a:br>
                  <a:rPr lang="en-IN" dirty="0"/>
                </a:b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𝑑</m:t>
                        </m:r>
                        <m:sSup>
                          <m:sSupPr>
                            <m:ctrlPr>
                              <a:rPr lang="en-IN" i="1">
                                <a:latin typeface="Cambria Math" panose="02040503050406030204" pitchFamily="18" charset="0"/>
                              </a:rPr>
                            </m:ctrlPr>
                          </m:sSupPr>
                          <m:e>
                            <m:r>
                              <a:rPr lang="en-IN" i="1">
                                <a:latin typeface="Cambria Math" panose="02040503050406030204" pitchFamily="18" charset="0"/>
                              </a:rPr>
                              <m:t>ℓ</m:t>
                            </m:r>
                          </m:e>
                          <m:sup>
                            <m:r>
                              <a:rPr lang="en-IN" i="1">
                                <a:latin typeface="Cambria Math" panose="02040503050406030204" pitchFamily="18" charset="0"/>
                              </a:rPr>
                              <m:t>𝑖</m:t>
                            </m:r>
                          </m:sup>
                        </m:sSup>
                      </m:num>
                      <m:den>
                        <m:r>
                          <a:rPr lang="en-IN" i="1">
                            <a:latin typeface="Cambria Math" panose="02040503050406030204" pitchFamily="18" charset="0"/>
                          </a:rPr>
                          <m:t>𝑑</m:t>
                        </m:r>
                        <m:r>
                          <a:rPr lang="en-IN" b="1">
                            <a:latin typeface="Cambria Math" panose="02040503050406030204" pitchFamily="18" charset="0"/>
                          </a:rPr>
                          <m:t>𝐯</m:t>
                        </m:r>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sSup>
                          <m:sSupPr>
                            <m:ctrlPr>
                              <a:rPr lang="en-IN" i="1">
                                <a:latin typeface="Cambria Math" panose="02040503050406030204" pitchFamily="18" charset="0"/>
                              </a:rPr>
                            </m:ctrlPr>
                          </m:sSupPr>
                          <m:e>
                            <m:r>
                              <a:rPr lang="en-IN" i="1">
                                <a:latin typeface="Cambria Math" panose="02040503050406030204" pitchFamily="18" charset="0"/>
                              </a:rPr>
                              <m:t>ℓ</m:t>
                            </m:r>
                          </m:e>
                          <m:sup>
                            <m:r>
                              <a:rPr lang="en-IN" i="1">
                                <a:latin typeface="Cambria Math" panose="02040503050406030204" pitchFamily="18" charset="0"/>
                              </a:rPr>
                              <m:t>𝑖</m:t>
                            </m:r>
                          </m:sup>
                        </m:sSup>
                      </m:num>
                      <m:den>
                        <m:r>
                          <a:rPr lang="en-IN" i="1">
                            <a:latin typeface="Cambria Math" panose="02040503050406030204" pitchFamily="18" charset="0"/>
                          </a:rPr>
                          <m:t>𝑑</m:t>
                        </m:r>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a:rPr lang="en-IN" i="1">
                                    <a:latin typeface="Cambria Math" panose="02040503050406030204" pitchFamily="18" charset="0"/>
                                  </a:rPr>
                                  <m:t>𝑦</m:t>
                                </m:r>
                              </m:e>
                            </m:acc>
                          </m:e>
                          <m:sup>
                            <m:r>
                              <a:rPr lang="en-IN" i="1">
                                <a:latin typeface="Cambria Math" panose="02040503050406030204" pitchFamily="18" charset="0"/>
                              </a:rPr>
                              <m:t>𝑖</m:t>
                            </m:r>
                          </m:sup>
                        </m:sSup>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a:rPr lang="en-IN" i="1">
                                    <a:latin typeface="Cambria Math" panose="02040503050406030204" pitchFamily="18" charset="0"/>
                                  </a:rPr>
                                  <m:t>𝑦</m:t>
                                </m:r>
                              </m:e>
                            </m:acc>
                          </m:e>
                          <m:sup>
                            <m:r>
                              <a:rPr lang="en-IN" i="1">
                                <a:latin typeface="Cambria Math" panose="02040503050406030204" pitchFamily="18" charset="0"/>
                              </a:rPr>
                              <m:t>𝑖</m:t>
                            </m:r>
                          </m:sup>
                        </m:sSup>
                      </m:num>
                      <m:den>
                        <m:r>
                          <a:rPr lang="en-IN" i="1">
                            <a:latin typeface="Cambria Math" panose="02040503050406030204" pitchFamily="18" charset="0"/>
                          </a:rPr>
                          <m:t>𝑑</m:t>
                        </m:r>
                        <m:r>
                          <a:rPr lang="en-IN" b="1">
                            <a:latin typeface="Cambria Math" panose="02040503050406030204" pitchFamily="18" charset="0"/>
                          </a:rPr>
                          <m:t>𝐯</m:t>
                        </m:r>
                      </m:den>
                    </m:f>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ℓ</m:t>
                        </m:r>
                      </m:e>
                      <m:sup>
                        <m:r>
                          <a:rPr lang="en-IN" i="1">
                            <a:latin typeface="Cambria Math" panose="02040503050406030204" pitchFamily="18" charset="0"/>
                          </a:rPr>
                          <m:t>′</m:t>
                        </m:r>
                      </m:sup>
                    </m:sSup>
                    <m:d>
                      <m:dPr>
                        <m:ctrlPr>
                          <a:rPr lang="en-IN" i="1">
                            <a:latin typeface="Cambria Math" panose="02040503050406030204" pitchFamily="18" charset="0"/>
                          </a:rPr>
                        </m:ctrlPr>
                      </m:dPr>
                      <m:e>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a:rPr lang="en-IN" i="1">
                                    <a:latin typeface="Cambria Math" panose="02040503050406030204" pitchFamily="18" charset="0"/>
                                  </a:rPr>
                                  <m:t>𝑦</m:t>
                                </m:r>
                              </m:e>
                            </m:acc>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r>
                      <a:rPr lang="en-IN" i="1">
                        <a:latin typeface="Cambria Math" panose="02040503050406030204" pitchFamily="18" charset="0"/>
                      </a:rPr>
                      <m:t>⋅</m:t>
                    </m:r>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2,</m:t>
                                </m:r>
                                <m:r>
                                  <a:rPr lang="en-IN" i="1">
                                    <a:latin typeface="Cambria Math" panose="02040503050406030204" pitchFamily="18" charset="0"/>
                                  </a:rPr>
                                  <m:t>𝑖</m:t>
                                </m:r>
                              </m:sup>
                            </m:sSup>
                          </m:e>
                        </m:d>
                      </m:e>
                      <m:sup>
                        <m:r>
                          <a:rPr lang="en-IN" b="0" i="1" smtClean="0">
                            <a:latin typeface="Cambria Math" panose="02040503050406030204" pitchFamily="18" charset="0"/>
                          </a:rPr>
                          <m:t>⊤</m:t>
                        </m:r>
                      </m:sup>
                    </m:sSup>
                  </m:oMath>
                </a14:m>
                <a:endParaRPr lang="en-IN" dirty="0" smtClean="0"/>
              </a:p>
              <a:p>
                <a:r>
                  <a:rPr lang="en-IN" dirty="0" smtClean="0"/>
                  <a:t>Verify that </a:t>
                </a:r>
                <a14:m>
                  <m:oMath xmlns:m="http://schemas.openxmlformats.org/officeDocument/2006/math">
                    <m:f>
                      <m:fPr>
                        <m:ctrlPr>
                          <a:rPr lang="en-IN">
                            <a:latin typeface="Cambria Math" panose="02040503050406030204" pitchFamily="18" charset="0"/>
                          </a:rPr>
                        </m:ctrlPr>
                      </m:fPr>
                      <m:num>
                        <m:r>
                          <a:rPr lang="en-IN">
                            <a:latin typeface="Cambria Math" panose="02040503050406030204" pitchFamily="18" charset="0"/>
                          </a:rPr>
                          <m:t>𝑑</m:t>
                        </m:r>
                        <m:sSup>
                          <m:sSupPr>
                            <m:ctrlPr>
                              <a:rPr lang="en-IN">
                                <a:latin typeface="Cambria Math" panose="02040503050406030204" pitchFamily="18" charset="0"/>
                              </a:rPr>
                            </m:ctrlPr>
                          </m:sSupPr>
                          <m:e>
                            <m:r>
                              <a:rPr lang="en-IN">
                                <a:latin typeface="Cambria Math" panose="02040503050406030204" pitchFamily="18" charset="0"/>
                              </a:rPr>
                              <m:t>ℓ</m:t>
                            </m:r>
                          </m:e>
                          <m:sup>
                            <m:r>
                              <a:rPr lang="en-IN">
                                <a:latin typeface="Cambria Math" panose="02040503050406030204" pitchFamily="18" charset="0"/>
                              </a:rPr>
                              <m:t>𝑖</m:t>
                            </m:r>
                          </m:sup>
                        </m:sSup>
                      </m:num>
                      <m:den>
                        <m:r>
                          <a:rPr lang="en-IN">
                            <a:latin typeface="Cambria Math" panose="02040503050406030204" pitchFamily="18" charset="0"/>
                          </a:rPr>
                          <m:t>𝑑</m:t>
                        </m:r>
                        <m:r>
                          <a:rPr lang="en-IN" b="1">
                            <a:latin typeface="Cambria Math" panose="02040503050406030204" pitchFamily="18" charset="0"/>
                          </a:rPr>
                          <m:t>𝐯</m:t>
                        </m:r>
                      </m:den>
                    </m:f>
                  </m:oMath>
                </a14:m>
                <a:r>
                  <a:rPr lang="en-IN" dirty="0" smtClean="0"/>
                  <a:t> does have dimensions of </a:t>
                </a:r>
                <a14:m>
                  <m:oMath xmlns:m="http://schemas.openxmlformats.org/officeDocument/2006/math">
                    <m:sSup>
                      <m:sSupPr>
                        <m:ctrlPr>
                          <a:rPr lang="en-IN" b="1" i="0" smtClean="0">
                            <a:latin typeface="Cambria Math" panose="02040503050406030204" pitchFamily="18" charset="0"/>
                          </a:rPr>
                        </m:ctrlPr>
                      </m:sSupPr>
                      <m:e>
                        <m:r>
                          <a:rPr lang="en-IN" b="1" i="0" smtClean="0">
                            <a:latin typeface="Cambria Math" panose="02040503050406030204" pitchFamily="18" charset="0"/>
                          </a:rPr>
                          <m:t>𝐯</m:t>
                        </m:r>
                      </m:e>
                      <m:sup>
                        <m:r>
                          <a:rPr lang="en-IN" b="1" i="1" smtClean="0">
                            <a:latin typeface="Cambria Math" panose="02040503050406030204" pitchFamily="18" charset="0"/>
                          </a:rPr>
                          <m:t>⊤</m:t>
                        </m:r>
                      </m:sup>
                    </m:sSup>
                  </m:oMath>
                </a14:m>
                <a:r>
                  <a:rPr lang="en-IN" b="1" i="0" dirty="0" smtClean="0"/>
                  <a:t> </a:t>
                </a:r>
                <a:r>
                  <a:rPr lang="en-IN" i="0" dirty="0" smtClean="0"/>
                  <a:t>and can hence be used in GD updates for </a:t>
                </a:r>
                <a14:m>
                  <m:oMath xmlns:m="http://schemas.openxmlformats.org/officeDocument/2006/math">
                    <m:r>
                      <a:rPr lang="en-IN" b="1" i="0" smtClean="0">
                        <a:latin typeface="Cambria Math" panose="02040503050406030204" pitchFamily="18" charset="0"/>
                      </a:rPr>
                      <m:t>𝐯</m:t>
                    </m:r>
                  </m:oMath>
                </a14:m>
                <a:endParaRPr lang="en-IN" b="1" dirty="0" smtClean="0"/>
              </a:p>
              <a:p>
                <a:pPr lvl="2"/>
                <a:r>
                  <a:rPr lang="en-IN" dirty="0" smtClean="0"/>
                  <a:t>Recall that we switched to row convention for gradients so this makes sense</a:t>
                </a:r>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613096" y="1111624"/>
                <a:ext cx="7578903" cy="5746376"/>
              </a:xfrm>
              <a:blipFill>
                <a:blip r:embed="rId3"/>
                <a:stretch>
                  <a:fillRect l="-885" t="-1803"/>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2991686" y="1916054"/>
                <a:ext cx="81070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3200" b="1" i="0" smtClean="0">
                          <a:latin typeface="Cambria Math" panose="02040503050406030204" pitchFamily="18" charset="0"/>
                        </a:rPr>
                        <m:t>𝐯</m:t>
                      </m:r>
                    </m:oMath>
                  </m:oMathPara>
                </a14:m>
                <a:endParaRPr lang="en-US" sz="3200" b="1" dirty="0"/>
              </a:p>
            </p:txBody>
          </p:sp>
        </mc:Choice>
        <mc:Fallback>
          <p:sp>
            <p:nvSpPr>
              <p:cNvPr id="6" name="TextBox 5"/>
              <p:cNvSpPr txBox="1">
                <a:spLocks noRot="1" noChangeAspect="1" noMove="1" noResize="1" noEditPoints="1" noAdjustHandles="1" noChangeArrowheads="1" noChangeShapeType="1" noTextEdit="1"/>
              </p:cNvSpPr>
              <p:nvPr/>
            </p:nvSpPr>
            <p:spPr>
              <a:xfrm>
                <a:off x="2991686" y="1916054"/>
                <a:ext cx="810705" cy="58477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3802391" y="4716690"/>
                <a:ext cx="81070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𝑊</m:t>
                          </m:r>
                        </m:e>
                        <m:sup>
                          <m:r>
                            <a:rPr lang="en-IN" sz="3200" b="0" i="1" smtClean="0">
                              <a:latin typeface="Cambria Math" panose="02040503050406030204" pitchFamily="18" charset="0"/>
                            </a:rPr>
                            <m:t>1</m:t>
                          </m:r>
                        </m:sup>
                      </m:sSup>
                    </m:oMath>
                  </m:oMathPara>
                </a14:m>
                <a:endParaRPr lang="en-US" sz="3200" dirty="0"/>
              </a:p>
            </p:txBody>
          </p:sp>
        </mc:Choice>
        <mc:Fallback>
          <p:sp>
            <p:nvSpPr>
              <p:cNvPr id="7" name="TextBox 6"/>
              <p:cNvSpPr txBox="1">
                <a:spLocks noRot="1" noChangeAspect="1" noMove="1" noResize="1" noEditPoints="1" noAdjustHandles="1" noChangeArrowheads="1" noChangeShapeType="1" noTextEdit="1"/>
              </p:cNvSpPr>
              <p:nvPr/>
            </p:nvSpPr>
            <p:spPr>
              <a:xfrm>
                <a:off x="3802391" y="4716690"/>
                <a:ext cx="810705" cy="584775"/>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121178" y="3088856"/>
                <a:ext cx="81070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𝑊</m:t>
                          </m:r>
                        </m:e>
                        <m:sup>
                          <m:r>
                            <a:rPr lang="en-IN" sz="3200" b="0" i="1" smtClean="0">
                              <a:latin typeface="Cambria Math" panose="02040503050406030204" pitchFamily="18" charset="0"/>
                            </a:rPr>
                            <m:t>2</m:t>
                          </m:r>
                        </m:sup>
                      </m:sSup>
                    </m:oMath>
                  </m:oMathPara>
                </a14:m>
                <a:endParaRPr lang="en-US" sz="3200" dirty="0"/>
              </a:p>
            </p:txBody>
          </p:sp>
        </mc:Choice>
        <mc:Fallback>
          <p:sp>
            <p:nvSpPr>
              <p:cNvPr id="8" name="TextBox 7"/>
              <p:cNvSpPr txBox="1">
                <a:spLocks noRot="1" noChangeAspect="1" noMove="1" noResize="1" noEditPoints="1" noAdjustHandles="1" noChangeArrowheads="1" noChangeShapeType="1" noTextEdit="1"/>
              </p:cNvSpPr>
              <p:nvPr/>
            </p:nvSpPr>
            <p:spPr>
              <a:xfrm>
                <a:off x="-121178" y="3088856"/>
                <a:ext cx="810705" cy="584775"/>
              </a:xfrm>
              <a:prstGeom prst="rect">
                <a:avLst/>
              </a:prstGeom>
              <a:blipFill>
                <a:blip r:embed="rId6"/>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4500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 to Backpropagation</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12</a:t>
            </a:fld>
            <a:endParaRPr lang="en-US"/>
          </a:p>
        </p:txBody>
      </p:sp>
      <p:pic>
        <p:nvPicPr>
          <p:cNvPr id="5" name="Picture 4"/>
          <p:cNvPicPr>
            <a:picLocks noChangeAspect="1"/>
          </p:cNvPicPr>
          <p:nvPr/>
        </p:nvPicPr>
        <p:blipFill>
          <a:blip r:embed="rId2"/>
          <a:stretch>
            <a:fillRect/>
          </a:stretch>
        </p:blipFill>
        <p:spPr>
          <a:xfrm>
            <a:off x="10274" y="1613498"/>
            <a:ext cx="4719539" cy="3687967"/>
          </a:xfrm>
          <a:prstGeom prst="rect">
            <a:avLst/>
          </a:prstGeom>
          <a:solidFill>
            <a:schemeClr val="bg1"/>
          </a:solidFill>
        </p:spPr>
      </p:pic>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613096" y="1111623"/>
                <a:ext cx="7578903" cy="5746377"/>
              </a:xfrm>
            </p:spPr>
            <p:txBody>
              <a:bodyPr>
                <a:noAutofit/>
              </a:bodyPr>
              <a:lstStyle/>
              <a:p>
                <a:pPr>
                  <a:lnSpc>
                    <a:spcPct val="100000"/>
                  </a:lnSpc>
                </a:pPr>
                <a14:m>
                  <m:oMath xmlns:m="http://schemas.openxmlformats.org/officeDocument/2006/math">
                    <m:f>
                      <m:fPr>
                        <m:ctrlPr>
                          <a:rPr lang="en-IN" i="1" smtClean="0">
                            <a:latin typeface="Cambria Math" panose="02040503050406030204" pitchFamily="18" charset="0"/>
                          </a:rPr>
                        </m:ctrlPr>
                      </m:fPr>
                      <m:num>
                        <m:r>
                          <a:rPr lang="en-IN">
                            <a:latin typeface="Cambria Math" panose="02040503050406030204" pitchFamily="18" charset="0"/>
                          </a:rPr>
                          <m:t>𝑑</m:t>
                        </m:r>
                        <m:sSup>
                          <m:sSupPr>
                            <m:ctrlPr>
                              <a:rPr lang="en-IN" i="1">
                                <a:latin typeface="Cambria Math" panose="02040503050406030204" pitchFamily="18" charset="0"/>
                              </a:rPr>
                            </m:ctrlPr>
                          </m:sSupPr>
                          <m:e>
                            <m:r>
                              <a:rPr lang="en-IN">
                                <a:latin typeface="Cambria Math" panose="02040503050406030204" pitchFamily="18" charset="0"/>
                              </a:rPr>
                              <m:t>ℓ</m:t>
                            </m:r>
                          </m:e>
                          <m:sup>
                            <m:r>
                              <a:rPr lang="en-IN">
                                <a:latin typeface="Cambria Math" panose="02040503050406030204" pitchFamily="18" charset="0"/>
                              </a:rPr>
                              <m:t>𝑖</m:t>
                            </m:r>
                          </m:sup>
                        </m:sSup>
                      </m:num>
                      <m:den>
                        <m:r>
                          <a:rPr lang="en-IN">
                            <a:latin typeface="Cambria Math" panose="02040503050406030204" pitchFamily="18" charset="0"/>
                          </a:rPr>
                          <m:t>𝑑</m:t>
                        </m:r>
                        <m:sSup>
                          <m:sSupPr>
                            <m:ctrlPr>
                              <a:rPr lang="en-IN" i="1">
                                <a:latin typeface="Cambria Math" panose="02040503050406030204" pitchFamily="18" charset="0"/>
                              </a:rPr>
                            </m:ctrlPr>
                          </m:sSupPr>
                          <m:e>
                            <m:r>
                              <a:rPr lang="en-IN">
                                <a:latin typeface="Cambria Math" panose="02040503050406030204" pitchFamily="18" charset="0"/>
                              </a:rPr>
                              <m:t>𝑊</m:t>
                            </m:r>
                          </m:e>
                          <m:sup>
                            <m:r>
                              <a:rPr lang="en-IN">
                                <a:latin typeface="Cambria Math" panose="02040503050406030204" pitchFamily="18" charset="0"/>
                              </a:rPr>
                              <m:t>2</m:t>
                            </m:r>
                          </m:sup>
                        </m:sSup>
                      </m:den>
                    </m:f>
                  </m:oMath>
                </a14:m>
                <a:r>
                  <a:rPr lang="en-IN" dirty="0" smtClean="0"/>
                  <a:t> is more fun –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ℓ</m:t>
                        </m:r>
                      </m:e>
                      <m:sup>
                        <m:r>
                          <a:rPr lang="en-IN" b="0" i="1" smtClean="0">
                            <a:latin typeface="Cambria Math" panose="02040503050406030204" pitchFamily="18" charset="0"/>
                          </a:rPr>
                          <m:t>𝑖</m:t>
                        </m:r>
                      </m:sup>
                    </m:sSup>
                  </m:oMath>
                </a14:m>
                <a:r>
                  <a:rPr lang="en-IN" dirty="0" smtClean="0"/>
                  <a:t> depends only on </a:t>
                </a:r>
                <a14:m>
                  <m:oMath xmlns:m="http://schemas.openxmlformats.org/officeDocument/2006/math">
                    <m:sSup>
                      <m:sSupPr>
                        <m:ctrlPr>
                          <a:rPr lang="en-IN" b="0" i="1" dirty="0" smtClean="0">
                            <a:latin typeface="Cambria Math" panose="02040503050406030204" pitchFamily="18" charset="0"/>
                          </a:rPr>
                        </m:ctrlPr>
                      </m:sSup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e>
                      <m:sup>
                        <m:r>
                          <a:rPr lang="en-IN" b="0" i="1" dirty="0" smtClean="0">
                            <a:latin typeface="Cambria Math" panose="02040503050406030204" pitchFamily="18" charset="0"/>
                          </a:rPr>
                          <m:t>𝑖</m:t>
                        </m:r>
                      </m:sup>
                    </m:sSup>
                  </m:oMath>
                </a14:m>
                <a:r>
                  <a:rPr lang="en-IN" dirty="0" smtClean="0"/>
                  <a:t> so</a:t>
                </a:r>
              </a:p>
              <a:p>
                <a:pPr lvl="2">
                  <a:lnSpc>
                    <a:spcPct val="100000"/>
                  </a:lnSpc>
                </a:pPr>
                <a14:m>
                  <m:oMath xmlns:m="http://schemas.openxmlformats.org/officeDocument/2006/math">
                    <m:f>
                      <m:fPr>
                        <m:ctrlPr>
                          <a:rPr lang="en-IN">
                            <a:latin typeface="Cambria Math" panose="02040503050406030204" pitchFamily="18" charset="0"/>
                          </a:rPr>
                        </m:ctrlPr>
                      </m:fPr>
                      <m:num>
                        <m:r>
                          <a:rPr lang="en-IN">
                            <a:latin typeface="Cambria Math" panose="02040503050406030204" pitchFamily="18" charset="0"/>
                          </a:rPr>
                          <m:t>𝑑</m:t>
                        </m:r>
                        <m:sSup>
                          <m:sSupPr>
                            <m:ctrlPr>
                              <a:rPr lang="en-IN">
                                <a:latin typeface="Cambria Math" panose="02040503050406030204" pitchFamily="18" charset="0"/>
                              </a:rPr>
                            </m:ctrlPr>
                          </m:sSupPr>
                          <m:e>
                            <m:r>
                              <a:rPr lang="en-IN">
                                <a:latin typeface="Cambria Math" panose="02040503050406030204" pitchFamily="18" charset="0"/>
                              </a:rPr>
                              <m:t>ℓ</m:t>
                            </m:r>
                          </m:e>
                          <m:sup>
                            <m:r>
                              <a:rPr lang="en-IN">
                                <a:latin typeface="Cambria Math" panose="02040503050406030204" pitchFamily="18" charset="0"/>
                              </a:rPr>
                              <m:t>𝑖</m:t>
                            </m:r>
                          </m:sup>
                        </m:sSup>
                      </m:num>
                      <m:den>
                        <m:r>
                          <a:rPr lang="en-IN">
                            <a:latin typeface="Cambria Math" panose="02040503050406030204" pitchFamily="18" charset="0"/>
                          </a:rPr>
                          <m:t>𝑑</m:t>
                        </m:r>
                        <m:sSup>
                          <m:sSupPr>
                            <m:ctrlPr>
                              <a:rPr lang="en-IN">
                                <a:latin typeface="Cambria Math" panose="02040503050406030204" pitchFamily="18" charset="0"/>
                              </a:rPr>
                            </m:ctrlPr>
                          </m:sSupPr>
                          <m:e>
                            <m:r>
                              <a:rPr lang="en-IN">
                                <a:latin typeface="Cambria Math" panose="02040503050406030204" pitchFamily="18" charset="0"/>
                              </a:rPr>
                              <m:t>𝑊</m:t>
                            </m:r>
                          </m:e>
                          <m:sup>
                            <m:r>
                              <a:rPr lang="en-IN">
                                <a:latin typeface="Cambria Math" panose="02040503050406030204" pitchFamily="18" charset="0"/>
                              </a:rPr>
                              <m:t>2</m:t>
                            </m:r>
                          </m:sup>
                        </m:sSup>
                      </m:den>
                    </m:f>
                    <m:r>
                      <a:rPr lang="en-IN">
                        <a:latin typeface="Cambria Math" panose="02040503050406030204" pitchFamily="18" charset="0"/>
                      </a:rPr>
                      <m:t>=</m:t>
                    </m:r>
                    <m:f>
                      <m:fPr>
                        <m:ctrlPr>
                          <a:rPr lang="en-IN">
                            <a:latin typeface="Cambria Math" panose="02040503050406030204" pitchFamily="18" charset="0"/>
                          </a:rPr>
                        </m:ctrlPr>
                      </m:fPr>
                      <m:num>
                        <m:r>
                          <a:rPr lang="en-IN">
                            <a:latin typeface="Cambria Math" panose="02040503050406030204" pitchFamily="18" charset="0"/>
                          </a:rPr>
                          <m:t>𝑑</m:t>
                        </m:r>
                        <m:sSup>
                          <m:sSupPr>
                            <m:ctrlPr>
                              <a:rPr lang="en-IN">
                                <a:latin typeface="Cambria Math" panose="02040503050406030204" pitchFamily="18" charset="0"/>
                              </a:rPr>
                            </m:ctrlPr>
                          </m:sSupPr>
                          <m:e>
                            <m:r>
                              <a:rPr lang="en-IN">
                                <a:latin typeface="Cambria Math" panose="02040503050406030204" pitchFamily="18" charset="0"/>
                              </a:rPr>
                              <m:t>ℓ</m:t>
                            </m:r>
                          </m:e>
                          <m:sup>
                            <m:r>
                              <a:rPr lang="en-IN">
                                <a:latin typeface="Cambria Math" panose="02040503050406030204" pitchFamily="18" charset="0"/>
                              </a:rPr>
                              <m:t>𝑖</m:t>
                            </m:r>
                          </m:sup>
                        </m:sSup>
                      </m:num>
                      <m:den>
                        <m:r>
                          <a:rPr lang="en-IN">
                            <a:latin typeface="Cambria Math" panose="02040503050406030204" pitchFamily="18" charset="0"/>
                          </a:rPr>
                          <m:t>𝑑</m:t>
                        </m:r>
                        <m:sSup>
                          <m:sSupPr>
                            <m:ctrlPr>
                              <a:rPr lang="en-IN">
                                <a:latin typeface="Cambria Math" panose="02040503050406030204" pitchFamily="18" charset="0"/>
                              </a:rPr>
                            </m:ctrlPr>
                          </m:sSupPr>
                          <m:e>
                            <m:acc>
                              <m:accPr>
                                <m:chr m:val="̂"/>
                                <m:ctrlPr>
                                  <a:rPr lang="en-IN">
                                    <a:latin typeface="Cambria Math" panose="02040503050406030204" pitchFamily="18" charset="0"/>
                                  </a:rPr>
                                </m:ctrlPr>
                              </m:accPr>
                              <m:e>
                                <m:r>
                                  <a:rPr lang="en-IN">
                                    <a:latin typeface="Cambria Math" panose="02040503050406030204" pitchFamily="18" charset="0"/>
                                  </a:rPr>
                                  <m:t>𝑦</m:t>
                                </m:r>
                              </m:e>
                            </m:acc>
                          </m:e>
                          <m:sup>
                            <m:r>
                              <a:rPr lang="en-IN">
                                <a:latin typeface="Cambria Math" panose="02040503050406030204" pitchFamily="18" charset="0"/>
                              </a:rPr>
                              <m:t>𝑖</m:t>
                            </m:r>
                          </m:sup>
                        </m:sSup>
                      </m:den>
                    </m:f>
                    <m:r>
                      <a:rPr lang="en-IN">
                        <a:latin typeface="Cambria Math" panose="02040503050406030204" pitchFamily="18" charset="0"/>
                      </a:rPr>
                      <m:t>⋅</m:t>
                    </m:r>
                    <m:f>
                      <m:fPr>
                        <m:ctrlPr>
                          <a:rPr lang="en-IN">
                            <a:latin typeface="Cambria Math" panose="02040503050406030204" pitchFamily="18" charset="0"/>
                          </a:rPr>
                        </m:ctrlPr>
                      </m:fPr>
                      <m:num>
                        <m:r>
                          <a:rPr lang="en-IN">
                            <a:latin typeface="Cambria Math" panose="02040503050406030204" pitchFamily="18" charset="0"/>
                          </a:rPr>
                          <m:t>𝑑</m:t>
                        </m:r>
                        <m:sSup>
                          <m:sSupPr>
                            <m:ctrlPr>
                              <a:rPr lang="en-IN">
                                <a:latin typeface="Cambria Math" panose="02040503050406030204" pitchFamily="18" charset="0"/>
                              </a:rPr>
                            </m:ctrlPr>
                          </m:sSupPr>
                          <m:e>
                            <m:acc>
                              <m:accPr>
                                <m:chr m:val="̂"/>
                                <m:ctrlPr>
                                  <a:rPr lang="en-IN">
                                    <a:latin typeface="Cambria Math" panose="02040503050406030204" pitchFamily="18" charset="0"/>
                                  </a:rPr>
                                </m:ctrlPr>
                              </m:accPr>
                              <m:e>
                                <m:r>
                                  <a:rPr lang="en-IN">
                                    <a:latin typeface="Cambria Math" panose="02040503050406030204" pitchFamily="18" charset="0"/>
                                  </a:rPr>
                                  <m:t>𝑦</m:t>
                                </m:r>
                              </m:e>
                            </m:acc>
                          </m:e>
                          <m:sup>
                            <m:r>
                              <a:rPr lang="en-IN">
                                <a:latin typeface="Cambria Math" panose="02040503050406030204" pitchFamily="18" charset="0"/>
                              </a:rPr>
                              <m:t>𝑖</m:t>
                            </m:r>
                          </m:sup>
                        </m:sSup>
                      </m:num>
                      <m:den>
                        <m:r>
                          <a:rPr lang="en-IN">
                            <a:latin typeface="Cambria Math" panose="02040503050406030204" pitchFamily="18" charset="0"/>
                          </a:rPr>
                          <m:t>𝑑</m:t>
                        </m:r>
                        <m:sSup>
                          <m:sSupPr>
                            <m:ctrlPr>
                              <a:rPr lang="en-IN">
                                <a:latin typeface="Cambria Math" panose="02040503050406030204" pitchFamily="18" charset="0"/>
                              </a:rPr>
                            </m:ctrlPr>
                          </m:sSupPr>
                          <m:e>
                            <m:r>
                              <a:rPr lang="en-IN">
                                <a:latin typeface="Cambria Math" panose="02040503050406030204" pitchFamily="18" charset="0"/>
                              </a:rPr>
                              <m:t>𝑊</m:t>
                            </m:r>
                          </m:e>
                          <m:sup>
                            <m:r>
                              <a:rPr lang="en-IN">
                                <a:latin typeface="Cambria Math" panose="02040503050406030204" pitchFamily="18" charset="0"/>
                              </a:rPr>
                              <m:t>2</m:t>
                            </m:r>
                          </m:sup>
                        </m:sSup>
                      </m:den>
                    </m:f>
                    <m:r>
                      <a:rPr lang="en-IN">
                        <a:latin typeface="Cambria Math" panose="02040503050406030204" pitchFamily="18" charset="0"/>
                      </a:rPr>
                      <m:t>=</m:t>
                    </m:r>
                    <m:sSup>
                      <m:sSupPr>
                        <m:ctrlPr>
                          <a:rPr lang="en-IN">
                            <a:latin typeface="Cambria Math" panose="02040503050406030204" pitchFamily="18" charset="0"/>
                          </a:rPr>
                        </m:ctrlPr>
                      </m:sSupPr>
                      <m:e>
                        <m:r>
                          <a:rPr lang="en-IN">
                            <a:latin typeface="Cambria Math" panose="02040503050406030204" pitchFamily="18" charset="0"/>
                          </a:rPr>
                          <m:t>ℓ</m:t>
                        </m:r>
                      </m:e>
                      <m:sup>
                        <m:r>
                          <a:rPr lang="en-IN">
                            <a:latin typeface="Cambria Math" panose="02040503050406030204" pitchFamily="18" charset="0"/>
                          </a:rPr>
                          <m:t>′</m:t>
                        </m:r>
                      </m:sup>
                    </m:sSup>
                    <m:d>
                      <m:dPr>
                        <m:ctrlPr>
                          <a:rPr lang="en-IN">
                            <a:latin typeface="Cambria Math" panose="02040503050406030204" pitchFamily="18" charset="0"/>
                          </a:rPr>
                        </m:ctrlPr>
                      </m:dPr>
                      <m:e>
                        <m:sSup>
                          <m:sSupPr>
                            <m:ctrlPr>
                              <a:rPr lang="en-IN" dirty="0">
                                <a:latin typeface="Cambria Math" panose="02040503050406030204" pitchFamily="18" charset="0"/>
                              </a:rPr>
                            </m:ctrlPr>
                          </m:sSupPr>
                          <m:e>
                            <m:acc>
                              <m:accPr>
                                <m:chr m:val="̂"/>
                                <m:ctrlPr>
                                  <a:rPr lang="en-IN">
                                    <a:latin typeface="Cambria Math" panose="02040503050406030204" pitchFamily="18" charset="0"/>
                                  </a:rPr>
                                </m:ctrlPr>
                              </m:accPr>
                              <m:e>
                                <m:r>
                                  <a:rPr lang="en-IN">
                                    <a:latin typeface="Cambria Math" panose="02040503050406030204" pitchFamily="18" charset="0"/>
                                  </a:rPr>
                                  <m:t>𝑦</m:t>
                                </m:r>
                              </m:e>
                            </m:acc>
                          </m:e>
                          <m:sup>
                            <m:r>
                              <a:rPr lang="en-IN" dirty="0">
                                <a:latin typeface="Cambria Math" panose="02040503050406030204" pitchFamily="18" charset="0"/>
                              </a:rPr>
                              <m:t>𝑖</m:t>
                            </m:r>
                          </m:sup>
                        </m:sSup>
                        <m:r>
                          <a:rPr lang="en-IN" dirty="0">
                            <a:latin typeface="Cambria Math" panose="02040503050406030204" pitchFamily="18" charset="0"/>
                          </a:rPr>
                          <m:t>,</m:t>
                        </m:r>
                        <m:sSup>
                          <m:sSupPr>
                            <m:ctrlPr>
                              <a:rPr lang="en-IN" dirty="0">
                                <a:latin typeface="Cambria Math" panose="02040503050406030204" pitchFamily="18" charset="0"/>
                              </a:rPr>
                            </m:ctrlPr>
                          </m:sSupPr>
                          <m:e>
                            <m:r>
                              <a:rPr lang="en-IN" dirty="0">
                                <a:latin typeface="Cambria Math" panose="02040503050406030204" pitchFamily="18" charset="0"/>
                              </a:rPr>
                              <m:t>𝑦</m:t>
                            </m:r>
                          </m:e>
                          <m:sup>
                            <m:r>
                              <a:rPr lang="en-IN" dirty="0">
                                <a:latin typeface="Cambria Math" panose="02040503050406030204" pitchFamily="18" charset="0"/>
                              </a:rPr>
                              <m:t>𝑖</m:t>
                            </m:r>
                          </m:sup>
                        </m:sSup>
                      </m:e>
                    </m:d>
                    <m:r>
                      <a:rPr lang="en-IN">
                        <a:latin typeface="Cambria Math" panose="02040503050406030204" pitchFamily="18" charset="0"/>
                      </a:rPr>
                      <m:t>⋅</m:t>
                    </m:r>
                    <m:f>
                      <m:fPr>
                        <m:ctrlPr>
                          <a:rPr lang="en-IN">
                            <a:latin typeface="Cambria Math" panose="02040503050406030204" pitchFamily="18" charset="0"/>
                          </a:rPr>
                        </m:ctrlPr>
                      </m:fPr>
                      <m:num>
                        <m:r>
                          <a:rPr lang="en-IN">
                            <a:latin typeface="Cambria Math" panose="02040503050406030204" pitchFamily="18" charset="0"/>
                          </a:rPr>
                          <m:t>𝑑</m:t>
                        </m:r>
                        <m:sSup>
                          <m:sSupPr>
                            <m:ctrlPr>
                              <a:rPr lang="en-IN">
                                <a:latin typeface="Cambria Math" panose="02040503050406030204" pitchFamily="18" charset="0"/>
                              </a:rPr>
                            </m:ctrlPr>
                          </m:sSupPr>
                          <m:e>
                            <m:acc>
                              <m:accPr>
                                <m:chr m:val="̂"/>
                                <m:ctrlPr>
                                  <a:rPr lang="en-IN">
                                    <a:latin typeface="Cambria Math" panose="02040503050406030204" pitchFamily="18" charset="0"/>
                                  </a:rPr>
                                </m:ctrlPr>
                              </m:accPr>
                              <m:e>
                                <m:r>
                                  <a:rPr lang="en-IN">
                                    <a:latin typeface="Cambria Math" panose="02040503050406030204" pitchFamily="18" charset="0"/>
                                  </a:rPr>
                                  <m:t>𝑦</m:t>
                                </m:r>
                              </m:e>
                            </m:acc>
                          </m:e>
                          <m:sup>
                            <m:r>
                              <a:rPr lang="en-IN">
                                <a:latin typeface="Cambria Math" panose="02040503050406030204" pitchFamily="18" charset="0"/>
                              </a:rPr>
                              <m:t>𝑖</m:t>
                            </m:r>
                          </m:sup>
                        </m:sSup>
                      </m:num>
                      <m:den>
                        <m:r>
                          <a:rPr lang="en-IN">
                            <a:latin typeface="Cambria Math" panose="02040503050406030204" pitchFamily="18" charset="0"/>
                          </a:rPr>
                          <m:t>𝑑</m:t>
                        </m:r>
                        <m:sSup>
                          <m:sSupPr>
                            <m:ctrlPr>
                              <a:rPr lang="en-IN">
                                <a:latin typeface="Cambria Math" panose="02040503050406030204" pitchFamily="18" charset="0"/>
                              </a:rPr>
                            </m:ctrlPr>
                          </m:sSupPr>
                          <m:e>
                            <m:r>
                              <a:rPr lang="en-IN">
                                <a:latin typeface="Cambria Math" panose="02040503050406030204" pitchFamily="18" charset="0"/>
                              </a:rPr>
                              <m:t>𝑊</m:t>
                            </m:r>
                          </m:e>
                          <m:sup>
                            <m:r>
                              <a:rPr lang="en-IN">
                                <a:latin typeface="Cambria Math" panose="02040503050406030204" pitchFamily="18" charset="0"/>
                              </a:rPr>
                              <m:t>2</m:t>
                            </m:r>
                          </m:sup>
                        </m:sSup>
                      </m:den>
                    </m:f>
                  </m:oMath>
                </a14:m>
                <a:endParaRPr lang="en-IN" dirty="0" smtClean="0">
                  <a:latin typeface="Cambria Math" panose="02040503050406030204" pitchFamily="18" charset="0"/>
                </a:endParaRPr>
              </a:p>
              <a:p>
                <a:pPr lvl="2">
                  <a:lnSpc>
                    <a:spcPct val="100000"/>
                  </a:lnSpc>
                </a:pPr>
                <a14:m>
                  <m:oMath xmlns:m="http://schemas.openxmlformats.org/officeDocument/2006/math">
                    <m:sSup>
                      <m:sSupPr>
                        <m:ctrlPr>
                          <a:rPr lang="en-IN">
                            <a:latin typeface="Cambria Math" panose="02040503050406030204" pitchFamily="18" charset="0"/>
                          </a:rPr>
                        </m:ctrlPr>
                      </m:sSupPr>
                      <m:e>
                        <m:acc>
                          <m:accPr>
                            <m:chr m:val="̂"/>
                            <m:ctrlPr>
                              <a:rPr lang="en-IN">
                                <a:latin typeface="Cambria Math" panose="02040503050406030204" pitchFamily="18" charset="0"/>
                              </a:rPr>
                            </m:ctrlPr>
                          </m:accPr>
                          <m:e>
                            <m:r>
                              <a:rPr lang="en-IN">
                                <a:latin typeface="Cambria Math" panose="02040503050406030204" pitchFamily="18" charset="0"/>
                              </a:rPr>
                              <m:t>𝑦</m:t>
                            </m:r>
                          </m:e>
                        </m:acc>
                      </m:e>
                      <m:sup>
                        <m:r>
                          <a:rPr lang="en-IN">
                            <a:latin typeface="Cambria Math" panose="02040503050406030204" pitchFamily="18" charset="0"/>
                          </a:rPr>
                          <m:t>𝑖</m:t>
                        </m:r>
                      </m:sup>
                    </m:sSup>
                    <m:r>
                      <a:rPr lang="en-IN">
                        <a:latin typeface="Cambria Math" panose="02040503050406030204" pitchFamily="18" charset="0"/>
                      </a:rPr>
                      <m:t>=</m:t>
                    </m:r>
                    <m:sSup>
                      <m:sSupPr>
                        <m:ctrlPr>
                          <a:rPr lang="en-IN">
                            <a:latin typeface="Cambria Math" panose="02040503050406030204" pitchFamily="18" charset="0"/>
                          </a:rPr>
                        </m:ctrlPr>
                      </m:sSupPr>
                      <m:e>
                        <m:r>
                          <a:rPr lang="en-IN" b="1">
                            <a:latin typeface="Cambria Math" panose="02040503050406030204" pitchFamily="18" charset="0"/>
                          </a:rPr>
                          <m:t>𝐯</m:t>
                        </m:r>
                      </m:e>
                      <m:sup>
                        <m:r>
                          <a:rPr lang="en-IN">
                            <a:latin typeface="Cambria Math" panose="02040503050406030204" pitchFamily="18" charset="0"/>
                          </a:rPr>
                          <m:t>⊤</m:t>
                        </m:r>
                      </m:sup>
                    </m:sSup>
                    <m:sSup>
                      <m:sSupPr>
                        <m:ctrlPr>
                          <a:rPr lang="en-IN">
                            <a:latin typeface="Cambria Math" panose="02040503050406030204" pitchFamily="18" charset="0"/>
                          </a:rPr>
                        </m:ctrlPr>
                      </m:sSupPr>
                      <m:e>
                        <m:r>
                          <a:rPr lang="en-IN" b="1">
                            <a:latin typeface="Cambria Math" panose="02040503050406030204" pitchFamily="18" charset="0"/>
                          </a:rPr>
                          <m:t>𝐡</m:t>
                        </m:r>
                      </m:e>
                      <m:sup>
                        <m:r>
                          <a:rPr lang="en-IN">
                            <a:latin typeface="Cambria Math" panose="02040503050406030204" pitchFamily="18" charset="0"/>
                          </a:rPr>
                          <m:t>2</m:t>
                        </m:r>
                        <m:r>
                          <a:rPr lang="en-IN">
                            <a:latin typeface="Cambria Math" panose="02040503050406030204" pitchFamily="18" charset="0"/>
                          </a:rPr>
                          <m:t>,</m:t>
                        </m:r>
                        <m:r>
                          <a:rPr lang="en-IN">
                            <a:latin typeface="Cambria Math" panose="02040503050406030204" pitchFamily="18" charset="0"/>
                          </a:rPr>
                          <m:t>𝑖</m:t>
                        </m:r>
                      </m:sup>
                    </m:sSup>
                  </m:oMath>
                </a14:m>
                <a:r>
                  <a:rPr lang="en-IN" dirty="0" smtClean="0">
                    <a:latin typeface="+mj-lt"/>
                  </a:rPr>
                  <a:t> depends on </a:t>
                </a:r>
                <a14:m>
                  <m:oMath xmlns:m="http://schemas.openxmlformats.org/officeDocument/2006/math">
                    <m:r>
                      <a:rPr lang="en-IN" b="1" i="0" smtClean="0">
                        <a:latin typeface="Cambria Math" panose="02040503050406030204" pitchFamily="18" charset="0"/>
                      </a:rPr>
                      <m:t>𝐯</m:t>
                    </m:r>
                  </m:oMath>
                </a14:m>
                <a:r>
                  <a:rPr lang="en-IN" dirty="0" smtClean="0">
                    <a:latin typeface="+mj-lt"/>
                  </a:rPr>
                  <a:t> and </a:t>
                </a:r>
                <a14:m>
                  <m:oMath xmlns:m="http://schemas.openxmlformats.org/officeDocument/2006/math">
                    <m:sSup>
                      <m:sSupPr>
                        <m:ctrlPr>
                          <a:rPr lang="en-IN">
                            <a:latin typeface="Cambria Math" panose="02040503050406030204" pitchFamily="18" charset="0"/>
                          </a:rPr>
                        </m:ctrlPr>
                      </m:sSupPr>
                      <m:e>
                        <m:r>
                          <a:rPr lang="en-IN" b="1">
                            <a:latin typeface="Cambria Math" panose="02040503050406030204" pitchFamily="18" charset="0"/>
                          </a:rPr>
                          <m:t>𝐡</m:t>
                        </m:r>
                      </m:e>
                      <m:sup>
                        <m:r>
                          <a:rPr lang="en-IN">
                            <a:latin typeface="Cambria Math" panose="02040503050406030204" pitchFamily="18" charset="0"/>
                          </a:rPr>
                          <m:t>2,</m:t>
                        </m:r>
                        <m:r>
                          <a:rPr lang="en-IN">
                            <a:latin typeface="Cambria Math" panose="02040503050406030204" pitchFamily="18" charset="0"/>
                          </a:rPr>
                          <m:t>𝑖</m:t>
                        </m:r>
                      </m:sup>
                    </m:sSup>
                  </m:oMath>
                </a14:m>
                <a:endParaRPr lang="en-IN" dirty="0" smtClean="0">
                  <a:latin typeface="+mj-lt"/>
                </a:endParaRPr>
              </a:p>
              <a:p>
                <a:pPr lvl="2">
                  <a:lnSpc>
                    <a:spcPct val="100000"/>
                  </a:lnSpc>
                </a:pPr>
                <a14:m>
                  <m:oMath xmlns:m="http://schemas.openxmlformats.org/officeDocument/2006/math">
                    <m:f>
                      <m:fPr>
                        <m:ctrlPr>
                          <a:rPr lang="en-IN">
                            <a:latin typeface="Cambria Math" panose="02040503050406030204" pitchFamily="18" charset="0"/>
                          </a:rPr>
                        </m:ctrlPr>
                      </m:fPr>
                      <m:num>
                        <m:r>
                          <a:rPr lang="en-IN">
                            <a:latin typeface="Cambria Math" panose="02040503050406030204" pitchFamily="18" charset="0"/>
                          </a:rPr>
                          <m:t>𝑑</m:t>
                        </m:r>
                        <m:sSup>
                          <m:sSupPr>
                            <m:ctrlPr>
                              <a:rPr lang="en-IN">
                                <a:latin typeface="Cambria Math" panose="02040503050406030204" pitchFamily="18" charset="0"/>
                              </a:rPr>
                            </m:ctrlPr>
                          </m:sSupPr>
                          <m:e>
                            <m:acc>
                              <m:accPr>
                                <m:chr m:val="̂"/>
                                <m:ctrlPr>
                                  <a:rPr lang="en-IN">
                                    <a:latin typeface="Cambria Math" panose="02040503050406030204" pitchFamily="18" charset="0"/>
                                  </a:rPr>
                                </m:ctrlPr>
                              </m:accPr>
                              <m:e>
                                <m:r>
                                  <a:rPr lang="en-IN">
                                    <a:latin typeface="Cambria Math" panose="02040503050406030204" pitchFamily="18" charset="0"/>
                                  </a:rPr>
                                  <m:t>𝑦</m:t>
                                </m:r>
                              </m:e>
                            </m:acc>
                          </m:e>
                          <m:sup>
                            <m:r>
                              <a:rPr lang="en-IN">
                                <a:latin typeface="Cambria Math" panose="02040503050406030204" pitchFamily="18" charset="0"/>
                              </a:rPr>
                              <m:t>𝑖</m:t>
                            </m:r>
                          </m:sup>
                        </m:sSup>
                      </m:num>
                      <m:den>
                        <m:r>
                          <a:rPr lang="en-IN">
                            <a:latin typeface="Cambria Math" panose="02040503050406030204" pitchFamily="18" charset="0"/>
                          </a:rPr>
                          <m:t>𝑑</m:t>
                        </m:r>
                        <m:sSup>
                          <m:sSupPr>
                            <m:ctrlPr>
                              <a:rPr lang="en-IN">
                                <a:latin typeface="Cambria Math" panose="02040503050406030204" pitchFamily="18" charset="0"/>
                              </a:rPr>
                            </m:ctrlPr>
                          </m:sSupPr>
                          <m:e>
                            <m:r>
                              <a:rPr lang="en-IN">
                                <a:latin typeface="Cambria Math" panose="02040503050406030204" pitchFamily="18" charset="0"/>
                              </a:rPr>
                              <m:t>𝑊</m:t>
                            </m:r>
                          </m:e>
                          <m:sup>
                            <m:r>
                              <a:rPr lang="en-IN">
                                <a:latin typeface="Cambria Math" panose="02040503050406030204" pitchFamily="18" charset="0"/>
                              </a:rPr>
                              <m:t>2</m:t>
                            </m:r>
                          </m:sup>
                        </m:sSup>
                      </m:den>
                    </m:f>
                    <m:r>
                      <a:rPr lang="en-IN">
                        <a:latin typeface="Cambria Math" panose="02040503050406030204" pitchFamily="18" charset="0"/>
                      </a:rPr>
                      <m:t>=</m:t>
                    </m:r>
                    <m:f>
                      <m:fPr>
                        <m:ctrlPr>
                          <a:rPr lang="en-IN">
                            <a:latin typeface="Cambria Math" panose="02040503050406030204" pitchFamily="18" charset="0"/>
                          </a:rPr>
                        </m:ctrlPr>
                      </m:fPr>
                      <m:num>
                        <m:r>
                          <a:rPr lang="en-IN">
                            <a:latin typeface="Cambria Math" panose="02040503050406030204" pitchFamily="18" charset="0"/>
                          </a:rPr>
                          <m:t>𝑑</m:t>
                        </m:r>
                        <m:sSup>
                          <m:sSupPr>
                            <m:ctrlPr>
                              <a:rPr lang="en-IN">
                                <a:latin typeface="Cambria Math" panose="02040503050406030204" pitchFamily="18" charset="0"/>
                              </a:rPr>
                            </m:ctrlPr>
                          </m:sSupPr>
                          <m:e>
                            <m:acc>
                              <m:accPr>
                                <m:chr m:val="̂"/>
                                <m:ctrlPr>
                                  <a:rPr lang="en-IN">
                                    <a:latin typeface="Cambria Math" panose="02040503050406030204" pitchFamily="18" charset="0"/>
                                  </a:rPr>
                                </m:ctrlPr>
                              </m:accPr>
                              <m:e>
                                <m:r>
                                  <a:rPr lang="en-IN">
                                    <a:latin typeface="Cambria Math" panose="02040503050406030204" pitchFamily="18" charset="0"/>
                                  </a:rPr>
                                  <m:t>𝑦</m:t>
                                </m:r>
                              </m:e>
                            </m:acc>
                          </m:e>
                          <m:sup>
                            <m:r>
                              <a:rPr lang="en-IN">
                                <a:latin typeface="Cambria Math" panose="02040503050406030204" pitchFamily="18" charset="0"/>
                              </a:rPr>
                              <m:t>𝑖</m:t>
                            </m:r>
                          </m:sup>
                        </m:sSup>
                      </m:num>
                      <m:den>
                        <m:r>
                          <a:rPr lang="en-IN">
                            <a:latin typeface="Cambria Math" panose="02040503050406030204" pitchFamily="18" charset="0"/>
                          </a:rPr>
                          <m:t>𝑑</m:t>
                        </m:r>
                        <m:sSup>
                          <m:sSupPr>
                            <m:ctrlPr>
                              <a:rPr lang="en-IN">
                                <a:latin typeface="Cambria Math" panose="02040503050406030204" pitchFamily="18" charset="0"/>
                              </a:rPr>
                            </m:ctrlPr>
                          </m:sSupPr>
                          <m:e>
                            <m:r>
                              <a:rPr lang="en-IN" b="1" i="0">
                                <a:latin typeface="Cambria Math" panose="02040503050406030204" pitchFamily="18" charset="0"/>
                              </a:rPr>
                              <m:t>𝐡</m:t>
                            </m:r>
                          </m:e>
                          <m:sup>
                            <m:r>
                              <a:rPr lang="en-IN">
                                <a:latin typeface="Cambria Math" panose="02040503050406030204" pitchFamily="18" charset="0"/>
                              </a:rPr>
                              <m:t>2</m:t>
                            </m:r>
                            <m:r>
                              <a:rPr lang="en-IN">
                                <a:latin typeface="Cambria Math" panose="02040503050406030204" pitchFamily="18" charset="0"/>
                              </a:rPr>
                              <m:t>,</m:t>
                            </m:r>
                            <m:r>
                              <a:rPr lang="en-IN">
                                <a:latin typeface="Cambria Math" panose="02040503050406030204" pitchFamily="18" charset="0"/>
                              </a:rPr>
                              <m:t>𝑖</m:t>
                            </m:r>
                          </m:sup>
                        </m:sSup>
                      </m:den>
                    </m:f>
                    <m:r>
                      <a:rPr lang="en-IN">
                        <a:latin typeface="Cambria Math" panose="02040503050406030204" pitchFamily="18" charset="0"/>
                      </a:rPr>
                      <m:t>⋅</m:t>
                    </m:r>
                    <m:f>
                      <m:fPr>
                        <m:ctrlPr>
                          <a:rPr lang="en-IN">
                            <a:latin typeface="Cambria Math" panose="02040503050406030204" pitchFamily="18" charset="0"/>
                          </a:rPr>
                        </m:ctrlPr>
                      </m:fPr>
                      <m:num>
                        <m:r>
                          <a:rPr lang="en-IN">
                            <a:latin typeface="Cambria Math" panose="02040503050406030204" pitchFamily="18" charset="0"/>
                          </a:rPr>
                          <m:t>𝑑</m:t>
                        </m:r>
                        <m:sSup>
                          <m:sSupPr>
                            <m:ctrlPr>
                              <a:rPr lang="en-IN">
                                <a:latin typeface="Cambria Math" panose="02040503050406030204" pitchFamily="18" charset="0"/>
                              </a:rPr>
                            </m:ctrlPr>
                          </m:sSupPr>
                          <m:e>
                            <m:r>
                              <a:rPr lang="en-IN" b="1">
                                <a:latin typeface="Cambria Math" panose="02040503050406030204" pitchFamily="18" charset="0"/>
                              </a:rPr>
                              <m:t>𝐡</m:t>
                            </m:r>
                          </m:e>
                          <m:sup>
                            <m:r>
                              <a:rPr lang="en-IN">
                                <a:latin typeface="Cambria Math" panose="02040503050406030204" pitchFamily="18" charset="0"/>
                              </a:rPr>
                              <m:t>2,</m:t>
                            </m:r>
                            <m:r>
                              <a:rPr lang="en-IN">
                                <a:latin typeface="Cambria Math" panose="02040503050406030204" pitchFamily="18" charset="0"/>
                              </a:rPr>
                              <m:t>𝑖</m:t>
                            </m:r>
                          </m:sup>
                        </m:sSup>
                      </m:num>
                      <m:den>
                        <m:r>
                          <a:rPr lang="en-IN">
                            <a:latin typeface="Cambria Math" panose="02040503050406030204" pitchFamily="18" charset="0"/>
                          </a:rPr>
                          <m:t>𝑑</m:t>
                        </m:r>
                        <m:sSup>
                          <m:sSupPr>
                            <m:ctrlPr>
                              <a:rPr lang="en-IN">
                                <a:latin typeface="Cambria Math" panose="02040503050406030204" pitchFamily="18" charset="0"/>
                              </a:rPr>
                            </m:ctrlPr>
                          </m:sSupPr>
                          <m:e>
                            <m:r>
                              <a:rPr lang="en-IN">
                                <a:latin typeface="Cambria Math" panose="02040503050406030204" pitchFamily="18" charset="0"/>
                              </a:rPr>
                              <m:t>𝑊</m:t>
                            </m:r>
                          </m:e>
                          <m:sup>
                            <m:r>
                              <a:rPr lang="en-IN">
                                <a:latin typeface="Cambria Math" panose="02040503050406030204" pitchFamily="18" charset="0"/>
                              </a:rPr>
                              <m:t>2</m:t>
                            </m:r>
                          </m:sup>
                        </m:sSup>
                      </m:den>
                    </m:f>
                    <m:r>
                      <a:rPr lang="en-IN">
                        <a:latin typeface="Cambria Math" panose="02040503050406030204" pitchFamily="18" charset="0"/>
                      </a:rPr>
                      <m:t>+</m:t>
                    </m:r>
                    <m:f>
                      <m:fPr>
                        <m:ctrlPr>
                          <a:rPr lang="en-IN">
                            <a:latin typeface="Cambria Math" panose="02040503050406030204" pitchFamily="18" charset="0"/>
                          </a:rPr>
                        </m:ctrlPr>
                      </m:fPr>
                      <m:num>
                        <m:r>
                          <a:rPr lang="en-IN">
                            <a:latin typeface="Cambria Math" panose="02040503050406030204" pitchFamily="18" charset="0"/>
                          </a:rPr>
                          <m:t>𝑑</m:t>
                        </m:r>
                        <m:sSup>
                          <m:sSupPr>
                            <m:ctrlPr>
                              <a:rPr lang="en-IN">
                                <a:latin typeface="Cambria Math" panose="02040503050406030204" pitchFamily="18" charset="0"/>
                              </a:rPr>
                            </m:ctrlPr>
                          </m:sSupPr>
                          <m:e>
                            <m:acc>
                              <m:accPr>
                                <m:chr m:val="̂"/>
                                <m:ctrlPr>
                                  <a:rPr lang="en-IN">
                                    <a:latin typeface="Cambria Math" panose="02040503050406030204" pitchFamily="18" charset="0"/>
                                  </a:rPr>
                                </m:ctrlPr>
                              </m:accPr>
                              <m:e>
                                <m:r>
                                  <a:rPr lang="en-IN">
                                    <a:latin typeface="Cambria Math" panose="02040503050406030204" pitchFamily="18" charset="0"/>
                                  </a:rPr>
                                  <m:t>𝑦</m:t>
                                </m:r>
                              </m:e>
                            </m:acc>
                          </m:e>
                          <m:sup>
                            <m:r>
                              <a:rPr lang="en-IN">
                                <a:latin typeface="Cambria Math" panose="02040503050406030204" pitchFamily="18" charset="0"/>
                              </a:rPr>
                              <m:t>𝑖</m:t>
                            </m:r>
                          </m:sup>
                        </m:sSup>
                      </m:num>
                      <m:den>
                        <m:r>
                          <a:rPr lang="en-IN">
                            <a:latin typeface="Cambria Math" panose="02040503050406030204" pitchFamily="18" charset="0"/>
                          </a:rPr>
                          <m:t>𝑑</m:t>
                        </m:r>
                        <m:r>
                          <a:rPr lang="en-IN" b="1" i="0">
                            <a:latin typeface="Cambria Math" panose="02040503050406030204" pitchFamily="18" charset="0"/>
                          </a:rPr>
                          <m:t>𝐯</m:t>
                        </m:r>
                      </m:den>
                    </m:f>
                    <m:r>
                      <a:rPr lang="en-IN">
                        <a:latin typeface="Cambria Math" panose="02040503050406030204" pitchFamily="18" charset="0"/>
                      </a:rPr>
                      <m:t>⋅</m:t>
                    </m:r>
                    <m:f>
                      <m:fPr>
                        <m:ctrlPr>
                          <a:rPr lang="en-IN">
                            <a:latin typeface="Cambria Math" panose="02040503050406030204" pitchFamily="18" charset="0"/>
                          </a:rPr>
                        </m:ctrlPr>
                      </m:fPr>
                      <m:num>
                        <m:r>
                          <a:rPr lang="en-IN">
                            <a:latin typeface="Cambria Math" panose="02040503050406030204" pitchFamily="18" charset="0"/>
                          </a:rPr>
                          <m:t>𝑑</m:t>
                        </m:r>
                        <m:r>
                          <a:rPr lang="en-IN" b="1" i="0">
                            <a:latin typeface="Cambria Math" panose="02040503050406030204" pitchFamily="18" charset="0"/>
                          </a:rPr>
                          <m:t>𝐯</m:t>
                        </m:r>
                      </m:num>
                      <m:den>
                        <m:r>
                          <a:rPr lang="en-IN">
                            <a:latin typeface="Cambria Math" panose="02040503050406030204" pitchFamily="18" charset="0"/>
                          </a:rPr>
                          <m:t>𝑑</m:t>
                        </m:r>
                        <m:sSup>
                          <m:sSupPr>
                            <m:ctrlPr>
                              <a:rPr lang="en-IN">
                                <a:latin typeface="Cambria Math" panose="02040503050406030204" pitchFamily="18" charset="0"/>
                              </a:rPr>
                            </m:ctrlPr>
                          </m:sSupPr>
                          <m:e>
                            <m:r>
                              <a:rPr lang="en-IN">
                                <a:latin typeface="Cambria Math" panose="02040503050406030204" pitchFamily="18" charset="0"/>
                              </a:rPr>
                              <m:t>𝑊</m:t>
                            </m:r>
                          </m:e>
                          <m:sup>
                            <m:r>
                              <a:rPr lang="en-IN">
                                <a:latin typeface="Cambria Math" panose="02040503050406030204" pitchFamily="18" charset="0"/>
                              </a:rPr>
                              <m:t>2</m:t>
                            </m:r>
                          </m:sup>
                        </m:sSup>
                      </m:den>
                    </m:f>
                  </m:oMath>
                </a14:m>
                <a:r>
                  <a:rPr lang="en-IN" dirty="0" smtClean="0"/>
                  <a:t> but </a:t>
                </a:r>
                <a14:m>
                  <m:oMath xmlns:m="http://schemas.openxmlformats.org/officeDocument/2006/math">
                    <m:f>
                      <m:fPr>
                        <m:ctrlPr>
                          <a:rPr lang="en-IN">
                            <a:latin typeface="Cambria Math" panose="02040503050406030204" pitchFamily="18" charset="0"/>
                          </a:rPr>
                        </m:ctrlPr>
                      </m:fPr>
                      <m:num>
                        <m:r>
                          <a:rPr lang="en-IN">
                            <a:latin typeface="Cambria Math" panose="02040503050406030204" pitchFamily="18" charset="0"/>
                          </a:rPr>
                          <m:t>𝑑</m:t>
                        </m:r>
                        <m:r>
                          <a:rPr lang="en-IN" b="1" i="0">
                            <a:latin typeface="Cambria Math" panose="02040503050406030204" pitchFamily="18" charset="0"/>
                          </a:rPr>
                          <m:t>𝐯</m:t>
                        </m:r>
                      </m:num>
                      <m:den>
                        <m:r>
                          <a:rPr lang="en-IN">
                            <a:latin typeface="Cambria Math" panose="02040503050406030204" pitchFamily="18" charset="0"/>
                          </a:rPr>
                          <m:t>𝑑</m:t>
                        </m:r>
                        <m:sSup>
                          <m:sSupPr>
                            <m:ctrlPr>
                              <a:rPr lang="en-IN">
                                <a:latin typeface="Cambria Math" panose="02040503050406030204" pitchFamily="18" charset="0"/>
                              </a:rPr>
                            </m:ctrlPr>
                          </m:sSupPr>
                          <m:e>
                            <m:r>
                              <a:rPr lang="en-IN">
                                <a:latin typeface="Cambria Math" panose="02040503050406030204" pitchFamily="18" charset="0"/>
                              </a:rPr>
                              <m:t>𝑊</m:t>
                            </m:r>
                          </m:e>
                          <m:sup>
                            <m:r>
                              <a:rPr lang="en-IN">
                                <a:latin typeface="Cambria Math" panose="02040503050406030204" pitchFamily="18" charset="0"/>
                              </a:rPr>
                              <m:t>2</m:t>
                            </m:r>
                          </m:sup>
                        </m:sSup>
                      </m:den>
                    </m:f>
                    <m:r>
                      <a:rPr lang="en-IN">
                        <a:latin typeface="Cambria Math" panose="02040503050406030204" pitchFamily="18" charset="0"/>
                      </a:rPr>
                      <m:t>=</m:t>
                    </m:r>
                    <m:r>
                      <a:rPr lang="en-IN" b="1">
                        <a:latin typeface="Cambria Math" panose="02040503050406030204" pitchFamily="18" charset="0"/>
                      </a:rPr>
                      <m:t>𝟎</m:t>
                    </m:r>
                  </m:oMath>
                </a14:m>
                <a:endParaRPr lang="en-IN" dirty="0" smtClean="0"/>
              </a:p>
              <a:p>
                <a:pPr lvl="2">
                  <a:lnSpc>
                    <a:spcPct val="100000"/>
                  </a:lnSpc>
                </a:pPr>
                <a:r>
                  <a:rPr lang="en-IN" dirty="0" smtClean="0"/>
                  <a:t>Since we assume </a:t>
                </a:r>
                <a14:m>
                  <m:oMath xmlns:m="http://schemas.openxmlformats.org/officeDocument/2006/math">
                    <m:r>
                      <a:rPr lang="en-IN" b="1" i="0">
                        <a:latin typeface="Cambria Math" panose="02040503050406030204" pitchFamily="18" charset="0"/>
                      </a:rPr>
                      <m:t>𝐯</m:t>
                    </m:r>
                  </m:oMath>
                </a14:m>
                <a:r>
                  <a:rPr lang="en-IN" b="1" dirty="0"/>
                  <a:t> </a:t>
                </a:r>
                <a:r>
                  <a:rPr lang="en-IN" dirty="0"/>
                  <a:t>is not a function of </a:t>
                </a:r>
                <a14:m>
                  <m:oMath xmlns:m="http://schemas.openxmlformats.org/officeDocument/2006/math">
                    <m:sSup>
                      <m:sSupPr>
                        <m:ctrlPr>
                          <a:rPr lang="en-IN">
                            <a:latin typeface="Cambria Math" panose="02040503050406030204" pitchFamily="18" charset="0"/>
                          </a:rPr>
                        </m:ctrlPr>
                      </m:sSupPr>
                      <m:e>
                        <m:r>
                          <a:rPr lang="en-IN">
                            <a:latin typeface="Cambria Math" panose="02040503050406030204" pitchFamily="18" charset="0"/>
                          </a:rPr>
                          <m:t>𝑊</m:t>
                        </m:r>
                      </m:e>
                      <m:sup>
                        <m:r>
                          <a:rPr lang="en-IN">
                            <a:latin typeface="Cambria Math" panose="02040503050406030204" pitchFamily="18" charset="0"/>
                          </a:rPr>
                          <m:t>2</m:t>
                        </m:r>
                      </m:sup>
                    </m:sSup>
                  </m:oMath>
                </a14:m>
                <a:endParaRPr lang="en-IN" dirty="0" smtClean="0"/>
              </a:p>
              <a:p>
                <a:pPr lvl="2">
                  <a:lnSpc>
                    <a:spcPct val="100000"/>
                  </a:lnSpc>
                </a:pPr>
                <a14:m>
                  <m:oMath xmlns:m="http://schemas.openxmlformats.org/officeDocument/2006/math">
                    <m:f>
                      <m:fPr>
                        <m:ctrlPr>
                          <a:rPr lang="en-IN">
                            <a:latin typeface="Cambria Math" panose="02040503050406030204" pitchFamily="18" charset="0"/>
                          </a:rPr>
                        </m:ctrlPr>
                      </m:fPr>
                      <m:num>
                        <m:r>
                          <a:rPr lang="en-IN">
                            <a:latin typeface="Cambria Math" panose="02040503050406030204" pitchFamily="18" charset="0"/>
                          </a:rPr>
                          <m:t>𝑑</m:t>
                        </m:r>
                        <m:sSup>
                          <m:sSupPr>
                            <m:ctrlPr>
                              <a:rPr lang="en-IN">
                                <a:latin typeface="Cambria Math" panose="02040503050406030204" pitchFamily="18" charset="0"/>
                              </a:rPr>
                            </m:ctrlPr>
                          </m:sSupPr>
                          <m:e>
                            <m:r>
                              <a:rPr lang="en-IN">
                                <a:latin typeface="Cambria Math" panose="02040503050406030204" pitchFamily="18" charset="0"/>
                              </a:rPr>
                              <m:t>ℓ</m:t>
                            </m:r>
                          </m:e>
                          <m:sup>
                            <m:r>
                              <a:rPr lang="en-IN">
                                <a:latin typeface="Cambria Math" panose="02040503050406030204" pitchFamily="18" charset="0"/>
                              </a:rPr>
                              <m:t>𝑖</m:t>
                            </m:r>
                          </m:sup>
                        </m:sSup>
                      </m:num>
                      <m:den>
                        <m:r>
                          <a:rPr lang="en-IN">
                            <a:latin typeface="Cambria Math" panose="02040503050406030204" pitchFamily="18" charset="0"/>
                          </a:rPr>
                          <m:t>𝑑</m:t>
                        </m:r>
                        <m:sSup>
                          <m:sSupPr>
                            <m:ctrlPr>
                              <a:rPr lang="en-IN">
                                <a:latin typeface="Cambria Math" panose="02040503050406030204" pitchFamily="18" charset="0"/>
                              </a:rPr>
                            </m:ctrlPr>
                          </m:sSupPr>
                          <m:e>
                            <m:r>
                              <a:rPr lang="en-IN">
                                <a:latin typeface="Cambria Math" panose="02040503050406030204" pitchFamily="18" charset="0"/>
                              </a:rPr>
                              <m:t>𝑊</m:t>
                            </m:r>
                          </m:e>
                          <m:sup>
                            <m:r>
                              <a:rPr lang="en-IN">
                                <a:latin typeface="Cambria Math" panose="02040503050406030204" pitchFamily="18" charset="0"/>
                              </a:rPr>
                              <m:t>2</m:t>
                            </m:r>
                          </m:sup>
                        </m:sSup>
                      </m:den>
                    </m:f>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ℓ</m:t>
                        </m:r>
                      </m:e>
                      <m:sup>
                        <m:r>
                          <a:rPr lang="en-IN" i="1">
                            <a:latin typeface="Cambria Math" panose="02040503050406030204" pitchFamily="18" charset="0"/>
                          </a:rPr>
                          <m:t>′</m:t>
                        </m:r>
                      </m:sup>
                    </m:sSup>
                    <m:d>
                      <m:dPr>
                        <m:ctrlPr>
                          <a:rPr lang="en-IN" i="1">
                            <a:latin typeface="Cambria Math" panose="02040503050406030204" pitchFamily="18" charset="0"/>
                          </a:rPr>
                        </m:ctrlPr>
                      </m:dPr>
                      <m:e>
                        <m:sSup>
                          <m:sSupPr>
                            <m:ctrlPr>
                              <a:rPr lang="en-IN" i="1" dirty="0">
                                <a:latin typeface="Cambria Math" panose="02040503050406030204" pitchFamily="18" charset="0"/>
                              </a:rPr>
                            </m:ctrlPr>
                          </m:sSupPr>
                          <m:e>
                            <m:acc>
                              <m:accPr>
                                <m:chr m:val="̂"/>
                                <m:ctrlPr>
                                  <a:rPr lang="en-IN" i="1">
                                    <a:latin typeface="Cambria Math" panose="02040503050406030204" pitchFamily="18" charset="0"/>
                                  </a:rPr>
                                </m:ctrlPr>
                              </m:accPr>
                              <m:e>
                                <m:r>
                                  <a:rPr lang="en-IN" i="1">
                                    <a:latin typeface="Cambria Math" panose="02040503050406030204" pitchFamily="18" charset="0"/>
                                  </a:rPr>
                                  <m:t>𝑦</m:t>
                                </m:r>
                              </m:e>
                            </m:acc>
                          </m:e>
                          <m:sup>
                            <m:r>
                              <a:rPr lang="en-IN" i="1" dirty="0">
                                <a:latin typeface="Cambria Math" panose="02040503050406030204" pitchFamily="18" charset="0"/>
                              </a:rPr>
                              <m:t>𝑖</m:t>
                            </m:r>
                          </m:sup>
                        </m:sSup>
                        <m:r>
                          <a:rPr lang="en-IN" i="1" dirty="0">
                            <a:latin typeface="Cambria Math" panose="02040503050406030204" pitchFamily="18" charset="0"/>
                          </a:rPr>
                          <m:t>,</m:t>
                        </m:r>
                        <m:sSup>
                          <m:sSupPr>
                            <m:ctrlPr>
                              <a:rPr lang="en-IN" i="1" dirty="0">
                                <a:latin typeface="Cambria Math" panose="02040503050406030204" pitchFamily="18" charset="0"/>
                              </a:rPr>
                            </m:ctrlPr>
                          </m:sSupPr>
                          <m:e>
                            <m:r>
                              <a:rPr lang="en-IN" i="1" dirty="0">
                                <a:latin typeface="Cambria Math" panose="02040503050406030204" pitchFamily="18" charset="0"/>
                              </a:rPr>
                              <m:t>𝑦</m:t>
                            </m:r>
                          </m:e>
                          <m:sup>
                            <m:r>
                              <a:rPr lang="en-IN" i="1" dirty="0">
                                <a:latin typeface="Cambria Math" panose="02040503050406030204" pitchFamily="18" charset="0"/>
                              </a:rPr>
                              <m:t>𝑖</m:t>
                            </m:r>
                          </m:sup>
                        </m:sSup>
                      </m:e>
                    </m:d>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a:rPr lang="en-IN" i="1">
                                    <a:latin typeface="Cambria Math" panose="02040503050406030204" pitchFamily="18" charset="0"/>
                                  </a:rPr>
                                  <m:t>𝑦</m:t>
                                </m:r>
                              </m:e>
                            </m:acc>
                          </m:e>
                          <m:sup>
                            <m:r>
                              <a:rPr lang="en-IN" i="1">
                                <a:latin typeface="Cambria Math" panose="02040503050406030204" pitchFamily="18" charset="0"/>
                              </a:rPr>
                              <m:t>𝑖</m:t>
                            </m:r>
                          </m:sup>
                        </m:sSup>
                      </m:num>
                      <m:den>
                        <m:r>
                          <a:rPr lang="en-IN" i="1">
                            <a:latin typeface="Cambria Math" panose="02040503050406030204" pitchFamily="18" charset="0"/>
                          </a:rPr>
                          <m:t>𝑑</m:t>
                        </m:r>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2,</m:t>
                            </m:r>
                            <m:r>
                              <a:rPr lang="en-IN" i="1">
                                <a:latin typeface="Cambria Math" panose="02040503050406030204" pitchFamily="18" charset="0"/>
                              </a:rPr>
                              <m:t>𝑖</m:t>
                            </m:r>
                          </m:sup>
                        </m:sSup>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2</m:t>
                            </m:r>
                            <m:r>
                              <a:rPr lang="en-IN" i="1">
                                <a:latin typeface="Cambria Math" panose="02040503050406030204" pitchFamily="18" charset="0"/>
                              </a:rPr>
                              <m:t>,</m:t>
                            </m:r>
                            <m:r>
                              <a:rPr lang="en-IN" i="1">
                                <a:latin typeface="Cambria Math" panose="02040503050406030204" pitchFamily="18" charset="0"/>
                              </a:rPr>
                              <m:t>𝑖</m:t>
                            </m:r>
                          </m:sup>
                        </m:sSup>
                      </m:num>
                      <m:den>
                        <m:r>
                          <a:rPr lang="en-IN" i="1">
                            <a:latin typeface="Cambria Math" panose="02040503050406030204" pitchFamily="18" charset="0"/>
                          </a:rPr>
                          <m:t>𝑑</m:t>
                        </m:r>
                        <m:sSup>
                          <m:sSupPr>
                            <m:ctrlPr>
                              <a:rPr lang="en-IN" i="1">
                                <a:latin typeface="Cambria Math" panose="02040503050406030204" pitchFamily="18" charset="0"/>
                              </a:rPr>
                            </m:ctrlPr>
                          </m:sSupPr>
                          <m:e>
                            <m:r>
                              <a:rPr lang="en-IN" i="1">
                                <a:latin typeface="Cambria Math" panose="02040503050406030204" pitchFamily="18" charset="0"/>
                              </a:rPr>
                              <m:t>𝑊</m:t>
                            </m:r>
                          </m:e>
                          <m:sup>
                            <m:r>
                              <a:rPr lang="en-IN" i="1">
                                <a:latin typeface="Cambria Math" panose="02040503050406030204" pitchFamily="18" charset="0"/>
                              </a:rPr>
                              <m:t>2</m:t>
                            </m:r>
                          </m:sup>
                        </m:sSup>
                      </m:den>
                    </m:f>
                  </m:oMath>
                </a14:m>
                <a:endParaRPr lang="en-IN" i="1" dirty="0" smtClean="0">
                  <a:latin typeface="Cambria Math" panose="02040503050406030204" pitchFamily="18" charset="0"/>
                </a:endParaRPr>
              </a:p>
              <a:p>
                <a:pPr lvl="2">
                  <a:lnSpc>
                    <a:spcPct val="100000"/>
                  </a:lnSpc>
                </a:pPr>
                <a14:m>
                  <m:oMath xmlns:m="http://schemas.openxmlformats.org/officeDocument/2006/math">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ℓ</m:t>
                        </m:r>
                      </m:e>
                      <m:sup>
                        <m:r>
                          <a:rPr lang="en-IN" i="1">
                            <a:latin typeface="Cambria Math" panose="02040503050406030204" pitchFamily="18" charset="0"/>
                          </a:rPr>
                          <m:t>′</m:t>
                        </m:r>
                      </m:sup>
                    </m:sSup>
                    <m:d>
                      <m:dPr>
                        <m:ctrlPr>
                          <a:rPr lang="en-IN" i="1">
                            <a:latin typeface="Cambria Math" panose="02040503050406030204" pitchFamily="18" charset="0"/>
                          </a:rPr>
                        </m:ctrlPr>
                      </m:dPr>
                      <m:e>
                        <m:sSup>
                          <m:sSupPr>
                            <m:ctrlPr>
                              <a:rPr lang="en-IN" i="1" dirty="0">
                                <a:latin typeface="Cambria Math" panose="02040503050406030204" pitchFamily="18" charset="0"/>
                              </a:rPr>
                            </m:ctrlPr>
                          </m:sSupPr>
                          <m:e>
                            <m:acc>
                              <m:accPr>
                                <m:chr m:val="̂"/>
                                <m:ctrlPr>
                                  <a:rPr lang="en-IN" i="1">
                                    <a:latin typeface="Cambria Math" panose="02040503050406030204" pitchFamily="18" charset="0"/>
                                  </a:rPr>
                                </m:ctrlPr>
                              </m:accPr>
                              <m:e>
                                <m:r>
                                  <a:rPr lang="en-IN" i="1">
                                    <a:latin typeface="Cambria Math" panose="02040503050406030204" pitchFamily="18" charset="0"/>
                                  </a:rPr>
                                  <m:t>𝑦</m:t>
                                </m:r>
                              </m:e>
                            </m:acc>
                          </m:e>
                          <m:sup>
                            <m:r>
                              <a:rPr lang="en-IN" i="1" dirty="0">
                                <a:latin typeface="Cambria Math" panose="02040503050406030204" pitchFamily="18" charset="0"/>
                              </a:rPr>
                              <m:t>𝑖</m:t>
                            </m:r>
                          </m:sup>
                        </m:sSup>
                        <m:r>
                          <a:rPr lang="en-IN" i="1" dirty="0">
                            <a:latin typeface="Cambria Math" panose="02040503050406030204" pitchFamily="18" charset="0"/>
                          </a:rPr>
                          <m:t>,</m:t>
                        </m:r>
                        <m:sSup>
                          <m:sSupPr>
                            <m:ctrlPr>
                              <a:rPr lang="en-IN" i="1" dirty="0">
                                <a:latin typeface="Cambria Math" panose="02040503050406030204" pitchFamily="18" charset="0"/>
                              </a:rPr>
                            </m:ctrlPr>
                          </m:sSupPr>
                          <m:e>
                            <m:r>
                              <a:rPr lang="en-IN" i="1" dirty="0">
                                <a:latin typeface="Cambria Math" panose="02040503050406030204" pitchFamily="18" charset="0"/>
                              </a:rPr>
                              <m:t>𝑦</m:t>
                            </m:r>
                          </m:e>
                          <m:sup>
                            <m:r>
                              <a:rPr lang="en-IN" i="1" dirty="0">
                                <a:latin typeface="Cambria Math" panose="02040503050406030204" pitchFamily="18" charset="0"/>
                              </a:rPr>
                              <m:t>𝑖</m:t>
                            </m:r>
                          </m:sup>
                        </m:sSup>
                      </m:e>
                    </m:d>
                    <m:r>
                      <a:rPr lang="en-IN" i="1">
                        <a:latin typeface="Cambria Math" panose="02040503050406030204" pitchFamily="18" charset="0"/>
                      </a:rPr>
                      <m:t>⋅</m:t>
                    </m:r>
                    <m:sSup>
                      <m:sSupPr>
                        <m:ctrlPr>
                          <a:rPr lang="en-IN" b="0" i="1" smtClean="0">
                            <a:latin typeface="Cambria Math" panose="02040503050406030204" pitchFamily="18" charset="0"/>
                          </a:rPr>
                        </m:ctrlPr>
                      </m:sSupPr>
                      <m:e>
                        <m:r>
                          <a:rPr lang="en-IN" b="1">
                            <a:latin typeface="Cambria Math" panose="02040503050406030204" pitchFamily="18" charset="0"/>
                          </a:rPr>
                          <m:t>𝐯</m:t>
                        </m:r>
                      </m:e>
                      <m:sup>
                        <m:r>
                          <a:rPr lang="en-IN" b="0" i="1" smtClean="0">
                            <a:latin typeface="Cambria Math" panose="02040503050406030204" pitchFamily="18" charset="0"/>
                          </a:rPr>
                          <m:t>⊤</m:t>
                        </m:r>
                      </m:sup>
                    </m:sSup>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2,</m:t>
                            </m:r>
                            <m:r>
                              <a:rPr lang="en-IN" i="1">
                                <a:latin typeface="Cambria Math" panose="02040503050406030204" pitchFamily="18" charset="0"/>
                              </a:rPr>
                              <m:t>𝑖</m:t>
                            </m:r>
                          </m:sup>
                        </m:sSup>
                      </m:num>
                      <m:den>
                        <m:r>
                          <a:rPr lang="en-IN" i="1">
                            <a:latin typeface="Cambria Math" panose="02040503050406030204" pitchFamily="18" charset="0"/>
                          </a:rPr>
                          <m:t>𝑑</m:t>
                        </m:r>
                        <m:sSup>
                          <m:sSupPr>
                            <m:ctrlPr>
                              <a:rPr lang="en-IN" i="1">
                                <a:latin typeface="Cambria Math" panose="02040503050406030204" pitchFamily="18" charset="0"/>
                              </a:rPr>
                            </m:ctrlPr>
                          </m:sSupPr>
                          <m:e>
                            <m:r>
                              <a:rPr lang="en-IN" i="1">
                                <a:latin typeface="Cambria Math" panose="02040503050406030204" pitchFamily="18" charset="0"/>
                              </a:rPr>
                              <m:t>𝑊</m:t>
                            </m:r>
                          </m:e>
                          <m:sup>
                            <m:r>
                              <a:rPr lang="en-IN" i="1">
                                <a:latin typeface="Cambria Math" panose="02040503050406030204" pitchFamily="18" charset="0"/>
                              </a:rPr>
                              <m:t>2</m:t>
                            </m:r>
                          </m:sup>
                        </m:sSup>
                      </m:den>
                    </m:f>
                  </m:oMath>
                </a14:m>
                <a:r>
                  <a:rPr lang="en-IN" b="1" i="0" dirty="0" smtClean="0"/>
                  <a:t> </a:t>
                </a:r>
                <a:r>
                  <a:rPr lang="en-IN" i="0" dirty="0" smtClean="0"/>
                  <a:t>(since </a:t>
                </a:r>
                <a14:m>
                  <m:oMath xmlns:m="http://schemas.openxmlformats.org/officeDocument/2006/math">
                    <m:sSup>
                      <m:sSupPr>
                        <m:ctrlPr>
                          <a:rPr lang="en-IN">
                            <a:latin typeface="Cambria Math" panose="02040503050406030204" pitchFamily="18" charset="0"/>
                          </a:rPr>
                        </m:ctrlPr>
                      </m:sSupPr>
                      <m:e>
                        <m:acc>
                          <m:accPr>
                            <m:chr m:val="̂"/>
                            <m:ctrlPr>
                              <a:rPr lang="en-IN">
                                <a:latin typeface="Cambria Math" panose="02040503050406030204" pitchFamily="18" charset="0"/>
                              </a:rPr>
                            </m:ctrlPr>
                          </m:accPr>
                          <m:e>
                            <m:r>
                              <a:rPr lang="en-IN">
                                <a:latin typeface="Cambria Math" panose="02040503050406030204" pitchFamily="18" charset="0"/>
                              </a:rPr>
                              <m:t>𝑦</m:t>
                            </m:r>
                          </m:e>
                        </m:acc>
                      </m:e>
                      <m:sup>
                        <m:r>
                          <a:rPr lang="en-IN">
                            <a:latin typeface="Cambria Math" panose="02040503050406030204" pitchFamily="18" charset="0"/>
                          </a:rPr>
                          <m:t>𝑖</m:t>
                        </m:r>
                      </m:sup>
                    </m:sSup>
                    <m:r>
                      <a:rPr lang="en-IN">
                        <a:latin typeface="Cambria Math" panose="02040503050406030204" pitchFamily="18" charset="0"/>
                      </a:rPr>
                      <m:t>=</m:t>
                    </m:r>
                    <m:sSup>
                      <m:sSupPr>
                        <m:ctrlPr>
                          <a:rPr lang="en-IN">
                            <a:latin typeface="Cambria Math" panose="02040503050406030204" pitchFamily="18" charset="0"/>
                          </a:rPr>
                        </m:ctrlPr>
                      </m:sSupPr>
                      <m:e>
                        <m:r>
                          <a:rPr lang="en-IN" b="1">
                            <a:latin typeface="Cambria Math" panose="02040503050406030204" pitchFamily="18" charset="0"/>
                          </a:rPr>
                          <m:t>𝐯</m:t>
                        </m:r>
                      </m:e>
                      <m:sup>
                        <m:r>
                          <a:rPr lang="en-IN">
                            <a:latin typeface="Cambria Math" panose="02040503050406030204" pitchFamily="18" charset="0"/>
                          </a:rPr>
                          <m:t>⊤</m:t>
                        </m:r>
                      </m:sup>
                    </m:sSup>
                    <m:sSup>
                      <m:sSupPr>
                        <m:ctrlPr>
                          <a:rPr lang="en-IN">
                            <a:latin typeface="Cambria Math" panose="02040503050406030204" pitchFamily="18" charset="0"/>
                          </a:rPr>
                        </m:ctrlPr>
                      </m:sSupPr>
                      <m:e>
                        <m:r>
                          <a:rPr lang="en-IN" b="1">
                            <a:latin typeface="Cambria Math" panose="02040503050406030204" pitchFamily="18" charset="0"/>
                          </a:rPr>
                          <m:t>𝐡</m:t>
                        </m:r>
                      </m:e>
                      <m:sup>
                        <m:r>
                          <a:rPr lang="en-IN">
                            <a:latin typeface="Cambria Math" panose="02040503050406030204" pitchFamily="18" charset="0"/>
                          </a:rPr>
                          <m:t>2,</m:t>
                        </m:r>
                        <m:r>
                          <a:rPr lang="en-IN">
                            <a:latin typeface="Cambria Math" panose="02040503050406030204" pitchFamily="18" charset="0"/>
                          </a:rPr>
                          <m:t>𝑖</m:t>
                        </m:r>
                      </m:sup>
                    </m:sSup>
                  </m:oMath>
                </a14:m>
                <a:r>
                  <a:rPr lang="en-IN" i="0" dirty="0" smtClean="0"/>
                  <a:t>)</a:t>
                </a:r>
              </a:p>
              <a:p>
                <a:pPr lvl="2">
                  <a:lnSpc>
                    <a:spcPct val="100000"/>
                  </a:lnSpc>
                </a:pPr>
                <a:r>
                  <a:rPr lang="en-IN" dirty="0" smtClean="0"/>
                  <a:t>Now we have to find out </a:t>
                </a:r>
                <a14:m>
                  <m:oMath xmlns:m="http://schemas.openxmlformats.org/officeDocument/2006/math">
                    <m:r>
                      <a:rPr lang="en-IN">
                        <a:latin typeface="Cambria Math" panose="02040503050406030204" pitchFamily="18" charset="0"/>
                      </a:rPr>
                      <m:t>𝑑</m:t>
                    </m:r>
                    <m:sSup>
                      <m:sSupPr>
                        <m:ctrlPr>
                          <a:rPr lang="en-IN">
                            <a:latin typeface="Cambria Math" panose="02040503050406030204" pitchFamily="18" charset="0"/>
                          </a:rPr>
                        </m:ctrlPr>
                      </m:sSupPr>
                      <m:e>
                        <m:r>
                          <a:rPr lang="en-IN" b="1">
                            <a:latin typeface="Cambria Math" panose="02040503050406030204" pitchFamily="18" charset="0"/>
                          </a:rPr>
                          <m:t>𝐡</m:t>
                        </m:r>
                      </m:e>
                      <m:sup>
                        <m:r>
                          <a:rPr lang="en-IN">
                            <a:latin typeface="Cambria Math" panose="02040503050406030204" pitchFamily="18" charset="0"/>
                          </a:rPr>
                          <m:t>2,</m:t>
                        </m:r>
                        <m:r>
                          <a:rPr lang="en-IN">
                            <a:latin typeface="Cambria Math" panose="02040503050406030204" pitchFamily="18" charset="0"/>
                          </a:rPr>
                          <m:t>𝑖</m:t>
                        </m:r>
                      </m:sup>
                    </m:sSup>
                    <m:r>
                      <a:rPr lang="en-IN" b="0" i="1" smtClean="0">
                        <a:latin typeface="Cambria Math" panose="02040503050406030204" pitchFamily="18" charset="0"/>
                      </a:rPr>
                      <m:t>/</m:t>
                    </m:r>
                    <m:r>
                      <a:rPr lang="en-IN">
                        <a:latin typeface="Cambria Math" panose="02040503050406030204" pitchFamily="18" charset="0"/>
                      </a:rPr>
                      <m:t>𝑑</m:t>
                    </m:r>
                    <m:sSup>
                      <m:sSupPr>
                        <m:ctrlPr>
                          <a:rPr lang="en-IN">
                            <a:latin typeface="Cambria Math" panose="02040503050406030204" pitchFamily="18" charset="0"/>
                          </a:rPr>
                        </m:ctrlPr>
                      </m:sSupPr>
                      <m:e>
                        <m:r>
                          <a:rPr lang="en-IN">
                            <a:latin typeface="Cambria Math" panose="02040503050406030204" pitchFamily="18" charset="0"/>
                          </a:rPr>
                          <m:t>𝑊</m:t>
                        </m:r>
                      </m:e>
                      <m:sup>
                        <m:r>
                          <a:rPr lang="en-IN">
                            <a:latin typeface="Cambria Math" panose="02040503050406030204" pitchFamily="18" charset="0"/>
                          </a:rPr>
                          <m:t>2</m:t>
                        </m:r>
                      </m:sup>
                    </m:sSup>
                  </m:oMath>
                </a14:m>
                <a:endParaRPr lang="en-IN"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613096" y="1111623"/>
                <a:ext cx="7578903" cy="5746377"/>
              </a:xfrm>
              <a:blipFill>
                <a:blip r:embed="rId3"/>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2991686" y="1916054"/>
                <a:ext cx="81070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3200" b="1" i="0" smtClean="0">
                          <a:latin typeface="Cambria Math" panose="02040503050406030204" pitchFamily="18" charset="0"/>
                        </a:rPr>
                        <m:t>𝐯</m:t>
                      </m:r>
                    </m:oMath>
                  </m:oMathPara>
                </a14:m>
                <a:endParaRPr lang="en-US" sz="3200" b="1" dirty="0"/>
              </a:p>
            </p:txBody>
          </p:sp>
        </mc:Choice>
        <mc:Fallback>
          <p:sp>
            <p:nvSpPr>
              <p:cNvPr id="6" name="TextBox 5"/>
              <p:cNvSpPr txBox="1">
                <a:spLocks noRot="1" noChangeAspect="1" noMove="1" noResize="1" noEditPoints="1" noAdjustHandles="1" noChangeArrowheads="1" noChangeShapeType="1" noTextEdit="1"/>
              </p:cNvSpPr>
              <p:nvPr/>
            </p:nvSpPr>
            <p:spPr>
              <a:xfrm>
                <a:off x="2991686" y="1916054"/>
                <a:ext cx="810705" cy="58477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3802391" y="4716690"/>
                <a:ext cx="81070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𝑊</m:t>
                          </m:r>
                        </m:e>
                        <m:sup>
                          <m:r>
                            <a:rPr lang="en-IN" sz="3200" b="0" i="1" smtClean="0">
                              <a:latin typeface="Cambria Math" panose="02040503050406030204" pitchFamily="18" charset="0"/>
                            </a:rPr>
                            <m:t>1</m:t>
                          </m:r>
                        </m:sup>
                      </m:sSup>
                    </m:oMath>
                  </m:oMathPara>
                </a14:m>
                <a:endParaRPr lang="en-US" sz="3200" dirty="0"/>
              </a:p>
            </p:txBody>
          </p:sp>
        </mc:Choice>
        <mc:Fallback>
          <p:sp>
            <p:nvSpPr>
              <p:cNvPr id="7" name="TextBox 6"/>
              <p:cNvSpPr txBox="1">
                <a:spLocks noRot="1" noChangeAspect="1" noMove="1" noResize="1" noEditPoints="1" noAdjustHandles="1" noChangeArrowheads="1" noChangeShapeType="1" noTextEdit="1"/>
              </p:cNvSpPr>
              <p:nvPr/>
            </p:nvSpPr>
            <p:spPr>
              <a:xfrm>
                <a:off x="3802391" y="4716690"/>
                <a:ext cx="810705" cy="584775"/>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121178" y="3088856"/>
                <a:ext cx="81070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𝑊</m:t>
                          </m:r>
                        </m:e>
                        <m:sup>
                          <m:r>
                            <a:rPr lang="en-IN" sz="3200" b="0" i="1" smtClean="0">
                              <a:latin typeface="Cambria Math" panose="02040503050406030204" pitchFamily="18" charset="0"/>
                            </a:rPr>
                            <m:t>2</m:t>
                          </m:r>
                        </m:sup>
                      </m:sSup>
                    </m:oMath>
                  </m:oMathPara>
                </a14:m>
                <a:endParaRPr lang="en-US" sz="3200" dirty="0"/>
              </a:p>
            </p:txBody>
          </p:sp>
        </mc:Choice>
        <mc:Fallback>
          <p:sp>
            <p:nvSpPr>
              <p:cNvPr id="8" name="TextBox 7"/>
              <p:cNvSpPr txBox="1">
                <a:spLocks noRot="1" noChangeAspect="1" noMove="1" noResize="1" noEditPoints="1" noAdjustHandles="1" noChangeArrowheads="1" noChangeShapeType="1" noTextEdit="1"/>
              </p:cNvSpPr>
              <p:nvPr/>
            </p:nvSpPr>
            <p:spPr>
              <a:xfrm>
                <a:off x="-121178" y="3088856"/>
                <a:ext cx="810705" cy="584775"/>
              </a:xfrm>
              <a:prstGeom prst="rect">
                <a:avLst/>
              </a:prstGeom>
              <a:blipFill>
                <a:blip r:embed="rId6"/>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66288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 to Backpropagation</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13</a:t>
            </a:fld>
            <a:endParaRPr lang="en-US"/>
          </a:p>
        </p:txBody>
      </p:sp>
      <p:pic>
        <p:nvPicPr>
          <p:cNvPr id="5" name="Picture 4"/>
          <p:cNvPicPr>
            <a:picLocks noChangeAspect="1"/>
          </p:cNvPicPr>
          <p:nvPr/>
        </p:nvPicPr>
        <p:blipFill>
          <a:blip r:embed="rId2"/>
          <a:stretch>
            <a:fillRect/>
          </a:stretch>
        </p:blipFill>
        <p:spPr>
          <a:xfrm>
            <a:off x="10274" y="1613498"/>
            <a:ext cx="4719539" cy="3687967"/>
          </a:xfrm>
          <a:prstGeom prst="rect">
            <a:avLst/>
          </a:prstGeom>
          <a:solidFill>
            <a:schemeClr val="bg1"/>
          </a:solidFill>
        </p:spPr>
      </p:pic>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613096" y="1111623"/>
                <a:ext cx="7578903" cy="5746377"/>
              </a:xfrm>
            </p:spPr>
            <p:txBody>
              <a:bodyPr>
                <a:noAutofit/>
              </a:bodyPr>
              <a:lstStyle/>
              <a:p>
                <a:pPr>
                  <a:lnSpc>
                    <a:spcPct val="100000"/>
                  </a:lnSpc>
                </a:pPr>
                <a:r>
                  <a:rPr lang="en-IN" i="1" dirty="0" smtClean="0">
                    <a:latin typeface="+mj-lt"/>
                  </a:rPr>
                  <a:t>We have </a:t>
                </a:r>
                <a14:m>
                  <m:oMath xmlns:m="http://schemas.openxmlformats.org/officeDocument/2006/math">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a:latin typeface="Cambria Math" panose="02040503050406030204" pitchFamily="18" charset="0"/>
                          </a:rPr>
                          <m:t>2,</m:t>
                        </m:r>
                        <m:r>
                          <a:rPr lang="en-IN">
                            <a:latin typeface="Cambria Math" panose="02040503050406030204" pitchFamily="18" charset="0"/>
                          </a:rPr>
                          <m:t>𝑖</m:t>
                        </m:r>
                      </m:sup>
                    </m:sSup>
                    <m:r>
                      <a:rPr lang="en-IN">
                        <a:latin typeface="Cambria Math" panose="02040503050406030204" pitchFamily="18" charset="0"/>
                      </a:rPr>
                      <m:t>=</m:t>
                    </m:r>
                    <m:r>
                      <a:rPr lang="en-IN">
                        <a:latin typeface="Cambria Math" panose="02040503050406030204" pitchFamily="18" charset="0"/>
                      </a:rPr>
                      <m:t>𝑓</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a:latin typeface="Cambria Math" panose="02040503050406030204" pitchFamily="18" charset="0"/>
                                      </a:rPr>
                                      <m:t>𝑊</m:t>
                                    </m:r>
                                  </m:e>
                                  <m:sup>
                                    <m:r>
                                      <a:rPr lang="en-IN">
                                        <a:latin typeface="Cambria Math" panose="02040503050406030204" pitchFamily="18" charset="0"/>
                                      </a:rPr>
                                      <m:t>2</m:t>
                                    </m:r>
                                  </m:sup>
                                </m:sSup>
                              </m:e>
                            </m:d>
                          </m:e>
                          <m:sup>
                            <m:r>
                              <a:rPr lang="en-IN">
                                <a:latin typeface="Cambria Math" panose="02040503050406030204" pitchFamily="18" charset="0"/>
                              </a:rPr>
                              <m:t>⊤</m:t>
                            </m:r>
                          </m:sup>
                        </m:sSup>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a:latin typeface="Cambria Math" panose="02040503050406030204" pitchFamily="18" charset="0"/>
                              </a:rPr>
                              <m:t>1,</m:t>
                            </m:r>
                            <m:r>
                              <a:rPr lang="en-IN">
                                <a:latin typeface="Cambria Math" panose="02040503050406030204" pitchFamily="18" charset="0"/>
                              </a:rPr>
                              <m:t>𝑖</m:t>
                            </m:r>
                          </m:sup>
                        </m:sSup>
                      </m:e>
                    </m:d>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1" i="0" smtClean="0">
                                <a:latin typeface="Cambria Math" panose="02040503050406030204" pitchFamily="18" charset="0"/>
                              </a:rPr>
                              <m:t>𝐚</m:t>
                            </m:r>
                          </m:e>
                          <m:sup>
                            <m:r>
                              <a:rPr lang="en-IN" b="0" i="1" smtClean="0">
                                <a:latin typeface="Cambria Math" panose="02040503050406030204" pitchFamily="18" charset="0"/>
                              </a:rPr>
                              <m:t>2,</m:t>
                            </m:r>
                            <m:r>
                              <a:rPr lang="en-IN" b="0" i="1" smtClean="0">
                                <a:latin typeface="Cambria Math" panose="02040503050406030204" pitchFamily="18" charset="0"/>
                              </a:rPr>
                              <m:t>𝑖</m:t>
                            </m:r>
                          </m:sup>
                        </m:sSup>
                      </m:e>
                    </m:d>
                  </m:oMath>
                </a14:m>
                <a:endParaRPr lang="en-IN" i="1" dirty="0" smtClean="0">
                  <a:latin typeface="Cambria Math" panose="02040503050406030204" pitchFamily="18" charset="0"/>
                </a:endParaRPr>
              </a:p>
              <a:p>
                <a:pPr lvl="2">
                  <a:lnSpc>
                    <a:spcPct val="100000"/>
                  </a:lnSpc>
                </a:pP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𝐚</m:t>
                        </m:r>
                      </m:e>
                      <m:sup>
                        <m:r>
                          <a:rPr lang="en-IN" b="0" i="1" smtClean="0">
                            <a:latin typeface="Cambria Math" panose="02040503050406030204" pitchFamily="18" charset="0"/>
                          </a:rPr>
                          <m:t>2,</m:t>
                        </m:r>
                        <m:r>
                          <a:rPr lang="en-IN" b="0" i="1" smtClean="0">
                            <a:latin typeface="Cambria Math" panose="02040503050406030204" pitchFamily="18" charset="0"/>
                          </a:rPr>
                          <m:t>𝑖</m:t>
                        </m:r>
                      </m:sup>
                    </m:sSup>
                  </m:oMath>
                </a14:m>
                <a:r>
                  <a:rPr lang="en-IN" i="1" dirty="0" smtClean="0">
                    <a:latin typeface="+mj-lt"/>
                  </a:rPr>
                  <a:t> are the pre-activations of second layer</a:t>
                </a:r>
              </a:p>
              <a:p>
                <a:pPr>
                  <a:lnSpc>
                    <a:spcPct val="100000"/>
                  </a:lnSpc>
                </a:pPr>
                <a:r>
                  <a:rPr lang="en-IN" dirty="0" smtClean="0"/>
                  <a:t>Thus, we have </a:t>
                </a:r>
                <a14:m>
                  <m:oMath xmlns:m="http://schemas.openxmlformats.org/officeDocument/2006/math">
                    <m:f>
                      <m:fPr>
                        <m:ctrlPr>
                          <a:rPr lang="en-IN" i="1" smtClean="0">
                            <a:latin typeface="Cambria Math" panose="02040503050406030204" pitchFamily="18" charset="0"/>
                          </a:rPr>
                        </m:ctrlPr>
                      </m:fPr>
                      <m:num>
                        <m:r>
                          <a:rPr lang="en-IN" i="1">
                            <a:latin typeface="Cambria Math" panose="02040503050406030204" pitchFamily="18" charset="0"/>
                          </a:rPr>
                          <m:t>𝑑</m:t>
                        </m:r>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2,</m:t>
                            </m:r>
                            <m:r>
                              <a:rPr lang="en-IN" i="1">
                                <a:latin typeface="Cambria Math" panose="02040503050406030204" pitchFamily="18" charset="0"/>
                              </a:rPr>
                              <m:t>𝑖</m:t>
                            </m:r>
                          </m:sup>
                        </m:sSup>
                      </m:num>
                      <m:den>
                        <m:r>
                          <a:rPr lang="en-IN" i="1">
                            <a:latin typeface="Cambria Math" panose="02040503050406030204" pitchFamily="18" charset="0"/>
                          </a:rPr>
                          <m:t>𝑑</m:t>
                        </m:r>
                        <m:sSup>
                          <m:sSupPr>
                            <m:ctrlPr>
                              <a:rPr lang="en-IN" i="1">
                                <a:latin typeface="Cambria Math" panose="02040503050406030204" pitchFamily="18" charset="0"/>
                              </a:rPr>
                            </m:ctrlPr>
                          </m:sSupPr>
                          <m:e>
                            <m:r>
                              <a:rPr lang="en-IN" i="1">
                                <a:latin typeface="Cambria Math" panose="02040503050406030204" pitchFamily="18" charset="0"/>
                              </a:rPr>
                              <m:t>𝑊</m:t>
                            </m:r>
                          </m:e>
                          <m:sup>
                            <m:r>
                              <a:rPr lang="en-IN" i="1">
                                <a:latin typeface="Cambria Math" panose="02040503050406030204" pitchFamily="18" charset="0"/>
                              </a:rPr>
                              <m:t>2</m:t>
                            </m:r>
                          </m:sup>
                        </m:sSup>
                      </m:den>
                    </m:f>
                    <m:r>
                      <a:rPr lang="en-IN"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2,</m:t>
                            </m:r>
                            <m:r>
                              <a:rPr lang="en-IN" i="1">
                                <a:latin typeface="Cambria Math" panose="02040503050406030204" pitchFamily="18" charset="0"/>
                              </a:rPr>
                              <m:t>𝑖</m:t>
                            </m:r>
                          </m:sup>
                        </m:sSup>
                      </m:num>
                      <m:den>
                        <m:r>
                          <a:rPr lang="en-IN" i="1">
                            <a:latin typeface="Cambria Math" panose="02040503050406030204" pitchFamily="18" charset="0"/>
                          </a:rPr>
                          <m:t>𝑑</m:t>
                        </m:r>
                        <m:sSup>
                          <m:sSupPr>
                            <m:ctrlPr>
                              <a:rPr lang="en-IN" i="1">
                                <a:latin typeface="Cambria Math" panose="02040503050406030204" pitchFamily="18" charset="0"/>
                              </a:rPr>
                            </m:ctrlPr>
                          </m:sSupPr>
                          <m:e>
                            <m:r>
                              <a:rPr lang="en-IN" b="1">
                                <a:latin typeface="Cambria Math" panose="02040503050406030204" pitchFamily="18" charset="0"/>
                              </a:rPr>
                              <m:t>𝐚</m:t>
                            </m:r>
                          </m:e>
                          <m:sup>
                            <m:r>
                              <a:rPr lang="en-IN" i="1">
                                <a:latin typeface="Cambria Math" panose="02040503050406030204" pitchFamily="18" charset="0"/>
                              </a:rPr>
                              <m:t>2,</m:t>
                            </m:r>
                            <m:r>
                              <a:rPr lang="en-IN" i="1">
                                <a:latin typeface="Cambria Math" panose="02040503050406030204" pitchFamily="18" charset="0"/>
                              </a:rPr>
                              <m:t>𝑖</m:t>
                            </m:r>
                          </m:sup>
                        </m:sSup>
                      </m:den>
                    </m:f>
                    <m:r>
                      <a:rPr lang="en-IN"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sSup>
                          <m:sSupPr>
                            <m:ctrlPr>
                              <a:rPr lang="en-IN" i="1">
                                <a:latin typeface="Cambria Math" panose="02040503050406030204" pitchFamily="18" charset="0"/>
                              </a:rPr>
                            </m:ctrlPr>
                          </m:sSupPr>
                          <m:e>
                            <m:r>
                              <a:rPr lang="en-IN" b="1" i="0" smtClean="0">
                                <a:latin typeface="Cambria Math" panose="02040503050406030204" pitchFamily="18" charset="0"/>
                              </a:rPr>
                              <m:t>𝐚</m:t>
                            </m:r>
                          </m:e>
                          <m:sup>
                            <m:r>
                              <a:rPr lang="en-IN" i="1">
                                <a:latin typeface="Cambria Math" panose="02040503050406030204" pitchFamily="18" charset="0"/>
                              </a:rPr>
                              <m:t>2,</m:t>
                            </m:r>
                            <m:r>
                              <a:rPr lang="en-IN" i="1">
                                <a:latin typeface="Cambria Math" panose="02040503050406030204" pitchFamily="18" charset="0"/>
                              </a:rPr>
                              <m:t>𝑖</m:t>
                            </m:r>
                          </m:sup>
                        </m:sSup>
                      </m:num>
                      <m:den>
                        <m:r>
                          <a:rPr lang="en-IN" i="1">
                            <a:latin typeface="Cambria Math" panose="02040503050406030204" pitchFamily="18" charset="0"/>
                          </a:rPr>
                          <m:t>𝑑</m:t>
                        </m:r>
                        <m:sSup>
                          <m:sSupPr>
                            <m:ctrlPr>
                              <a:rPr lang="en-IN" i="1">
                                <a:latin typeface="Cambria Math" panose="02040503050406030204" pitchFamily="18" charset="0"/>
                              </a:rPr>
                            </m:ctrlPr>
                          </m:sSupPr>
                          <m:e>
                            <m:r>
                              <a:rPr lang="en-IN" i="1">
                                <a:latin typeface="Cambria Math" panose="02040503050406030204" pitchFamily="18" charset="0"/>
                              </a:rPr>
                              <m:t>𝑊</m:t>
                            </m:r>
                          </m:e>
                          <m:sup>
                            <m:r>
                              <a:rPr lang="en-IN" i="1">
                                <a:latin typeface="Cambria Math" panose="02040503050406030204" pitchFamily="18" charset="0"/>
                              </a:rPr>
                              <m:t>2</m:t>
                            </m:r>
                          </m:sup>
                        </m:sSup>
                      </m:den>
                    </m:f>
                  </m:oMath>
                </a14:m>
                <a:endParaRPr lang="en-IN" b="1" i="0" dirty="0" smtClean="0"/>
              </a:p>
              <a:p>
                <a:pPr lvl="2">
                  <a:lnSpc>
                    <a:spcPct val="100000"/>
                  </a:lnSpc>
                </a:pPr>
                <a14:m>
                  <m:oMath xmlns:m="http://schemas.openxmlformats.org/officeDocument/2006/math">
                    <m:f>
                      <m:fPr>
                        <m:ctrlPr>
                          <a:rPr lang="en-IN">
                            <a:latin typeface="Cambria Math" panose="02040503050406030204" pitchFamily="18" charset="0"/>
                          </a:rPr>
                        </m:ctrlPr>
                      </m:fPr>
                      <m:num>
                        <m:r>
                          <a:rPr lang="en-IN">
                            <a:latin typeface="Cambria Math" panose="02040503050406030204" pitchFamily="18" charset="0"/>
                          </a:rPr>
                          <m:t>𝑑</m:t>
                        </m:r>
                        <m:sSup>
                          <m:sSupPr>
                            <m:ctrlPr>
                              <a:rPr lang="en-IN">
                                <a:latin typeface="Cambria Math" panose="02040503050406030204" pitchFamily="18" charset="0"/>
                              </a:rPr>
                            </m:ctrlPr>
                          </m:sSupPr>
                          <m:e>
                            <m:r>
                              <a:rPr lang="en-IN" b="1">
                                <a:latin typeface="Cambria Math" panose="02040503050406030204" pitchFamily="18" charset="0"/>
                              </a:rPr>
                              <m:t>𝐡</m:t>
                            </m:r>
                          </m:e>
                          <m:sup>
                            <m:r>
                              <a:rPr lang="en-IN">
                                <a:latin typeface="Cambria Math" panose="02040503050406030204" pitchFamily="18" charset="0"/>
                              </a:rPr>
                              <m:t>2,</m:t>
                            </m:r>
                            <m:r>
                              <a:rPr lang="en-IN">
                                <a:latin typeface="Cambria Math" panose="02040503050406030204" pitchFamily="18" charset="0"/>
                              </a:rPr>
                              <m:t>𝑖</m:t>
                            </m:r>
                          </m:sup>
                        </m:sSup>
                      </m:num>
                      <m:den>
                        <m:r>
                          <a:rPr lang="en-IN">
                            <a:latin typeface="Cambria Math" panose="02040503050406030204" pitchFamily="18" charset="0"/>
                          </a:rPr>
                          <m:t>𝑑</m:t>
                        </m:r>
                        <m:sSup>
                          <m:sSupPr>
                            <m:ctrlPr>
                              <a:rPr lang="en-IN">
                                <a:latin typeface="Cambria Math" panose="02040503050406030204" pitchFamily="18" charset="0"/>
                              </a:rPr>
                            </m:ctrlPr>
                          </m:sSupPr>
                          <m:e>
                            <m:r>
                              <a:rPr lang="en-IN" b="1">
                                <a:latin typeface="Cambria Math" panose="02040503050406030204" pitchFamily="18" charset="0"/>
                              </a:rPr>
                              <m:t>𝐚</m:t>
                            </m:r>
                          </m:e>
                          <m:sup>
                            <m:r>
                              <a:rPr lang="en-IN">
                                <a:latin typeface="Cambria Math" panose="02040503050406030204" pitchFamily="18" charset="0"/>
                              </a:rPr>
                              <m:t>2,</m:t>
                            </m:r>
                            <m:r>
                              <a:rPr lang="en-IN">
                                <a:latin typeface="Cambria Math" panose="02040503050406030204" pitchFamily="18" charset="0"/>
                              </a:rPr>
                              <m:t>𝑖</m:t>
                            </m:r>
                          </m:sup>
                        </m:sSup>
                      </m:den>
                    </m:f>
                    <m:r>
                      <a:rPr lang="en-IN" b="0" i="1" smtClean="0">
                        <a:latin typeface="Cambria Math" panose="02040503050406030204" pitchFamily="18" charset="0"/>
                      </a:rPr>
                      <m:t>=</m:t>
                    </m:r>
                    <m:r>
                      <m:rPr>
                        <m:sty m:val="p"/>
                      </m:rPr>
                      <a:rPr lang="en-IN" b="0" i="0" smtClean="0">
                        <a:latin typeface="Cambria Math" panose="02040503050406030204" pitchFamily="18" charset="0"/>
                      </a:rPr>
                      <m:t>diag</m:t>
                    </m:r>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𝑓</m:t>
                            </m:r>
                          </m:e>
                          <m:sup>
                            <m:r>
                              <a:rPr lang="en-IN" b="0" i="1" smtClean="0">
                                <a:latin typeface="Cambria Math" panose="02040503050406030204" pitchFamily="18" charset="0"/>
                              </a:rPr>
                              <m:t>′</m:t>
                            </m:r>
                          </m:sup>
                        </m:sSup>
                        <m:d>
                          <m:dPr>
                            <m:ctrlPr>
                              <a:rPr lang="en-IN" b="0" i="1"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1" i="0" smtClean="0">
                                    <a:latin typeface="Cambria Math" panose="02040503050406030204" pitchFamily="18" charset="0"/>
                                  </a:rPr>
                                  <m:t>𝐚</m:t>
                                </m:r>
                              </m:e>
                              <m:sub>
                                <m:r>
                                  <a:rPr lang="en-IN" b="0" i="1" smtClean="0">
                                    <a:latin typeface="Cambria Math" panose="02040503050406030204" pitchFamily="18" charset="0"/>
                                  </a:rPr>
                                  <m:t>1</m:t>
                                </m:r>
                              </m:sub>
                              <m:sup>
                                <m:r>
                                  <a:rPr lang="en-IN" b="0" i="1" smtClean="0">
                                    <a:latin typeface="Cambria Math" panose="02040503050406030204" pitchFamily="18" charset="0"/>
                                  </a:rPr>
                                  <m:t>2,</m:t>
                                </m:r>
                                <m:r>
                                  <a:rPr lang="en-IN" b="0" i="1" smtClean="0">
                                    <a:latin typeface="Cambria Math" panose="02040503050406030204" pitchFamily="18" charset="0"/>
                                  </a:rPr>
                                  <m:t>𝑖</m:t>
                                </m:r>
                              </m:sup>
                            </m:sSubSup>
                          </m:e>
                        </m:d>
                        <m:r>
                          <a:rPr lang="en-IN" b="0" i="1" smtClean="0">
                            <a:latin typeface="Cambria Math" panose="02040503050406030204" pitchFamily="18" charset="0"/>
                          </a:rPr>
                          <m:t>…</m:t>
                        </m:r>
                        <m:sSup>
                          <m:sSupPr>
                            <m:ctrlPr>
                              <a:rPr lang="en-IN">
                                <a:latin typeface="Cambria Math" panose="02040503050406030204" pitchFamily="18" charset="0"/>
                              </a:rPr>
                            </m:ctrlPr>
                          </m:sSupPr>
                          <m:e>
                            <m:r>
                              <a:rPr lang="en-IN">
                                <a:latin typeface="Cambria Math" panose="02040503050406030204" pitchFamily="18" charset="0"/>
                              </a:rPr>
                              <m:t>𝑓</m:t>
                            </m:r>
                          </m:e>
                          <m:sup>
                            <m:r>
                              <a:rPr lang="en-IN">
                                <a:latin typeface="Cambria Math" panose="02040503050406030204" pitchFamily="18" charset="0"/>
                              </a:rPr>
                              <m:t>′</m:t>
                            </m:r>
                          </m:sup>
                        </m:sSup>
                        <m:d>
                          <m:dPr>
                            <m:ctrlPr>
                              <a:rPr lang="en-IN">
                                <a:latin typeface="Cambria Math" panose="02040503050406030204" pitchFamily="18" charset="0"/>
                              </a:rPr>
                            </m:ctrlPr>
                          </m:dPr>
                          <m:e>
                            <m:sSubSup>
                              <m:sSubSupPr>
                                <m:ctrlPr>
                                  <a:rPr lang="en-IN">
                                    <a:latin typeface="Cambria Math" panose="02040503050406030204" pitchFamily="18" charset="0"/>
                                  </a:rPr>
                                </m:ctrlPr>
                              </m:sSubSupPr>
                              <m:e>
                                <m:r>
                                  <a:rPr lang="en-IN" b="1" i="0">
                                    <a:latin typeface="Cambria Math" panose="02040503050406030204" pitchFamily="18" charset="0"/>
                                  </a:rPr>
                                  <m:t>𝐚</m:t>
                                </m:r>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3</m:t>
                                    </m:r>
                                  </m:sub>
                                </m:sSub>
                              </m:sub>
                              <m:sup>
                                <m:r>
                                  <a:rPr lang="en-IN">
                                    <a:latin typeface="Cambria Math" panose="02040503050406030204" pitchFamily="18" charset="0"/>
                                  </a:rPr>
                                  <m:t>2,</m:t>
                                </m:r>
                                <m:r>
                                  <a:rPr lang="en-IN">
                                    <a:latin typeface="Cambria Math" panose="02040503050406030204" pitchFamily="18" charset="0"/>
                                  </a:rPr>
                                  <m:t>𝑖</m:t>
                                </m:r>
                              </m:sup>
                            </m:sSubSup>
                          </m:e>
                        </m:d>
                      </m:e>
                    </m:d>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𝑘</m:t>
                            </m:r>
                          </m:e>
                          <m:sub>
                            <m:r>
                              <a:rPr lang="en-IN" b="0" i="1" smtClean="0">
                                <a:latin typeface="Cambria Math" panose="02040503050406030204" pitchFamily="18" charset="0"/>
                                <a:ea typeface="Cambria Math" panose="02040503050406030204" pitchFamily="18" charset="0"/>
                              </a:rPr>
                              <m:t>3</m:t>
                            </m:r>
                          </m:sub>
                        </m:sSub>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𝑘</m:t>
                            </m:r>
                          </m:e>
                          <m:sub>
                            <m:r>
                              <a:rPr lang="en-IN" b="0" i="1" smtClean="0">
                                <a:latin typeface="Cambria Math" panose="02040503050406030204" pitchFamily="18" charset="0"/>
                                <a:ea typeface="Cambria Math" panose="02040503050406030204" pitchFamily="18" charset="0"/>
                              </a:rPr>
                              <m:t>3</m:t>
                            </m:r>
                          </m:sub>
                        </m:sSub>
                      </m:sup>
                    </m:sSup>
                  </m:oMath>
                </a14:m>
                <a:endParaRPr lang="en-IN" i="0" dirty="0" smtClean="0"/>
              </a:p>
              <a:p>
                <a:pPr lvl="2">
                  <a:lnSpc>
                    <a:spcPct val="100000"/>
                  </a:lnSpc>
                </a:pPr>
                <a:r>
                  <a:rPr lang="en-IN" i="0" dirty="0" smtClean="0"/>
                  <a:t>This is since </a:t>
                </a:r>
                <a14:m>
                  <m:oMath xmlns:m="http://schemas.openxmlformats.org/officeDocument/2006/math">
                    <m:sSup>
                      <m:sSupPr>
                        <m:ctrlPr>
                          <a:rPr lang="en-IN">
                            <a:latin typeface="Cambria Math" panose="02040503050406030204" pitchFamily="18" charset="0"/>
                          </a:rPr>
                        </m:ctrlPr>
                      </m:sSupPr>
                      <m:e>
                        <m:r>
                          <a:rPr lang="en-IN" b="1">
                            <a:latin typeface="Cambria Math" panose="02040503050406030204" pitchFamily="18" charset="0"/>
                          </a:rPr>
                          <m:t>𝐡</m:t>
                        </m:r>
                      </m:e>
                      <m:sup>
                        <m:r>
                          <a:rPr lang="en-IN">
                            <a:latin typeface="Cambria Math" panose="02040503050406030204" pitchFamily="18" charset="0"/>
                          </a:rPr>
                          <m:t>2,</m:t>
                        </m:r>
                        <m:r>
                          <a:rPr lang="en-IN">
                            <a:latin typeface="Cambria Math" panose="02040503050406030204" pitchFamily="18" charset="0"/>
                          </a:rPr>
                          <m:t>𝑖</m:t>
                        </m:r>
                      </m:sup>
                    </m:sSup>
                    <m:r>
                      <a:rPr lang="en-IN" b="0" i="0" smtClean="0">
                        <a:latin typeface="Cambria Math" panose="02040503050406030204" pitchFamily="18" charset="0"/>
                      </a:rPr>
                      <m:t>=</m:t>
                    </m:r>
                    <m:r>
                      <a:rPr lang="en-IN" b="0" i="1" smtClean="0">
                        <a:latin typeface="Cambria Math" panose="02040503050406030204" pitchFamily="18" charset="0"/>
                      </a:rPr>
                      <m:t>𝑓</m:t>
                    </m:r>
                    <m:d>
                      <m:dPr>
                        <m:ctrlPr>
                          <a:rPr lang="en-IN" b="0" i="0" smtClean="0">
                            <a:latin typeface="Cambria Math" panose="02040503050406030204" pitchFamily="18" charset="0"/>
                          </a:rPr>
                        </m:ctrlPr>
                      </m:dPr>
                      <m:e>
                        <m:sSup>
                          <m:sSupPr>
                            <m:ctrlPr>
                              <a:rPr lang="en-IN">
                                <a:latin typeface="Cambria Math" panose="02040503050406030204" pitchFamily="18" charset="0"/>
                              </a:rPr>
                            </m:ctrlPr>
                          </m:sSupPr>
                          <m:e>
                            <m:r>
                              <a:rPr lang="en-IN" b="1" i="0" smtClean="0">
                                <a:latin typeface="Cambria Math" panose="02040503050406030204" pitchFamily="18" charset="0"/>
                              </a:rPr>
                              <m:t>𝐚</m:t>
                            </m:r>
                          </m:e>
                          <m:sup>
                            <m:r>
                              <a:rPr lang="en-IN">
                                <a:latin typeface="Cambria Math" panose="02040503050406030204" pitchFamily="18" charset="0"/>
                              </a:rPr>
                              <m:t>2,</m:t>
                            </m:r>
                            <m:r>
                              <a:rPr lang="en-IN">
                                <a:latin typeface="Cambria Math" panose="02040503050406030204" pitchFamily="18" charset="0"/>
                              </a:rPr>
                              <m:t>𝑖</m:t>
                            </m:r>
                          </m:sup>
                        </m:sSup>
                      </m:e>
                    </m:d>
                  </m:oMath>
                </a14:m>
                <a:endParaRPr lang="en-IN" i="0" dirty="0" smtClean="0"/>
              </a:p>
              <a:p>
                <a:pPr lvl="2">
                  <a:lnSpc>
                    <a:spcPct val="100000"/>
                  </a:lnSpc>
                </a:pPr>
                <a14:m>
                  <m:oMath xmlns:m="http://schemas.openxmlformats.org/officeDocument/2006/math">
                    <m:f>
                      <m:fPr>
                        <m:ctrlPr>
                          <a:rPr lang="en-IN">
                            <a:latin typeface="Cambria Math" panose="02040503050406030204" pitchFamily="18" charset="0"/>
                          </a:rPr>
                        </m:ctrlPr>
                      </m:fPr>
                      <m:num>
                        <m:r>
                          <a:rPr lang="en-IN">
                            <a:latin typeface="Cambria Math" panose="02040503050406030204" pitchFamily="18" charset="0"/>
                          </a:rPr>
                          <m:t>𝑑</m:t>
                        </m:r>
                        <m:sSup>
                          <m:sSupPr>
                            <m:ctrlPr>
                              <a:rPr lang="en-IN">
                                <a:latin typeface="Cambria Math" panose="02040503050406030204" pitchFamily="18" charset="0"/>
                              </a:rPr>
                            </m:ctrlPr>
                          </m:sSupPr>
                          <m:e>
                            <m:r>
                              <a:rPr lang="en-IN" b="1" i="0">
                                <a:latin typeface="Cambria Math" panose="02040503050406030204" pitchFamily="18" charset="0"/>
                              </a:rPr>
                              <m:t>𝐚</m:t>
                            </m:r>
                          </m:e>
                          <m:sup>
                            <m:r>
                              <a:rPr lang="en-IN">
                                <a:latin typeface="Cambria Math" panose="02040503050406030204" pitchFamily="18" charset="0"/>
                              </a:rPr>
                              <m:t>2,</m:t>
                            </m:r>
                            <m:r>
                              <a:rPr lang="en-IN">
                                <a:latin typeface="Cambria Math" panose="02040503050406030204" pitchFamily="18" charset="0"/>
                              </a:rPr>
                              <m:t>𝑖</m:t>
                            </m:r>
                          </m:sup>
                        </m:sSup>
                      </m:num>
                      <m:den>
                        <m:r>
                          <a:rPr lang="en-IN">
                            <a:latin typeface="Cambria Math" panose="02040503050406030204" pitchFamily="18" charset="0"/>
                          </a:rPr>
                          <m:t>𝑑</m:t>
                        </m:r>
                        <m:sSup>
                          <m:sSupPr>
                            <m:ctrlPr>
                              <a:rPr lang="en-IN">
                                <a:latin typeface="Cambria Math" panose="02040503050406030204" pitchFamily="18" charset="0"/>
                              </a:rPr>
                            </m:ctrlPr>
                          </m:sSupPr>
                          <m:e>
                            <m:r>
                              <a:rPr lang="en-IN">
                                <a:latin typeface="Cambria Math" panose="02040503050406030204" pitchFamily="18" charset="0"/>
                              </a:rPr>
                              <m:t>𝑊</m:t>
                            </m:r>
                          </m:e>
                          <m:sup>
                            <m:r>
                              <a:rPr lang="en-IN">
                                <a:latin typeface="Cambria Math" panose="02040503050406030204" pitchFamily="18" charset="0"/>
                              </a:rPr>
                              <m:t>2</m:t>
                            </m:r>
                          </m:sup>
                        </m:sSup>
                      </m:den>
                    </m:f>
                  </m:oMath>
                </a14:m>
                <a:r>
                  <a:rPr lang="en-IN" i="0" dirty="0" smtClean="0"/>
                  <a:t> on the other hand, is a 3D tensor (matrix) of dimensionality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2</m:t>
                        </m:r>
                      </m:sub>
                    </m:sSub>
                  </m:oMath>
                </a14:m>
                <a:endParaRPr lang="en-IN" i="0" dirty="0" smtClean="0"/>
              </a:p>
              <a:p>
                <a:pPr lvl="2">
                  <a:lnSpc>
                    <a:spcPct val="100000"/>
                  </a:lnSpc>
                </a:pPr>
                <a:r>
                  <a:rPr lang="en-IN" i="0" dirty="0" smtClean="0"/>
                  <a:t>This is why </a:t>
                </a:r>
                <a:r>
                  <a:rPr lang="en-IN" dirty="0" err="1" smtClean="0"/>
                  <a:t>Tensor</a:t>
                </a:r>
                <a:r>
                  <a:rPr lang="en-IN" i="0" dirty="0" err="1" smtClean="0"/>
                  <a:t>Flow</a:t>
                </a:r>
                <a:r>
                  <a:rPr lang="en-IN" i="0" dirty="0" smtClean="0"/>
                  <a:t> is named so </a:t>
                </a:r>
                <a:r>
                  <a:rPr lang="en-IN" i="0" dirty="0" smtClean="0">
                    <a:sym typeface="Wingdings" panose="05000000000000000000" pitchFamily="2" charset="2"/>
                  </a:rPr>
                  <a:t></a:t>
                </a:r>
                <a:endParaRPr lang="en-IN" i="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613096" y="1111623"/>
                <a:ext cx="7578903" cy="5746377"/>
              </a:xfrm>
              <a:blipFill>
                <a:blip r:embed="rId3"/>
                <a:stretch>
                  <a:fillRect l="-885"/>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2991686" y="1916054"/>
                <a:ext cx="81070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3200" b="1" i="0" smtClean="0">
                          <a:latin typeface="Cambria Math" panose="02040503050406030204" pitchFamily="18" charset="0"/>
                        </a:rPr>
                        <m:t>𝐯</m:t>
                      </m:r>
                    </m:oMath>
                  </m:oMathPara>
                </a14:m>
                <a:endParaRPr lang="en-US" sz="3200" b="1" dirty="0"/>
              </a:p>
            </p:txBody>
          </p:sp>
        </mc:Choice>
        <mc:Fallback>
          <p:sp>
            <p:nvSpPr>
              <p:cNvPr id="6" name="TextBox 5"/>
              <p:cNvSpPr txBox="1">
                <a:spLocks noRot="1" noChangeAspect="1" noMove="1" noResize="1" noEditPoints="1" noAdjustHandles="1" noChangeArrowheads="1" noChangeShapeType="1" noTextEdit="1"/>
              </p:cNvSpPr>
              <p:nvPr/>
            </p:nvSpPr>
            <p:spPr>
              <a:xfrm>
                <a:off x="2991686" y="1916054"/>
                <a:ext cx="810705" cy="58477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3802391" y="4716690"/>
                <a:ext cx="81070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𝑊</m:t>
                          </m:r>
                        </m:e>
                        <m:sup>
                          <m:r>
                            <a:rPr lang="en-IN" sz="3200" b="0" i="1" smtClean="0">
                              <a:latin typeface="Cambria Math" panose="02040503050406030204" pitchFamily="18" charset="0"/>
                            </a:rPr>
                            <m:t>1</m:t>
                          </m:r>
                        </m:sup>
                      </m:sSup>
                    </m:oMath>
                  </m:oMathPara>
                </a14:m>
                <a:endParaRPr lang="en-US" sz="3200" dirty="0"/>
              </a:p>
            </p:txBody>
          </p:sp>
        </mc:Choice>
        <mc:Fallback>
          <p:sp>
            <p:nvSpPr>
              <p:cNvPr id="7" name="TextBox 6"/>
              <p:cNvSpPr txBox="1">
                <a:spLocks noRot="1" noChangeAspect="1" noMove="1" noResize="1" noEditPoints="1" noAdjustHandles="1" noChangeArrowheads="1" noChangeShapeType="1" noTextEdit="1"/>
              </p:cNvSpPr>
              <p:nvPr/>
            </p:nvSpPr>
            <p:spPr>
              <a:xfrm>
                <a:off x="3802391" y="4716690"/>
                <a:ext cx="810705" cy="584775"/>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121178" y="3088856"/>
                <a:ext cx="81070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𝑊</m:t>
                          </m:r>
                        </m:e>
                        <m:sup>
                          <m:r>
                            <a:rPr lang="en-IN" sz="3200" b="0" i="1" smtClean="0">
                              <a:latin typeface="Cambria Math" panose="02040503050406030204" pitchFamily="18" charset="0"/>
                            </a:rPr>
                            <m:t>2</m:t>
                          </m:r>
                        </m:sup>
                      </m:sSup>
                    </m:oMath>
                  </m:oMathPara>
                </a14:m>
                <a:endParaRPr lang="en-US" sz="3200" dirty="0"/>
              </a:p>
            </p:txBody>
          </p:sp>
        </mc:Choice>
        <mc:Fallback>
          <p:sp>
            <p:nvSpPr>
              <p:cNvPr id="8" name="TextBox 7"/>
              <p:cNvSpPr txBox="1">
                <a:spLocks noRot="1" noChangeAspect="1" noMove="1" noResize="1" noEditPoints="1" noAdjustHandles="1" noChangeArrowheads="1" noChangeShapeType="1" noTextEdit="1"/>
              </p:cNvSpPr>
              <p:nvPr/>
            </p:nvSpPr>
            <p:spPr>
              <a:xfrm>
                <a:off x="-121178" y="3088856"/>
                <a:ext cx="810705" cy="584775"/>
              </a:xfrm>
              <a:prstGeom prst="rect">
                <a:avLst/>
              </a:prstGeom>
              <a:blipFill>
                <a:blip r:embed="rId6"/>
                <a:stretch>
                  <a:fillRect/>
                </a:stretch>
              </a:blipFill>
            </p:spPr>
            <p:txBody>
              <a:bodyPr/>
              <a:lstStyle/>
              <a:p>
                <a:r>
                  <a:rPr lang="en-IN">
                    <a:noFill/>
                  </a:rPr>
                  <a:t> </a:t>
                </a:r>
              </a:p>
            </p:txBody>
          </p:sp>
        </mc:Fallback>
      </mc:AlternateContent>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24547" y="106586"/>
            <a:ext cx="1783305" cy="1783305"/>
          </a:xfrm>
          <a:prstGeom prst="rect">
            <a:avLst/>
          </a:prstGeom>
        </p:spPr>
      </p:pic>
      <mc:AlternateContent xmlns:mc="http://schemas.openxmlformats.org/markup-compatibility/2006">
        <mc:Choice xmlns:a14="http://schemas.microsoft.com/office/drawing/2010/main" Requires="a14">
          <p:sp>
            <p:nvSpPr>
              <p:cNvPr id="10" name="Rectangular Callout 9"/>
              <p:cNvSpPr/>
              <p:nvPr/>
            </p:nvSpPr>
            <p:spPr>
              <a:xfrm>
                <a:off x="253354" y="189939"/>
                <a:ext cx="9981468" cy="1320362"/>
              </a:xfrm>
              <a:prstGeom prst="wedgeRectCallout">
                <a:avLst>
                  <a:gd name="adj1" fmla="val 60123"/>
                  <a:gd name="adj2" fmla="val 3957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Overall we have </a:t>
                </a:r>
                <a14:m>
                  <m:oMath xmlns:m="http://schemas.openxmlformats.org/officeDocument/2006/math">
                    <m:f>
                      <m:fPr>
                        <m:ctrlPr>
                          <a:rPr lang="en-IN" sz="2400" i="1">
                            <a:solidFill>
                              <a:schemeClr val="tx1"/>
                            </a:solidFill>
                            <a:latin typeface="Cambria Math" panose="02040503050406030204" pitchFamily="18" charset="0"/>
                          </a:rPr>
                        </m:ctrlPr>
                      </m:fPr>
                      <m:num>
                        <m:r>
                          <a:rPr lang="en-IN" sz="2400">
                            <a:solidFill>
                              <a:schemeClr val="tx1"/>
                            </a:solidFill>
                            <a:latin typeface="Cambria Math" panose="02040503050406030204" pitchFamily="18" charset="0"/>
                          </a:rPr>
                          <m:t>𝑑</m:t>
                        </m:r>
                        <m:sSup>
                          <m:sSupPr>
                            <m:ctrlPr>
                              <a:rPr lang="en-IN" sz="2400" i="1">
                                <a:solidFill>
                                  <a:schemeClr val="tx1"/>
                                </a:solidFill>
                                <a:latin typeface="Cambria Math" panose="02040503050406030204" pitchFamily="18" charset="0"/>
                              </a:rPr>
                            </m:ctrlPr>
                          </m:sSupPr>
                          <m:e>
                            <m:r>
                              <a:rPr lang="en-IN" sz="2400">
                                <a:solidFill>
                                  <a:schemeClr val="tx1"/>
                                </a:solidFill>
                                <a:latin typeface="Cambria Math" panose="02040503050406030204" pitchFamily="18" charset="0"/>
                              </a:rPr>
                              <m:t>ℓ</m:t>
                            </m:r>
                          </m:e>
                          <m:sup>
                            <m:r>
                              <a:rPr lang="en-IN" sz="2400">
                                <a:solidFill>
                                  <a:schemeClr val="tx1"/>
                                </a:solidFill>
                                <a:latin typeface="Cambria Math" panose="02040503050406030204" pitchFamily="18" charset="0"/>
                              </a:rPr>
                              <m:t>𝑖</m:t>
                            </m:r>
                          </m:sup>
                        </m:sSup>
                      </m:num>
                      <m:den>
                        <m:r>
                          <a:rPr lang="en-IN" sz="2400">
                            <a:solidFill>
                              <a:schemeClr val="tx1"/>
                            </a:solidFill>
                            <a:latin typeface="Cambria Math" panose="02040503050406030204" pitchFamily="18" charset="0"/>
                          </a:rPr>
                          <m:t>𝑑</m:t>
                        </m:r>
                        <m:sSup>
                          <m:sSupPr>
                            <m:ctrlPr>
                              <a:rPr lang="en-IN" sz="2400" i="1">
                                <a:solidFill>
                                  <a:schemeClr val="tx1"/>
                                </a:solidFill>
                                <a:latin typeface="Cambria Math" panose="02040503050406030204" pitchFamily="18" charset="0"/>
                              </a:rPr>
                            </m:ctrlPr>
                          </m:sSupPr>
                          <m:e>
                            <m:r>
                              <a:rPr lang="en-IN" sz="2400">
                                <a:solidFill>
                                  <a:schemeClr val="tx1"/>
                                </a:solidFill>
                                <a:latin typeface="Cambria Math" panose="02040503050406030204" pitchFamily="18" charset="0"/>
                              </a:rPr>
                              <m:t>𝑊</m:t>
                            </m:r>
                          </m:e>
                          <m:sup>
                            <m:r>
                              <a:rPr lang="en-IN" sz="2400">
                                <a:solidFill>
                                  <a:schemeClr val="tx1"/>
                                </a:solidFill>
                                <a:latin typeface="Cambria Math" panose="02040503050406030204" pitchFamily="18" charset="0"/>
                              </a:rPr>
                              <m:t>2</m:t>
                            </m:r>
                          </m:sup>
                        </m:sSup>
                      </m:den>
                    </m:f>
                    <m:r>
                      <a:rPr lang="en-IN" sz="2400" b="0" i="1" smtClean="0">
                        <a:solidFill>
                          <a:schemeClr val="tx1"/>
                        </a:solidFill>
                        <a:latin typeface="Cambria Math" panose="02040503050406030204" pitchFamily="18" charset="0"/>
                      </a:rPr>
                      <m:t>=</m:t>
                    </m:r>
                    <m:sSup>
                      <m:sSupPr>
                        <m:ctrlPr>
                          <a:rPr lang="en-IN" sz="2400" i="1">
                            <a:solidFill>
                              <a:schemeClr val="tx1"/>
                            </a:solidFill>
                            <a:latin typeface="Cambria Math" panose="02040503050406030204" pitchFamily="18" charset="0"/>
                          </a:rPr>
                        </m:ctrlPr>
                      </m:sSupPr>
                      <m:e>
                        <m:r>
                          <a:rPr lang="en-IN" sz="2400" i="1">
                            <a:solidFill>
                              <a:schemeClr val="tx1"/>
                            </a:solidFill>
                            <a:latin typeface="Cambria Math" panose="02040503050406030204" pitchFamily="18" charset="0"/>
                          </a:rPr>
                          <m:t>ℓ</m:t>
                        </m:r>
                      </m:e>
                      <m:sup>
                        <m:r>
                          <a:rPr lang="en-IN" sz="2400" i="1">
                            <a:solidFill>
                              <a:schemeClr val="tx1"/>
                            </a:solidFill>
                            <a:latin typeface="Cambria Math" panose="02040503050406030204" pitchFamily="18" charset="0"/>
                          </a:rPr>
                          <m:t>′</m:t>
                        </m:r>
                      </m:sup>
                    </m:sSup>
                    <m:d>
                      <m:dPr>
                        <m:ctrlPr>
                          <a:rPr lang="en-IN" sz="2400" i="1">
                            <a:solidFill>
                              <a:schemeClr val="tx1"/>
                            </a:solidFill>
                            <a:latin typeface="Cambria Math" panose="02040503050406030204" pitchFamily="18" charset="0"/>
                          </a:rPr>
                        </m:ctrlPr>
                      </m:dPr>
                      <m:e>
                        <m:sSup>
                          <m:sSupPr>
                            <m:ctrlPr>
                              <a:rPr lang="en-IN" sz="2400" i="1" dirty="0">
                                <a:solidFill>
                                  <a:schemeClr val="tx1"/>
                                </a:solidFill>
                                <a:latin typeface="Cambria Math" panose="02040503050406030204" pitchFamily="18" charset="0"/>
                              </a:rPr>
                            </m:ctrlPr>
                          </m:sSupPr>
                          <m:e>
                            <m:acc>
                              <m:accPr>
                                <m:chr m:val="̂"/>
                                <m:ctrlPr>
                                  <a:rPr lang="en-IN" sz="2400" i="1">
                                    <a:solidFill>
                                      <a:schemeClr val="tx1"/>
                                    </a:solidFill>
                                    <a:latin typeface="Cambria Math" panose="02040503050406030204" pitchFamily="18" charset="0"/>
                                  </a:rPr>
                                </m:ctrlPr>
                              </m:accPr>
                              <m:e>
                                <m:r>
                                  <a:rPr lang="en-IN" sz="2400" i="1">
                                    <a:solidFill>
                                      <a:schemeClr val="tx1"/>
                                    </a:solidFill>
                                    <a:latin typeface="Cambria Math" panose="02040503050406030204" pitchFamily="18" charset="0"/>
                                  </a:rPr>
                                  <m:t>𝑦</m:t>
                                </m:r>
                              </m:e>
                            </m:acc>
                          </m:e>
                          <m:sup>
                            <m:r>
                              <a:rPr lang="en-IN" sz="2400" i="1" dirty="0">
                                <a:solidFill>
                                  <a:schemeClr val="tx1"/>
                                </a:solidFill>
                                <a:latin typeface="Cambria Math" panose="02040503050406030204" pitchFamily="18" charset="0"/>
                              </a:rPr>
                              <m:t>𝑖</m:t>
                            </m:r>
                          </m:sup>
                        </m:sSup>
                        <m:r>
                          <a:rPr lang="en-IN" sz="2400" i="1" dirty="0">
                            <a:solidFill>
                              <a:schemeClr val="tx1"/>
                            </a:solidFill>
                            <a:latin typeface="Cambria Math" panose="02040503050406030204" pitchFamily="18" charset="0"/>
                          </a:rPr>
                          <m:t>,</m:t>
                        </m:r>
                        <m:sSup>
                          <m:sSupPr>
                            <m:ctrlPr>
                              <a:rPr lang="en-IN" sz="2400" i="1" dirty="0">
                                <a:solidFill>
                                  <a:schemeClr val="tx1"/>
                                </a:solidFill>
                                <a:latin typeface="Cambria Math" panose="02040503050406030204" pitchFamily="18" charset="0"/>
                              </a:rPr>
                            </m:ctrlPr>
                          </m:sSupPr>
                          <m:e>
                            <m:r>
                              <a:rPr lang="en-IN" sz="2400" i="1" dirty="0">
                                <a:solidFill>
                                  <a:schemeClr val="tx1"/>
                                </a:solidFill>
                                <a:latin typeface="Cambria Math" panose="02040503050406030204" pitchFamily="18" charset="0"/>
                              </a:rPr>
                              <m:t>𝑦</m:t>
                            </m:r>
                          </m:e>
                          <m:sup>
                            <m:r>
                              <a:rPr lang="en-IN" sz="2400" i="1" dirty="0">
                                <a:solidFill>
                                  <a:schemeClr val="tx1"/>
                                </a:solidFill>
                                <a:latin typeface="Cambria Math" panose="02040503050406030204" pitchFamily="18" charset="0"/>
                              </a:rPr>
                              <m:t>𝑖</m:t>
                            </m:r>
                          </m:sup>
                        </m:sSup>
                      </m:e>
                    </m:d>
                    <m:r>
                      <a:rPr lang="en-IN" sz="2400" i="1">
                        <a:solidFill>
                          <a:schemeClr val="tx1"/>
                        </a:solidFill>
                        <a:latin typeface="Cambria Math" panose="02040503050406030204" pitchFamily="18" charset="0"/>
                      </a:rPr>
                      <m:t>⋅</m:t>
                    </m:r>
                    <m:sSup>
                      <m:sSupPr>
                        <m:ctrlPr>
                          <a:rPr lang="en-IN" sz="2400" i="1">
                            <a:solidFill>
                              <a:schemeClr val="tx1"/>
                            </a:solidFill>
                            <a:latin typeface="Cambria Math" panose="02040503050406030204" pitchFamily="18" charset="0"/>
                          </a:rPr>
                        </m:ctrlPr>
                      </m:sSupPr>
                      <m:e>
                        <m:r>
                          <a:rPr lang="en-IN" sz="2400" b="1">
                            <a:solidFill>
                              <a:schemeClr val="tx1"/>
                            </a:solidFill>
                            <a:latin typeface="Cambria Math" panose="02040503050406030204" pitchFamily="18" charset="0"/>
                          </a:rPr>
                          <m:t>𝐯</m:t>
                        </m:r>
                      </m:e>
                      <m:sup>
                        <m:r>
                          <a:rPr lang="en-IN" sz="2400" i="1">
                            <a:solidFill>
                              <a:schemeClr val="tx1"/>
                            </a:solidFill>
                            <a:latin typeface="Cambria Math" panose="02040503050406030204" pitchFamily="18" charset="0"/>
                          </a:rPr>
                          <m:t>⊤</m:t>
                        </m:r>
                      </m:sup>
                    </m:sSup>
                    <m:r>
                      <a:rPr lang="en-IN" sz="2400" i="1">
                        <a:solidFill>
                          <a:schemeClr val="tx1"/>
                        </a:solidFill>
                        <a:latin typeface="Cambria Math" panose="02040503050406030204" pitchFamily="18" charset="0"/>
                      </a:rPr>
                      <m:t>⋅</m:t>
                    </m:r>
                    <m:f>
                      <m:fPr>
                        <m:ctrlPr>
                          <a:rPr lang="en-IN" sz="2400" i="1">
                            <a:solidFill>
                              <a:schemeClr val="tx1"/>
                            </a:solidFill>
                            <a:latin typeface="Cambria Math" panose="02040503050406030204" pitchFamily="18" charset="0"/>
                          </a:rPr>
                        </m:ctrlPr>
                      </m:fPr>
                      <m:num>
                        <m:r>
                          <a:rPr lang="en-IN" sz="2400" i="1">
                            <a:solidFill>
                              <a:schemeClr val="tx1"/>
                            </a:solidFill>
                            <a:latin typeface="Cambria Math" panose="02040503050406030204" pitchFamily="18" charset="0"/>
                          </a:rPr>
                          <m:t>𝑑</m:t>
                        </m:r>
                        <m:sSup>
                          <m:sSupPr>
                            <m:ctrlPr>
                              <a:rPr lang="en-IN" sz="2400" i="1">
                                <a:solidFill>
                                  <a:schemeClr val="tx1"/>
                                </a:solidFill>
                                <a:latin typeface="Cambria Math" panose="02040503050406030204" pitchFamily="18" charset="0"/>
                              </a:rPr>
                            </m:ctrlPr>
                          </m:sSupPr>
                          <m:e>
                            <m:r>
                              <a:rPr lang="en-IN" sz="2400" b="1">
                                <a:solidFill>
                                  <a:schemeClr val="tx1"/>
                                </a:solidFill>
                                <a:latin typeface="Cambria Math" panose="02040503050406030204" pitchFamily="18" charset="0"/>
                              </a:rPr>
                              <m:t>𝐡</m:t>
                            </m:r>
                          </m:e>
                          <m:sup>
                            <m:r>
                              <a:rPr lang="en-IN" sz="2400" i="1">
                                <a:solidFill>
                                  <a:schemeClr val="tx1"/>
                                </a:solidFill>
                                <a:latin typeface="Cambria Math" panose="02040503050406030204" pitchFamily="18" charset="0"/>
                              </a:rPr>
                              <m:t>2,</m:t>
                            </m:r>
                            <m:r>
                              <a:rPr lang="en-IN" sz="2400" i="1">
                                <a:solidFill>
                                  <a:schemeClr val="tx1"/>
                                </a:solidFill>
                                <a:latin typeface="Cambria Math" panose="02040503050406030204" pitchFamily="18" charset="0"/>
                              </a:rPr>
                              <m:t>𝑖</m:t>
                            </m:r>
                          </m:sup>
                        </m:sSup>
                      </m:num>
                      <m:den>
                        <m:r>
                          <a:rPr lang="en-IN" sz="2400" i="1">
                            <a:solidFill>
                              <a:schemeClr val="tx1"/>
                            </a:solidFill>
                            <a:latin typeface="Cambria Math" panose="02040503050406030204" pitchFamily="18" charset="0"/>
                          </a:rPr>
                          <m:t>𝑑</m:t>
                        </m:r>
                        <m:sSup>
                          <m:sSupPr>
                            <m:ctrlPr>
                              <a:rPr lang="en-IN" sz="2400" i="1">
                                <a:solidFill>
                                  <a:schemeClr val="tx1"/>
                                </a:solidFill>
                                <a:latin typeface="Cambria Math" panose="02040503050406030204" pitchFamily="18" charset="0"/>
                              </a:rPr>
                            </m:ctrlPr>
                          </m:sSupPr>
                          <m:e>
                            <m:r>
                              <a:rPr lang="en-IN" sz="2400" b="1">
                                <a:solidFill>
                                  <a:schemeClr val="tx1"/>
                                </a:solidFill>
                                <a:latin typeface="Cambria Math" panose="02040503050406030204" pitchFamily="18" charset="0"/>
                              </a:rPr>
                              <m:t>𝐚</m:t>
                            </m:r>
                          </m:e>
                          <m:sup>
                            <m:r>
                              <a:rPr lang="en-IN" sz="2400" i="1">
                                <a:solidFill>
                                  <a:schemeClr val="tx1"/>
                                </a:solidFill>
                                <a:latin typeface="Cambria Math" panose="02040503050406030204" pitchFamily="18" charset="0"/>
                              </a:rPr>
                              <m:t>2,</m:t>
                            </m:r>
                            <m:r>
                              <a:rPr lang="en-IN" sz="2400" i="1">
                                <a:solidFill>
                                  <a:schemeClr val="tx1"/>
                                </a:solidFill>
                                <a:latin typeface="Cambria Math" panose="02040503050406030204" pitchFamily="18" charset="0"/>
                              </a:rPr>
                              <m:t>𝑖</m:t>
                            </m:r>
                          </m:sup>
                        </m:sSup>
                      </m:den>
                    </m:f>
                    <m:r>
                      <a:rPr lang="en-IN" sz="2400" i="1">
                        <a:solidFill>
                          <a:schemeClr val="tx1"/>
                        </a:solidFill>
                        <a:latin typeface="Cambria Math" panose="02040503050406030204" pitchFamily="18" charset="0"/>
                      </a:rPr>
                      <m:t>⋅</m:t>
                    </m:r>
                    <m:f>
                      <m:fPr>
                        <m:ctrlPr>
                          <a:rPr lang="en-IN" sz="2400" i="1">
                            <a:solidFill>
                              <a:schemeClr val="tx1"/>
                            </a:solidFill>
                            <a:latin typeface="Cambria Math" panose="02040503050406030204" pitchFamily="18" charset="0"/>
                          </a:rPr>
                        </m:ctrlPr>
                      </m:fPr>
                      <m:num>
                        <m:r>
                          <a:rPr lang="en-IN" sz="2400" i="1">
                            <a:solidFill>
                              <a:schemeClr val="tx1"/>
                            </a:solidFill>
                            <a:latin typeface="Cambria Math" panose="02040503050406030204" pitchFamily="18" charset="0"/>
                          </a:rPr>
                          <m:t>𝑑</m:t>
                        </m:r>
                        <m:sSup>
                          <m:sSupPr>
                            <m:ctrlPr>
                              <a:rPr lang="en-IN" sz="2400" i="1">
                                <a:solidFill>
                                  <a:schemeClr val="tx1"/>
                                </a:solidFill>
                                <a:latin typeface="Cambria Math" panose="02040503050406030204" pitchFamily="18" charset="0"/>
                              </a:rPr>
                            </m:ctrlPr>
                          </m:sSupPr>
                          <m:e>
                            <m:r>
                              <a:rPr lang="en-IN" sz="2400" b="1">
                                <a:solidFill>
                                  <a:schemeClr val="tx1"/>
                                </a:solidFill>
                                <a:latin typeface="Cambria Math" panose="02040503050406030204" pitchFamily="18" charset="0"/>
                              </a:rPr>
                              <m:t>𝐚</m:t>
                            </m:r>
                          </m:e>
                          <m:sup>
                            <m:r>
                              <a:rPr lang="en-IN" sz="2400" i="1">
                                <a:solidFill>
                                  <a:schemeClr val="tx1"/>
                                </a:solidFill>
                                <a:latin typeface="Cambria Math" panose="02040503050406030204" pitchFamily="18" charset="0"/>
                              </a:rPr>
                              <m:t>2,</m:t>
                            </m:r>
                            <m:r>
                              <a:rPr lang="en-IN" sz="2400" i="1">
                                <a:solidFill>
                                  <a:schemeClr val="tx1"/>
                                </a:solidFill>
                                <a:latin typeface="Cambria Math" panose="02040503050406030204" pitchFamily="18" charset="0"/>
                              </a:rPr>
                              <m:t>𝑖</m:t>
                            </m:r>
                          </m:sup>
                        </m:sSup>
                      </m:num>
                      <m:den>
                        <m:r>
                          <a:rPr lang="en-IN" sz="2400" i="1">
                            <a:solidFill>
                              <a:schemeClr val="tx1"/>
                            </a:solidFill>
                            <a:latin typeface="Cambria Math" panose="02040503050406030204" pitchFamily="18" charset="0"/>
                          </a:rPr>
                          <m:t>𝑑</m:t>
                        </m:r>
                        <m:sSup>
                          <m:sSupPr>
                            <m:ctrlPr>
                              <a:rPr lang="en-IN" sz="2400" i="1">
                                <a:solidFill>
                                  <a:schemeClr val="tx1"/>
                                </a:solidFill>
                                <a:latin typeface="Cambria Math" panose="02040503050406030204" pitchFamily="18" charset="0"/>
                              </a:rPr>
                            </m:ctrlPr>
                          </m:sSupPr>
                          <m:e>
                            <m:r>
                              <a:rPr lang="en-IN" sz="2400" i="1">
                                <a:solidFill>
                                  <a:schemeClr val="tx1"/>
                                </a:solidFill>
                                <a:latin typeface="Cambria Math" panose="02040503050406030204" pitchFamily="18" charset="0"/>
                              </a:rPr>
                              <m:t>𝑊</m:t>
                            </m:r>
                          </m:e>
                          <m:sup>
                            <m:r>
                              <a:rPr lang="en-IN" sz="2400" i="1">
                                <a:solidFill>
                                  <a:schemeClr val="tx1"/>
                                </a:solidFill>
                                <a:latin typeface="Cambria Math" panose="02040503050406030204" pitchFamily="18" charset="0"/>
                              </a:rPr>
                              <m:t>2</m:t>
                            </m:r>
                          </m:sup>
                        </m:sSup>
                      </m:den>
                    </m:f>
                  </m:oMath>
                </a14:m>
                <a:r>
                  <a:rPr lang="en-US" sz="2400" dirty="0" smtClean="0">
                    <a:solidFill>
                      <a:schemeClr val="tx1"/>
                    </a:solidFill>
                    <a:latin typeface="+mj-lt"/>
                  </a:rPr>
                  <a:t>. The dimensionality of </a:t>
                </a:r>
                <a14:m>
                  <m:oMath xmlns:m="http://schemas.openxmlformats.org/officeDocument/2006/math">
                    <m:f>
                      <m:fPr>
                        <m:ctrlPr>
                          <a:rPr lang="en-IN" sz="2400" i="1">
                            <a:solidFill>
                              <a:schemeClr val="tx1"/>
                            </a:solidFill>
                            <a:latin typeface="Cambria Math" panose="02040503050406030204" pitchFamily="18" charset="0"/>
                          </a:rPr>
                        </m:ctrlPr>
                      </m:fPr>
                      <m:num>
                        <m:r>
                          <a:rPr lang="en-IN" sz="2400">
                            <a:solidFill>
                              <a:schemeClr val="tx1"/>
                            </a:solidFill>
                            <a:latin typeface="Cambria Math" panose="02040503050406030204" pitchFamily="18" charset="0"/>
                          </a:rPr>
                          <m:t>𝑑</m:t>
                        </m:r>
                        <m:sSup>
                          <m:sSupPr>
                            <m:ctrlPr>
                              <a:rPr lang="en-IN" sz="2400" i="1">
                                <a:solidFill>
                                  <a:schemeClr val="tx1"/>
                                </a:solidFill>
                                <a:latin typeface="Cambria Math" panose="02040503050406030204" pitchFamily="18" charset="0"/>
                              </a:rPr>
                            </m:ctrlPr>
                          </m:sSupPr>
                          <m:e>
                            <m:r>
                              <a:rPr lang="en-IN" sz="2400">
                                <a:solidFill>
                                  <a:schemeClr val="tx1"/>
                                </a:solidFill>
                                <a:latin typeface="Cambria Math" panose="02040503050406030204" pitchFamily="18" charset="0"/>
                              </a:rPr>
                              <m:t>ℓ</m:t>
                            </m:r>
                          </m:e>
                          <m:sup>
                            <m:r>
                              <a:rPr lang="en-IN" sz="2400">
                                <a:solidFill>
                                  <a:schemeClr val="tx1"/>
                                </a:solidFill>
                                <a:latin typeface="Cambria Math" panose="02040503050406030204" pitchFamily="18" charset="0"/>
                              </a:rPr>
                              <m:t>𝑖</m:t>
                            </m:r>
                          </m:sup>
                        </m:sSup>
                      </m:num>
                      <m:den>
                        <m:r>
                          <a:rPr lang="en-IN" sz="2400">
                            <a:solidFill>
                              <a:schemeClr val="tx1"/>
                            </a:solidFill>
                            <a:latin typeface="Cambria Math" panose="02040503050406030204" pitchFamily="18" charset="0"/>
                          </a:rPr>
                          <m:t>𝑑</m:t>
                        </m:r>
                        <m:sSup>
                          <m:sSupPr>
                            <m:ctrlPr>
                              <a:rPr lang="en-IN" sz="2400" i="1">
                                <a:solidFill>
                                  <a:schemeClr val="tx1"/>
                                </a:solidFill>
                                <a:latin typeface="Cambria Math" panose="02040503050406030204" pitchFamily="18" charset="0"/>
                              </a:rPr>
                            </m:ctrlPr>
                          </m:sSupPr>
                          <m:e>
                            <m:r>
                              <a:rPr lang="en-IN" sz="2400">
                                <a:solidFill>
                                  <a:schemeClr val="tx1"/>
                                </a:solidFill>
                                <a:latin typeface="Cambria Math" panose="02040503050406030204" pitchFamily="18" charset="0"/>
                              </a:rPr>
                              <m:t>𝑊</m:t>
                            </m:r>
                          </m:e>
                          <m:sup>
                            <m:r>
                              <a:rPr lang="en-IN" sz="2400">
                                <a:solidFill>
                                  <a:schemeClr val="tx1"/>
                                </a:solidFill>
                                <a:latin typeface="Cambria Math" panose="02040503050406030204" pitchFamily="18" charset="0"/>
                              </a:rPr>
                              <m:t>2</m:t>
                            </m:r>
                          </m:sup>
                        </m:sSup>
                      </m:den>
                    </m:f>
                  </m:oMath>
                </a14:m>
                <a:r>
                  <a:rPr lang="en-US" sz="2400" dirty="0" smtClean="0">
                    <a:solidFill>
                      <a:schemeClr val="tx1"/>
                    </a:solidFill>
                    <a:latin typeface="+mj-lt"/>
                  </a:rPr>
                  <a:t> is </a:t>
                </a:r>
                <a14:m>
                  <m:oMath xmlns:m="http://schemas.openxmlformats.org/officeDocument/2006/math">
                    <m:sSup>
                      <m:sSupPr>
                        <m:ctrlPr>
                          <a:rPr lang="en-IN" sz="2400" b="0" i="1" smtClean="0">
                            <a:solidFill>
                              <a:schemeClr val="tx1"/>
                            </a:solidFill>
                            <a:latin typeface="Cambria Math" panose="02040503050406030204" pitchFamily="18" charset="0"/>
                            <a:ea typeface="Cambria Math" panose="02040503050406030204" pitchFamily="18" charset="0"/>
                          </a:rPr>
                        </m:ctrlPr>
                      </m:sSupPr>
                      <m:e>
                        <m:r>
                          <a:rPr lang="en-US" sz="2400" i="1" smtClean="0">
                            <a:solidFill>
                              <a:schemeClr val="tx1"/>
                            </a:solidFill>
                            <a:latin typeface="Cambria Math" panose="02040503050406030204" pitchFamily="18" charset="0"/>
                            <a:ea typeface="Cambria Math" panose="02040503050406030204" pitchFamily="18" charset="0"/>
                          </a:rPr>
                          <m:t>ℝ</m:t>
                        </m:r>
                      </m:e>
                      <m:sup>
                        <m:r>
                          <a:rPr lang="en-IN" sz="2400" b="0" i="1" smtClean="0">
                            <a:solidFill>
                              <a:schemeClr val="tx1"/>
                            </a:solidFill>
                            <a:latin typeface="Cambria Math" panose="02040503050406030204" pitchFamily="18" charset="0"/>
                            <a:ea typeface="Cambria Math" panose="02040503050406030204" pitchFamily="18" charset="0"/>
                          </a:rPr>
                          <m:t>1×1</m:t>
                        </m:r>
                      </m:sup>
                    </m:sSup>
                    <m:r>
                      <a:rPr lang="en-IN" sz="2400" b="0" i="1" smtClean="0">
                        <a:solidFill>
                          <a:schemeClr val="tx1"/>
                        </a:solidFill>
                        <a:latin typeface="Cambria Math" panose="02040503050406030204" pitchFamily="18" charset="0"/>
                        <a:ea typeface="Cambria Math" panose="02040503050406030204" pitchFamily="18" charset="0"/>
                      </a:rPr>
                      <m:t>⋅</m:t>
                    </m:r>
                    <m:sSup>
                      <m:sSupPr>
                        <m:ctrlPr>
                          <a:rPr lang="en-IN" sz="2400" b="0" i="1" smtClean="0">
                            <a:solidFill>
                              <a:schemeClr val="tx1"/>
                            </a:solidFill>
                            <a:latin typeface="Cambria Math" panose="02040503050406030204" pitchFamily="18" charset="0"/>
                            <a:ea typeface="Cambria Math" panose="02040503050406030204" pitchFamily="18" charset="0"/>
                          </a:rPr>
                        </m:ctrlPr>
                      </m:sSupPr>
                      <m:e>
                        <m:r>
                          <a:rPr lang="en-IN" sz="2400" b="0" i="1" smtClean="0">
                            <a:solidFill>
                              <a:schemeClr val="tx1"/>
                            </a:solidFill>
                            <a:latin typeface="Cambria Math" panose="02040503050406030204" pitchFamily="18" charset="0"/>
                            <a:ea typeface="Cambria Math" panose="02040503050406030204" pitchFamily="18" charset="0"/>
                          </a:rPr>
                          <m:t>ℝ</m:t>
                        </m:r>
                      </m:e>
                      <m:sup>
                        <m:r>
                          <a:rPr lang="en-IN" sz="2400" b="0" i="1" smtClean="0">
                            <a:solidFill>
                              <a:schemeClr val="tx1"/>
                            </a:solidFill>
                            <a:latin typeface="Cambria Math" panose="02040503050406030204" pitchFamily="18" charset="0"/>
                            <a:ea typeface="Cambria Math" panose="02040503050406030204" pitchFamily="18" charset="0"/>
                          </a:rPr>
                          <m:t>1×</m:t>
                        </m:r>
                        <m:sSub>
                          <m:sSubPr>
                            <m:ctrlPr>
                              <a:rPr lang="en-IN" sz="2400" b="0" i="1" smtClean="0">
                                <a:solidFill>
                                  <a:schemeClr val="tx1"/>
                                </a:solidFill>
                                <a:latin typeface="Cambria Math" panose="02040503050406030204" pitchFamily="18" charset="0"/>
                                <a:ea typeface="Cambria Math" panose="02040503050406030204" pitchFamily="18" charset="0"/>
                              </a:rPr>
                            </m:ctrlPr>
                          </m:sSubPr>
                          <m:e>
                            <m:r>
                              <a:rPr lang="en-IN" sz="2400" b="0" i="1" smtClean="0">
                                <a:solidFill>
                                  <a:schemeClr val="tx1"/>
                                </a:solidFill>
                                <a:latin typeface="Cambria Math" panose="02040503050406030204" pitchFamily="18" charset="0"/>
                                <a:ea typeface="Cambria Math" panose="02040503050406030204" pitchFamily="18" charset="0"/>
                              </a:rPr>
                              <m:t>𝑘</m:t>
                            </m:r>
                          </m:e>
                          <m:sub>
                            <m:r>
                              <a:rPr lang="en-IN" sz="2400" b="0" i="1" smtClean="0">
                                <a:solidFill>
                                  <a:schemeClr val="tx1"/>
                                </a:solidFill>
                                <a:latin typeface="Cambria Math" panose="02040503050406030204" pitchFamily="18" charset="0"/>
                                <a:ea typeface="Cambria Math" panose="02040503050406030204" pitchFamily="18" charset="0"/>
                              </a:rPr>
                              <m:t>3</m:t>
                            </m:r>
                          </m:sub>
                        </m:sSub>
                      </m:sup>
                    </m:sSup>
                    <m:r>
                      <a:rPr lang="en-IN" sz="2400" b="0" i="1" smtClean="0">
                        <a:solidFill>
                          <a:schemeClr val="tx1"/>
                        </a:solidFill>
                        <a:latin typeface="Cambria Math" panose="02040503050406030204" pitchFamily="18" charset="0"/>
                        <a:ea typeface="Cambria Math" panose="02040503050406030204" pitchFamily="18" charset="0"/>
                      </a:rPr>
                      <m:t>⋅</m:t>
                    </m:r>
                    <m:sSup>
                      <m:sSupPr>
                        <m:ctrlPr>
                          <a:rPr lang="en-IN" sz="2400" b="0" i="1" smtClean="0">
                            <a:solidFill>
                              <a:schemeClr val="tx1"/>
                            </a:solidFill>
                            <a:latin typeface="Cambria Math" panose="02040503050406030204" pitchFamily="18" charset="0"/>
                            <a:ea typeface="Cambria Math" panose="02040503050406030204" pitchFamily="18" charset="0"/>
                          </a:rPr>
                        </m:ctrlPr>
                      </m:sSupPr>
                      <m:e>
                        <m:r>
                          <a:rPr lang="en-IN" sz="2400" b="0" i="1" smtClean="0">
                            <a:solidFill>
                              <a:schemeClr val="tx1"/>
                            </a:solidFill>
                            <a:latin typeface="Cambria Math" panose="02040503050406030204" pitchFamily="18" charset="0"/>
                            <a:ea typeface="Cambria Math" panose="02040503050406030204" pitchFamily="18" charset="0"/>
                          </a:rPr>
                          <m:t>ℝ</m:t>
                        </m:r>
                      </m:e>
                      <m:sup>
                        <m:sSub>
                          <m:sSubPr>
                            <m:ctrlPr>
                              <a:rPr lang="en-IN" sz="2400" b="0" i="1" smtClean="0">
                                <a:solidFill>
                                  <a:schemeClr val="tx1"/>
                                </a:solidFill>
                                <a:latin typeface="Cambria Math" panose="02040503050406030204" pitchFamily="18" charset="0"/>
                                <a:ea typeface="Cambria Math" panose="02040503050406030204" pitchFamily="18" charset="0"/>
                              </a:rPr>
                            </m:ctrlPr>
                          </m:sSubPr>
                          <m:e>
                            <m:r>
                              <a:rPr lang="en-IN" sz="2400" b="0" i="1" smtClean="0">
                                <a:solidFill>
                                  <a:schemeClr val="tx1"/>
                                </a:solidFill>
                                <a:latin typeface="Cambria Math" panose="02040503050406030204" pitchFamily="18" charset="0"/>
                                <a:ea typeface="Cambria Math" panose="02040503050406030204" pitchFamily="18" charset="0"/>
                              </a:rPr>
                              <m:t>𝑘</m:t>
                            </m:r>
                          </m:e>
                          <m:sub>
                            <m:r>
                              <a:rPr lang="en-IN" sz="2400" b="0" i="1" smtClean="0">
                                <a:solidFill>
                                  <a:schemeClr val="tx1"/>
                                </a:solidFill>
                                <a:latin typeface="Cambria Math" panose="02040503050406030204" pitchFamily="18" charset="0"/>
                                <a:ea typeface="Cambria Math" panose="02040503050406030204" pitchFamily="18" charset="0"/>
                              </a:rPr>
                              <m:t>3</m:t>
                            </m:r>
                          </m:sub>
                        </m:sSub>
                        <m:r>
                          <a:rPr lang="en-IN" sz="2400" b="0" i="1" smtClean="0">
                            <a:solidFill>
                              <a:schemeClr val="tx1"/>
                            </a:solidFill>
                            <a:latin typeface="Cambria Math" panose="02040503050406030204" pitchFamily="18" charset="0"/>
                            <a:ea typeface="Cambria Math" panose="02040503050406030204" pitchFamily="18" charset="0"/>
                          </a:rPr>
                          <m:t>×</m:t>
                        </m:r>
                        <m:sSub>
                          <m:sSubPr>
                            <m:ctrlPr>
                              <a:rPr lang="en-IN" sz="2400" b="0" i="1" smtClean="0">
                                <a:solidFill>
                                  <a:schemeClr val="tx1"/>
                                </a:solidFill>
                                <a:latin typeface="Cambria Math" panose="02040503050406030204" pitchFamily="18" charset="0"/>
                                <a:ea typeface="Cambria Math" panose="02040503050406030204" pitchFamily="18" charset="0"/>
                              </a:rPr>
                            </m:ctrlPr>
                          </m:sSubPr>
                          <m:e>
                            <m:r>
                              <a:rPr lang="en-IN" sz="2400" b="0" i="1" smtClean="0">
                                <a:solidFill>
                                  <a:schemeClr val="tx1"/>
                                </a:solidFill>
                                <a:latin typeface="Cambria Math" panose="02040503050406030204" pitchFamily="18" charset="0"/>
                                <a:ea typeface="Cambria Math" panose="02040503050406030204" pitchFamily="18" charset="0"/>
                              </a:rPr>
                              <m:t>𝑘</m:t>
                            </m:r>
                          </m:e>
                          <m:sub>
                            <m:r>
                              <a:rPr lang="en-IN" sz="2400" b="0" i="1" smtClean="0">
                                <a:solidFill>
                                  <a:schemeClr val="tx1"/>
                                </a:solidFill>
                                <a:latin typeface="Cambria Math" panose="02040503050406030204" pitchFamily="18" charset="0"/>
                                <a:ea typeface="Cambria Math" panose="02040503050406030204" pitchFamily="18" charset="0"/>
                              </a:rPr>
                              <m:t>3</m:t>
                            </m:r>
                          </m:sub>
                        </m:sSub>
                      </m:sup>
                    </m:sSup>
                    <m:r>
                      <a:rPr lang="en-IN" sz="2400" b="0" i="1" smtClean="0">
                        <a:solidFill>
                          <a:schemeClr val="tx1"/>
                        </a:solidFill>
                        <a:latin typeface="Cambria Math" panose="02040503050406030204" pitchFamily="18" charset="0"/>
                        <a:ea typeface="Cambria Math" panose="02040503050406030204" pitchFamily="18" charset="0"/>
                      </a:rPr>
                      <m:t>⋅</m:t>
                    </m:r>
                    <m:sSup>
                      <m:sSupPr>
                        <m:ctrlPr>
                          <a:rPr lang="en-IN" sz="2400" b="0" i="1" smtClean="0">
                            <a:solidFill>
                              <a:schemeClr val="tx1"/>
                            </a:solidFill>
                            <a:latin typeface="Cambria Math" panose="02040503050406030204" pitchFamily="18" charset="0"/>
                            <a:ea typeface="Cambria Math" panose="02040503050406030204" pitchFamily="18" charset="0"/>
                          </a:rPr>
                        </m:ctrlPr>
                      </m:sSupPr>
                      <m:e>
                        <m:r>
                          <a:rPr lang="en-IN" sz="2400" b="0" i="1" smtClean="0">
                            <a:solidFill>
                              <a:schemeClr val="tx1"/>
                            </a:solidFill>
                            <a:latin typeface="Cambria Math" panose="02040503050406030204" pitchFamily="18" charset="0"/>
                            <a:ea typeface="Cambria Math" panose="02040503050406030204" pitchFamily="18" charset="0"/>
                          </a:rPr>
                          <m:t>ℝ</m:t>
                        </m:r>
                      </m:e>
                      <m:sup>
                        <m:sSub>
                          <m:sSubPr>
                            <m:ctrlPr>
                              <a:rPr lang="en-IN" sz="2400" b="0" i="1" smtClean="0">
                                <a:solidFill>
                                  <a:schemeClr val="tx1"/>
                                </a:solidFill>
                                <a:latin typeface="Cambria Math" panose="02040503050406030204" pitchFamily="18" charset="0"/>
                                <a:ea typeface="Cambria Math" panose="02040503050406030204" pitchFamily="18" charset="0"/>
                              </a:rPr>
                            </m:ctrlPr>
                          </m:sSubPr>
                          <m:e>
                            <m:r>
                              <a:rPr lang="en-IN" sz="2400" b="0" i="1" smtClean="0">
                                <a:solidFill>
                                  <a:schemeClr val="tx1"/>
                                </a:solidFill>
                                <a:latin typeface="Cambria Math" panose="02040503050406030204" pitchFamily="18" charset="0"/>
                                <a:ea typeface="Cambria Math" panose="02040503050406030204" pitchFamily="18" charset="0"/>
                              </a:rPr>
                              <m:t>𝑘</m:t>
                            </m:r>
                          </m:e>
                          <m:sub>
                            <m:r>
                              <a:rPr lang="en-IN" sz="2400" b="0" i="1" smtClean="0">
                                <a:solidFill>
                                  <a:schemeClr val="tx1"/>
                                </a:solidFill>
                                <a:latin typeface="Cambria Math" panose="02040503050406030204" pitchFamily="18" charset="0"/>
                                <a:ea typeface="Cambria Math" panose="02040503050406030204" pitchFamily="18" charset="0"/>
                              </a:rPr>
                              <m:t>3</m:t>
                            </m:r>
                          </m:sub>
                        </m:sSub>
                        <m:r>
                          <a:rPr lang="en-IN" sz="2400" b="0" i="1" smtClean="0">
                            <a:solidFill>
                              <a:schemeClr val="tx1"/>
                            </a:solidFill>
                            <a:latin typeface="Cambria Math" panose="02040503050406030204" pitchFamily="18" charset="0"/>
                            <a:ea typeface="Cambria Math" panose="02040503050406030204" pitchFamily="18" charset="0"/>
                          </a:rPr>
                          <m:t>×</m:t>
                        </m:r>
                        <m:sSub>
                          <m:sSubPr>
                            <m:ctrlPr>
                              <a:rPr lang="en-IN" sz="2400" b="0" i="1" smtClean="0">
                                <a:solidFill>
                                  <a:schemeClr val="tx1"/>
                                </a:solidFill>
                                <a:latin typeface="Cambria Math" panose="02040503050406030204" pitchFamily="18" charset="0"/>
                                <a:ea typeface="Cambria Math" panose="02040503050406030204" pitchFamily="18" charset="0"/>
                              </a:rPr>
                            </m:ctrlPr>
                          </m:sSubPr>
                          <m:e>
                            <m:r>
                              <a:rPr lang="en-IN" sz="2400" b="0" i="1" smtClean="0">
                                <a:solidFill>
                                  <a:schemeClr val="tx1"/>
                                </a:solidFill>
                                <a:latin typeface="Cambria Math" panose="02040503050406030204" pitchFamily="18" charset="0"/>
                                <a:ea typeface="Cambria Math" panose="02040503050406030204" pitchFamily="18" charset="0"/>
                              </a:rPr>
                              <m:t>𝑘</m:t>
                            </m:r>
                          </m:e>
                          <m:sub>
                            <m:r>
                              <a:rPr lang="en-IN" sz="2400" b="0" i="1" smtClean="0">
                                <a:solidFill>
                                  <a:schemeClr val="tx1"/>
                                </a:solidFill>
                                <a:latin typeface="Cambria Math" panose="02040503050406030204" pitchFamily="18" charset="0"/>
                                <a:ea typeface="Cambria Math" panose="02040503050406030204" pitchFamily="18" charset="0"/>
                              </a:rPr>
                              <m:t>3</m:t>
                            </m:r>
                          </m:sub>
                        </m:sSub>
                        <m:r>
                          <a:rPr lang="en-IN" sz="2400" b="0" i="1" smtClean="0">
                            <a:solidFill>
                              <a:schemeClr val="tx1"/>
                            </a:solidFill>
                            <a:latin typeface="Cambria Math" panose="02040503050406030204" pitchFamily="18" charset="0"/>
                            <a:ea typeface="Cambria Math" panose="02040503050406030204" pitchFamily="18" charset="0"/>
                          </a:rPr>
                          <m:t>×</m:t>
                        </m:r>
                        <m:sSub>
                          <m:sSubPr>
                            <m:ctrlPr>
                              <a:rPr lang="en-IN" sz="2400" b="0" i="1" smtClean="0">
                                <a:solidFill>
                                  <a:schemeClr val="tx1"/>
                                </a:solidFill>
                                <a:latin typeface="Cambria Math" panose="02040503050406030204" pitchFamily="18" charset="0"/>
                                <a:ea typeface="Cambria Math" panose="02040503050406030204" pitchFamily="18" charset="0"/>
                              </a:rPr>
                            </m:ctrlPr>
                          </m:sSubPr>
                          <m:e>
                            <m:r>
                              <a:rPr lang="en-IN" sz="2400" b="0" i="1" smtClean="0">
                                <a:solidFill>
                                  <a:schemeClr val="tx1"/>
                                </a:solidFill>
                                <a:latin typeface="Cambria Math" panose="02040503050406030204" pitchFamily="18" charset="0"/>
                                <a:ea typeface="Cambria Math" panose="02040503050406030204" pitchFamily="18" charset="0"/>
                              </a:rPr>
                              <m:t>𝑘</m:t>
                            </m:r>
                          </m:e>
                          <m:sub>
                            <m:r>
                              <a:rPr lang="en-IN" sz="2400" b="0" i="1" smtClean="0">
                                <a:solidFill>
                                  <a:schemeClr val="tx1"/>
                                </a:solidFill>
                                <a:latin typeface="Cambria Math" panose="02040503050406030204" pitchFamily="18" charset="0"/>
                                <a:ea typeface="Cambria Math" panose="02040503050406030204" pitchFamily="18" charset="0"/>
                              </a:rPr>
                              <m:t>2</m:t>
                            </m:r>
                          </m:sub>
                        </m:sSub>
                      </m:sup>
                    </m:sSup>
                    <m:r>
                      <a:rPr lang="en-IN" sz="2400" b="0" i="1" smtClean="0">
                        <a:solidFill>
                          <a:schemeClr val="tx1"/>
                        </a:solidFill>
                        <a:latin typeface="Cambria Math" panose="02040503050406030204" pitchFamily="18" charset="0"/>
                        <a:ea typeface="Cambria Math" panose="02040503050406030204" pitchFamily="18" charset="0"/>
                      </a:rPr>
                      <m:t>=</m:t>
                    </m:r>
                    <m:sSup>
                      <m:sSupPr>
                        <m:ctrlPr>
                          <a:rPr lang="en-IN" sz="2400" b="0" i="1" smtClean="0">
                            <a:solidFill>
                              <a:schemeClr val="tx1"/>
                            </a:solidFill>
                            <a:latin typeface="Cambria Math" panose="02040503050406030204" pitchFamily="18" charset="0"/>
                            <a:ea typeface="Cambria Math" panose="02040503050406030204" pitchFamily="18" charset="0"/>
                          </a:rPr>
                        </m:ctrlPr>
                      </m:sSupPr>
                      <m:e>
                        <m:r>
                          <a:rPr lang="en-IN" sz="2400" b="0" i="1" smtClean="0">
                            <a:solidFill>
                              <a:schemeClr val="tx1"/>
                            </a:solidFill>
                            <a:latin typeface="Cambria Math" panose="02040503050406030204" pitchFamily="18" charset="0"/>
                            <a:ea typeface="Cambria Math" panose="02040503050406030204" pitchFamily="18" charset="0"/>
                          </a:rPr>
                          <m:t>ℝ</m:t>
                        </m:r>
                      </m:e>
                      <m:sup>
                        <m:r>
                          <a:rPr lang="en-IN" sz="2400" b="0" i="1" smtClean="0">
                            <a:solidFill>
                              <a:schemeClr val="tx1"/>
                            </a:solidFill>
                            <a:latin typeface="Cambria Math" panose="02040503050406030204" pitchFamily="18" charset="0"/>
                            <a:ea typeface="Cambria Math" panose="02040503050406030204" pitchFamily="18" charset="0"/>
                          </a:rPr>
                          <m:t>1×</m:t>
                        </m:r>
                        <m:sSub>
                          <m:sSubPr>
                            <m:ctrlPr>
                              <a:rPr lang="en-IN" sz="2400" b="0" i="1" smtClean="0">
                                <a:solidFill>
                                  <a:schemeClr val="tx1"/>
                                </a:solidFill>
                                <a:latin typeface="Cambria Math" panose="02040503050406030204" pitchFamily="18" charset="0"/>
                                <a:ea typeface="Cambria Math" panose="02040503050406030204" pitchFamily="18" charset="0"/>
                              </a:rPr>
                            </m:ctrlPr>
                          </m:sSubPr>
                          <m:e>
                            <m:r>
                              <a:rPr lang="en-IN" sz="2400" b="0" i="1" smtClean="0">
                                <a:solidFill>
                                  <a:schemeClr val="tx1"/>
                                </a:solidFill>
                                <a:latin typeface="Cambria Math" panose="02040503050406030204" pitchFamily="18" charset="0"/>
                                <a:ea typeface="Cambria Math" panose="02040503050406030204" pitchFamily="18" charset="0"/>
                              </a:rPr>
                              <m:t>𝑘</m:t>
                            </m:r>
                          </m:e>
                          <m:sub>
                            <m:r>
                              <a:rPr lang="en-IN" sz="2400" b="0" i="1" smtClean="0">
                                <a:solidFill>
                                  <a:schemeClr val="tx1"/>
                                </a:solidFill>
                                <a:latin typeface="Cambria Math" panose="02040503050406030204" pitchFamily="18" charset="0"/>
                                <a:ea typeface="Cambria Math" panose="02040503050406030204" pitchFamily="18" charset="0"/>
                              </a:rPr>
                              <m:t>3</m:t>
                            </m:r>
                          </m:sub>
                        </m:sSub>
                        <m:r>
                          <a:rPr lang="en-IN" sz="2400" b="0" i="1" smtClean="0">
                            <a:solidFill>
                              <a:schemeClr val="tx1"/>
                            </a:solidFill>
                            <a:latin typeface="Cambria Math" panose="02040503050406030204" pitchFamily="18" charset="0"/>
                            <a:ea typeface="Cambria Math" panose="02040503050406030204" pitchFamily="18" charset="0"/>
                          </a:rPr>
                          <m:t>×</m:t>
                        </m:r>
                        <m:sSub>
                          <m:sSubPr>
                            <m:ctrlPr>
                              <a:rPr lang="en-IN" sz="2400" b="0" i="1" smtClean="0">
                                <a:solidFill>
                                  <a:schemeClr val="tx1"/>
                                </a:solidFill>
                                <a:latin typeface="Cambria Math" panose="02040503050406030204" pitchFamily="18" charset="0"/>
                                <a:ea typeface="Cambria Math" panose="02040503050406030204" pitchFamily="18" charset="0"/>
                              </a:rPr>
                            </m:ctrlPr>
                          </m:sSubPr>
                          <m:e>
                            <m:r>
                              <a:rPr lang="en-IN" sz="2400" b="0" i="1" smtClean="0">
                                <a:solidFill>
                                  <a:schemeClr val="tx1"/>
                                </a:solidFill>
                                <a:latin typeface="Cambria Math" panose="02040503050406030204" pitchFamily="18" charset="0"/>
                                <a:ea typeface="Cambria Math" panose="02040503050406030204" pitchFamily="18" charset="0"/>
                              </a:rPr>
                              <m:t>𝑘</m:t>
                            </m:r>
                          </m:e>
                          <m:sub>
                            <m:r>
                              <a:rPr lang="en-IN" sz="2400" b="0" i="1" smtClean="0">
                                <a:solidFill>
                                  <a:schemeClr val="tx1"/>
                                </a:solidFill>
                                <a:latin typeface="Cambria Math" panose="02040503050406030204" pitchFamily="18" charset="0"/>
                                <a:ea typeface="Cambria Math" panose="02040503050406030204" pitchFamily="18" charset="0"/>
                              </a:rPr>
                              <m:t>2</m:t>
                            </m:r>
                          </m:sub>
                        </m:sSub>
                      </m:sup>
                    </m:sSup>
                  </m:oMath>
                </a14:m>
                <a:r>
                  <a:rPr lang="en-US" sz="2400" dirty="0" smtClean="0">
                    <a:solidFill>
                      <a:schemeClr val="tx1"/>
                    </a:solidFill>
                    <a:latin typeface="+mj-lt"/>
                  </a:rPr>
                  <a:t> which is as expected</a:t>
                </a:r>
                <a:endParaRPr lang="en-US" sz="2400" dirty="0">
                  <a:solidFill>
                    <a:schemeClr val="tx1"/>
                  </a:solidFill>
                  <a:latin typeface="+mj-lt"/>
                </a:endParaRPr>
              </a:p>
            </p:txBody>
          </p:sp>
        </mc:Choice>
        <mc:Fallback>
          <p:sp>
            <p:nvSpPr>
              <p:cNvPr id="10" name="Rectangular Callout 9"/>
              <p:cNvSpPr>
                <a:spLocks noRot="1" noChangeAspect="1" noMove="1" noResize="1" noEditPoints="1" noAdjustHandles="1" noChangeArrowheads="1" noChangeShapeType="1" noTextEdit="1"/>
              </p:cNvSpPr>
              <p:nvPr/>
            </p:nvSpPr>
            <p:spPr>
              <a:xfrm>
                <a:off x="253354" y="189939"/>
                <a:ext cx="9981468" cy="1320362"/>
              </a:xfrm>
              <a:prstGeom prst="wedgeRectCallout">
                <a:avLst>
                  <a:gd name="adj1" fmla="val 60123"/>
                  <a:gd name="adj2" fmla="val 39572"/>
                </a:avLst>
              </a:prstGeom>
              <a:blipFill>
                <a:blip r:embed="rId8"/>
                <a:stretch>
                  <a:fillRect l="-332"/>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50444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0"/>
                            </p:stCondLst>
                            <p:childTnLst>
                              <p:par>
                                <p:cTn id="36" presetID="22" presetClass="entr" presetSubtype="2"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right)">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Bookkeeping in </a:t>
            </a:r>
            <a:r>
              <a:rPr lang="en-IN" dirty="0" err="1" smtClean="0"/>
              <a:t>Backprop</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4" y="1111624"/>
                <a:ext cx="11938646" cy="5746376"/>
              </a:xfrm>
            </p:spPr>
            <p:txBody>
              <a:bodyPr>
                <a:normAutofit/>
              </a:bodyPr>
              <a:lstStyle/>
              <a:p>
                <a:r>
                  <a:rPr lang="en-IN" dirty="0" smtClean="0"/>
                  <a:t>Thus, we derive the update</a:t>
                </a:r>
                <a:br>
                  <a:rPr lang="en-IN" dirty="0" smtClean="0"/>
                </a:b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𝑑</m:t>
                        </m:r>
                        <m:sSup>
                          <m:sSupPr>
                            <m:ctrlPr>
                              <a:rPr lang="en-IN" i="1">
                                <a:latin typeface="Cambria Math" panose="02040503050406030204" pitchFamily="18" charset="0"/>
                              </a:rPr>
                            </m:ctrlPr>
                          </m:sSupPr>
                          <m:e>
                            <m:r>
                              <a:rPr lang="en-IN" i="1">
                                <a:latin typeface="Cambria Math" panose="02040503050406030204" pitchFamily="18" charset="0"/>
                              </a:rPr>
                              <m:t>ℓ</m:t>
                            </m:r>
                          </m:e>
                          <m:sup>
                            <m:r>
                              <a:rPr lang="en-IN" i="1">
                                <a:latin typeface="Cambria Math" panose="02040503050406030204" pitchFamily="18" charset="0"/>
                              </a:rPr>
                              <m:t>𝑖</m:t>
                            </m:r>
                          </m:sup>
                        </m:sSup>
                      </m:num>
                      <m:den>
                        <m:r>
                          <a:rPr lang="en-IN" i="1">
                            <a:latin typeface="Cambria Math" panose="02040503050406030204" pitchFamily="18" charset="0"/>
                          </a:rPr>
                          <m:t>𝑑</m:t>
                        </m:r>
                        <m:r>
                          <a:rPr lang="en-IN" b="1">
                            <a:latin typeface="Cambria Math" panose="02040503050406030204" pitchFamily="18" charset="0"/>
                          </a:rPr>
                          <m:t>𝐯</m:t>
                        </m:r>
                      </m:den>
                    </m:f>
                    <m:r>
                      <a:rPr lang="en-IN" b="1" i="1" smtClean="0">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ℓ</m:t>
                        </m:r>
                      </m:e>
                      <m:sup>
                        <m:r>
                          <a:rPr lang="en-IN" i="1">
                            <a:latin typeface="Cambria Math" panose="02040503050406030204" pitchFamily="18" charset="0"/>
                          </a:rPr>
                          <m:t>′</m:t>
                        </m:r>
                      </m:sup>
                    </m:sSup>
                    <m:d>
                      <m:dPr>
                        <m:ctrlPr>
                          <a:rPr lang="en-IN" i="1">
                            <a:latin typeface="Cambria Math" panose="02040503050406030204" pitchFamily="18" charset="0"/>
                          </a:rPr>
                        </m:ctrlPr>
                      </m:dPr>
                      <m:e>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a:rPr lang="en-IN" i="1">
                                    <a:latin typeface="Cambria Math" panose="02040503050406030204" pitchFamily="18" charset="0"/>
                                  </a:rPr>
                                  <m:t>𝑦</m:t>
                                </m:r>
                              </m:e>
                            </m:acc>
                          </m:e>
                          <m:sup>
                            <m:r>
                              <a:rPr lang="en-IN" i="1">
                                <a:latin typeface="Cambria Math" panose="02040503050406030204" pitchFamily="18" charset="0"/>
                              </a:rPr>
                              <m:t>𝑖</m:t>
                            </m:r>
                          </m:sup>
                        </m:sSup>
                        <m:r>
                          <a:rPr lang="en-IN" i="1" smtClean="0">
                            <a:latin typeface="Cambria Math" panose="02040503050406030204" pitchFamily="18" charset="0"/>
                          </a:rPr>
                          <m:t>,</m:t>
                        </m:r>
                        <m:sSup>
                          <m:sSupPr>
                            <m:ctrlPr>
                              <a:rPr lang="en-IN" i="1" smtClean="0">
                                <a:latin typeface="Cambria Math" panose="02040503050406030204" pitchFamily="18" charset="0"/>
                              </a:rPr>
                            </m:ctrlPr>
                          </m:sSupPr>
                          <m:e>
                            <m:r>
                              <a:rPr lang="en-IN" i="1">
                                <a:latin typeface="Cambria Math" panose="02040503050406030204" pitchFamily="18" charset="0"/>
                              </a:rPr>
                              <m:t>𝑦</m:t>
                            </m:r>
                          </m:e>
                          <m:sup>
                            <m:r>
                              <a:rPr lang="en-IN" i="1" smtClean="0">
                                <a:latin typeface="Cambria Math" panose="02040503050406030204" pitchFamily="18" charset="0"/>
                              </a:rPr>
                              <m:t>𝑖</m:t>
                            </m:r>
                          </m:sup>
                        </m:sSup>
                      </m:e>
                    </m:d>
                    <m:r>
                      <a:rPr lang="en-IN" i="1">
                        <a:latin typeface="Cambria Math" panose="02040503050406030204" pitchFamily="18" charset="0"/>
                      </a:rPr>
                      <m:t>⋅</m:t>
                    </m:r>
                    <m:sSup>
                      <m:sSupPr>
                        <m:ctrlPr>
                          <a:rPr lang="en-IN" i="1">
                            <a:latin typeface="Cambria Math" panose="02040503050406030204" pitchFamily="18" charset="0"/>
                          </a:rPr>
                        </m:ctrlPr>
                      </m:sSup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2,</m:t>
                                </m:r>
                                <m:r>
                                  <a:rPr lang="en-IN" i="1">
                                    <a:latin typeface="Cambria Math" panose="02040503050406030204" pitchFamily="18" charset="0"/>
                                  </a:rPr>
                                  <m:t>𝑖</m:t>
                                </m:r>
                              </m:sup>
                            </m:sSup>
                          </m:e>
                        </m:d>
                      </m:e>
                      <m:sup>
                        <m:r>
                          <a:rPr lang="en-IN" i="1">
                            <a:latin typeface="Cambria Math" panose="02040503050406030204" pitchFamily="18" charset="0"/>
                          </a:rPr>
                          <m:t>⊤</m:t>
                        </m:r>
                      </m:sup>
                    </m:sSup>
                  </m:oMath>
                </a14:m>
                <a:r>
                  <a:rPr lang="en-IN" dirty="0" smtClean="0"/>
                  <a:t>,</a:t>
                </a:r>
                <a:br>
                  <a:rPr lang="en-IN" dirty="0" smtClean="0"/>
                </a:br>
                <a14:m>
                  <m:oMath xmlns:m="http://schemas.openxmlformats.org/officeDocument/2006/math">
                    <m:f>
                      <m:fPr>
                        <m:ctrlPr>
                          <a:rPr lang="en-IN" i="1">
                            <a:solidFill>
                              <a:schemeClr val="tx1"/>
                            </a:solidFill>
                            <a:latin typeface="Cambria Math" panose="02040503050406030204" pitchFamily="18" charset="0"/>
                          </a:rPr>
                        </m:ctrlPr>
                      </m:fPr>
                      <m:num>
                        <m:r>
                          <a:rPr lang="en-IN">
                            <a:solidFill>
                              <a:schemeClr val="tx1"/>
                            </a:solidFill>
                            <a:latin typeface="Cambria Math" panose="02040503050406030204" pitchFamily="18" charset="0"/>
                          </a:rPr>
                          <m:t>𝑑</m:t>
                        </m:r>
                        <m:sSup>
                          <m:sSupPr>
                            <m:ctrlPr>
                              <a:rPr lang="en-IN" i="1">
                                <a:solidFill>
                                  <a:schemeClr val="tx1"/>
                                </a:solidFill>
                                <a:latin typeface="Cambria Math" panose="02040503050406030204" pitchFamily="18" charset="0"/>
                              </a:rPr>
                            </m:ctrlPr>
                          </m:sSupPr>
                          <m:e>
                            <m:r>
                              <a:rPr lang="en-IN">
                                <a:solidFill>
                                  <a:schemeClr val="tx1"/>
                                </a:solidFill>
                                <a:latin typeface="Cambria Math" panose="02040503050406030204" pitchFamily="18" charset="0"/>
                              </a:rPr>
                              <m:t>ℓ</m:t>
                            </m:r>
                          </m:e>
                          <m:sup>
                            <m:r>
                              <a:rPr lang="en-IN">
                                <a:solidFill>
                                  <a:schemeClr val="tx1"/>
                                </a:solidFill>
                                <a:latin typeface="Cambria Math" panose="02040503050406030204" pitchFamily="18" charset="0"/>
                              </a:rPr>
                              <m:t>𝑖</m:t>
                            </m:r>
                          </m:sup>
                        </m:sSup>
                      </m:num>
                      <m:den>
                        <m:r>
                          <a:rPr lang="en-IN">
                            <a:solidFill>
                              <a:schemeClr val="tx1"/>
                            </a:solidFill>
                            <a:latin typeface="Cambria Math" panose="02040503050406030204" pitchFamily="18" charset="0"/>
                          </a:rPr>
                          <m:t>𝑑</m:t>
                        </m:r>
                        <m:sSup>
                          <m:sSupPr>
                            <m:ctrlPr>
                              <a:rPr lang="en-IN" i="1">
                                <a:solidFill>
                                  <a:schemeClr val="tx1"/>
                                </a:solidFill>
                                <a:latin typeface="Cambria Math" panose="02040503050406030204" pitchFamily="18" charset="0"/>
                              </a:rPr>
                            </m:ctrlPr>
                          </m:sSupPr>
                          <m:e>
                            <m:r>
                              <a:rPr lang="en-IN">
                                <a:solidFill>
                                  <a:schemeClr val="tx1"/>
                                </a:solidFill>
                                <a:latin typeface="Cambria Math" panose="02040503050406030204" pitchFamily="18" charset="0"/>
                              </a:rPr>
                              <m:t>𝑊</m:t>
                            </m:r>
                          </m:e>
                          <m:sup>
                            <m:r>
                              <a:rPr lang="en-IN">
                                <a:solidFill>
                                  <a:schemeClr val="tx1"/>
                                </a:solidFill>
                                <a:latin typeface="Cambria Math" panose="02040503050406030204" pitchFamily="18" charset="0"/>
                              </a:rPr>
                              <m:t>2</m:t>
                            </m:r>
                          </m:sup>
                        </m:sSup>
                      </m:den>
                    </m:f>
                    <m:r>
                      <a:rPr lang="en-IN" i="1">
                        <a:solidFill>
                          <a:schemeClr val="tx1"/>
                        </a:solidFill>
                        <a:latin typeface="Cambria Math" panose="02040503050406030204" pitchFamily="18" charset="0"/>
                      </a:rPr>
                      <m:t>=</m:t>
                    </m:r>
                    <m:sSup>
                      <m:sSupPr>
                        <m:ctrlPr>
                          <a:rPr lang="en-IN" i="1">
                            <a:solidFill>
                              <a:schemeClr val="tx1"/>
                            </a:solidFill>
                            <a:latin typeface="Cambria Math" panose="02040503050406030204" pitchFamily="18" charset="0"/>
                          </a:rPr>
                        </m:ctrlPr>
                      </m:sSupPr>
                      <m:e>
                        <m:r>
                          <a:rPr lang="en-IN" i="1">
                            <a:solidFill>
                              <a:schemeClr val="tx1"/>
                            </a:solidFill>
                            <a:latin typeface="Cambria Math" panose="02040503050406030204" pitchFamily="18" charset="0"/>
                          </a:rPr>
                          <m:t>ℓ</m:t>
                        </m:r>
                      </m:e>
                      <m:sup>
                        <m:r>
                          <a:rPr lang="en-IN" i="1">
                            <a:solidFill>
                              <a:schemeClr val="tx1"/>
                            </a:solidFill>
                            <a:latin typeface="Cambria Math" panose="02040503050406030204" pitchFamily="18" charset="0"/>
                          </a:rPr>
                          <m:t>′</m:t>
                        </m:r>
                      </m:sup>
                    </m:sSup>
                    <m:d>
                      <m:dPr>
                        <m:ctrlPr>
                          <a:rPr lang="en-IN" i="1">
                            <a:solidFill>
                              <a:schemeClr val="tx1"/>
                            </a:solidFill>
                            <a:latin typeface="Cambria Math" panose="02040503050406030204" pitchFamily="18" charset="0"/>
                          </a:rPr>
                        </m:ctrlPr>
                      </m:dPr>
                      <m:e>
                        <m:sSup>
                          <m:sSupPr>
                            <m:ctrlPr>
                              <a:rPr lang="en-IN" i="1" dirty="0">
                                <a:solidFill>
                                  <a:schemeClr val="tx1"/>
                                </a:solidFill>
                                <a:latin typeface="Cambria Math" panose="02040503050406030204" pitchFamily="18" charset="0"/>
                              </a:rPr>
                            </m:ctrlPr>
                          </m:sSupPr>
                          <m:e>
                            <m:acc>
                              <m:accPr>
                                <m:chr m:val="̂"/>
                                <m:ctrlPr>
                                  <a:rPr lang="en-IN" i="1">
                                    <a:solidFill>
                                      <a:schemeClr val="tx1"/>
                                    </a:solidFill>
                                    <a:latin typeface="Cambria Math" panose="02040503050406030204" pitchFamily="18" charset="0"/>
                                  </a:rPr>
                                </m:ctrlPr>
                              </m:accPr>
                              <m:e>
                                <m:r>
                                  <a:rPr lang="en-IN" i="1">
                                    <a:solidFill>
                                      <a:schemeClr val="tx1"/>
                                    </a:solidFill>
                                    <a:latin typeface="Cambria Math" panose="02040503050406030204" pitchFamily="18" charset="0"/>
                                  </a:rPr>
                                  <m:t>𝑦</m:t>
                                </m:r>
                              </m:e>
                            </m:acc>
                          </m:e>
                          <m:sup>
                            <m:r>
                              <a:rPr lang="en-IN" i="1" dirty="0">
                                <a:solidFill>
                                  <a:schemeClr val="tx1"/>
                                </a:solidFill>
                                <a:latin typeface="Cambria Math" panose="02040503050406030204" pitchFamily="18" charset="0"/>
                              </a:rPr>
                              <m:t>𝑖</m:t>
                            </m:r>
                          </m:sup>
                        </m:sSup>
                        <m:r>
                          <a:rPr lang="en-IN" i="1" dirty="0">
                            <a:solidFill>
                              <a:schemeClr val="tx1"/>
                            </a:solidFill>
                            <a:latin typeface="Cambria Math" panose="02040503050406030204" pitchFamily="18" charset="0"/>
                          </a:rPr>
                          <m:t>,</m:t>
                        </m:r>
                        <m:sSup>
                          <m:sSupPr>
                            <m:ctrlPr>
                              <a:rPr lang="en-IN" i="1" dirty="0">
                                <a:solidFill>
                                  <a:schemeClr val="tx1"/>
                                </a:solidFill>
                                <a:latin typeface="Cambria Math" panose="02040503050406030204" pitchFamily="18" charset="0"/>
                              </a:rPr>
                            </m:ctrlPr>
                          </m:sSupPr>
                          <m:e>
                            <m:r>
                              <a:rPr lang="en-IN" i="1" dirty="0">
                                <a:solidFill>
                                  <a:schemeClr val="tx1"/>
                                </a:solidFill>
                                <a:latin typeface="Cambria Math" panose="02040503050406030204" pitchFamily="18" charset="0"/>
                              </a:rPr>
                              <m:t>𝑦</m:t>
                            </m:r>
                          </m:e>
                          <m:sup>
                            <m:r>
                              <a:rPr lang="en-IN" i="1" dirty="0">
                                <a:solidFill>
                                  <a:schemeClr val="tx1"/>
                                </a:solidFill>
                                <a:latin typeface="Cambria Math" panose="02040503050406030204" pitchFamily="18" charset="0"/>
                              </a:rPr>
                              <m:t>𝑖</m:t>
                            </m:r>
                          </m:sup>
                        </m:sSup>
                      </m:e>
                    </m:d>
                    <m:r>
                      <a:rPr lang="en-IN" i="1">
                        <a:solidFill>
                          <a:schemeClr val="tx1"/>
                        </a:solidFill>
                        <a:latin typeface="Cambria Math" panose="02040503050406030204" pitchFamily="18" charset="0"/>
                      </a:rPr>
                      <m:t>⋅</m:t>
                    </m:r>
                    <m:sSup>
                      <m:sSupPr>
                        <m:ctrlPr>
                          <a:rPr lang="en-IN" i="1">
                            <a:solidFill>
                              <a:schemeClr val="tx1"/>
                            </a:solidFill>
                            <a:latin typeface="Cambria Math" panose="02040503050406030204" pitchFamily="18" charset="0"/>
                          </a:rPr>
                        </m:ctrlPr>
                      </m:sSupPr>
                      <m:e>
                        <m:r>
                          <a:rPr lang="en-IN" b="1">
                            <a:solidFill>
                              <a:schemeClr val="tx1"/>
                            </a:solidFill>
                            <a:latin typeface="Cambria Math" panose="02040503050406030204" pitchFamily="18" charset="0"/>
                          </a:rPr>
                          <m:t>𝐯</m:t>
                        </m:r>
                      </m:e>
                      <m:sup>
                        <m:r>
                          <a:rPr lang="en-IN" i="1">
                            <a:solidFill>
                              <a:schemeClr val="tx1"/>
                            </a:solidFill>
                            <a:latin typeface="Cambria Math" panose="02040503050406030204" pitchFamily="18" charset="0"/>
                          </a:rPr>
                          <m:t>⊤</m:t>
                        </m:r>
                      </m:sup>
                    </m:sSup>
                    <m:r>
                      <a:rPr lang="en-IN" i="1">
                        <a:solidFill>
                          <a:schemeClr val="tx1"/>
                        </a:solidFill>
                        <a:latin typeface="Cambria Math" panose="02040503050406030204" pitchFamily="18" charset="0"/>
                      </a:rPr>
                      <m:t>⋅</m:t>
                    </m:r>
                    <m:f>
                      <m:fPr>
                        <m:ctrlPr>
                          <a:rPr lang="en-IN" i="1">
                            <a:solidFill>
                              <a:schemeClr val="tx1"/>
                            </a:solidFill>
                            <a:latin typeface="Cambria Math" panose="02040503050406030204" pitchFamily="18" charset="0"/>
                          </a:rPr>
                        </m:ctrlPr>
                      </m:fPr>
                      <m:num>
                        <m:r>
                          <a:rPr lang="en-IN" i="1">
                            <a:solidFill>
                              <a:schemeClr val="tx1"/>
                            </a:solidFill>
                            <a:latin typeface="Cambria Math" panose="02040503050406030204" pitchFamily="18" charset="0"/>
                          </a:rPr>
                          <m:t>𝑑</m:t>
                        </m:r>
                        <m:sSup>
                          <m:sSupPr>
                            <m:ctrlPr>
                              <a:rPr lang="en-IN" i="1">
                                <a:solidFill>
                                  <a:schemeClr val="tx1"/>
                                </a:solidFill>
                                <a:latin typeface="Cambria Math" panose="02040503050406030204" pitchFamily="18" charset="0"/>
                              </a:rPr>
                            </m:ctrlPr>
                          </m:sSupPr>
                          <m:e>
                            <m:r>
                              <a:rPr lang="en-IN" b="1">
                                <a:solidFill>
                                  <a:schemeClr val="tx1"/>
                                </a:solidFill>
                                <a:latin typeface="Cambria Math" panose="02040503050406030204" pitchFamily="18" charset="0"/>
                              </a:rPr>
                              <m:t>𝐡</m:t>
                            </m:r>
                          </m:e>
                          <m:sup>
                            <m:r>
                              <a:rPr lang="en-IN" i="1">
                                <a:solidFill>
                                  <a:schemeClr val="tx1"/>
                                </a:solidFill>
                                <a:latin typeface="Cambria Math" panose="02040503050406030204" pitchFamily="18" charset="0"/>
                              </a:rPr>
                              <m:t>2,</m:t>
                            </m:r>
                            <m:r>
                              <a:rPr lang="en-IN" i="1">
                                <a:solidFill>
                                  <a:schemeClr val="tx1"/>
                                </a:solidFill>
                                <a:latin typeface="Cambria Math" panose="02040503050406030204" pitchFamily="18" charset="0"/>
                              </a:rPr>
                              <m:t>𝑖</m:t>
                            </m:r>
                          </m:sup>
                        </m:sSup>
                      </m:num>
                      <m:den>
                        <m:r>
                          <a:rPr lang="en-IN" i="1">
                            <a:solidFill>
                              <a:schemeClr val="tx1"/>
                            </a:solidFill>
                            <a:latin typeface="Cambria Math" panose="02040503050406030204" pitchFamily="18" charset="0"/>
                          </a:rPr>
                          <m:t>𝑑</m:t>
                        </m:r>
                        <m:sSup>
                          <m:sSupPr>
                            <m:ctrlPr>
                              <a:rPr lang="en-IN" i="1">
                                <a:solidFill>
                                  <a:schemeClr val="tx1"/>
                                </a:solidFill>
                                <a:latin typeface="Cambria Math" panose="02040503050406030204" pitchFamily="18" charset="0"/>
                              </a:rPr>
                            </m:ctrlPr>
                          </m:sSupPr>
                          <m:e>
                            <m:r>
                              <a:rPr lang="en-IN" b="1">
                                <a:solidFill>
                                  <a:schemeClr val="tx1"/>
                                </a:solidFill>
                                <a:latin typeface="Cambria Math" panose="02040503050406030204" pitchFamily="18" charset="0"/>
                              </a:rPr>
                              <m:t>𝐚</m:t>
                            </m:r>
                          </m:e>
                          <m:sup>
                            <m:r>
                              <a:rPr lang="en-IN" i="1">
                                <a:solidFill>
                                  <a:schemeClr val="tx1"/>
                                </a:solidFill>
                                <a:latin typeface="Cambria Math" panose="02040503050406030204" pitchFamily="18" charset="0"/>
                              </a:rPr>
                              <m:t>2,</m:t>
                            </m:r>
                            <m:r>
                              <a:rPr lang="en-IN" i="1">
                                <a:solidFill>
                                  <a:schemeClr val="tx1"/>
                                </a:solidFill>
                                <a:latin typeface="Cambria Math" panose="02040503050406030204" pitchFamily="18" charset="0"/>
                              </a:rPr>
                              <m:t>𝑖</m:t>
                            </m:r>
                          </m:sup>
                        </m:sSup>
                      </m:den>
                    </m:f>
                    <m:r>
                      <a:rPr lang="en-IN" i="1">
                        <a:solidFill>
                          <a:schemeClr val="tx1"/>
                        </a:solidFill>
                        <a:latin typeface="Cambria Math" panose="02040503050406030204" pitchFamily="18" charset="0"/>
                      </a:rPr>
                      <m:t>⋅</m:t>
                    </m:r>
                    <m:f>
                      <m:fPr>
                        <m:ctrlPr>
                          <a:rPr lang="en-IN" i="1">
                            <a:solidFill>
                              <a:schemeClr val="tx1"/>
                            </a:solidFill>
                            <a:latin typeface="Cambria Math" panose="02040503050406030204" pitchFamily="18" charset="0"/>
                          </a:rPr>
                        </m:ctrlPr>
                      </m:fPr>
                      <m:num>
                        <m:r>
                          <a:rPr lang="en-IN" i="1">
                            <a:solidFill>
                              <a:schemeClr val="tx1"/>
                            </a:solidFill>
                            <a:latin typeface="Cambria Math" panose="02040503050406030204" pitchFamily="18" charset="0"/>
                          </a:rPr>
                          <m:t>𝑑</m:t>
                        </m:r>
                        <m:sSup>
                          <m:sSupPr>
                            <m:ctrlPr>
                              <a:rPr lang="en-IN" i="1">
                                <a:solidFill>
                                  <a:schemeClr val="tx1"/>
                                </a:solidFill>
                                <a:latin typeface="Cambria Math" panose="02040503050406030204" pitchFamily="18" charset="0"/>
                              </a:rPr>
                            </m:ctrlPr>
                          </m:sSupPr>
                          <m:e>
                            <m:r>
                              <a:rPr lang="en-IN" b="1">
                                <a:solidFill>
                                  <a:schemeClr val="tx1"/>
                                </a:solidFill>
                                <a:latin typeface="Cambria Math" panose="02040503050406030204" pitchFamily="18" charset="0"/>
                              </a:rPr>
                              <m:t>𝐚</m:t>
                            </m:r>
                          </m:e>
                          <m:sup>
                            <m:r>
                              <a:rPr lang="en-IN" i="1">
                                <a:solidFill>
                                  <a:schemeClr val="tx1"/>
                                </a:solidFill>
                                <a:latin typeface="Cambria Math" panose="02040503050406030204" pitchFamily="18" charset="0"/>
                              </a:rPr>
                              <m:t>2,</m:t>
                            </m:r>
                            <m:r>
                              <a:rPr lang="en-IN" i="1">
                                <a:solidFill>
                                  <a:schemeClr val="tx1"/>
                                </a:solidFill>
                                <a:latin typeface="Cambria Math" panose="02040503050406030204" pitchFamily="18" charset="0"/>
                              </a:rPr>
                              <m:t>𝑖</m:t>
                            </m:r>
                          </m:sup>
                        </m:sSup>
                      </m:num>
                      <m:den>
                        <m:r>
                          <a:rPr lang="en-IN" i="1">
                            <a:solidFill>
                              <a:schemeClr val="tx1"/>
                            </a:solidFill>
                            <a:latin typeface="Cambria Math" panose="02040503050406030204" pitchFamily="18" charset="0"/>
                          </a:rPr>
                          <m:t>𝑑</m:t>
                        </m:r>
                        <m:sSup>
                          <m:sSupPr>
                            <m:ctrlPr>
                              <a:rPr lang="en-IN" i="1">
                                <a:solidFill>
                                  <a:schemeClr val="tx1"/>
                                </a:solidFill>
                                <a:latin typeface="Cambria Math" panose="02040503050406030204" pitchFamily="18" charset="0"/>
                              </a:rPr>
                            </m:ctrlPr>
                          </m:sSupPr>
                          <m:e>
                            <m:r>
                              <a:rPr lang="en-IN" i="1">
                                <a:solidFill>
                                  <a:schemeClr val="tx1"/>
                                </a:solidFill>
                                <a:latin typeface="Cambria Math" panose="02040503050406030204" pitchFamily="18" charset="0"/>
                              </a:rPr>
                              <m:t>𝑊</m:t>
                            </m:r>
                          </m:e>
                          <m:sup>
                            <m:r>
                              <a:rPr lang="en-IN" i="1">
                                <a:solidFill>
                                  <a:schemeClr val="tx1"/>
                                </a:solidFill>
                                <a:latin typeface="Cambria Math" panose="02040503050406030204" pitchFamily="18" charset="0"/>
                              </a:rPr>
                              <m:t>2</m:t>
                            </m:r>
                          </m:sup>
                        </m:sSup>
                      </m:den>
                    </m:f>
                  </m:oMath>
                </a14:m>
                <a:r>
                  <a:rPr lang="en-IN" dirty="0" smtClean="0"/>
                  <a:t>, and</a:t>
                </a:r>
                <a:r>
                  <a:rPr lang="en-IN" i="1" dirty="0" smtClean="0">
                    <a:solidFill>
                      <a:schemeClr val="tx1"/>
                    </a:solidFill>
                    <a:latin typeface="Cambria Math" panose="02040503050406030204" pitchFamily="18" charset="0"/>
                  </a:rPr>
                  <a:t/>
                </a:r>
                <a:br>
                  <a:rPr lang="en-IN" i="1" dirty="0" smtClean="0">
                    <a:solidFill>
                      <a:schemeClr val="tx1"/>
                    </a:solidFill>
                    <a:latin typeface="Cambria Math" panose="02040503050406030204" pitchFamily="18" charset="0"/>
                  </a:rPr>
                </a:br>
                <a14:m>
                  <m:oMath xmlns:m="http://schemas.openxmlformats.org/officeDocument/2006/math">
                    <m:f>
                      <m:fPr>
                        <m:ctrlPr>
                          <a:rPr lang="en-IN" i="1">
                            <a:solidFill>
                              <a:schemeClr val="tx1"/>
                            </a:solidFill>
                            <a:latin typeface="Cambria Math" panose="02040503050406030204" pitchFamily="18" charset="0"/>
                          </a:rPr>
                        </m:ctrlPr>
                      </m:fPr>
                      <m:num>
                        <m:r>
                          <a:rPr lang="en-IN">
                            <a:solidFill>
                              <a:schemeClr val="tx1"/>
                            </a:solidFill>
                            <a:latin typeface="Cambria Math" panose="02040503050406030204" pitchFamily="18" charset="0"/>
                          </a:rPr>
                          <m:t>𝑑</m:t>
                        </m:r>
                        <m:sSup>
                          <m:sSupPr>
                            <m:ctrlPr>
                              <a:rPr lang="en-IN" i="1">
                                <a:solidFill>
                                  <a:schemeClr val="tx1"/>
                                </a:solidFill>
                                <a:latin typeface="Cambria Math" panose="02040503050406030204" pitchFamily="18" charset="0"/>
                              </a:rPr>
                            </m:ctrlPr>
                          </m:sSupPr>
                          <m:e>
                            <m:r>
                              <a:rPr lang="en-IN">
                                <a:solidFill>
                                  <a:schemeClr val="tx1"/>
                                </a:solidFill>
                                <a:latin typeface="Cambria Math" panose="02040503050406030204" pitchFamily="18" charset="0"/>
                              </a:rPr>
                              <m:t>ℓ</m:t>
                            </m:r>
                          </m:e>
                          <m:sup>
                            <m:r>
                              <a:rPr lang="en-IN">
                                <a:solidFill>
                                  <a:schemeClr val="tx1"/>
                                </a:solidFill>
                                <a:latin typeface="Cambria Math" panose="02040503050406030204" pitchFamily="18" charset="0"/>
                              </a:rPr>
                              <m:t>𝑖</m:t>
                            </m:r>
                          </m:sup>
                        </m:sSup>
                      </m:num>
                      <m:den>
                        <m:r>
                          <a:rPr lang="en-IN">
                            <a:solidFill>
                              <a:schemeClr val="tx1"/>
                            </a:solidFill>
                            <a:latin typeface="Cambria Math" panose="02040503050406030204" pitchFamily="18" charset="0"/>
                          </a:rPr>
                          <m:t>𝑑</m:t>
                        </m:r>
                        <m:sSup>
                          <m:sSupPr>
                            <m:ctrlPr>
                              <a:rPr lang="en-IN" i="1">
                                <a:solidFill>
                                  <a:schemeClr val="tx1"/>
                                </a:solidFill>
                                <a:latin typeface="Cambria Math" panose="02040503050406030204" pitchFamily="18" charset="0"/>
                              </a:rPr>
                            </m:ctrlPr>
                          </m:sSupPr>
                          <m:e>
                            <m:r>
                              <a:rPr lang="en-IN">
                                <a:solidFill>
                                  <a:schemeClr val="tx1"/>
                                </a:solidFill>
                                <a:latin typeface="Cambria Math" panose="02040503050406030204" pitchFamily="18" charset="0"/>
                              </a:rPr>
                              <m:t>𝑊</m:t>
                            </m:r>
                          </m:e>
                          <m:sup>
                            <m:r>
                              <a:rPr lang="en-IN" b="0" i="0" smtClean="0">
                                <a:solidFill>
                                  <a:schemeClr val="tx1"/>
                                </a:solidFill>
                                <a:latin typeface="Cambria Math" panose="02040503050406030204" pitchFamily="18" charset="0"/>
                              </a:rPr>
                              <m:t>1</m:t>
                            </m:r>
                          </m:sup>
                        </m:sSup>
                      </m:den>
                    </m:f>
                    <m:r>
                      <a:rPr lang="en-IN" i="1">
                        <a:solidFill>
                          <a:schemeClr val="tx1"/>
                        </a:solidFill>
                        <a:latin typeface="Cambria Math" panose="02040503050406030204" pitchFamily="18" charset="0"/>
                      </a:rPr>
                      <m:t>=</m:t>
                    </m:r>
                    <m:sSup>
                      <m:sSupPr>
                        <m:ctrlPr>
                          <a:rPr lang="en-IN" i="1">
                            <a:solidFill>
                              <a:schemeClr val="tx1"/>
                            </a:solidFill>
                            <a:latin typeface="Cambria Math" panose="02040503050406030204" pitchFamily="18" charset="0"/>
                          </a:rPr>
                        </m:ctrlPr>
                      </m:sSupPr>
                      <m:e>
                        <m:r>
                          <a:rPr lang="en-IN" i="1">
                            <a:solidFill>
                              <a:schemeClr val="tx1"/>
                            </a:solidFill>
                            <a:latin typeface="Cambria Math" panose="02040503050406030204" pitchFamily="18" charset="0"/>
                          </a:rPr>
                          <m:t>ℓ</m:t>
                        </m:r>
                      </m:e>
                      <m:sup>
                        <m:r>
                          <a:rPr lang="en-IN" i="1">
                            <a:solidFill>
                              <a:schemeClr val="tx1"/>
                            </a:solidFill>
                            <a:latin typeface="Cambria Math" panose="02040503050406030204" pitchFamily="18" charset="0"/>
                          </a:rPr>
                          <m:t>′</m:t>
                        </m:r>
                      </m:sup>
                    </m:sSup>
                    <m:d>
                      <m:dPr>
                        <m:ctrlPr>
                          <a:rPr lang="en-IN" i="1">
                            <a:solidFill>
                              <a:schemeClr val="tx1"/>
                            </a:solidFill>
                            <a:latin typeface="Cambria Math" panose="02040503050406030204" pitchFamily="18" charset="0"/>
                          </a:rPr>
                        </m:ctrlPr>
                      </m:dPr>
                      <m:e>
                        <m:sSup>
                          <m:sSupPr>
                            <m:ctrlPr>
                              <a:rPr lang="en-IN" i="1" dirty="0">
                                <a:solidFill>
                                  <a:schemeClr val="tx1"/>
                                </a:solidFill>
                                <a:latin typeface="Cambria Math" panose="02040503050406030204" pitchFamily="18" charset="0"/>
                              </a:rPr>
                            </m:ctrlPr>
                          </m:sSupPr>
                          <m:e>
                            <m:acc>
                              <m:accPr>
                                <m:chr m:val="̂"/>
                                <m:ctrlPr>
                                  <a:rPr lang="en-IN" i="1">
                                    <a:solidFill>
                                      <a:schemeClr val="tx1"/>
                                    </a:solidFill>
                                    <a:latin typeface="Cambria Math" panose="02040503050406030204" pitchFamily="18" charset="0"/>
                                  </a:rPr>
                                </m:ctrlPr>
                              </m:accPr>
                              <m:e>
                                <m:r>
                                  <a:rPr lang="en-IN" i="1">
                                    <a:solidFill>
                                      <a:schemeClr val="tx1"/>
                                    </a:solidFill>
                                    <a:latin typeface="Cambria Math" panose="02040503050406030204" pitchFamily="18" charset="0"/>
                                  </a:rPr>
                                  <m:t>𝑦</m:t>
                                </m:r>
                              </m:e>
                            </m:acc>
                          </m:e>
                          <m:sup>
                            <m:r>
                              <a:rPr lang="en-IN" i="1" dirty="0">
                                <a:solidFill>
                                  <a:schemeClr val="tx1"/>
                                </a:solidFill>
                                <a:latin typeface="Cambria Math" panose="02040503050406030204" pitchFamily="18" charset="0"/>
                              </a:rPr>
                              <m:t>𝑖</m:t>
                            </m:r>
                          </m:sup>
                        </m:sSup>
                        <m:r>
                          <a:rPr lang="en-IN" i="1" dirty="0">
                            <a:solidFill>
                              <a:schemeClr val="tx1"/>
                            </a:solidFill>
                            <a:latin typeface="Cambria Math" panose="02040503050406030204" pitchFamily="18" charset="0"/>
                          </a:rPr>
                          <m:t>,</m:t>
                        </m:r>
                        <m:sSup>
                          <m:sSupPr>
                            <m:ctrlPr>
                              <a:rPr lang="en-IN" i="1" dirty="0">
                                <a:solidFill>
                                  <a:schemeClr val="tx1"/>
                                </a:solidFill>
                                <a:latin typeface="Cambria Math" panose="02040503050406030204" pitchFamily="18" charset="0"/>
                              </a:rPr>
                            </m:ctrlPr>
                          </m:sSupPr>
                          <m:e>
                            <m:r>
                              <a:rPr lang="en-IN" i="1" dirty="0">
                                <a:solidFill>
                                  <a:schemeClr val="tx1"/>
                                </a:solidFill>
                                <a:latin typeface="Cambria Math" panose="02040503050406030204" pitchFamily="18" charset="0"/>
                              </a:rPr>
                              <m:t>𝑦</m:t>
                            </m:r>
                          </m:e>
                          <m:sup>
                            <m:r>
                              <a:rPr lang="en-IN" i="1" dirty="0">
                                <a:solidFill>
                                  <a:schemeClr val="tx1"/>
                                </a:solidFill>
                                <a:latin typeface="Cambria Math" panose="02040503050406030204" pitchFamily="18" charset="0"/>
                              </a:rPr>
                              <m:t>𝑖</m:t>
                            </m:r>
                          </m:sup>
                        </m:sSup>
                      </m:e>
                    </m:d>
                    <m:r>
                      <a:rPr lang="en-IN" i="1">
                        <a:solidFill>
                          <a:schemeClr val="tx1"/>
                        </a:solidFill>
                        <a:latin typeface="Cambria Math" panose="02040503050406030204" pitchFamily="18" charset="0"/>
                      </a:rPr>
                      <m:t>⋅</m:t>
                    </m:r>
                    <m:sSup>
                      <m:sSupPr>
                        <m:ctrlPr>
                          <a:rPr lang="en-IN" i="1">
                            <a:solidFill>
                              <a:schemeClr val="tx1"/>
                            </a:solidFill>
                            <a:latin typeface="Cambria Math" panose="02040503050406030204" pitchFamily="18" charset="0"/>
                          </a:rPr>
                        </m:ctrlPr>
                      </m:sSupPr>
                      <m:e>
                        <m:r>
                          <a:rPr lang="en-IN" b="1">
                            <a:solidFill>
                              <a:schemeClr val="tx1"/>
                            </a:solidFill>
                            <a:latin typeface="Cambria Math" panose="02040503050406030204" pitchFamily="18" charset="0"/>
                          </a:rPr>
                          <m:t>𝐯</m:t>
                        </m:r>
                      </m:e>
                      <m:sup>
                        <m:r>
                          <a:rPr lang="en-IN" i="1">
                            <a:solidFill>
                              <a:schemeClr val="tx1"/>
                            </a:solidFill>
                            <a:latin typeface="Cambria Math" panose="02040503050406030204" pitchFamily="18" charset="0"/>
                          </a:rPr>
                          <m:t>⊤</m:t>
                        </m:r>
                      </m:sup>
                    </m:sSup>
                    <m:r>
                      <a:rPr lang="en-IN" i="1">
                        <a:solidFill>
                          <a:schemeClr val="tx1"/>
                        </a:solidFill>
                        <a:latin typeface="Cambria Math" panose="02040503050406030204" pitchFamily="18" charset="0"/>
                      </a:rPr>
                      <m:t>⋅</m:t>
                    </m:r>
                    <m:f>
                      <m:fPr>
                        <m:ctrlPr>
                          <a:rPr lang="en-IN" i="1">
                            <a:solidFill>
                              <a:schemeClr val="tx1"/>
                            </a:solidFill>
                            <a:latin typeface="Cambria Math" panose="02040503050406030204" pitchFamily="18" charset="0"/>
                          </a:rPr>
                        </m:ctrlPr>
                      </m:fPr>
                      <m:num>
                        <m:r>
                          <a:rPr lang="en-IN" i="1">
                            <a:solidFill>
                              <a:schemeClr val="tx1"/>
                            </a:solidFill>
                            <a:latin typeface="Cambria Math" panose="02040503050406030204" pitchFamily="18" charset="0"/>
                          </a:rPr>
                          <m:t>𝑑</m:t>
                        </m:r>
                        <m:sSup>
                          <m:sSupPr>
                            <m:ctrlPr>
                              <a:rPr lang="en-IN" i="1">
                                <a:solidFill>
                                  <a:schemeClr val="tx1"/>
                                </a:solidFill>
                                <a:latin typeface="Cambria Math" panose="02040503050406030204" pitchFamily="18" charset="0"/>
                              </a:rPr>
                            </m:ctrlPr>
                          </m:sSupPr>
                          <m:e>
                            <m:r>
                              <a:rPr lang="en-IN" b="1">
                                <a:solidFill>
                                  <a:schemeClr val="tx1"/>
                                </a:solidFill>
                                <a:latin typeface="Cambria Math" panose="02040503050406030204" pitchFamily="18" charset="0"/>
                              </a:rPr>
                              <m:t>𝐡</m:t>
                            </m:r>
                          </m:e>
                          <m:sup>
                            <m:r>
                              <a:rPr lang="en-IN" i="1">
                                <a:solidFill>
                                  <a:schemeClr val="tx1"/>
                                </a:solidFill>
                                <a:latin typeface="Cambria Math" panose="02040503050406030204" pitchFamily="18" charset="0"/>
                              </a:rPr>
                              <m:t>2,</m:t>
                            </m:r>
                            <m:r>
                              <a:rPr lang="en-IN" i="1">
                                <a:solidFill>
                                  <a:schemeClr val="tx1"/>
                                </a:solidFill>
                                <a:latin typeface="Cambria Math" panose="02040503050406030204" pitchFamily="18" charset="0"/>
                              </a:rPr>
                              <m:t>𝑖</m:t>
                            </m:r>
                          </m:sup>
                        </m:sSup>
                      </m:num>
                      <m:den>
                        <m:r>
                          <a:rPr lang="en-IN" i="1">
                            <a:solidFill>
                              <a:schemeClr val="tx1"/>
                            </a:solidFill>
                            <a:latin typeface="Cambria Math" panose="02040503050406030204" pitchFamily="18" charset="0"/>
                          </a:rPr>
                          <m:t>𝑑</m:t>
                        </m:r>
                        <m:sSup>
                          <m:sSupPr>
                            <m:ctrlPr>
                              <a:rPr lang="en-IN" i="1">
                                <a:solidFill>
                                  <a:schemeClr val="tx1"/>
                                </a:solidFill>
                                <a:latin typeface="Cambria Math" panose="02040503050406030204" pitchFamily="18" charset="0"/>
                              </a:rPr>
                            </m:ctrlPr>
                          </m:sSupPr>
                          <m:e>
                            <m:r>
                              <a:rPr lang="en-IN" b="1">
                                <a:solidFill>
                                  <a:schemeClr val="tx1"/>
                                </a:solidFill>
                                <a:latin typeface="Cambria Math" panose="02040503050406030204" pitchFamily="18" charset="0"/>
                              </a:rPr>
                              <m:t>𝐚</m:t>
                            </m:r>
                          </m:e>
                          <m:sup>
                            <m:r>
                              <a:rPr lang="en-IN" i="1">
                                <a:solidFill>
                                  <a:schemeClr val="tx1"/>
                                </a:solidFill>
                                <a:latin typeface="Cambria Math" panose="02040503050406030204" pitchFamily="18" charset="0"/>
                              </a:rPr>
                              <m:t>2,</m:t>
                            </m:r>
                            <m:r>
                              <a:rPr lang="en-IN" i="1">
                                <a:solidFill>
                                  <a:schemeClr val="tx1"/>
                                </a:solidFill>
                                <a:latin typeface="Cambria Math" panose="02040503050406030204" pitchFamily="18" charset="0"/>
                              </a:rPr>
                              <m:t>𝑖</m:t>
                            </m:r>
                          </m:sup>
                        </m:sSup>
                      </m:den>
                    </m:f>
                    <m:r>
                      <a:rPr lang="en-IN" i="1">
                        <a:solidFill>
                          <a:schemeClr val="tx1"/>
                        </a:solidFill>
                        <a:latin typeface="Cambria Math" panose="02040503050406030204" pitchFamily="18" charset="0"/>
                      </a:rPr>
                      <m:t>⋅</m:t>
                    </m:r>
                    <m:f>
                      <m:fPr>
                        <m:ctrlPr>
                          <a:rPr lang="en-IN" i="1">
                            <a:solidFill>
                              <a:schemeClr val="tx1"/>
                            </a:solidFill>
                            <a:latin typeface="Cambria Math" panose="02040503050406030204" pitchFamily="18" charset="0"/>
                          </a:rPr>
                        </m:ctrlPr>
                      </m:fPr>
                      <m:num>
                        <m:r>
                          <a:rPr lang="en-IN" i="1">
                            <a:solidFill>
                              <a:schemeClr val="tx1"/>
                            </a:solidFill>
                            <a:latin typeface="Cambria Math" panose="02040503050406030204" pitchFamily="18" charset="0"/>
                          </a:rPr>
                          <m:t>𝑑</m:t>
                        </m:r>
                        <m:sSup>
                          <m:sSupPr>
                            <m:ctrlPr>
                              <a:rPr lang="en-IN" i="1">
                                <a:solidFill>
                                  <a:schemeClr val="tx1"/>
                                </a:solidFill>
                                <a:latin typeface="Cambria Math" panose="02040503050406030204" pitchFamily="18" charset="0"/>
                              </a:rPr>
                            </m:ctrlPr>
                          </m:sSupPr>
                          <m:e>
                            <m:r>
                              <a:rPr lang="en-IN" b="1">
                                <a:solidFill>
                                  <a:schemeClr val="tx1"/>
                                </a:solidFill>
                                <a:latin typeface="Cambria Math" panose="02040503050406030204" pitchFamily="18" charset="0"/>
                              </a:rPr>
                              <m:t>𝐚</m:t>
                            </m:r>
                          </m:e>
                          <m:sup>
                            <m:r>
                              <a:rPr lang="en-IN" i="1">
                                <a:solidFill>
                                  <a:schemeClr val="tx1"/>
                                </a:solidFill>
                                <a:latin typeface="Cambria Math" panose="02040503050406030204" pitchFamily="18" charset="0"/>
                              </a:rPr>
                              <m:t>2,</m:t>
                            </m:r>
                            <m:r>
                              <a:rPr lang="en-IN" i="1">
                                <a:solidFill>
                                  <a:schemeClr val="tx1"/>
                                </a:solidFill>
                                <a:latin typeface="Cambria Math" panose="02040503050406030204" pitchFamily="18" charset="0"/>
                              </a:rPr>
                              <m:t>𝑖</m:t>
                            </m:r>
                          </m:sup>
                        </m:sSup>
                      </m:num>
                      <m:den>
                        <m:r>
                          <a:rPr lang="en-IN" i="1">
                            <a:solidFill>
                              <a:schemeClr val="tx1"/>
                            </a:solidFill>
                            <a:latin typeface="Cambria Math" panose="02040503050406030204" pitchFamily="18" charset="0"/>
                          </a:rPr>
                          <m:t>𝑑</m:t>
                        </m:r>
                        <m:sSup>
                          <m:sSupPr>
                            <m:ctrlPr>
                              <a:rPr lang="en-IN" i="1">
                                <a:solidFill>
                                  <a:schemeClr val="tx1"/>
                                </a:solidFill>
                                <a:latin typeface="Cambria Math" panose="02040503050406030204" pitchFamily="18" charset="0"/>
                              </a:rPr>
                            </m:ctrlPr>
                          </m:sSupPr>
                          <m:e>
                            <m:r>
                              <a:rPr lang="en-IN" b="1">
                                <a:solidFill>
                                  <a:schemeClr val="tx1"/>
                                </a:solidFill>
                                <a:latin typeface="Cambria Math" panose="02040503050406030204" pitchFamily="18" charset="0"/>
                              </a:rPr>
                              <m:t>𝐡</m:t>
                            </m:r>
                          </m:e>
                          <m:sup>
                            <m:r>
                              <a:rPr lang="en-IN" b="0" i="1" smtClean="0">
                                <a:solidFill>
                                  <a:schemeClr val="tx1"/>
                                </a:solidFill>
                                <a:latin typeface="Cambria Math" panose="02040503050406030204" pitchFamily="18" charset="0"/>
                              </a:rPr>
                              <m:t>1</m:t>
                            </m:r>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𝑖</m:t>
                            </m:r>
                          </m:sup>
                        </m:sSup>
                      </m:den>
                    </m:f>
                    <m:r>
                      <a:rPr lang="en-IN" i="1">
                        <a:solidFill>
                          <a:schemeClr val="tx1"/>
                        </a:solidFill>
                        <a:latin typeface="Cambria Math" panose="02040503050406030204" pitchFamily="18" charset="0"/>
                      </a:rPr>
                      <m:t>⋅</m:t>
                    </m:r>
                    <m:f>
                      <m:fPr>
                        <m:ctrlPr>
                          <a:rPr lang="en-IN" i="1">
                            <a:solidFill>
                              <a:schemeClr val="tx1"/>
                            </a:solidFill>
                            <a:latin typeface="Cambria Math" panose="02040503050406030204" pitchFamily="18" charset="0"/>
                          </a:rPr>
                        </m:ctrlPr>
                      </m:fPr>
                      <m:num>
                        <m:r>
                          <a:rPr lang="en-IN" i="1">
                            <a:solidFill>
                              <a:schemeClr val="tx1"/>
                            </a:solidFill>
                            <a:latin typeface="Cambria Math" panose="02040503050406030204" pitchFamily="18" charset="0"/>
                          </a:rPr>
                          <m:t>𝑑</m:t>
                        </m:r>
                        <m:sSup>
                          <m:sSupPr>
                            <m:ctrlPr>
                              <a:rPr lang="en-IN" i="1">
                                <a:solidFill>
                                  <a:schemeClr val="tx1"/>
                                </a:solidFill>
                                <a:latin typeface="Cambria Math" panose="02040503050406030204" pitchFamily="18" charset="0"/>
                              </a:rPr>
                            </m:ctrlPr>
                          </m:sSupPr>
                          <m:e>
                            <m:r>
                              <a:rPr lang="en-IN" b="1">
                                <a:solidFill>
                                  <a:schemeClr val="tx1"/>
                                </a:solidFill>
                                <a:latin typeface="Cambria Math" panose="02040503050406030204" pitchFamily="18" charset="0"/>
                              </a:rPr>
                              <m:t>𝐡</m:t>
                            </m:r>
                          </m:e>
                          <m:sup>
                            <m:r>
                              <a:rPr lang="en-IN" b="0" i="1" smtClean="0">
                                <a:solidFill>
                                  <a:schemeClr val="tx1"/>
                                </a:solidFill>
                                <a:latin typeface="Cambria Math" panose="02040503050406030204" pitchFamily="18" charset="0"/>
                              </a:rPr>
                              <m:t>1</m:t>
                            </m:r>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𝑖</m:t>
                            </m:r>
                          </m:sup>
                        </m:sSup>
                      </m:num>
                      <m:den>
                        <m:r>
                          <a:rPr lang="en-IN" i="1">
                            <a:solidFill>
                              <a:schemeClr val="tx1"/>
                            </a:solidFill>
                            <a:latin typeface="Cambria Math" panose="02040503050406030204" pitchFamily="18" charset="0"/>
                          </a:rPr>
                          <m:t>𝑑</m:t>
                        </m:r>
                        <m:sSup>
                          <m:sSupPr>
                            <m:ctrlPr>
                              <a:rPr lang="en-IN" i="1">
                                <a:solidFill>
                                  <a:schemeClr val="tx1"/>
                                </a:solidFill>
                                <a:latin typeface="Cambria Math" panose="02040503050406030204" pitchFamily="18" charset="0"/>
                              </a:rPr>
                            </m:ctrlPr>
                          </m:sSupPr>
                          <m:e>
                            <m:r>
                              <a:rPr lang="en-IN" b="1">
                                <a:solidFill>
                                  <a:schemeClr val="tx1"/>
                                </a:solidFill>
                                <a:latin typeface="Cambria Math" panose="02040503050406030204" pitchFamily="18" charset="0"/>
                              </a:rPr>
                              <m:t>𝐚</m:t>
                            </m:r>
                          </m:e>
                          <m:sup>
                            <m:r>
                              <a:rPr lang="en-IN" b="0" i="1" smtClean="0">
                                <a:solidFill>
                                  <a:schemeClr val="tx1"/>
                                </a:solidFill>
                                <a:latin typeface="Cambria Math" panose="02040503050406030204" pitchFamily="18" charset="0"/>
                              </a:rPr>
                              <m:t>1</m:t>
                            </m:r>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𝑖</m:t>
                            </m:r>
                          </m:sup>
                        </m:sSup>
                      </m:den>
                    </m:f>
                    <m:r>
                      <a:rPr lang="en-IN" b="0" i="1" smtClean="0">
                        <a:solidFill>
                          <a:schemeClr val="tx1"/>
                        </a:solidFill>
                        <a:latin typeface="Cambria Math" panose="02040503050406030204" pitchFamily="18" charset="0"/>
                      </a:rPr>
                      <m:t>⋅</m:t>
                    </m:r>
                    <m:f>
                      <m:fPr>
                        <m:ctrlPr>
                          <a:rPr lang="en-IN" i="1">
                            <a:solidFill>
                              <a:schemeClr val="tx1"/>
                            </a:solidFill>
                            <a:latin typeface="Cambria Math" panose="02040503050406030204" pitchFamily="18" charset="0"/>
                          </a:rPr>
                        </m:ctrlPr>
                      </m:fPr>
                      <m:num>
                        <m:r>
                          <a:rPr lang="en-IN" i="1">
                            <a:solidFill>
                              <a:schemeClr val="tx1"/>
                            </a:solidFill>
                            <a:latin typeface="Cambria Math" panose="02040503050406030204" pitchFamily="18" charset="0"/>
                          </a:rPr>
                          <m:t>𝑑</m:t>
                        </m:r>
                        <m:sSup>
                          <m:sSupPr>
                            <m:ctrlPr>
                              <a:rPr lang="en-IN" i="1">
                                <a:solidFill>
                                  <a:schemeClr val="tx1"/>
                                </a:solidFill>
                                <a:latin typeface="Cambria Math" panose="02040503050406030204" pitchFamily="18" charset="0"/>
                              </a:rPr>
                            </m:ctrlPr>
                          </m:sSupPr>
                          <m:e>
                            <m:r>
                              <a:rPr lang="en-IN" b="1">
                                <a:solidFill>
                                  <a:schemeClr val="tx1"/>
                                </a:solidFill>
                                <a:latin typeface="Cambria Math" panose="02040503050406030204" pitchFamily="18" charset="0"/>
                              </a:rPr>
                              <m:t>𝐚</m:t>
                            </m:r>
                          </m:e>
                          <m:sup>
                            <m:r>
                              <a:rPr lang="en-IN" b="0" i="1" smtClean="0">
                                <a:solidFill>
                                  <a:schemeClr val="tx1"/>
                                </a:solidFill>
                                <a:latin typeface="Cambria Math" panose="02040503050406030204" pitchFamily="18" charset="0"/>
                              </a:rPr>
                              <m:t>1</m:t>
                            </m:r>
                            <m:r>
                              <a:rPr lang="en-IN"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𝑖</m:t>
                            </m:r>
                          </m:sup>
                        </m:sSup>
                      </m:num>
                      <m:den>
                        <m:r>
                          <a:rPr lang="en-IN" i="1">
                            <a:solidFill>
                              <a:schemeClr val="tx1"/>
                            </a:solidFill>
                            <a:latin typeface="Cambria Math" panose="02040503050406030204" pitchFamily="18" charset="0"/>
                          </a:rPr>
                          <m:t>𝑑</m:t>
                        </m:r>
                        <m:sSup>
                          <m:sSupPr>
                            <m:ctrlPr>
                              <a:rPr lang="en-IN" i="1">
                                <a:solidFill>
                                  <a:schemeClr val="tx1"/>
                                </a:solidFill>
                                <a:latin typeface="Cambria Math" panose="02040503050406030204" pitchFamily="18" charset="0"/>
                              </a:rPr>
                            </m:ctrlPr>
                          </m:sSupPr>
                          <m:e>
                            <m:r>
                              <a:rPr lang="en-IN" i="1">
                                <a:solidFill>
                                  <a:schemeClr val="tx1"/>
                                </a:solidFill>
                                <a:latin typeface="Cambria Math" panose="02040503050406030204" pitchFamily="18" charset="0"/>
                              </a:rPr>
                              <m:t>𝑊</m:t>
                            </m:r>
                          </m:e>
                          <m:sup>
                            <m:r>
                              <a:rPr lang="en-IN" b="0" i="1" smtClean="0">
                                <a:solidFill>
                                  <a:schemeClr val="tx1"/>
                                </a:solidFill>
                                <a:latin typeface="Cambria Math" panose="02040503050406030204" pitchFamily="18" charset="0"/>
                              </a:rPr>
                              <m:t>1</m:t>
                            </m:r>
                          </m:sup>
                        </m:sSup>
                      </m:den>
                    </m:f>
                  </m:oMath>
                </a14:m>
                <a:r>
                  <a:rPr lang="en-IN" dirty="0" smtClean="0"/>
                  <a:t> </a:t>
                </a:r>
              </a:p>
              <a:p>
                <a:pPr lvl="2"/>
                <a:r>
                  <a:rPr lang="en-IN" dirty="0" smtClean="0"/>
                  <a:t>Terms such as </a:t>
                </a:r>
                <a14:m>
                  <m:oMath xmlns:m="http://schemas.openxmlformats.org/officeDocument/2006/math">
                    <m:sSup>
                      <m:sSupPr>
                        <m:ctrlPr>
                          <a:rPr lang="en-IN">
                            <a:solidFill>
                              <a:schemeClr val="tx1"/>
                            </a:solidFill>
                            <a:latin typeface="Cambria Math" panose="02040503050406030204" pitchFamily="18" charset="0"/>
                          </a:rPr>
                        </m:ctrlPr>
                      </m:sSupPr>
                      <m:e>
                        <m:r>
                          <a:rPr lang="en-IN">
                            <a:solidFill>
                              <a:schemeClr val="tx1"/>
                            </a:solidFill>
                            <a:latin typeface="Cambria Math" panose="02040503050406030204" pitchFamily="18" charset="0"/>
                          </a:rPr>
                          <m:t>ℓ</m:t>
                        </m:r>
                      </m:e>
                      <m:sup>
                        <m:r>
                          <a:rPr lang="en-IN">
                            <a:solidFill>
                              <a:schemeClr val="tx1"/>
                            </a:solidFill>
                            <a:latin typeface="Cambria Math" panose="02040503050406030204" pitchFamily="18" charset="0"/>
                          </a:rPr>
                          <m:t>′</m:t>
                        </m:r>
                      </m:sup>
                    </m:sSup>
                    <m:d>
                      <m:dPr>
                        <m:ctrlPr>
                          <a:rPr lang="en-IN">
                            <a:solidFill>
                              <a:schemeClr val="tx1"/>
                            </a:solidFill>
                            <a:latin typeface="Cambria Math" panose="02040503050406030204" pitchFamily="18" charset="0"/>
                          </a:rPr>
                        </m:ctrlPr>
                      </m:dPr>
                      <m:e>
                        <m:sSup>
                          <m:sSupPr>
                            <m:ctrlPr>
                              <a:rPr lang="en-IN" dirty="0">
                                <a:solidFill>
                                  <a:schemeClr val="tx1"/>
                                </a:solidFill>
                                <a:latin typeface="Cambria Math" panose="02040503050406030204" pitchFamily="18" charset="0"/>
                              </a:rPr>
                            </m:ctrlPr>
                          </m:sSupPr>
                          <m:e>
                            <m:acc>
                              <m:accPr>
                                <m:chr m:val="̂"/>
                                <m:ctrlPr>
                                  <a:rPr lang="en-IN">
                                    <a:solidFill>
                                      <a:schemeClr val="tx1"/>
                                    </a:solidFill>
                                    <a:latin typeface="Cambria Math" panose="02040503050406030204" pitchFamily="18" charset="0"/>
                                  </a:rPr>
                                </m:ctrlPr>
                              </m:accPr>
                              <m:e>
                                <m:r>
                                  <a:rPr lang="en-IN">
                                    <a:solidFill>
                                      <a:schemeClr val="tx1"/>
                                    </a:solidFill>
                                    <a:latin typeface="Cambria Math" panose="02040503050406030204" pitchFamily="18" charset="0"/>
                                  </a:rPr>
                                  <m:t>𝑦</m:t>
                                </m:r>
                              </m:e>
                            </m:acc>
                          </m:e>
                          <m:sup>
                            <m:r>
                              <a:rPr lang="en-IN" dirty="0">
                                <a:solidFill>
                                  <a:schemeClr val="tx1"/>
                                </a:solidFill>
                                <a:latin typeface="Cambria Math" panose="02040503050406030204" pitchFamily="18" charset="0"/>
                              </a:rPr>
                              <m:t>𝑖</m:t>
                            </m:r>
                          </m:sup>
                        </m:sSup>
                        <m:r>
                          <a:rPr lang="en-IN" dirty="0">
                            <a:solidFill>
                              <a:schemeClr val="tx1"/>
                            </a:solidFill>
                            <a:latin typeface="Cambria Math" panose="02040503050406030204" pitchFamily="18" charset="0"/>
                          </a:rPr>
                          <m:t>,</m:t>
                        </m:r>
                        <m:sSup>
                          <m:sSupPr>
                            <m:ctrlPr>
                              <a:rPr lang="en-IN" dirty="0">
                                <a:solidFill>
                                  <a:schemeClr val="tx1"/>
                                </a:solidFill>
                                <a:latin typeface="Cambria Math" panose="02040503050406030204" pitchFamily="18" charset="0"/>
                              </a:rPr>
                            </m:ctrlPr>
                          </m:sSupPr>
                          <m:e>
                            <m:r>
                              <a:rPr lang="en-IN" dirty="0">
                                <a:solidFill>
                                  <a:schemeClr val="tx1"/>
                                </a:solidFill>
                                <a:latin typeface="Cambria Math" panose="02040503050406030204" pitchFamily="18" charset="0"/>
                              </a:rPr>
                              <m:t>𝑦</m:t>
                            </m:r>
                          </m:e>
                          <m:sup>
                            <m:r>
                              <a:rPr lang="en-IN" dirty="0">
                                <a:solidFill>
                                  <a:schemeClr val="tx1"/>
                                </a:solidFill>
                                <a:latin typeface="Cambria Math" panose="02040503050406030204" pitchFamily="18" charset="0"/>
                              </a:rPr>
                              <m:t>𝑖</m:t>
                            </m:r>
                          </m:sup>
                        </m:sSup>
                      </m:e>
                    </m:d>
                  </m:oMath>
                </a14:m>
                <a:r>
                  <a:rPr lang="en-IN" dirty="0" smtClean="0"/>
                  <a:t>, </a:t>
                </a:r>
                <a14:m>
                  <m:oMath xmlns:m="http://schemas.openxmlformats.org/officeDocument/2006/math">
                    <m:f>
                      <m:fPr>
                        <m:ctrlPr>
                          <a:rPr lang="en-IN">
                            <a:solidFill>
                              <a:schemeClr val="tx1"/>
                            </a:solidFill>
                            <a:latin typeface="Cambria Math" panose="02040503050406030204" pitchFamily="18" charset="0"/>
                          </a:rPr>
                        </m:ctrlPr>
                      </m:fPr>
                      <m:num>
                        <m:r>
                          <a:rPr lang="en-IN">
                            <a:solidFill>
                              <a:schemeClr val="tx1"/>
                            </a:solidFill>
                            <a:latin typeface="Cambria Math" panose="02040503050406030204" pitchFamily="18" charset="0"/>
                          </a:rPr>
                          <m:t>𝑑</m:t>
                        </m:r>
                        <m:sSup>
                          <m:sSupPr>
                            <m:ctrlPr>
                              <a:rPr lang="en-IN">
                                <a:solidFill>
                                  <a:schemeClr val="tx1"/>
                                </a:solidFill>
                                <a:latin typeface="Cambria Math" panose="02040503050406030204" pitchFamily="18" charset="0"/>
                              </a:rPr>
                            </m:ctrlPr>
                          </m:sSupPr>
                          <m:e>
                            <m:r>
                              <a:rPr lang="en-IN" b="1">
                                <a:solidFill>
                                  <a:schemeClr val="tx1"/>
                                </a:solidFill>
                                <a:latin typeface="Cambria Math" panose="02040503050406030204" pitchFamily="18" charset="0"/>
                              </a:rPr>
                              <m:t>𝐡</m:t>
                            </m:r>
                          </m:e>
                          <m:sup>
                            <m:r>
                              <a:rPr lang="en-IN">
                                <a:solidFill>
                                  <a:schemeClr val="tx1"/>
                                </a:solidFill>
                                <a:latin typeface="Cambria Math" panose="02040503050406030204" pitchFamily="18" charset="0"/>
                              </a:rPr>
                              <m:t>2,</m:t>
                            </m:r>
                            <m:r>
                              <a:rPr lang="en-IN">
                                <a:solidFill>
                                  <a:schemeClr val="tx1"/>
                                </a:solidFill>
                                <a:latin typeface="Cambria Math" panose="02040503050406030204" pitchFamily="18" charset="0"/>
                              </a:rPr>
                              <m:t>𝑖</m:t>
                            </m:r>
                          </m:sup>
                        </m:sSup>
                      </m:num>
                      <m:den>
                        <m:r>
                          <a:rPr lang="en-IN">
                            <a:solidFill>
                              <a:schemeClr val="tx1"/>
                            </a:solidFill>
                            <a:latin typeface="Cambria Math" panose="02040503050406030204" pitchFamily="18" charset="0"/>
                          </a:rPr>
                          <m:t>𝑑</m:t>
                        </m:r>
                        <m:sSup>
                          <m:sSupPr>
                            <m:ctrlPr>
                              <a:rPr lang="en-IN">
                                <a:solidFill>
                                  <a:schemeClr val="tx1"/>
                                </a:solidFill>
                                <a:latin typeface="Cambria Math" panose="02040503050406030204" pitchFamily="18" charset="0"/>
                              </a:rPr>
                            </m:ctrlPr>
                          </m:sSupPr>
                          <m:e>
                            <m:r>
                              <a:rPr lang="en-IN" b="1">
                                <a:solidFill>
                                  <a:schemeClr val="tx1"/>
                                </a:solidFill>
                                <a:latin typeface="Cambria Math" panose="02040503050406030204" pitchFamily="18" charset="0"/>
                              </a:rPr>
                              <m:t>𝐚</m:t>
                            </m:r>
                          </m:e>
                          <m:sup>
                            <m:r>
                              <a:rPr lang="en-IN">
                                <a:solidFill>
                                  <a:schemeClr val="tx1"/>
                                </a:solidFill>
                                <a:latin typeface="Cambria Math" panose="02040503050406030204" pitchFamily="18" charset="0"/>
                              </a:rPr>
                              <m:t>2,</m:t>
                            </m:r>
                            <m:r>
                              <a:rPr lang="en-IN">
                                <a:solidFill>
                                  <a:schemeClr val="tx1"/>
                                </a:solidFill>
                                <a:latin typeface="Cambria Math" panose="02040503050406030204" pitchFamily="18" charset="0"/>
                              </a:rPr>
                              <m:t>𝑖</m:t>
                            </m:r>
                          </m:sup>
                        </m:sSup>
                      </m:den>
                    </m:f>
                  </m:oMath>
                </a14:m>
                <a:r>
                  <a:rPr lang="en-IN" dirty="0" smtClean="0"/>
                  <a:t> used repeatedly in multiple expressions</a:t>
                </a:r>
              </a:p>
              <a:p>
                <a:pPr lvl="2"/>
                <a:r>
                  <a:rPr lang="en-IN" dirty="0" err="1" smtClean="0"/>
                  <a:t>TensorFlow</a:t>
                </a:r>
                <a:r>
                  <a:rPr lang="en-IN" dirty="0" smtClean="0"/>
                  <a:t>, </a:t>
                </a:r>
                <a:r>
                  <a:rPr lang="en-IN" dirty="0" err="1" smtClean="0"/>
                  <a:t>PyTorch</a:t>
                </a:r>
                <a:r>
                  <a:rPr lang="en-IN" dirty="0" smtClean="0"/>
                  <a:t> do bookkeeping to avoid repeated computation</a:t>
                </a:r>
              </a:p>
              <a:p>
                <a:pPr lvl="2"/>
                <a:r>
                  <a:rPr lang="en-IN" dirty="0" smtClean="0"/>
                  <a:t>Save time but also use up a lot of memory (which GPUs don’t always have </a:t>
                </a:r>
                <a:r>
                  <a:rPr lang="en-IN" i="0" dirty="0" smtClean="0">
                    <a:sym typeface="Wingdings" panose="05000000000000000000" pitchFamily="2" charset="2"/>
                  </a:rPr>
                  <a:t></a:t>
                </a:r>
                <a:r>
                  <a:rPr lang="en-IN" dirty="0" smtClean="0">
                    <a:sym typeface="Wingdings" panose="05000000000000000000" pitchFamily="2" charset="2"/>
                  </a:rPr>
                  <a:t>)</a:t>
                </a:r>
                <a:endParaRPr lang="en-IN" dirty="0" smtClean="0"/>
              </a:p>
              <a:p>
                <a:pPr lvl="2"/>
                <a:r>
                  <a:rPr lang="en-IN" b="1" dirty="0" smtClean="0"/>
                  <a:t>Note</a:t>
                </a:r>
                <a:r>
                  <a:rPr lang="en-IN" dirty="0" smtClean="0"/>
                  <a:t>: </a:t>
                </a:r>
                <a14:m>
                  <m:oMath xmlns:m="http://schemas.openxmlformats.org/officeDocument/2006/math">
                    <m:f>
                      <m:fPr>
                        <m:ctrlPr>
                          <a:rPr lang="en-IN">
                            <a:latin typeface="Cambria Math" panose="02040503050406030204" pitchFamily="18" charset="0"/>
                          </a:rPr>
                        </m:ctrlPr>
                      </m:fPr>
                      <m:num>
                        <m:r>
                          <a:rPr lang="en-IN">
                            <a:latin typeface="Cambria Math" panose="02040503050406030204" pitchFamily="18" charset="0"/>
                          </a:rPr>
                          <m:t>𝑑</m:t>
                        </m:r>
                        <m:sSup>
                          <m:sSupPr>
                            <m:ctrlPr>
                              <a:rPr lang="en-IN">
                                <a:latin typeface="Cambria Math" panose="02040503050406030204" pitchFamily="18" charset="0"/>
                              </a:rPr>
                            </m:ctrlPr>
                          </m:sSupPr>
                          <m:e>
                            <m:r>
                              <a:rPr lang="en-IN" b="1">
                                <a:latin typeface="Cambria Math" panose="02040503050406030204" pitchFamily="18" charset="0"/>
                              </a:rPr>
                              <m:t>𝐡</m:t>
                            </m:r>
                          </m:e>
                          <m:sup>
                            <m:r>
                              <a:rPr lang="en-IN" b="0" i="1" smtClean="0">
                                <a:latin typeface="Cambria Math" panose="02040503050406030204" pitchFamily="18" charset="0"/>
                              </a:rPr>
                              <m:t>𝑙</m:t>
                            </m:r>
                            <m:r>
                              <a:rPr lang="en-IN">
                                <a:latin typeface="Cambria Math" panose="02040503050406030204" pitchFamily="18" charset="0"/>
                              </a:rPr>
                              <m:t>,</m:t>
                            </m:r>
                            <m:r>
                              <a:rPr lang="en-IN">
                                <a:latin typeface="Cambria Math" panose="02040503050406030204" pitchFamily="18" charset="0"/>
                              </a:rPr>
                              <m:t>𝑖</m:t>
                            </m:r>
                          </m:sup>
                        </m:sSup>
                      </m:num>
                      <m:den>
                        <m:r>
                          <a:rPr lang="en-IN">
                            <a:latin typeface="Cambria Math" panose="02040503050406030204" pitchFamily="18" charset="0"/>
                          </a:rPr>
                          <m:t>𝑑</m:t>
                        </m:r>
                        <m:sSup>
                          <m:sSupPr>
                            <m:ctrlPr>
                              <a:rPr lang="en-IN">
                                <a:latin typeface="Cambria Math" panose="02040503050406030204" pitchFamily="18" charset="0"/>
                              </a:rPr>
                            </m:ctrlPr>
                          </m:sSupPr>
                          <m:e>
                            <m:r>
                              <a:rPr lang="en-IN" b="1">
                                <a:latin typeface="Cambria Math" panose="02040503050406030204" pitchFamily="18" charset="0"/>
                              </a:rPr>
                              <m:t>𝐚</m:t>
                            </m:r>
                          </m:e>
                          <m:sup>
                            <m:r>
                              <a:rPr lang="en-IN" b="0" i="1" smtClean="0">
                                <a:latin typeface="Cambria Math" panose="02040503050406030204" pitchFamily="18" charset="0"/>
                              </a:rPr>
                              <m:t>𝑙</m:t>
                            </m:r>
                            <m:r>
                              <a:rPr lang="en-IN">
                                <a:latin typeface="Cambria Math" panose="02040503050406030204" pitchFamily="18" charset="0"/>
                              </a:rPr>
                              <m:t>,</m:t>
                            </m:r>
                            <m:r>
                              <a:rPr lang="en-IN">
                                <a:latin typeface="Cambria Math" panose="02040503050406030204" pitchFamily="18" charset="0"/>
                              </a:rPr>
                              <m:t>𝑖</m:t>
                            </m:r>
                          </m:sup>
                        </m:sSup>
                      </m:den>
                    </m:f>
                    <m:r>
                      <a:rPr lang="en-IN">
                        <a:latin typeface="Cambria Math" panose="02040503050406030204" pitchFamily="18" charset="0"/>
                      </a:rPr>
                      <m:t>=</m:t>
                    </m:r>
                    <m:r>
                      <m:rPr>
                        <m:sty m:val="p"/>
                      </m:rPr>
                      <a:rPr lang="en-IN" i="0">
                        <a:latin typeface="Cambria Math" panose="02040503050406030204" pitchFamily="18" charset="0"/>
                      </a:rPr>
                      <m:t>diag</m:t>
                    </m:r>
                    <m:d>
                      <m:dPr>
                        <m:ctrlPr>
                          <a:rPr lang="en-IN">
                            <a:latin typeface="Cambria Math" panose="02040503050406030204" pitchFamily="18" charset="0"/>
                          </a:rPr>
                        </m:ctrlPr>
                      </m:dPr>
                      <m:e>
                        <m:sSup>
                          <m:sSupPr>
                            <m:ctrlPr>
                              <a:rPr lang="en-IN">
                                <a:latin typeface="Cambria Math" panose="02040503050406030204" pitchFamily="18" charset="0"/>
                              </a:rPr>
                            </m:ctrlPr>
                          </m:sSupPr>
                          <m:e>
                            <m:r>
                              <a:rPr lang="en-IN">
                                <a:latin typeface="Cambria Math" panose="02040503050406030204" pitchFamily="18" charset="0"/>
                              </a:rPr>
                              <m:t>𝑓</m:t>
                            </m:r>
                          </m:e>
                          <m:sup>
                            <m:r>
                              <a:rPr lang="en-IN">
                                <a:latin typeface="Cambria Math" panose="02040503050406030204" pitchFamily="18" charset="0"/>
                              </a:rPr>
                              <m:t>′</m:t>
                            </m:r>
                          </m:sup>
                        </m:sSup>
                        <m:d>
                          <m:dPr>
                            <m:ctrlPr>
                              <a:rPr lang="en-IN">
                                <a:latin typeface="Cambria Math" panose="02040503050406030204" pitchFamily="18" charset="0"/>
                              </a:rPr>
                            </m:ctrlPr>
                          </m:dPr>
                          <m:e>
                            <m:sSubSup>
                              <m:sSubSupPr>
                                <m:ctrlPr>
                                  <a:rPr lang="en-IN">
                                    <a:latin typeface="Cambria Math" panose="02040503050406030204" pitchFamily="18" charset="0"/>
                                  </a:rPr>
                                </m:ctrlPr>
                              </m:sSubSupPr>
                              <m:e>
                                <m:r>
                                  <a:rPr lang="en-IN" b="1" i="0">
                                    <a:latin typeface="Cambria Math" panose="02040503050406030204" pitchFamily="18" charset="0"/>
                                  </a:rPr>
                                  <m:t>𝐚</m:t>
                                </m:r>
                              </m:e>
                              <m:sub>
                                <m:r>
                                  <a:rPr lang="en-IN">
                                    <a:latin typeface="Cambria Math" panose="02040503050406030204" pitchFamily="18" charset="0"/>
                                  </a:rPr>
                                  <m:t>1</m:t>
                                </m:r>
                              </m:sub>
                              <m:sup>
                                <m:r>
                                  <a:rPr lang="en-IN" b="0" i="1" smtClean="0">
                                    <a:latin typeface="Cambria Math" panose="02040503050406030204" pitchFamily="18" charset="0"/>
                                  </a:rPr>
                                  <m:t>𝑙</m:t>
                                </m:r>
                                <m:r>
                                  <a:rPr lang="en-IN">
                                    <a:latin typeface="Cambria Math" panose="02040503050406030204" pitchFamily="18" charset="0"/>
                                  </a:rPr>
                                  <m:t>,</m:t>
                                </m:r>
                                <m:r>
                                  <a:rPr lang="en-IN">
                                    <a:latin typeface="Cambria Math" panose="02040503050406030204" pitchFamily="18" charset="0"/>
                                  </a:rPr>
                                  <m:t>𝑖</m:t>
                                </m:r>
                              </m:sup>
                            </m:sSubSup>
                          </m:e>
                        </m:d>
                        <m:r>
                          <a:rPr lang="en-IN">
                            <a:latin typeface="Cambria Math" panose="02040503050406030204" pitchFamily="18" charset="0"/>
                          </a:rPr>
                          <m:t>…</m:t>
                        </m:r>
                        <m:sSup>
                          <m:sSupPr>
                            <m:ctrlPr>
                              <a:rPr lang="en-IN">
                                <a:latin typeface="Cambria Math" panose="02040503050406030204" pitchFamily="18" charset="0"/>
                              </a:rPr>
                            </m:ctrlPr>
                          </m:sSupPr>
                          <m:e>
                            <m:r>
                              <a:rPr lang="en-IN">
                                <a:latin typeface="Cambria Math" panose="02040503050406030204" pitchFamily="18" charset="0"/>
                              </a:rPr>
                              <m:t>𝑓</m:t>
                            </m:r>
                          </m:e>
                          <m:sup>
                            <m:r>
                              <a:rPr lang="en-IN">
                                <a:latin typeface="Cambria Math" panose="02040503050406030204" pitchFamily="18" charset="0"/>
                              </a:rPr>
                              <m:t>′</m:t>
                            </m:r>
                          </m:sup>
                        </m:sSup>
                        <m:d>
                          <m:dPr>
                            <m:ctrlPr>
                              <a:rPr lang="en-IN">
                                <a:latin typeface="Cambria Math" panose="02040503050406030204" pitchFamily="18" charset="0"/>
                              </a:rPr>
                            </m:ctrlPr>
                          </m:dPr>
                          <m:e>
                            <m:sSubSup>
                              <m:sSubSupPr>
                                <m:ctrlPr>
                                  <a:rPr lang="en-IN">
                                    <a:latin typeface="Cambria Math" panose="02040503050406030204" pitchFamily="18" charset="0"/>
                                  </a:rPr>
                                </m:ctrlPr>
                              </m:sSubSupPr>
                              <m:e>
                                <m:r>
                                  <a:rPr lang="en-IN" b="1" i="0">
                                    <a:latin typeface="Cambria Math" panose="02040503050406030204" pitchFamily="18" charset="0"/>
                                  </a:rPr>
                                  <m:t>𝐚</m:t>
                                </m:r>
                              </m:e>
                              <m:sub>
                                <m:sSub>
                                  <m:sSubPr>
                                    <m:ctrlPr>
                                      <a:rPr lang="en-IN">
                                        <a:latin typeface="Cambria Math" panose="02040503050406030204" pitchFamily="18" charset="0"/>
                                      </a:rPr>
                                    </m:ctrlPr>
                                  </m:sSubPr>
                                  <m:e>
                                    <m:r>
                                      <a:rPr lang="en-IN">
                                        <a:latin typeface="Cambria Math" panose="02040503050406030204" pitchFamily="18" charset="0"/>
                                      </a:rPr>
                                      <m:t>𝑘</m:t>
                                    </m:r>
                                  </m:e>
                                  <m:sub>
                                    <m:r>
                                      <a:rPr lang="en-IN" b="0" i="1" smtClean="0">
                                        <a:latin typeface="Cambria Math" panose="02040503050406030204" pitchFamily="18" charset="0"/>
                                      </a:rPr>
                                      <m:t>𝑙</m:t>
                                    </m:r>
                                    <m:r>
                                      <a:rPr lang="en-IN" b="0" i="1" smtClean="0">
                                        <a:latin typeface="Cambria Math" panose="02040503050406030204" pitchFamily="18" charset="0"/>
                                      </a:rPr>
                                      <m:t>+1</m:t>
                                    </m:r>
                                  </m:sub>
                                </m:sSub>
                              </m:sub>
                              <m:sup>
                                <m:r>
                                  <a:rPr lang="en-IN" b="0" i="1" smtClean="0">
                                    <a:latin typeface="Cambria Math" panose="02040503050406030204" pitchFamily="18" charset="0"/>
                                  </a:rPr>
                                  <m:t>𝑙</m:t>
                                </m:r>
                                <m:r>
                                  <a:rPr lang="en-IN">
                                    <a:latin typeface="Cambria Math" panose="02040503050406030204" pitchFamily="18" charset="0"/>
                                  </a:rPr>
                                  <m:t>,</m:t>
                                </m:r>
                                <m:r>
                                  <a:rPr lang="en-IN">
                                    <a:latin typeface="Cambria Math" panose="02040503050406030204" pitchFamily="18" charset="0"/>
                                  </a:rPr>
                                  <m:t>𝑖</m:t>
                                </m:r>
                              </m:sup>
                            </m:sSubSup>
                          </m:e>
                        </m:d>
                      </m:e>
                    </m:d>
                  </m:oMath>
                </a14:m>
                <a:r>
                  <a:rPr lang="en-IN" dirty="0" smtClean="0"/>
                  <a:t>, if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𝑓</m:t>
                        </m:r>
                      </m:e>
                      <m:sup>
                        <m:r>
                          <a:rPr lang="en-IN" b="0" i="1" smtClean="0">
                            <a:latin typeface="Cambria Math" panose="02040503050406030204" pitchFamily="18" charset="0"/>
                          </a:rPr>
                          <m:t>′</m:t>
                        </m:r>
                      </m:sup>
                    </m:sSup>
                  </m:oMath>
                </a14:m>
                <a:r>
                  <a:rPr lang="en-IN" dirty="0" smtClean="0"/>
                  <a:t> is small (e.g. sigmoid), then the terms multiplied together may become very small – vanishing gradients</a:t>
                </a:r>
                <a:endParaRPr lang="en-IN" dirty="0"/>
              </a:p>
              <a:p>
                <a:pPr lvl="2"/>
                <a:r>
                  <a:rPr lang="en-IN" dirty="0" smtClean="0"/>
                  <a:t>One reason why </a:t>
                </a:r>
                <a:r>
                  <a:rPr lang="en-IN" dirty="0" err="1" smtClean="0"/>
                  <a:t>ReLU</a:t>
                </a:r>
                <a:r>
                  <a:rPr lang="en-IN" dirty="0" smtClean="0"/>
                  <a:t> </a:t>
                </a:r>
                <a:r>
                  <a:rPr lang="en-IN" dirty="0" err="1" smtClean="0"/>
                  <a:t>etc</a:t>
                </a:r>
                <a:r>
                  <a:rPr lang="en-IN" dirty="0" smtClean="0"/>
                  <a:t> preferred – do not have vanishing gradients issue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117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14</a:t>
            </a:fld>
            <a:endParaRPr lang="en-US"/>
          </a:p>
        </p:txBody>
      </p:sp>
    </p:spTree>
    <p:extLst>
      <p:ext uri="{BB962C8B-B14F-4D97-AF65-F5344CB8AC3E}">
        <p14:creationId xmlns:p14="http://schemas.microsoft.com/office/powerpoint/2010/main" val="121864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Generative Neural Networks</a:t>
            </a:r>
            <a:endParaRPr lang="en-IN" dirty="0"/>
          </a:p>
        </p:txBody>
      </p:sp>
      <p:sp>
        <p:nvSpPr>
          <p:cNvPr id="6" name="Text Placeholder 5"/>
          <p:cNvSpPr>
            <a:spLocks noGrp="1"/>
          </p:cNvSpPr>
          <p:nvPr>
            <p:ph type="body" idx="1"/>
          </p:nvPr>
        </p:nvSpPr>
        <p:spPr>
          <a:xfrm>
            <a:off x="603503" y="1975388"/>
            <a:ext cx="11588495" cy="4882611"/>
          </a:xfrm>
        </p:spPr>
        <p:txBody>
          <a:bodyPr/>
          <a:lstStyle/>
          <a:p>
            <a:r>
              <a:rPr lang="en-IN" dirty="0" smtClean="0"/>
              <a:t>So far we have looked at networks that solve prediction problems like (</a:t>
            </a:r>
            <a:r>
              <a:rPr lang="en-IN" dirty="0" err="1" smtClean="0"/>
              <a:t>binary,multiclass</a:t>
            </a:r>
            <a:r>
              <a:rPr lang="en-IN" dirty="0" smtClean="0"/>
              <a:t>/label)classification, regression </a:t>
            </a:r>
            <a:r>
              <a:rPr lang="en-IN" dirty="0" err="1" smtClean="0"/>
              <a:t>etc</a:t>
            </a:r>
            <a:endParaRPr lang="en-IN" dirty="0" smtClean="0"/>
          </a:p>
          <a:p>
            <a:r>
              <a:rPr lang="en-IN" dirty="0" smtClean="0"/>
              <a:t>Neural networks can also be used to learn generative models</a:t>
            </a:r>
          </a:p>
          <a:p>
            <a:r>
              <a:rPr lang="en-IN" dirty="0" smtClean="0"/>
              <a:t>Can be used for dim. </a:t>
            </a:r>
            <a:r>
              <a:rPr lang="en-IN" dirty="0" err="1" smtClean="0"/>
              <a:t>redn</a:t>
            </a:r>
            <a:r>
              <a:rPr lang="en-IN" dirty="0" smtClean="0"/>
              <a:t>. as well as to generate new data points</a:t>
            </a:r>
          </a:p>
          <a:p>
            <a:r>
              <a:rPr lang="en-IN" dirty="0" smtClean="0"/>
              <a:t>(Variational) </a:t>
            </a:r>
            <a:r>
              <a:rPr lang="en-IN" dirty="0" err="1" smtClean="0"/>
              <a:t>Autoencoders</a:t>
            </a:r>
            <a:r>
              <a:rPr lang="en-IN" dirty="0" smtClean="0"/>
              <a:t> </a:t>
            </a:r>
            <a:r>
              <a:rPr lang="en-IN" dirty="0"/>
              <a:t>(</a:t>
            </a:r>
            <a:r>
              <a:rPr lang="en-IN" dirty="0" err="1"/>
              <a:t>Kingma</a:t>
            </a:r>
            <a:r>
              <a:rPr lang="en-IN" dirty="0"/>
              <a:t> &amp; Welling 2013, </a:t>
            </a:r>
            <a:r>
              <a:rPr lang="en-IN" dirty="0" err="1" smtClean="0"/>
              <a:t>Rezende</a:t>
            </a:r>
            <a:r>
              <a:rPr lang="en-IN" dirty="0" smtClean="0"/>
              <a:t> et al. 2014) </a:t>
            </a:r>
            <a:r>
              <a:rPr lang="en-IN" dirty="0"/>
              <a:t>and </a:t>
            </a:r>
            <a:r>
              <a:rPr lang="en-IN" dirty="0" smtClean="0"/>
              <a:t>Generative adversarial networks (</a:t>
            </a:r>
            <a:r>
              <a:rPr lang="en-IN" dirty="0" err="1" smtClean="0"/>
              <a:t>Goodfellow</a:t>
            </a:r>
            <a:r>
              <a:rPr lang="en-IN" dirty="0" smtClean="0"/>
              <a:t> et al 2014) are two popular generative models that use neural networks</a:t>
            </a:r>
          </a:p>
          <a:p>
            <a:r>
              <a:rPr lang="en-IN" dirty="0" smtClean="0"/>
              <a:t>Will describe them with feedforward networks but can be formed out of CNNs or RNNs as well</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15</a:t>
            </a:fld>
            <a:endParaRPr lang="en-US"/>
          </a:p>
        </p:txBody>
      </p:sp>
    </p:spTree>
    <p:extLst>
      <p:ext uri="{BB962C8B-B14F-4D97-AF65-F5344CB8AC3E}">
        <p14:creationId xmlns:p14="http://schemas.microsoft.com/office/powerpoint/2010/main" val="307589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err="1" smtClean="0"/>
              <a:t>Autoencoders</a:t>
            </a:r>
            <a:endParaRPr lang="en-IN" dirty="0"/>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a:xfrm>
                <a:off x="253353" y="1111623"/>
                <a:ext cx="8117617" cy="5746377"/>
              </a:xfrm>
            </p:spPr>
            <p:txBody>
              <a:bodyPr>
                <a:normAutofit/>
              </a:bodyPr>
              <a:lstStyle/>
              <a:p>
                <a:r>
                  <a:rPr lang="en-IN" dirty="0" smtClean="0"/>
                  <a:t>In </a:t>
                </a:r>
                <a:r>
                  <a:rPr lang="en-IN" dirty="0"/>
                  <a:t>PCA, a </a:t>
                </a:r>
                <a:r>
                  <a:rPr lang="en-IN" dirty="0" smtClean="0"/>
                  <a:t>low dim latent </a:t>
                </a:r>
                <a:r>
                  <a:rPr lang="en-IN" dirty="0"/>
                  <a:t>variable </a:t>
                </a:r>
                <a14:m>
                  <m:oMath xmlns:m="http://schemas.openxmlformats.org/officeDocument/2006/math">
                    <m:r>
                      <a:rPr lang="en-IN" b="1">
                        <a:latin typeface="Cambria Math" panose="02040503050406030204" pitchFamily="18" charset="0"/>
                      </a:rPr>
                      <m:t>𝐳</m:t>
                    </m:r>
                  </m:oMath>
                </a14:m>
                <a:r>
                  <a:rPr lang="en-US" dirty="0"/>
                  <a:t> generated the data </a:t>
                </a:r>
                <a:r>
                  <a:rPr lang="en-US" dirty="0" smtClean="0"/>
                  <a:t>as </a:t>
                </a:r>
                <a14:m>
                  <m:oMath xmlns:m="http://schemas.openxmlformats.org/officeDocument/2006/math">
                    <m:r>
                      <a:rPr lang="en-IN" b="1">
                        <a:latin typeface="Cambria Math" panose="02040503050406030204" pitchFamily="18" charset="0"/>
                      </a:rPr>
                      <m:t>𝐱</m:t>
                    </m:r>
                    <m:r>
                      <a:rPr lang="en-IN" i="1">
                        <a:latin typeface="Cambria Math" panose="02040503050406030204" pitchFamily="18" charset="0"/>
                      </a:rPr>
                      <m:t>=</m:t>
                    </m:r>
                    <m:r>
                      <a:rPr lang="en-IN" i="1">
                        <a:latin typeface="Cambria Math" panose="02040503050406030204" pitchFamily="18" charset="0"/>
                      </a:rPr>
                      <m:t>𝑊</m:t>
                    </m:r>
                    <m:r>
                      <a:rPr lang="en-IN" b="1">
                        <a:latin typeface="Cambria Math" panose="02040503050406030204" pitchFamily="18" charset="0"/>
                      </a:rPr>
                      <m:t>𝐳</m:t>
                    </m:r>
                    <m:r>
                      <a:rPr lang="en-IN" i="1">
                        <a:latin typeface="Cambria Math" panose="02040503050406030204" pitchFamily="18" charset="0"/>
                      </a:rPr>
                      <m:t>+</m:t>
                    </m:r>
                    <m:r>
                      <a:rPr lang="en-IN" b="1">
                        <a:latin typeface="Cambria Math" panose="02040503050406030204" pitchFamily="18" charset="0"/>
                      </a:rPr>
                      <m:t>𝛜</m:t>
                    </m:r>
                  </m:oMath>
                </a14:m>
                <a:endParaRPr lang="en-US" b="1" dirty="0"/>
              </a:p>
              <a:p>
                <a:pPr lvl="2"/>
                <a:r>
                  <a:rPr lang="en-IN" b="1" dirty="0" smtClean="0"/>
                  <a:t>Note</a:t>
                </a:r>
                <a:r>
                  <a:rPr lang="en-IN" dirty="0" smtClean="0"/>
                  <a:t>: a linear map (factor loading matrix) was applied to </a:t>
                </a:r>
                <a14:m>
                  <m:oMath xmlns:m="http://schemas.openxmlformats.org/officeDocument/2006/math">
                    <m:r>
                      <a:rPr lang="en-IN" b="1" i="0" smtClean="0">
                        <a:latin typeface="Cambria Math" panose="02040503050406030204" pitchFamily="18" charset="0"/>
                      </a:rPr>
                      <m:t>𝐳</m:t>
                    </m:r>
                  </m:oMath>
                </a14:m>
                <a:r>
                  <a:rPr lang="en-IN" dirty="0" smtClean="0"/>
                  <a:t> to obtain data</a:t>
                </a:r>
              </a:p>
              <a:p>
                <a:pPr lvl="2"/>
                <a:r>
                  <a:rPr lang="en-IN" dirty="0" smtClean="0"/>
                  <a:t>If </a:t>
                </a:r>
                <a:r>
                  <a:rPr lang="en-IN" dirty="0"/>
                  <a:t>we </a:t>
                </a:r>
                <a:r>
                  <a:rPr lang="en-IN" dirty="0" smtClean="0"/>
                  <a:t>find </a:t>
                </a:r>
                <a14:m>
                  <m:oMath xmlns:m="http://schemas.openxmlformats.org/officeDocument/2006/math">
                    <m:r>
                      <a:rPr lang="en-IN" i="1">
                        <a:latin typeface="Cambria Math" panose="02040503050406030204" pitchFamily="18" charset="0"/>
                      </a:rPr>
                      <m:t>𝑊</m:t>
                    </m:r>
                  </m:oMath>
                </a14:m>
                <a:r>
                  <a:rPr lang="en-US" dirty="0"/>
                  <a:t>, then we </a:t>
                </a:r>
                <a:r>
                  <a:rPr lang="en-US" dirty="0" smtClean="0"/>
                  <a:t>could recover the low-dim </a:t>
                </a:r>
                <a14:m>
                  <m:oMath xmlns:m="http://schemas.openxmlformats.org/officeDocument/2006/math">
                    <m:r>
                      <a:rPr lang="en-IN" b="1">
                        <a:latin typeface="Cambria Math" panose="02040503050406030204" pitchFamily="18" charset="0"/>
                      </a:rPr>
                      <m:t>𝐳</m:t>
                    </m:r>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𝑊</m:t>
                        </m:r>
                      </m:e>
                      <m:sup>
                        <m:r>
                          <a:rPr lang="en-IN" i="1">
                            <a:latin typeface="Cambria Math" panose="02040503050406030204" pitchFamily="18" charset="0"/>
                          </a:rPr>
                          <m:t>⊤</m:t>
                        </m:r>
                      </m:sup>
                    </m:sSup>
                    <m:r>
                      <a:rPr lang="en-IN" b="1">
                        <a:latin typeface="Cambria Math" panose="02040503050406030204" pitchFamily="18" charset="0"/>
                      </a:rPr>
                      <m:t>𝐱</m:t>
                    </m:r>
                  </m:oMath>
                </a14:m>
                <a:endParaRPr lang="en-US" b="1" dirty="0"/>
              </a:p>
              <a:p>
                <a:pPr lvl="2"/>
                <a:r>
                  <a:rPr lang="en-IN" dirty="0" smtClean="0"/>
                  <a:t>PCA offers the best reconstruction error</a:t>
                </a:r>
                <a:r>
                  <a:rPr lang="en-IN" dirty="0"/>
                  <a:t/>
                </a:r>
                <a:br>
                  <a:rPr lang="en-IN" dirty="0"/>
                </a:br>
                <a14:m>
                  <m:oMath xmlns:m="http://schemas.openxmlformats.org/officeDocument/2006/math">
                    <m:sSubSup>
                      <m:sSubSupPr>
                        <m:ctrlPr>
                          <a:rPr lang="en-IN" i="1">
                            <a:latin typeface="Cambria Math" panose="02040503050406030204" pitchFamily="18" charset="0"/>
                          </a:rPr>
                        </m:ctrlPr>
                      </m:sSubSupPr>
                      <m:e>
                        <m:d>
                          <m:dPr>
                            <m:begChr m:val="‖"/>
                            <m:endChr m:val="‖"/>
                            <m:ctrlPr>
                              <a:rPr lang="en-IN" i="1">
                                <a:latin typeface="Cambria Math" panose="02040503050406030204" pitchFamily="18" charset="0"/>
                              </a:rPr>
                            </m:ctrlPr>
                          </m:dPr>
                          <m:e>
                            <m:r>
                              <a:rPr lang="en-IN" b="1">
                                <a:latin typeface="Cambria Math" panose="02040503050406030204" pitchFamily="18" charset="0"/>
                              </a:rPr>
                              <m:t>𝐱</m:t>
                            </m:r>
                            <m:r>
                              <a:rPr lang="en-IN" i="1">
                                <a:latin typeface="Cambria Math" panose="02040503050406030204" pitchFamily="18" charset="0"/>
                              </a:rPr>
                              <m:t>−</m:t>
                            </m:r>
                            <m:r>
                              <a:rPr lang="en-IN" i="1">
                                <a:latin typeface="Cambria Math" panose="02040503050406030204" pitchFamily="18" charset="0"/>
                              </a:rPr>
                              <m:t>𝑊</m:t>
                            </m:r>
                            <m:sSup>
                              <m:sSupPr>
                                <m:ctrlPr>
                                  <a:rPr lang="en-IN" i="1">
                                    <a:latin typeface="Cambria Math" panose="02040503050406030204" pitchFamily="18" charset="0"/>
                                  </a:rPr>
                                </m:ctrlPr>
                              </m:sSupPr>
                              <m:e>
                                <m:r>
                                  <a:rPr lang="en-IN" i="1">
                                    <a:latin typeface="Cambria Math" panose="02040503050406030204" pitchFamily="18" charset="0"/>
                                  </a:rPr>
                                  <m:t>𝑊</m:t>
                                </m:r>
                              </m:e>
                              <m:sup>
                                <m:r>
                                  <a:rPr lang="en-IN" i="1">
                                    <a:latin typeface="Cambria Math" panose="02040503050406030204" pitchFamily="18" charset="0"/>
                                  </a:rPr>
                                  <m:t>⊤</m:t>
                                </m:r>
                              </m:sup>
                            </m:sSup>
                            <m:r>
                              <a:rPr lang="en-IN" b="1">
                                <a:latin typeface="Cambria Math" panose="02040503050406030204" pitchFamily="18" charset="0"/>
                              </a:rPr>
                              <m:t>𝐱</m:t>
                            </m:r>
                          </m:e>
                        </m:d>
                      </m:e>
                      <m:sub>
                        <m:r>
                          <a:rPr lang="en-IN" i="1">
                            <a:latin typeface="Cambria Math" panose="02040503050406030204" pitchFamily="18" charset="0"/>
                          </a:rPr>
                          <m:t>2</m:t>
                        </m:r>
                      </m:sub>
                      <m:sup>
                        <m:r>
                          <a:rPr lang="en-IN" i="1">
                            <a:latin typeface="Cambria Math" panose="02040503050406030204" pitchFamily="18" charset="0"/>
                          </a:rPr>
                          <m:t>2</m:t>
                        </m:r>
                      </m:sup>
                    </m:sSubSup>
                  </m:oMath>
                </a14:m>
                <a:endParaRPr lang="en-US" dirty="0"/>
              </a:p>
              <a:p>
                <a:r>
                  <a:rPr lang="en-IN" dirty="0" err="1" smtClean="0"/>
                  <a:t>Autoencoders</a:t>
                </a:r>
                <a:r>
                  <a:rPr lang="en-IN" dirty="0" smtClean="0"/>
                  <a:t> </a:t>
                </a:r>
                <a:r>
                  <a:rPr lang="en-IN" dirty="0"/>
                  <a:t>do </a:t>
                </a:r>
                <a:r>
                  <a:rPr lang="en-IN" dirty="0" smtClean="0"/>
                  <a:t>this using non-linear maps</a:t>
                </a:r>
                <a:endParaRPr lang="en-IN" dirty="0"/>
              </a:p>
              <a:p>
                <a:pPr lvl="2"/>
                <a:r>
                  <a:rPr lang="en-IN" dirty="0"/>
                  <a:t>An </a:t>
                </a:r>
                <a:r>
                  <a:rPr lang="en-IN" dirty="0" smtClean="0"/>
                  <a:t>“encoder” </a:t>
                </a:r>
                <a:r>
                  <a:rPr lang="en-IN" dirty="0"/>
                  <a:t>converts data to a </a:t>
                </a:r>
                <a:r>
                  <a:rPr lang="en-IN" dirty="0" smtClean="0"/>
                  <a:t>latent </a:t>
                </a:r>
                <a:r>
                  <a:rPr lang="en-IN" dirty="0"/>
                  <a:t>representation </a:t>
                </a:r>
                <a14:m>
                  <m:oMath xmlns:m="http://schemas.openxmlformats.org/officeDocument/2006/math">
                    <m:r>
                      <a:rPr lang="en-IN" b="1">
                        <a:latin typeface="Cambria Math" panose="02040503050406030204" pitchFamily="18" charset="0"/>
                      </a:rPr>
                      <m:t>𝐡</m:t>
                    </m:r>
                    <m:r>
                      <a:rPr lang="en-IN" i="1">
                        <a:latin typeface="Cambria Math" panose="02040503050406030204" pitchFamily="18" charset="0"/>
                      </a:rPr>
                      <m:t>=</m:t>
                    </m:r>
                    <m:r>
                      <a:rPr lang="en-IN" i="1">
                        <a:latin typeface="Cambria Math" panose="02040503050406030204" pitchFamily="18" charset="0"/>
                      </a:rPr>
                      <m:t>𝑒</m:t>
                    </m:r>
                    <m:r>
                      <a:rPr lang="en-IN" i="1">
                        <a:latin typeface="Cambria Math" panose="02040503050406030204" pitchFamily="18" charset="0"/>
                      </a:rPr>
                      <m:t>(</m:t>
                    </m:r>
                    <m:r>
                      <a:rPr lang="en-IN" b="1">
                        <a:latin typeface="Cambria Math" panose="02040503050406030204" pitchFamily="18" charset="0"/>
                      </a:rPr>
                      <m:t>𝐱</m:t>
                    </m:r>
                    <m:r>
                      <a:rPr lang="en-IN" i="1">
                        <a:latin typeface="Cambria Math" panose="02040503050406030204" pitchFamily="18" charset="0"/>
                      </a:rPr>
                      <m:t>)</m:t>
                    </m:r>
                  </m:oMath>
                </a14:m>
                <a:endParaRPr lang="en-US" dirty="0"/>
              </a:p>
              <a:p>
                <a:pPr lvl="2"/>
                <a:r>
                  <a:rPr lang="en-IN" dirty="0"/>
                  <a:t>A </a:t>
                </a:r>
                <a:r>
                  <a:rPr lang="en-IN" dirty="0" smtClean="0"/>
                  <a:t>“decoder” </a:t>
                </a:r>
                <a:r>
                  <a:rPr lang="en-IN" dirty="0"/>
                  <a:t>produces a reconstruction </a:t>
                </a:r>
                <a14:m>
                  <m:oMath xmlns:m="http://schemas.openxmlformats.org/officeDocument/2006/math">
                    <m:r>
                      <a:rPr lang="en-IN" b="1">
                        <a:latin typeface="Cambria Math" panose="02040503050406030204" pitchFamily="18" charset="0"/>
                      </a:rPr>
                      <m:t>𝐫</m:t>
                    </m:r>
                    <m:r>
                      <a:rPr lang="en-IN" i="1">
                        <a:latin typeface="Cambria Math" panose="02040503050406030204" pitchFamily="18" charset="0"/>
                      </a:rPr>
                      <m:t>=</m:t>
                    </m:r>
                    <m:r>
                      <a:rPr lang="en-IN" i="1">
                        <a:latin typeface="Cambria Math" panose="02040503050406030204" pitchFamily="18" charset="0"/>
                      </a:rPr>
                      <m:t>𝑑</m:t>
                    </m:r>
                    <m:r>
                      <a:rPr lang="en-IN" i="1">
                        <a:latin typeface="Cambria Math" panose="02040503050406030204" pitchFamily="18" charset="0"/>
                      </a:rPr>
                      <m:t>(</m:t>
                    </m:r>
                    <m:r>
                      <a:rPr lang="en-IN" b="1">
                        <a:latin typeface="Cambria Math" panose="02040503050406030204" pitchFamily="18" charset="0"/>
                      </a:rPr>
                      <m:t>𝐡</m:t>
                    </m:r>
                    <m:r>
                      <a:rPr lang="en-IN" i="1">
                        <a:latin typeface="Cambria Math" panose="02040503050406030204" pitchFamily="18" charset="0"/>
                      </a:rPr>
                      <m:t>)</m:t>
                    </m:r>
                  </m:oMath>
                </a14:m>
                <a:endParaRPr lang="en-US" dirty="0"/>
              </a:p>
              <a:p>
                <a:pPr lvl="2"/>
                <a:r>
                  <a:rPr lang="en-IN" dirty="0"/>
                  <a:t>Want to minimize loss </a:t>
                </a:r>
                <a14:m>
                  <m:oMath xmlns:m="http://schemas.openxmlformats.org/officeDocument/2006/math">
                    <m:r>
                      <a:rPr lang="en-IN" i="1">
                        <a:latin typeface="Cambria Math" panose="02040503050406030204" pitchFamily="18" charset="0"/>
                      </a:rPr>
                      <m:t>ℓ</m:t>
                    </m:r>
                    <m:d>
                      <m:dPr>
                        <m:ctrlPr>
                          <a:rPr lang="en-IN" i="1">
                            <a:latin typeface="Cambria Math" panose="02040503050406030204" pitchFamily="18" charset="0"/>
                          </a:rPr>
                        </m:ctrlPr>
                      </m:dPr>
                      <m:e>
                        <m:r>
                          <a:rPr lang="en-IN" i="1">
                            <a:latin typeface="Cambria Math" panose="02040503050406030204" pitchFamily="18" charset="0"/>
                          </a:rPr>
                          <m:t>𝑑</m:t>
                        </m:r>
                        <m:d>
                          <m:dPr>
                            <m:ctrlPr>
                              <a:rPr lang="en-IN" i="1">
                                <a:latin typeface="Cambria Math" panose="02040503050406030204" pitchFamily="18" charset="0"/>
                              </a:rPr>
                            </m:ctrlPr>
                          </m:dPr>
                          <m:e>
                            <m:r>
                              <a:rPr lang="en-IN" b="1">
                                <a:latin typeface="Cambria Math" panose="02040503050406030204" pitchFamily="18" charset="0"/>
                              </a:rPr>
                              <m:t>𝐡</m:t>
                            </m:r>
                          </m:e>
                        </m:d>
                        <m:r>
                          <a:rPr lang="en-IN" i="1">
                            <a:latin typeface="Cambria Math" panose="02040503050406030204" pitchFamily="18" charset="0"/>
                          </a:rPr>
                          <m:t>,</m:t>
                        </m:r>
                        <m:r>
                          <a:rPr lang="en-IN" b="1">
                            <a:latin typeface="Cambria Math" panose="02040503050406030204" pitchFamily="18" charset="0"/>
                          </a:rPr>
                          <m:t>𝐱</m:t>
                        </m:r>
                      </m:e>
                    </m:d>
                    <m:r>
                      <a:rPr lang="en-IN" i="1">
                        <a:latin typeface="Cambria Math" panose="02040503050406030204" pitchFamily="18" charset="0"/>
                      </a:rPr>
                      <m:t>=ℓ</m:t>
                    </m:r>
                    <m:d>
                      <m:dPr>
                        <m:ctrlPr>
                          <a:rPr lang="en-IN" i="1">
                            <a:latin typeface="Cambria Math" panose="02040503050406030204" pitchFamily="18" charset="0"/>
                          </a:rPr>
                        </m:ctrlPr>
                      </m:dPr>
                      <m:e>
                        <m:r>
                          <a:rPr lang="en-IN" i="1">
                            <a:latin typeface="Cambria Math" panose="02040503050406030204" pitchFamily="18" charset="0"/>
                          </a:rPr>
                          <m:t>𝑑</m:t>
                        </m:r>
                        <m:d>
                          <m:dPr>
                            <m:ctrlPr>
                              <a:rPr lang="en-IN" i="1">
                                <a:latin typeface="Cambria Math" panose="02040503050406030204" pitchFamily="18" charset="0"/>
                              </a:rPr>
                            </m:ctrlPr>
                          </m:dPr>
                          <m:e>
                            <m:r>
                              <a:rPr lang="en-IN" i="1">
                                <a:latin typeface="Cambria Math" panose="02040503050406030204" pitchFamily="18" charset="0"/>
                              </a:rPr>
                              <m:t>𝑒</m:t>
                            </m:r>
                            <m:d>
                              <m:dPr>
                                <m:ctrlPr>
                                  <a:rPr lang="en-IN" i="1">
                                    <a:latin typeface="Cambria Math" panose="02040503050406030204" pitchFamily="18" charset="0"/>
                                  </a:rPr>
                                </m:ctrlPr>
                              </m:dPr>
                              <m:e>
                                <m:r>
                                  <a:rPr lang="en-IN" b="1">
                                    <a:latin typeface="Cambria Math" panose="02040503050406030204" pitchFamily="18" charset="0"/>
                                  </a:rPr>
                                  <m:t>𝐱</m:t>
                                </m:r>
                              </m:e>
                            </m:d>
                          </m:e>
                        </m:d>
                        <m:r>
                          <a:rPr lang="en-IN" i="1">
                            <a:latin typeface="Cambria Math" panose="02040503050406030204" pitchFamily="18" charset="0"/>
                          </a:rPr>
                          <m:t>,</m:t>
                        </m:r>
                        <m:r>
                          <a:rPr lang="en-IN" b="1">
                            <a:latin typeface="Cambria Math" panose="02040503050406030204" pitchFamily="18" charset="0"/>
                          </a:rPr>
                          <m:t>𝐱</m:t>
                        </m:r>
                      </m:e>
                    </m:d>
                  </m:oMath>
                </a14:m>
                <a:endParaRPr lang="en-IN" dirty="0"/>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253353" y="1111623"/>
                <a:ext cx="8117617" cy="5746377"/>
              </a:xfrm>
              <a:blipFill>
                <a:blip r:embed="rId2"/>
                <a:stretch>
                  <a:fillRect l="-826" t="-2545" b="-95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16</a:t>
            </a:fld>
            <a:endParaRPr lang="en-US" dirty="0"/>
          </a:p>
        </p:txBody>
      </p:sp>
      <p:grpSp>
        <p:nvGrpSpPr>
          <p:cNvPr id="7" name="Group 6"/>
          <p:cNvGrpSpPr/>
          <p:nvPr/>
        </p:nvGrpSpPr>
        <p:grpSpPr>
          <a:xfrm>
            <a:off x="7853230" y="1111622"/>
            <a:ext cx="4338770" cy="3780874"/>
            <a:chOff x="787810" y="1397536"/>
            <a:chExt cx="4338770" cy="3780874"/>
          </a:xfrm>
        </p:grpSpPr>
        <p:grpSp>
          <p:nvGrpSpPr>
            <p:cNvPr id="8" name="Group 7"/>
            <p:cNvGrpSpPr/>
            <p:nvPr/>
          </p:nvGrpSpPr>
          <p:grpSpPr>
            <a:xfrm>
              <a:off x="787810" y="1397536"/>
              <a:ext cx="4187298" cy="3780874"/>
              <a:chOff x="4739110" y="1006075"/>
              <a:chExt cx="4187298" cy="3780874"/>
            </a:xfrm>
          </p:grpSpPr>
          <p:pic>
            <p:nvPicPr>
              <p:cNvPr id="11" name="Picture 10"/>
              <p:cNvPicPr>
                <a:picLocks noChangeAspect="1"/>
              </p:cNvPicPr>
              <p:nvPr/>
            </p:nvPicPr>
            <p:blipFill>
              <a:blip r:embed="rId3"/>
              <a:stretch>
                <a:fillRect/>
              </a:stretch>
            </p:blipFill>
            <p:spPr>
              <a:xfrm>
                <a:off x="5337395" y="2460028"/>
                <a:ext cx="878490" cy="885750"/>
              </a:xfrm>
              <a:prstGeom prst="rect">
                <a:avLst/>
              </a:prstGeom>
            </p:spPr>
          </p:pic>
          <p:sp>
            <p:nvSpPr>
              <p:cNvPr id="12" name="Oval 11"/>
              <p:cNvSpPr/>
              <p:nvPr/>
            </p:nvSpPr>
            <p:spPr>
              <a:xfrm>
                <a:off x="4744632" y="3913981"/>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grpSp>
            <p:nvGrpSpPr>
              <p:cNvPr id="13" name="Group 12"/>
              <p:cNvGrpSpPr/>
              <p:nvPr/>
            </p:nvGrpSpPr>
            <p:grpSpPr>
              <a:xfrm>
                <a:off x="4739110" y="1006075"/>
                <a:ext cx="878490" cy="885750"/>
                <a:chOff x="5362588" y="2871839"/>
                <a:chExt cx="878490" cy="885750"/>
              </a:xfrm>
            </p:grpSpPr>
            <p:pic>
              <p:nvPicPr>
                <p:cNvPr id="55" name="Picture 54"/>
                <p:cNvPicPr>
                  <a:picLocks noChangeAspect="1"/>
                </p:cNvPicPr>
                <p:nvPr/>
              </p:nvPicPr>
              <p:blipFill>
                <a:blip r:embed="rId3"/>
                <a:stretch>
                  <a:fillRect/>
                </a:stretch>
              </p:blipFill>
              <p:spPr>
                <a:xfrm>
                  <a:off x="5362588" y="2871839"/>
                  <a:ext cx="878490" cy="885750"/>
                </a:xfrm>
                <a:prstGeom prst="rect">
                  <a:avLst/>
                </a:prstGeom>
              </p:spPr>
            </p:pic>
            <p:sp>
              <p:nvSpPr>
                <p:cNvPr id="56" name="Rectangle 55"/>
                <p:cNvSpPr/>
                <p:nvPr/>
              </p:nvSpPr>
              <p:spPr>
                <a:xfrm>
                  <a:off x="5642792" y="2937664"/>
                  <a:ext cx="318081" cy="3190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7" name="TextBox 56"/>
                    <p:cNvSpPr txBox="1"/>
                    <p:nvPr/>
                  </p:nvSpPr>
                  <p:spPr>
                    <a:xfrm>
                      <a:off x="5581845" y="2878230"/>
                      <a:ext cx="27516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IN" sz="2400" b="0" i="0" smtClean="0">
                                <a:latin typeface="Cambria Math" panose="02040503050406030204" pitchFamily="18" charset="0"/>
                              </a:rPr>
                              <m:t>id</m:t>
                            </m:r>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5581845" y="2878230"/>
                      <a:ext cx="275167" cy="461665"/>
                    </a:xfrm>
                    <a:prstGeom prst="rect">
                      <a:avLst/>
                    </a:prstGeom>
                    <a:blipFill rotWithShape="0">
                      <a:blip r:embed="rId4"/>
                      <a:stretch>
                        <a:fillRect l="-6667" r="-66667"/>
                      </a:stretch>
                    </a:blipFill>
                  </p:spPr>
                  <p:txBody>
                    <a:bodyPr/>
                    <a:lstStyle/>
                    <a:p>
                      <a:r>
                        <a:rPr lang="en-US">
                          <a:noFill/>
                        </a:rPr>
                        <a:t> </a:t>
                      </a:r>
                    </a:p>
                  </p:txBody>
                </p:sp>
              </mc:Fallback>
            </mc:AlternateContent>
          </p:grpSp>
          <p:grpSp>
            <p:nvGrpSpPr>
              <p:cNvPr id="14" name="Group 13"/>
              <p:cNvGrpSpPr/>
              <p:nvPr/>
            </p:nvGrpSpPr>
            <p:grpSpPr>
              <a:xfrm>
                <a:off x="5842046" y="1006075"/>
                <a:ext cx="878490" cy="885750"/>
                <a:chOff x="5362588" y="2871839"/>
                <a:chExt cx="878490" cy="885750"/>
              </a:xfrm>
            </p:grpSpPr>
            <p:pic>
              <p:nvPicPr>
                <p:cNvPr id="52" name="Picture 51"/>
                <p:cNvPicPr>
                  <a:picLocks noChangeAspect="1"/>
                </p:cNvPicPr>
                <p:nvPr/>
              </p:nvPicPr>
              <p:blipFill>
                <a:blip r:embed="rId3"/>
                <a:stretch>
                  <a:fillRect/>
                </a:stretch>
              </p:blipFill>
              <p:spPr>
                <a:xfrm>
                  <a:off x="5362588" y="2871839"/>
                  <a:ext cx="878490" cy="885750"/>
                </a:xfrm>
                <a:prstGeom prst="rect">
                  <a:avLst/>
                </a:prstGeom>
              </p:spPr>
            </p:pic>
            <p:sp>
              <p:nvSpPr>
                <p:cNvPr id="53" name="Rectangle 52"/>
                <p:cNvSpPr/>
                <p:nvPr/>
              </p:nvSpPr>
              <p:spPr>
                <a:xfrm>
                  <a:off x="5642792" y="2937664"/>
                  <a:ext cx="318081" cy="3190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4" name="TextBox 53"/>
                    <p:cNvSpPr txBox="1"/>
                    <p:nvPr/>
                  </p:nvSpPr>
                  <p:spPr>
                    <a:xfrm>
                      <a:off x="5581845" y="2878230"/>
                      <a:ext cx="27516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IN" sz="2400" b="0" i="0" smtClean="0">
                                <a:latin typeface="Cambria Math" panose="02040503050406030204" pitchFamily="18" charset="0"/>
                              </a:rPr>
                              <m:t>id</m:t>
                            </m:r>
                          </m:oMath>
                        </m:oMathPara>
                      </a14:m>
                      <a:endParaRPr lang="en-US" sz="2400" dirty="0"/>
                    </a:p>
                  </p:txBody>
                </p:sp>
              </mc:Choice>
              <mc:Fallback xmlns="">
                <p:sp>
                  <p:nvSpPr>
                    <p:cNvPr id="30" name="TextBox 29"/>
                    <p:cNvSpPr txBox="1">
                      <a:spLocks noRot="1" noChangeAspect="1" noMove="1" noResize="1" noEditPoints="1" noAdjustHandles="1" noChangeArrowheads="1" noChangeShapeType="1" noTextEdit="1"/>
                    </p:cNvSpPr>
                    <p:nvPr/>
                  </p:nvSpPr>
                  <p:spPr>
                    <a:xfrm>
                      <a:off x="5581845" y="2878230"/>
                      <a:ext cx="275167" cy="461665"/>
                    </a:xfrm>
                    <a:prstGeom prst="rect">
                      <a:avLst/>
                    </a:prstGeom>
                    <a:blipFill rotWithShape="0">
                      <a:blip r:embed="rId5"/>
                      <a:stretch>
                        <a:fillRect l="-6667" r="-66667"/>
                      </a:stretch>
                    </a:blipFill>
                  </p:spPr>
                  <p:txBody>
                    <a:bodyPr/>
                    <a:lstStyle/>
                    <a:p>
                      <a:r>
                        <a:rPr lang="en-US">
                          <a:noFill/>
                        </a:rPr>
                        <a:t> </a:t>
                      </a:r>
                    </a:p>
                  </p:txBody>
                </p:sp>
              </mc:Fallback>
            </mc:AlternateContent>
          </p:grpSp>
          <p:grpSp>
            <p:nvGrpSpPr>
              <p:cNvPr id="15" name="Group 14"/>
              <p:cNvGrpSpPr/>
              <p:nvPr/>
            </p:nvGrpSpPr>
            <p:grpSpPr>
              <a:xfrm>
                <a:off x="6944982" y="1006075"/>
                <a:ext cx="878490" cy="885750"/>
                <a:chOff x="5362588" y="2871839"/>
                <a:chExt cx="878490" cy="885750"/>
              </a:xfrm>
            </p:grpSpPr>
            <p:pic>
              <p:nvPicPr>
                <p:cNvPr id="49" name="Picture 48"/>
                <p:cNvPicPr>
                  <a:picLocks noChangeAspect="1"/>
                </p:cNvPicPr>
                <p:nvPr/>
              </p:nvPicPr>
              <p:blipFill>
                <a:blip r:embed="rId3"/>
                <a:stretch>
                  <a:fillRect/>
                </a:stretch>
              </p:blipFill>
              <p:spPr>
                <a:xfrm>
                  <a:off x="5362588" y="2871839"/>
                  <a:ext cx="878490" cy="885750"/>
                </a:xfrm>
                <a:prstGeom prst="rect">
                  <a:avLst/>
                </a:prstGeom>
              </p:spPr>
            </p:pic>
            <p:sp>
              <p:nvSpPr>
                <p:cNvPr id="50" name="Rectangle 49"/>
                <p:cNvSpPr/>
                <p:nvPr/>
              </p:nvSpPr>
              <p:spPr>
                <a:xfrm>
                  <a:off x="5642792" y="2937664"/>
                  <a:ext cx="318081" cy="3190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1" name="TextBox 50"/>
                    <p:cNvSpPr txBox="1"/>
                    <p:nvPr/>
                  </p:nvSpPr>
                  <p:spPr>
                    <a:xfrm>
                      <a:off x="5581845" y="2878230"/>
                      <a:ext cx="27516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IN" sz="2400" b="0" i="0" smtClean="0">
                                <a:latin typeface="Cambria Math" panose="02040503050406030204" pitchFamily="18" charset="0"/>
                              </a:rPr>
                              <m:t>id</m:t>
                            </m:r>
                          </m:oMath>
                        </m:oMathPara>
                      </a14:m>
                      <a:endParaRPr lang="en-US" sz="2400" dirty="0"/>
                    </a:p>
                  </p:txBody>
                </p:sp>
              </mc:Choice>
              <mc:Fallback xmlns="">
                <p:sp>
                  <p:nvSpPr>
                    <p:cNvPr id="34" name="TextBox 33"/>
                    <p:cNvSpPr txBox="1">
                      <a:spLocks noRot="1" noChangeAspect="1" noMove="1" noResize="1" noEditPoints="1" noAdjustHandles="1" noChangeArrowheads="1" noChangeShapeType="1" noTextEdit="1"/>
                    </p:cNvSpPr>
                    <p:nvPr/>
                  </p:nvSpPr>
                  <p:spPr>
                    <a:xfrm>
                      <a:off x="5581845" y="2878230"/>
                      <a:ext cx="275167" cy="461665"/>
                    </a:xfrm>
                    <a:prstGeom prst="rect">
                      <a:avLst/>
                    </a:prstGeom>
                    <a:blipFill rotWithShape="0">
                      <a:blip r:embed="rId6"/>
                      <a:stretch>
                        <a:fillRect l="-6667" r="-66667"/>
                      </a:stretch>
                    </a:blipFill>
                  </p:spPr>
                  <p:txBody>
                    <a:bodyPr/>
                    <a:lstStyle/>
                    <a:p>
                      <a:r>
                        <a:rPr lang="en-US">
                          <a:noFill/>
                        </a:rPr>
                        <a:t> </a:t>
                      </a:r>
                    </a:p>
                  </p:txBody>
                </p:sp>
              </mc:Fallback>
            </mc:AlternateContent>
          </p:grpSp>
          <p:sp>
            <p:nvSpPr>
              <p:cNvPr id="16" name="Oval 15"/>
              <p:cNvSpPr/>
              <p:nvPr/>
            </p:nvSpPr>
            <p:spPr>
              <a:xfrm>
                <a:off x="5847568" y="3913981"/>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Oval 16"/>
              <p:cNvSpPr/>
              <p:nvPr/>
            </p:nvSpPr>
            <p:spPr>
              <a:xfrm>
                <a:off x="6950504" y="3913981"/>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pic>
            <p:nvPicPr>
              <p:cNvPr id="18" name="Picture 17"/>
              <p:cNvPicPr>
                <a:picLocks noChangeAspect="1"/>
              </p:cNvPicPr>
              <p:nvPr/>
            </p:nvPicPr>
            <p:blipFill>
              <a:blip r:embed="rId3"/>
              <a:stretch>
                <a:fillRect/>
              </a:stretch>
            </p:blipFill>
            <p:spPr>
              <a:xfrm>
                <a:off x="6346696" y="2460028"/>
                <a:ext cx="878490" cy="885750"/>
              </a:xfrm>
              <a:prstGeom prst="rect">
                <a:avLst/>
              </a:prstGeom>
            </p:spPr>
          </p:pic>
          <p:cxnSp>
            <p:nvCxnSpPr>
              <p:cNvPr id="19" name="Straight Arrow Connector 18"/>
              <p:cNvCxnSpPr>
                <a:stCxn id="12" idx="0"/>
                <a:endCxn id="11" idx="2"/>
              </p:cNvCxnSpPr>
              <p:nvPr/>
            </p:nvCxnSpPr>
            <p:spPr>
              <a:xfrm flipV="1">
                <a:off x="5181116" y="3345778"/>
                <a:ext cx="595524"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0"/>
                <a:endCxn id="18" idx="2"/>
              </p:cNvCxnSpPr>
              <p:nvPr/>
            </p:nvCxnSpPr>
            <p:spPr>
              <a:xfrm flipV="1">
                <a:off x="5181116" y="3345778"/>
                <a:ext cx="1604825"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0"/>
                <a:endCxn id="11" idx="2"/>
              </p:cNvCxnSpPr>
              <p:nvPr/>
            </p:nvCxnSpPr>
            <p:spPr>
              <a:xfrm flipH="1" flipV="1">
                <a:off x="5776640" y="3345778"/>
                <a:ext cx="1610348"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0"/>
                <a:endCxn id="18" idx="2"/>
              </p:cNvCxnSpPr>
              <p:nvPr/>
            </p:nvCxnSpPr>
            <p:spPr>
              <a:xfrm flipH="1" flipV="1">
                <a:off x="6785941" y="3345778"/>
                <a:ext cx="601047"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0"/>
                <a:endCxn id="11" idx="2"/>
              </p:cNvCxnSpPr>
              <p:nvPr/>
            </p:nvCxnSpPr>
            <p:spPr>
              <a:xfrm flipH="1" flipV="1">
                <a:off x="5776640" y="3345778"/>
                <a:ext cx="507412"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6" idx="0"/>
                <a:endCxn id="18" idx="2"/>
              </p:cNvCxnSpPr>
              <p:nvPr/>
            </p:nvCxnSpPr>
            <p:spPr>
              <a:xfrm flipV="1">
                <a:off x="6284052" y="3345778"/>
                <a:ext cx="501889"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0"/>
                <a:endCxn id="55" idx="2"/>
              </p:cNvCxnSpPr>
              <p:nvPr/>
            </p:nvCxnSpPr>
            <p:spPr>
              <a:xfrm flipH="1" flipV="1">
                <a:off x="5178355" y="1891825"/>
                <a:ext cx="598285"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0"/>
                <a:endCxn id="49" idx="2"/>
              </p:cNvCxnSpPr>
              <p:nvPr/>
            </p:nvCxnSpPr>
            <p:spPr>
              <a:xfrm flipV="1">
                <a:off x="6785941" y="1891825"/>
                <a:ext cx="598286"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0"/>
                <a:endCxn id="49" idx="2"/>
              </p:cNvCxnSpPr>
              <p:nvPr/>
            </p:nvCxnSpPr>
            <p:spPr>
              <a:xfrm flipV="1">
                <a:off x="5776640" y="1891825"/>
                <a:ext cx="1607587"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8" idx="0"/>
                <a:endCxn id="55" idx="2"/>
              </p:cNvCxnSpPr>
              <p:nvPr/>
            </p:nvCxnSpPr>
            <p:spPr>
              <a:xfrm flipH="1" flipV="1">
                <a:off x="5178355" y="1891825"/>
                <a:ext cx="1607586"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0"/>
                <a:endCxn id="52" idx="2"/>
              </p:cNvCxnSpPr>
              <p:nvPr/>
            </p:nvCxnSpPr>
            <p:spPr>
              <a:xfrm flipV="1">
                <a:off x="5776640" y="1891825"/>
                <a:ext cx="504651"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8" idx="0"/>
                <a:endCxn id="52" idx="2"/>
              </p:cNvCxnSpPr>
              <p:nvPr/>
            </p:nvCxnSpPr>
            <p:spPr>
              <a:xfrm flipH="1" flipV="1">
                <a:off x="6281291" y="1891825"/>
                <a:ext cx="504650"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8047918" y="1006075"/>
                <a:ext cx="878490" cy="885750"/>
                <a:chOff x="5362588" y="2871839"/>
                <a:chExt cx="878490" cy="885750"/>
              </a:xfrm>
            </p:grpSpPr>
            <p:pic>
              <p:nvPicPr>
                <p:cNvPr id="46" name="Picture 45"/>
                <p:cNvPicPr>
                  <a:picLocks noChangeAspect="1"/>
                </p:cNvPicPr>
                <p:nvPr/>
              </p:nvPicPr>
              <p:blipFill>
                <a:blip r:embed="rId3"/>
                <a:stretch>
                  <a:fillRect/>
                </a:stretch>
              </p:blipFill>
              <p:spPr>
                <a:xfrm>
                  <a:off x="5362588" y="2871839"/>
                  <a:ext cx="878490" cy="885750"/>
                </a:xfrm>
                <a:prstGeom prst="rect">
                  <a:avLst/>
                </a:prstGeom>
              </p:spPr>
            </p:pic>
            <p:sp>
              <p:nvSpPr>
                <p:cNvPr id="47" name="Rectangle 46"/>
                <p:cNvSpPr/>
                <p:nvPr/>
              </p:nvSpPr>
              <p:spPr>
                <a:xfrm>
                  <a:off x="5642792" y="2937664"/>
                  <a:ext cx="318081" cy="3190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TextBox 47"/>
                    <p:cNvSpPr txBox="1"/>
                    <p:nvPr/>
                  </p:nvSpPr>
                  <p:spPr>
                    <a:xfrm>
                      <a:off x="5581845" y="2878230"/>
                      <a:ext cx="27516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IN" sz="2400" b="0" i="0" smtClean="0">
                                <a:latin typeface="Cambria Math" panose="02040503050406030204" pitchFamily="18" charset="0"/>
                              </a:rPr>
                              <m:t>id</m:t>
                            </m:r>
                          </m:oMath>
                        </m:oMathPara>
                      </a14:m>
                      <a:endParaRPr lang="en-US" sz="2400" dirty="0"/>
                    </a:p>
                  </p:txBody>
                </p:sp>
              </mc:Choice>
              <mc:Fallback xmlns="">
                <p:sp>
                  <p:nvSpPr>
                    <p:cNvPr id="81" name="TextBox 80"/>
                    <p:cNvSpPr txBox="1">
                      <a:spLocks noRot="1" noChangeAspect="1" noMove="1" noResize="1" noEditPoints="1" noAdjustHandles="1" noChangeArrowheads="1" noChangeShapeType="1" noTextEdit="1"/>
                    </p:cNvSpPr>
                    <p:nvPr/>
                  </p:nvSpPr>
                  <p:spPr>
                    <a:xfrm>
                      <a:off x="5581845" y="2878230"/>
                      <a:ext cx="275167" cy="461665"/>
                    </a:xfrm>
                    <a:prstGeom prst="rect">
                      <a:avLst/>
                    </a:prstGeom>
                    <a:blipFill rotWithShape="0">
                      <a:blip r:embed="rId7"/>
                      <a:stretch>
                        <a:fillRect l="-6667" r="-66667"/>
                      </a:stretch>
                    </a:blipFill>
                  </p:spPr>
                  <p:txBody>
                    <a:bodyPr/>
                    <a:lstStyle/>
                    <a:p>
                      <a:r>
                        <a:rPr lang="en-US">
                          <a:noFill/>
                        </a:rPr>
                        <a:t> </a:t>
                      </a:r>
                    </a:p>
                  </p:txBody>
                </p:sp>
              </mc:Fallback>
            </mc:AlternateContent>
          </p:grpSp>
          <p:sp>
            <p:nvSpPr>
              <p:cNvPr id="32" name="Oval 31"/>
              <p:cNvSpPr/>
              <p:nvPr/>
            </p:nvSpPr>
            <p:spPr>
              <a:xfrm>
                <a:off x="8053440" y="3913981"/>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pic>
            <p:nvPicPr>
              <p:cNvPr id="33" name="Picture 32"/>
              <p:cNvPicPr>
                <a:picLocks noChangeAspect="1"/>
              </p:cNvPicPr>
              <p:nvPr/>
            </p:nvPicPr>
            <p:blipFill>
              <a:blip r:embed="rId3"/>
              <a:stretch>
                <a:fillRect/>
              </a:stretch>
            </p:blipFill>
            <p:spPr>
              <a:xfrm>
                <a:off x="7388685" y="2460028"/>
                <a:ext cx="878490" cy="885750"/>
              </a:xfrm>
              <a:prstGeom prst="rect">
                <a:avLst/>
              </a:prstGeom>
            </p:spPr>
          </p:pic>
          <p:cxnSp>
            <p:nvCxnSpPr>
              <p:cNvPr id="34" name="Straight Arrow Connector 33"/>
              <p:cNvCxnSpPr>
                <a:stCxn id="12" idx="0"/>
                <a:endCxn id="33" idx="2"/>
              </p:cNvCxnSpPr>
              <p:nvPr/>
            </p:nvCxnSpPr>
            <p:spPr>
              <a:xfrm flipV="1">
                <a:off x="5181116" y="3345778"/>
                <a:ext cx="2646814"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1" idx="0"/>
                <a:endCxn id="46" idx="2"/>
              </p:cNvCxnSpPr>
              <p:nvPr/>
            </p:nvCxnSpPr>
            <p:spPr>
              <a:xfrm flipV="1">
                <a:off x="5776640" y="1891825"/>
                <a:ext cx="2710523"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8" idx="0"/>
                <a:endCxn id="46" idx="2"/>
              </p:cNvCxnSpPr>
              <p:nvPr/>
            </p:nvCxnSpPr>
            <p:spPr>
              <a:xfrm flipV="1">
                <a:off x="6785941" y="1891825"/>
                <a:ext cx="1701222"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3" idx="0"/>
                <a:endCxn id="55" idx="2"/>
              </p:cNvCxnSpPr>
              <p:nvPr/>
            </p:nvCxnSpPr>
            <p:spPr>
              <a:xfrm flipH="1" flipV="1">
                <a:off x="5178355" y="1891825"/>
                <a:ext cx="2649575"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52" idx="2"/>
              </p:cNvCxnSpPr>
              <p:nvPr/>
            </p:nvCxnSpPr>
            <p:spPr>
              <a:xfrm flipH="1" flipV="1">
                <a:off x="6281291" y="1891825"/>
                <a:ext cx="1607586" cy="56820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0"/>
                <a:endCxn id="49" idx="2"/>
              </p:cNvCxnSpPr>
              <p:nvPr/>
            </p:nvCxnSpPr>
            <p:spPr>
              <a:xfrm flipH="1" flipV="1">
                <a:off x="7384227" y="1891825"/>
                <a:ext cx="443703"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3" idx="0"/>
                <a:endCxn id="46" idx="2"/>
              </p:cNvCxnSpPr>
              <p:nvPr/>
            </p:nvCxnSpPr>
            <p:spPr>
              <a:xfrm flipV="1">
                <a:off x="7827930" y="1891825"/>
                <a:ext cx="659233"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6" idx="0"/>
                <a:endCxn id="33" idx="2"/>
              </p:cNvCxnSpPr>
              <p:nvPr/>
            </p:nvCxnSpPr>
            <p:spPr>
              <a:xfrm flipV="1">
                <a:off x="6284052" y="3345778"/>
                <a:ext cx="1543878"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7" idx="0"/>
                <a:endCxn id="33" idx="2"/>
              </p:cNvCxnSpPr>
              <p:nvPr/>
            </p:nvCxnSpPr>
            <p:spPr>
              <a:xfrm flipV="1">
                <a:off x="7386988" y="3345778"/>
                <a:ext cx="440942"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2" idx="0"/>
                <a:endCxn id="33" idx="2"/>
              </p:cNvCxnSpPr>
              <p:nvPr/>
            </p:nvCxnSpPr>
            <p:spPr>
              <a:xfrm flipH="1" flipV="1">
                <a:off x="7827930" y="3345778"/>
                <a:ext cx="661994"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2" idx="0"/>
                <a:endCxn id="18" idx="2"/>
              </p:cNvCxnSpPr>
              <p:nvPr/>
            </p:nvCxnSpPr>
            <p:spPr>
              <a:xfrm flipH="1" flipV="1">
                <a:off x="6785941" y="3345778"/>
                <a:ext cx="1703983"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2" idx="0"/>
              </p:cNvCxnSpPr>
              <p:nvPr/>
            </p:nvCxnSpPr>
            <p:spPr>
              <a:xfrm flipH="1" flipV="1">
                <a:off x="5664136" y="3395852"/>
                <a:ext cx="2825788" cy="518129"/>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TextBox 8"/>
                <p:cNvSpPr txBox="1"/>
                <p:nvPr/>
              </p:nvSpPr>
              <p:spPr>
                <a:xfrm>
                  <a:off x="4315874" y="3528624"/>
                  <a:ext cx="81070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𝑊</m:t>
                            </m:r>
                          </m:e>
                          <m:sup>
                            <m:r>
                              <a:rPr lang="en-IN" sz="3200" b="0" i="1" smtClean="0">
                                <a:latin typeface="Cambria Math" panose="02040503050406030204" pitchFamily="18" charset="0"/>
                              </a:rPr>
                              <m:t>1</m:t>
                            </m:r>
                          </m:sup>
                        </m:sSup>
                      </m:oMath>
                    </m:oMathPara>
                  </a14:m>
                  <a:endParaRPr lang="en-US" sz="3200" dirty="0"/>
                </a:p>
              </p:txBody>
            </p:sp>
          </mc:Choice>
          <mc:Fallback xmlns="">
            <p:sp>
              <p:nvSpPr>
                <p:cNvPr id="145" name="TextBox 144"/>
                <p:cNvSpPr txBox="1">
                  <a:spLocks noRot="1" noChangeAspect="1" noMove="1" noResize="1" noEditPoints="1" noAdjustHandles="1" noChangeArrowheads="1" noChangeShapeType="1" noTextEdit="1"/>
                </p:cNvSpPr>
                <p:nvPr/>
              </p:nvSpPr>
              <p:spPr>
                <a:xfrm>
                  <a:off x="4315874" y="3528624"/>
                  <a:ext cx="810705" cy="58477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315875" y="2458757"/>
                  <a:ext cx="81070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𝑊</m:t>
                            </m:r>
                          </m:e>
                          <m:sup>
                            <m:r>
                              <a:rPr lang="en-IN" sz="3200" b="0" i="1" smtClean="0">
                                <a:latin typeface="Cambria Math" panose="02040503050406030204" pitchFamily="18" charset="0"/>
                              </a:rPr>
                              <m:t>2</m:t>
                            </m:r>
                          </m:sup>
                        </m:sSup>
                      </m:oMath>
                    </m:oMathPara>
                  </a14:m>
                  <a:endParaRPr lang="en-US" sz="3200" dirty="0"/>
                </a:p>
              </p:txBody>
            </p:sp>
          </mc:Choice>
          <mc:Fallback xmlns="">
            <p:sp>
              <p:nvSpPr>
                <p:cNvPr id="146" name="TextBox 145"/>
                <p:cNvSpPr txBox="1">
                  <a:spLocks noRot="1" noChangeAspect="1" noMove="1" noResize="1" noEditPoints="1" noAdjustHandles="1" noChangeArrowheads="1" noChangeShapeType="1" noTextEdit="1"/>
                </p:cNvSpPr>
                <p:nvPr/>
              </p:nvSpPr>
              <p:spPr>
                <a:xfrm>
                  <a:off x="4315875" y="2458757"/>
                  <a:ext cx="810705" cy="584775"/>
                </a:xfrm>
                <a:prstGeom prst="rect">
                  <a:avLst/>
                </a:prstGeom>
                <a:blipFill rotWithShape="0">
                  <a:blip r:embed="rId9"/>
                  <a:stretch>
                    <a:fillRect/>
                  </a:stretch>
                </a:blipFill>
              </p:spPr>
              <p:txBody>
                <a:bodyPr/>
                <a:lstStyle/>
                <a:p>
                  <a:r>
                    <a:rPr lang="en-US">
                      <a:noFill/>
                    </a:rPr>
                    <a:t> </a:t>
                  </a:r>
                </a:p>
              </p:txBody>
            </p:sp>
          </mc:Fallback>
        </mc:AlternateContent>
      </p:grpSp>
      <p:grpSp>
        <p:nvGrpSpPr>
          <p:cNvPr id="61" name="Group 60"/>
          <p:cNvGrpSpPr/>
          <p:nvPr/>
        </p:nvGrpSpPr>
        <p:grpSpPr>
          <a:xfrm>
            <a:off x="8591617" y="2565575"/>
            <a:ext cx="617155" cy="461665"/>
            <a:chOff x="9395410" y="1208624"/>
            <a:chExt cx="617155" cy="461665"/>
          </a:xfrm>
        </p:grpSpPr>
        <p:sp>
          <p:nvSpPr>
            <p:cNvPr id="59" name="Rectangle 58"/>
            <p:cNvSpPr/>
            <p:nvPr/>
          </p:nvSpPr>
          <p:spPr>
            <a:xfrm>
              <a:off x="9554451" y="1287231"/>
              <a:ext cx="292789" cy="306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60" name="TextBox 59"/>
                <p:cNvSpPr txBox="1"/>
                <p:nvPr/>
              </p:nvSpPr>
              <p:spPr>
                <a:xfrm>
                  <a:off x="9395410" y="1208624"/>
                  <a:ext cx="617155" cy="461665"/>
                </a:xfrm>
                <a:prstGeom prst="rect">
                  <a:avLst/>
                </a:prstGeom>
                <a:noFill/>
                <a:ln>
                  <a:noFill/>
                </a:ln>
              </p:spPr>
              <p:txBody>
                <a:bodyPr wrap="square" rtlCol="0">
                  <a:spAutoFit/>
                </a:bodyPr>
                <a:lstStyle/>
                <a:p>
                  <a14:m>
                    <m:oMathPara xmlns:m="http://schemas.openxmlformats.org/officeDocument/2006/math">
                      <m:oMathParaPr>
                        <m:jc m:val="centerGroup"/>
                      </m:oMathParaPr>
                      <m:oMath xmlns:m="http://schemas.openxmlformats.org/officeDocument/2006/math">
                        <m:r>
                          <m:rPr>
                            <m:nor/>
                          </m:rPr>
                          <a:rPr lang="en-IN" sz="2400" i="0" dirty="0" smtClean="0">
                            <a:latin typeface="Cambria Math" panose="02040503050406030204" pitchFamily="18" charset="0"/>
                          </a:rPr>
                          <m:t>id</m:t>
                        </m:r>
                      </m:oMath>
                    </m:oMathPara>
                  </a14:m>
                  <a:endParaRPr lang="en-IN" dirty="0"/>
                </a:p>
              </p:txBody>
            </p:sp>
          </mc:Choice>
          <mc:Fallback>
            <p:sp>
              <p:nvSpPr>
                <p:cNvPr id="60" name="TextBox 59"/>
                <p:cNvSpPr txBox="1">
                  <a:spLocks noRot="1" noChangeAspect="1" noMove="1" noResize="1" noEditPoints="1" noAdjustHandles="1" noChangeArrowheads="1" noChangeShapeType="1" noTextEdit="1"/>
                </p:cNvSpPr>
                <p:nvPr/>
              </p:nvSpPr>
              <p:spPr>
                <a:xfrm>
                  <a:off x="9395410" y="1208624"/>
                  <a:ext cx="617155" cy="461665"/>
                </a:xfrm>
                <a:prstGeom prst="rect">
                  <a:avLst/>
                </a:prstGeom>
                <a:blipFill>
                  <a:blip r:embed="rId10"/>
                  <a:stretch>
                    <a:fillRect/>
                  </a:stretch>
                </a:blipFill>
                <a:ln>
                  <a:noFill/>
                </a:ln>
              </p:spPr>
              <p:txBody>
                <a:bodyPr/>
                <a:lstStyle/>
                <a:p>
                  <a:r>
                    <a:rPr lang="en-IN">
                      <a:noFill/>
                    </a:rPr>
                    <a:t> </a:t>
                  </a:r>
                </a:p>
              </p:txBody>
            </p:sp>
          </mc:Fallback>
        </mc:AlternateContent>
      </p:grpSp>
      <p:grpSp>
        <p:nvGrpSpPr>
          <p:cNvPr id="62" name="Group 61"/>
          <p:cNvGrpSpPr/>
          <p:nvPr/>
        </p:nvGrpSpPr>
        <p:grpSpPr>
          <a:xfrm>
            <a:off x="9575530" y="2565575"/>
            <a:ext cx="617155" cy="461665"/>
            <a:chOff x="9395410" y="1208624"/>
            <a:chExt cx="617155" cy="461665"/>
          </a:xfrm>
        </p:grpSpPr>
        <p:sp>
          <p:nvSpPr>
            <p:cNvPr id="63" name="Rectangle 62"/>
            <p:cNvSpPr/>
            <p:nvPr/>
          </p:nvSpPr>
          <p:spPr>
            <a:xfrm>
              <a:off x="9554451" y="1287231"/>
              <a:ext cx="292789" cy="306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64" name="TextBox 63"/>
                <p:cNvSpPr txBox="1"/>
                <p:nvPr/>
              </p:nvSpPr>
              <p:spPr>
                <a:xfrm>
                  <a:off x="9395410" y="1208624"/>
                  <a:ext cx="617155" cy="461665"/>
                </a:xfrm>
                <a:prstGeom prst="rect">
                  <a:avLst/>
                </a:prstGeom>
                <a:noFill/>
                <a:ln>
                  <a:noFill/>
                </a:ln>
              </p:spPr>
              <p:txBody>
                <a:bodyPr wrap="square" rtlCol="0">
                  <a:spAutoFit/>
                </a:bodyPr>
                <a:lstStyle/>
                <a:p>
                  <a14:m>
                    <m:oMathPara xmlns:m="http://schemas.openxmlformats.org/officeDocument/2006/math">
                      <m:oMathParaPr>
                        <m:jc m:val="centerGroup"/>
                      </m:oMathParaPr>
                      <m:oMath xmlns:m="http://schemas.openxmlformats.org/officeDocument/2006/math">
                        <m:r>
                          <m:rPr>
                            <m:nor/>
                          </m:rPr>
                          <a:rPr lang="en-IN" sz="2400" i="0" dirty="0" smtClean="0">
                            <a:latin typeface="Cambria Math" panose="02040503050406030204" pitchFamily="18" charset="0"/>
                          </a:rPr>
                          <m:t>id</m:t>
                        </m:r>
                      </m:oMath>
                    </m:oMathPara>
                  </a14:m>
                  <a:endParaRPr lang="en-IN" dirty="0"/>
                </a:p>
              </p:txBody>
            </p:sp>
          </mc:Choice>
          <mc:Fallback>
            <p:sp>
              <p:nvSpPr>
                <p:cNvPr id="64" name="TextBox 63"/>
                <p:cNvSpPr txBox="1">
                  <a:spLocks noRot="1" noChangeAspect="1" noMove="1" noResize="1" noEditPoints="1" noAdjustHandles="1" noChangeArrowheads="1" noChangeShapeType="1" noTextEdit="1"/>
                </p:cNvSpPr>
                <p:nvPr/>
              </p:nvSpPr>
              <p:spPr>
                <a:xfrm>
                  <a:off x="9395410" y="1208624"/>
                  <a:ext cx="617155" cy="461665"/>
                </a:xfrm>
                <a:prstGeom prst="rect">
                  <a:avLst/>
                </a:prstGeom>
                <a:blipFill>
                  <a:blip r:embed="rId11"/>
                  <a:stretch>
                    <a:fillRect/>
                  </a:stretch>
                </a:blipFill>
                <a:ln>
                  <a:noFill/>
                </a:ln>
              </p:spPr>
              <p:txBody>
                <a:bodyPr/>
                <a:lstStyle/>
                <a:p>
                  <a:r>
                    <a:rPr lang="en-IN">
                      <a:noFill/>
                    </a:rPr>
                    <a:t> </a:t>
                  </a:r>
                </a:p>
              </p:txBody>
            </p:sp>
          </mc:Fallback>
        </mc:AlternateContent>
      </p:grpSp>
      <p:grpSp>
        <p:nvGrpSpPr>
          <p:cNvPr id="65" name="Group 64"/>
          <p:cNvGrpSpPr/>
          <p:nvPr/>
        </p:nvGrpSpPr>
        <p:grpSpPr>
          <a:xfrm>
            <a:off x="10640115" y="2565575"/>
            <a:ext cx="617155" cy="461665"/>
            <a:chOff x="9395410" y="1208624"/>
            <a:chExt cx="617155" cy="461665"/>
          </a:xfrm>
        </p:grpSpPr>
        <p:sp>
          <p:nvSpPr>
            <p:cNvPr id="66" name="Rectangle 65"/>
            <p:cNvSpPr/>
            <p:nvPr/>
          </p:nvSpPr>
          <p:spPr>
            <a:xfrm>
              <a:off x="9554451" y="1287231"/>
              <a:ext cx="292789" cy="306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67" name="TextBox 66"/>
                <p:cNvSpPr txBox="1"/>
                <p:nvPr/>
              </p:nvSpPr>
              <p:spPr>
                <a:xfrm>
                  <a:off x="9395410" y="1208624"/>
                  <a:ext cx="617155" cy="461665"/>
                </a:xfrm>
                <a:prstGeom prst="rect">
                  <a:avLst/>
                </a:prstGeom>
                <a:noFill/>
                <a:ln>
                  <a:noFill/>
                </a:ln>
              </p:spPr>
              <p:txBody>
                <a:bodyPr wrap="square" rtlCol="0">
                  <a:spAutoFit/>
                </a:bodyPr>
                <a:lstStyle/>
                <a:p>
                  <a14:m>
                    <m:oMathPara xmlns:m="http://schemas.openxmlformats.org/officeDocument/2006/math">
                      <m:oMathParaPr>
                        <m:jc m:val="centerGroup"/>
                      </m:oMathParaPr>
                      <m:oMath xmlns:m="http://schemas.openxmlformats.org/officeDocument/2006/math">
                        <m:r>
                          <m:rPr>
                            <m:nor/>
                          </m:rPr>
                          <a:rPr lang="en-IN" sz="2400" i="0" dirty="0" smtClean="0">
                            <a:latin typeface="Cambria Math" panose="02040503050406030204" pitchFamily="18" charset="0"/>
                          </a:rPr>
                          <m:t>id</m:t>
                        </m:r>
                      </m:oMath>
                    </m:oMathPara>
                  </a14:m>
                  <a:endParaRPr lang="en-IN" dirty="0"/>
                </a:p>
              </p:txBody>
            </p:sp>
          </mc:Choice>
          <mc:Fallback>
            <p:sp>
              <p:nvSpPr>
                <p:cNvPr id="67" name="TextBox 66"/>
                <p:cNvSpPr txBox="1">
                  <a:spLocks noRot="1" noChangeAspect="1" noMove="1" noResize="1" noEditPoints="1" noAdjustHandles="1" noChangeArrowheads="1" noChangeShapeType="1" noTextEdit="1"/>
                </p:cNvSpPr>
                <p:nvPr/>
              </p:nvSpPr>
              <p:spPr>
                <a:xfrm>
                  <a:off x="9395410" y="1208624"/>
                  <a:ext cx="617155" cy="461665"/>
                </a:xfrm>
                <a:prstGeom prst="rect">
                  <a:avLst/>
                </a:prstGeom>
                <a:blipFill>
                  <a:blip r:embed="rId12"/>
                  <a:stretch>
                    <a:fillRect/>
                  </a:stretch>
                </a:blipFill>
                <a:ln>
                  <a:noFill/>
                </a:ln>
              </p:spPr>
              <p:txBody>
                <a:bodyPr/>
                <a:lstStyle/>
                <a:p>
                  <a:r>
                    <a:rPr lang="en-IN">
                      <a:noFill/>
                    </a:rPr>
                    <a:t> </a:t>
                  </a:r>
                </a:p>
              </p:txBody>
            </p:sp>
          </mc:Fallback>
        </mc:AlternateContent>
      </p:grpSp>
      <mc:AlternateContent xmlns:mc="http://schemas.openxmlformats.org/markup-compatibility/2006">
        <mc:Choice xmlns:a14="http://schemas.microsoft.com/office/drawing/2010/main" Requires="a14">
          <p:sp>
            <p:nvSpPr>
              <p:cNvPr id="68" name="Rectangular Callout 67"/>
              <p:cNvSpPr/>
              <p:nvPr/>
            </p:nvSpPr>
            <p:spPr>
              <a:xfrm>
                <a:off x="7613042" y="4389215"/>
                <a:ext cx="4443227" cy="1320362"/>
              </a:xfrm>
              <a:prstGeom prst="wedgeRectCallout">
                <a:avLst>
                  <a:gd name="adj1" fmla="val -66643"/>
                  <a:gd name="adj2" fmla="val 6136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E.g., Euclidean error</a:t>
                </a:r>
              </a:p>
              <a:p>
                <a:pPr algn="ctr"/>
                <a14:m>
                  <m:oMathPara xmlns:m="http://schemas.openxmlformats.org/officeDocument/2006/math">
                    <m:oMathParaPr>
                      <m:jc m:val="centerGroup"/>
                    </m:oMathParaPr>
                    <m:oMath xmlns:m="http://schemas.openxmlformats.org/officeDocument/2006/math">
                      <m:r>
                        <a:rPr lang="en-IN" sz="2400" i="1">
                          <a:solidFill>
                            <a:schemeClr val="tx1"/>
                          </a:solidFill>
                          <a:latin typeface="Cambria Math" panose="02040503050406030204" pitchFamily="18" charset="0"/>
                        </a:rPr>
                        <m:t>ℓ</m:t>
                      </m:r>
                      <m:d>
                        <m:dPr>
                          <m:ctrlPr>
                            <a:rPr lang="en-IN" sz="2400" i="1">
                              <a:solidFill>
                                <a:schemeClr val="tx1"/>
                              </a:solidFill>
                              <a:latin typeface="Cambria Math" panose="02040503050406030204" pitchFamily="18" charset="0"/>
                            </a:rPr>
                          </m:ctrlPr>
                        </m:dPr>
                        <m:e>
                          <m:r>
                            <a:rPr lang="en-IN" sz="2400" i="1">
                              <a:solidFill>
                                <a:schemeClr val="tx1"/>
                              </a:solidFill>
                              <a:latin typeface="Cambria Math" panose="02040503050406030204" pitchFamily="18" charset="0"/>
                            </a:rPr>
                            <m:t>𝑑</m:t>
                          </m:r>
                          <m:d>
                            <m:dPr>
                              <m:ctrlPr>
                                <a:rPr lang="en-IN" sz="2400" i="1">
                                  <a:solidFill>
                                    <a:schemeClr val="tx1"/>
                                  </a:solidFill>
                                  <a:latin typeface="Cambria Math" panose="02040503050406030204" pitchFamily="18" charset="0"/>
                                </a:rPr>
                              </m:ctrlPr>
                            </m:dPr>
                            <m:e>
                              <m:r>
                                <a:rPr lang="en-IN" sz="2400" i="1">
                                  <a:solidFill>
                                    <a:schemeClr val="tx1"/>
                                  </a:solidFill>
                                  <a:latin typeface="Cambria Math" panose="02040503050406030204" pitchFamily="18" charset="0"/>
                                </a:rPr>
                                <m:t>𝑒</m:t>
                              </m:r>
                              <m:d>
                                <m:dPr>
                                  <m:ctrlPr>
                                    <a:rPr lang="en-IN" sz="2400" i="1">
                                      <a:solidFill>
                                        <a:schemeClr val="tx1"/>
                                      </a:solidFill>
                                      <a:latin typeface="Cambria Math" panose="02040503050406030204" pitchFamily="18" charset="0"/>
                                    </a:rPr>
                                  </m:ctrlPr>
                                </m:dPr>
                                <m:e>
                                  <m:r>
                                    <a:rPr lang="en-IN" sz="2400" b="1">
                                      <a:solidFill>
                                        <a:schemeClr val="tx1"/>
                                      </a:solidFill>
                                      <a:latin typeface="Cambria Math" panose="02040503050406030204" pitchFamily="18" charset="0"/>
                                    </a:rPr>
                                    <m:t>𝐱</m:t>
                                  </m:r>
                                </m:e>
                              </m:d>
                            </m:e>
                          </m:d>
                          <m:r>
                            <a:rPr lang="en-IN" sz="2400" i="1">
                              <a:solidFill>
                                <a:schemeClr val="tx1"/>
                              </a:solidFill>
                              <a:latin typeface="Cambria Math" panose="02040503050406030204" pitchFamily="18" charset="0"/>
                            </a:rPr>
                            <m:t>,</m:t>
                          </m:r>
                          <m:r>
                            <a:rPr lang="en-IN" sz="2400" b="1">
                              <a:solidFill>
                                <a:schemeClr val="tx1"/>
                              </a:solidFill>
                              <a:latin typeface="Cambria Math" panose="02040503050406030204" pitchFamily="18" charset="0"/>
                            </a:rPr>
                            <m:t>𝐱</m:t>
                          </m:r>
                        </m:e>
                      </m:d>
                      <m:r>
                        <a:rPr lang="en-IN" sz="2400" b="1" i="1" smtClean="0">
                          <a:solidFill>
                            <a:schemeClr val="tx1"/>
                          </a:solidFill>
                          <a:latin typeface="Cambria Math" panose="02040503050406030204" pitchFamily="18" charset="0"/>
                        </a:rPr>
                        <m:t>=</m:t>
                      </m:r>
                      <m:sSubSup>
                        <m:sSubSupPr>
                          <m:ctrlPr>
                            <a:rPr lang="en-IN" sz="2400" i="1" smtClean="0">
                              <a:solidFill>
                                <a:schemeClr val="tx1"/>
                              </a:solidFill>
                              <a:latin typeface="Cambria Math" panose="02040503050406030204" pitchFamily="18" charset="0"/>
                            </a:rPr>
                          </m:ctrlPr>
                        </m:sSubSupPr>
                        <m:e>
                          <m:d>
                            <m:dPr>
                              <m:begChr m:val="‖"/>
                              <m:endChr m:val="‖"/>
                              <m:ctrlPr>
                                <a:rPr lang="en-IN" sz="2400" i="1" smtClean="0">
                                  <a:solidFill>
                                    <a:schemeClr val="tx1"/>
                                  </a:solidFill>
                                  <a:latin typeface="Cambria Math" panose="02040503050406030204" pitchFamily="18" charset="0"/>
                                </a:rPr>
                              </m:ctrlPr>
                            </m:dPr>
                            <m:e>
                              <m:r>
                                <a:rPr lang="en-IN" sz="2400" i="1">
                                  <a:solidFill>
                                    <a:schemeClr val="tx1"/>
                                  </a:solidFill>
                                  <a:latin typeface="Cambria Math" panose="02040503050406030204" pitchFamily="18" charset="0"/>
                                </a:rPr>
                                <m:t>𝑑</m:t>
                              </m:r>
                              <m:d>
                                <m:dPr>
                                  <m:ctrlPr>
                                    <a:rPr lang="en-IN" sz="2400" i="1">
                                      <a:solidFill>
                                        <a:schemeClr val="tx1"/>
                                      </a:solidFill>
                                      <a:latin typeface="Cambria Math" panose="02040503050406030204" pitchFamily="18" charset="0"/>
                                    </a:rPr>
                                  </m:ctrlPr>
                                </m:dPr>
                                <m:e>
                                  <m:r>
                                    <a:rPr lang="en-IN" sz="2400" i="1">
                                      <a:solidFill>
                                        <a:schemeClr val="tx1"/>
                                      </a:solidFill>
                                      <a:latin typeface="Cambria Math" panose="02040503050406030204" pitchFamily="18" charset="0"/>
                                    </a:rPr>
                                    <m:t>𝑒</m:t>
                                  </m:r>
                                  <m:d>
                                    <m:dPr>
                                      <m:ctrlPr>
                                        <a:rPr lang="en-IN" sz="2400" i="1">
                                          <a:solidFill>
                                            <a:schemeClr val="tx1"/>
                                          </a:solidFill>
                                          <a:latin typeface="Cambria Math" panose="02040503050406030204" pitchFamily="18" charset="0"/>
                                        </a:rPr>
                                      </m:ctrlPr>
                                    </m:dPr>
                                    <m:e>
                                      <m:r>
                                        <a:rPr lang="en-IN" sz="2400" b="1">
                                          <a:solidFill>
                                            <a:schemeClr val="tx1"/>
                                          </a:solidFill>
                                          <a:latin typeface="Cambria Math" panose="02040503050406030204" pitchFamily="18" charset="0"/>
                                        </a:rPr>
                                        <m:t>𝐱</m:t>
                                      </m:r>
                                    </m:e>
                                  </m:d>
                                </m:e>
                              </m:d>
                              <m:r>
                                <a:rPr lang="en-IN" sz="2400" b="0" i="1" smtClean="0">
                                  <a:solidFill>
                                    <a:schemeClr val="tx1"/>
                                  </a:solidFill>
                                  <a:latin typeface="Cambria Math" panose="02040503050406030204" pitchFamily="18" charset="0"/>
                                </a:rPr>
                                <m:t>−</m:t>
                              </m:r>
                              <m:r>
                                <a:rPr lang="en-IN" sz="2400" b="1">
                                  <a:solidFill>
                                    <a:schemeClr val="tx1"/>
                                  </a:solidFill>
                                  <a:latin typeface="Cambria Math" panose="02040503050406030204" pitchFamily="18" charset="0"/>
                                </a:rPr>
                                <m:t>𝐱</m:t>
                              </m:r>
                            </m:e>
                          </m:d>
                        </m:e>
                        <m:sub>
                          <m:r>
                            <a:rPr lang="en-IN" sz="2400" b="0" i="1" smtClean="0">
                              <a:solidFill>
                                <a:schemeClr val="tx1"/>
                              </a:solidFill>
                              <a:latin typeface="Cambria Math" panose="02040503050406030204" pitchFamily="18" charset="0"/>
                            </a:rPr>
                            <m:t>2</m:t>
                          </m:r>
                        </m:sub>
                        <m:sup>
                          <m:r>
                            <a:rPr lang="en-IN" sz="2400" b="0" i="1" smtClean="0">
                              <a:solidFill>
                                <a:schemeClr val="tx1"/>
                              </a:solidFill>
                              <a:latin typeface="Cambria Math" panose="02040503050406030204" pitchFamily="18" charset="0"/>
                            </a:rPr>
                            <m:t>2</m:t>
                          </m:r>
                        </m:sup>
                      </m:sSubSup>
                    </m:oMath>
                  </m:oMathPara>
                </a14:m>
                <a:endParaRPr lang="en-US" sz="2400" dirty="0" smtClean="0">
                  <a:solidFill>
                    <a:schemeClr val="tx1"/>
                  </a:solidFill>
                  <a:latin typeface="+mj-lt"/>
                </a:endParaRPr>
              </a:p>
              <a:p>
                <a:pPr algn="ctr"/>
                <a:r>
                  <a:rPr lang="en-US" sz="2400" dirty="0" smtClean="0">
                    <a:solidFill>
                      <a:schemeClr val="tx1"/>
                    </a:solidFill>
                    <a:latin typeface="+mj-lt"/>
                  </a:rPr>
                  <a:t>Can use </a:t>
                </a:r>
                <a:r>
                  <a:rPr lang="en-US" sz="2400" dirty="0" err="1" smtClean="0">
                    <a:solidFill>
                      <a:schemeClr val="tx1"/>
                    </a:solidFill>
                    <a:latin typeface="+mj-lt"/>
                  </a:rPr>
                  <a:t>backprop</a:t>
                </a:r>
                <a:r>
                  <a:rPr lang="en-US" sz="2400" dirty="0" smtClean="0">
                    <a:solidFill>
                      <a:schemeClr val="tx1"/>
                    </a:solidFill>
                    <a:latin typeface="+mj-lt"/>
                  </a:rPr>
                  <a:t> to train AE NN</a:t>
                </a:r>
                <a:endParaRPr lang="en-US" sz="2400" dirty="0">
                  <a:solidFill>
                    <a:schemeClr val="tx1"/>
                  </a:solidFill>
                  <a:latin typeface="+mj-lt"/>
                </a:endParaRPr>
              </a:p>
            </p:txBody>
          </p:sp>
        </mc:Choice>
        <mc:Fallback>
          <p:sp>
            <p:nvSpPr>
              <p:cNvPr id="68" name="Rectangular Callout 67"/>
              <p:cNvSpPr>
                <a:spLocks noRot="1" noChangeAspect="1" noMove="1" noResize="1" noEditPoints="1" noAdjustHandles="1" noChangeArrowheads="1" noChangeShapeType="1" noTextEdit="1"/>
              </p:cNvSpPr>
              <p:nvPr/>
            </p:nvSpPr>
            <p:spPr>
              <a:xfrm>
                <a:off x="7613042" y="4389215"/>
                <a:ext cx="4443227" cy="1320362"/>
              </a:xfrm>
              <a:prstGeom prst="wedgeRectCallout">
                <a:avLst>
                  <a:gd name="adj1" fmla="val -66643"/>
                  <a:gd name="adj2" fmla="val 61360"/>
                </a:avLst>
              </a:prstGeom>
              <a:blipFill>
                <a:blip r:embed="rId13"/>
                <a:stretch>
                  <a:fillRect t="-3226"/>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341502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61"/>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6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6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animEffect transition="in" filter="wipe(right)">
                                      <p:cBhvr>
                                        <p:cTn id="5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6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Autoencoders</a:t>
            </a:r>
            <a:endParaRPr lang="en-IN" dirty="0"/>
          </a:p>
        </p:txBody>
      </p:sp>
      <p:sp>
        <p:nvSpPr>
          <p:cNvPr id="3" name="Content Placeholder 2"/>
          <p:cNvSpPr>
            <a:spLocks noGrp="1"/>
          </p:cNvSpPr>
          <p:nvPr>
            <p:ph idx="1"/>
          </p:nvPr>
        </p:nvSpPr>
        <p:spPr>
          <a:xfrm>
            <a:off x="253354" y="1111624"/>
            <a:ext cx="11600328" cy="5746376"/>
          </a:xfrm>
        </p:spPr>
        <p:txBody>
          <a:bodyPr/>
          <a:lstStyle/>
          <a:p>
            <a:r>
              <a:rPr lang="en-IN" dirty="0" smtClean="0"/>
              <a:t>PCA can be thought of as a linear </a:t>
            </a:r>
            <a:r>
              <a:rPr lang="en-IN" dirty="0" err="1" smtClean="0"/>
              <a:t>autoencoder</a:t>
            </a:r>
            <a:endParaRPr lang="en-IN" dirty="0" smtClean="0"/>
          </a:p>
          <a:p>
            <a:pPr lvl="2"/>
            <a:r>
              <a:rPr lang="en-IN" dirty="0" smtClean="0"/>
              <a:t>Just like PCA, </a:t>
            </a:r>
            <a:r>
              <a:rPr lang="en-IN" dirty="0" err="1" smtClean="0"/>
              <a:t>autoencoders</a:t>
            </a:r>
            <a:r>
              <a:rPr lang="en-IN" dirty="0" smtClean="0"/>
              <a:t> are trained to lower</a:t>
            </a:r>
            <a:br>
              <a:rPr lang="en-IN" dirty="0" smtClean="0"/>
            </a:br>
            <a:r>
              <a:rPr lang="en-IN" dirty="0" smtClean="0"/>
              <a:t>reconstruction error using backpropagation</a:t>
            </a:r>
          </a:p>
          <a:p>
            <a:pPr lvl="2"/>
            <a:r>
              <a:rPr lang="en-IN" dirty="0" smtClean="0"/>
              <a:t>The “hourglass” architecture very popular in AE</a:t>
            </a:r>
          </a:p>
          <a:p>
            <a:pPr lvl="2"/>
            <a:r>
              <a:rPr lang="en-IN" dirty="0" smtClean="0"/>
              <a:t>Gradually decreases dimensionality of data</a:t>
            </a:r>
          </a:p>
          <a:p>
            <a:pPr lvl="3"/>
            <a:r>
              <a:rPr lang="en-IN" dirty="0" smtClean="0"/>
              <a:t>However, a monotonic decrease not necessary</a:t>
            </a:r>
          </a:p>
          <a:p>
            <a:pPr lvl="3"/>
            <a:r>
              <a:rPr lang="en-IN" dirty="0" smtClean="0"/>
              <a:t>E.g. 784 </a:t>
            </a:r>
            <a:r>
              <a:rPr lang="en-IN" dirty="0" smtClean="0">
                <a:sym typeface="Wingdings" panose="05000000000000000000" pitchFamily="2" charset="2"/>
              </a:rPr>
              <a:t>1000500250302505001000784</a:t>
            </a:r>
            <a:br>
              <a:rPr lang="en-IN" dirty="0" smtClean="0">
                <a:sym typeface="Wingdings" panose="05000000000000000000" pitchFamily="2" charset="2"/>
              </a:rPr>
            </a:br>
            <a:r>
              <a:rPr lang="en-IN" dirty="0" smtClean="0">
                <a:sym typeface="Wingdings" panose="05000000000000000000" pitchFamily="2" charset="2"/>
              </a:rPr>
              <a:t>on MNIST data (Hinton and </a:t>
            </a:r>
            <a:r>
              <a:rPr lang="en-IN" dirty="0" err="1" smtClean="0">
                <a:sym typeface="Wingdings" panose="05000000000000000000" pitchFamily="2" charset="2"/>
              </a:rPr>
              <a:t>Salakhutdinov</a:t>
            </a:r>
            <a:r>
              <a:rPr lang="en-IN" dirty="0" smtClean="0">
                <a:sym typeface="Wingdings" panose="05000000000000000000" pitchFamily="2" charset="2"/>
              </a:rPr>
              <a:t>)</a:t>
            </a:r>
          </a:p>
          <a:p>
            <a:pPr lvl="2"/>
            <a:r>
              <a:rPr lang="en-IN" dirty="0" smtClean="0">
                <a:sym typeface="Wingdings" panose="05000000000000000000" pitchFamily="2" charset="2"/>
              </a:rPr>
              <a:t>In fact some </a:t>
            </a:r>
            <a:r>
              <a:rPr lang="en-IN" dirty="0" err="1" smtClean="0">
                <a:sym typeface="Wingdings" panose="05000000000000000000" pitchFamily="2" charset="2"/>
              </a:rPr>
              <a:t>autoencoders</a:t>
            </a:r>
            <a:r>
              <a:rPr lang="en-IN" dirty="0" smtClean="0">
                <a:sym typeface="Wingdings" panose="05000000000000000000" pitchFamily="2" charset="2"/>
              </a:rPr>
              <a:t> do not decrease dim at all</a:t>
            </a:r>
          </a:p>
          <a:p>
            <a:pPr lvl="3"/>
            <a:r>
              <a:rPr lang="en-IN" dirty="0" smtClean="0">
                <a:sym typeface="Wingdings" panose="05000000000000000000" pitchFamily="2" charset="2"/>
              </a:rPr>
              <a:t>Called </a:t>
            </a:r>
            <a:r>
              <a:rPr lang="en-IN" dirty="0" err="1" smtClean="0">
                <a:sym typeface="Wingdings" panose="05000000000000000000" pitchFamily="2" charset="2"/>
              </a:rPr>
              <a:t>overcomplete</a:t>
            </a:r>
            <a:r>
              <a:rPr lang="en-IN" dirty="0" smtClean="0">
                <a:sym typeface="Wingdings" panose="05000000000000000000" pitchFamily="2" charset="2"/>
              </a:rPr>
              <a:t> </a:t>
            </a:r>
            <a:r>
              <a:rPr lang="en-IN" dirty="0" err="1" smtClean="0">
                <a:sym typeface="Wingdings" panose="05000000000000000000" pitchFamily="2" charset="2"/>
              </a:rPr>
              <a:t>autoencoders</a:t>
            </a:r>
            <a:r>
              <a:rPr lang="en-IN" dirty="0" smtClean="0">
                <a:sym typeface="Wingdings" panose="05000000000000000000" pitchFamily="2" charset="2"/>
              </a:rPr>
              <a:t>. Recall that as in kernel</a:t>
            </a:r>
            <a:br>
              <a:rPr lang="en-IN" dirty="0" smtClean="0">
                <a:sym typeface="Wingdings" panose="05000000000000000000" pitchFamily="2" charset="2"/>
              </a:rPr>
            </a:br>
            <a:r>
              <a:rPr lang="en-IN" dirty="0" smtClean="0">
                <a:sym typeface="Wingdings" panose="05000000000000000000" pitchFamily="2" charset="2"/>
              </a:rPr>
              <a:t>PCA, goal may be to find better features not less features</a:t>
            </a:r>
          </a:p>
          <a:p>
            <a:pPr lvl="2"/>
            <a:r>
              <a:rPr lang="en-IN" dirty="0" err="1" smtClean="0">
                <a:sym typeface="Wingdings" panose="05000000000000000000" pitchFamily="2" charset="2"/>
              </a:rPr>
              <a:t>Autoencoders</a:t>
            </a:r>
            <a:r>
              <a:rPr lang="en-IN" dirty="0" smtClean="0">
                <a:sym typeface="Wingdings" panose="05000000000000000000" pitchFamily="2" charset="2"/>
              </a:rPr>
              <a:t> can </a:t>
            </a:r>
            <a:r>
              <a:rPr lang="en-IN" dirty="0" err="1" smtClean="0">
                <a:sym typeface="Wingdings" panose="05000000000000000000" pitchFamily="2" charset="2"/>
              </a:rPr>
              <a:t>overfit</a:t>
            </a:r>
            <a:r>
              <a:rPr lang="en-IN" dirty="0" smtClean="0">
                <a:sym typeface="Wingdings" panose="05000000000000000000" pitchFamily="2" charset="2"/>
              </a:rPr>
              <a:t> badly too – just memorize</a:t>
            </a:r>
            <a:br>
              <a:rPr lang="en-IN" dirty="0" smtClean="0">
                <a:sym typeface="Wingdings" panose="05000000000000000000" pitchFamily="2" charset="2"/>
              </a:rPr>
            </a:br>
            <a:r>
              <a:rPr lang="en-IN" dirty="0" smtClean="0">
                <a:sym typeface="Wingdings" panose="05000000000000000000" pitchFamily="2" charset="2"/>
              </a:rPr>
              <a:t>data and offer no useful dim red on test data</a:t>
            </a:r>
          </a:p>
          <a:p>
            <a:pPr lvl="2"/>
            <a:r>
              <a:rPr lang="en-IN" dirty="0" smtClean="0">
                <a:sym typeface="Wingdings" panose="05000000000000000000" pitchFamily="2" charset="2"/>
              </a:rPr>
              <a:t>Various techniques to regularize AE</a:t>
            </a:r>
          </a:p>
          <a:p>
            <a:pPr lvl="3"/>
            <a:endParaRPr lang="en-IN" dirty="0" smtClean="0">
              <a:sym typeface="Wingdings" panose="05000000000000000000" pitchFamily="2" charset="2"/>
            </a:endParaRPr>
          </a:p>
        </p:txBody>
      </p:sp>
      <p:sp>
        <p:nvSpPr>
          <p:cNvPr id="4" name="Slide Number Placeholder 3"/>
          <p:cNvSpPr>
            <a:spLocks noGrp="1"/>
          </p:cNvSpPr>
          <p:nvPr>
            <p:ph type="sldNum" sz="quarter" idx="12"/>
          </p:nvPr>
        </p:nvSpPr>
        <p:spPr/>
        <p:txBody>
          <a:bodyPr/>
          <a:lstStyle/>
          <a:p>
            <a:fld id="{157B8E69-23A9-4619-9CFE-E27BFD8A78F9}" type="slidenum">
              <a:rPr lang="en-US" smtClean="0"/>
              <a:t>17</a:t>
            </a:fld>
            <a:endParaRPr lang="en-US"/>
          </a:p>
        </p:txBody>
      </p:sp>
      <p:grpSp>
        <p:nvGrpSpPr>
          <p:cNvPr id="201" name="Group 200"/>
          <p:cNvGrpSpPr/>
          <p:nvPr/>
        </p:nvGrpSpPr>
        <p:grpSpPr>
          <a:xfrm>
            <a:off x="7818709" y="123193"/>
            <a:ext cx="4457220" cy="6668255"/>
            <a:chOff x="7818709" y="224478"/>
            <a:chExt cx="4457220" cy="6668255"/>
          </a:xfrm>
        </p:grpSpPr>
        <p:pic>
          <p:nvPicPr>
            <p:cNvPr id="9" name="Picture 8"/>
            <p:cNvPicPr>
              <a:picLocks noChangeAspect="1"/>
            </p:cNvPicPr>
            <p:nvPr/>
          </p:nvPicPr>
          <p:blipFill>
            <a:blip r:embed="rId2"/>
            <a:stretch>
              <a:fillRect/>
            </a:stretch>
          </p:blipFill>
          <p:spPr>
            <a:xfrm>
              <a:off x="8451515" y="1678431"/>
              <a:ext cx="878490" cy="885750"/>
            </a:xfrm>
            <a:prstGeom prst="rect">
              <a:avLst/>
            </a:prstGeom>
          </p:spPr>
        </p:pic>
        <p:grpSp>
          <p:nvGrpSpPr>
            <p:cNvPr id="11" name="Group 10"/>
            <p:cNvGrpSpPr/>
            <p:nvPr/>
          </p:nvGrpSpPr>
          <p:grpSpPr>
            <a:xfrm>
              <a:off x="7853230" y="224478"/>
              <a:ext cx="878490" cy="885750"/>
              <a:chOff x="5362588" y="2871839"/>
              <a:chExt cx="878490" cy="885750"/>
            </a:xfrm>
          </p:grpSpPr>
          <p:pic>
            <p:nvPicPr>
              <p:cNvPr id="53" name="Picture 52"/>
              <p:cNvPicPr>
                <a:picLocks noChangeAspect="1"/>
              </p:cNvPicPr>
              <p:nvPr/>
            </p:nvPicPr>
            <p:blipFill>
              <a:blip r:embed="rId2"/>
              <a:stretch>
                <a:fillRect/>
              </a:stretch>
            </p:blipFill>
            <p:spPr>
              <a:xfrm>
                <a:off x="5362588" y="2871839"/>
                <a:ext cx="878490" cy="885750"/>
              </a:xfrm>
              <a:prstGeom prst="rect">
                <a:avLst/>
              </a:prstGeom>
            </p:spPr>
          </p:pic>
          <p:sp>
            <p:nvSpPr>
              <p:cNvPr id="54" name="Rectangle 53"/>
              <p:cNvSpPr/>
              <p:nvPr/>
            </p:nvSpPr>
            <p:spPr>
              <a:xfrm>
                <a:off x="5642792" y="2937664"/>
                <a:ext cx="318081" cy="3190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5" name="TextBox 54"/>
                  <p:cNvSpPr txBox="1"/>
                  <p:nvPr/>
                </p:nvSpPr>
                <p:spPr>
                  <a:xfrm>
                    <a:off x="5581845" y="2878230"/>
                    <a:ext cx="27516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IN" sz="2400" b="0" i="0" smtClean="0">
                              <a:latin typeface="Cambria Math" panose="02040503050406030204" pitchFamily="18" charset="0"/>
                            </a:rPr>
                            <m:t>id</m:t>
                          </m:r>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5581845" y="2878230"/>
                    <a:ext cx="275167" cy="461665"/>
                  </a:xfrm>
                  <a:prstGeom prst="rect">
                    <a:avLst/>
                  </a:prstGeom>
                  <a:blipFill rotWithShape="0">
                    <a:blip r:embed="rId4"/>
                    <a:stretch>
                      <a:fillRect l="-6667" r="-66667"/>
                    </a:stretch>
                  </a:blipFill>
                </p:spPr>
                <p:txBody>
                  <a:bodyPr/>
                  <a:lstStyle/>
                  <a:p>
                    <a:r>
                      <a:rPr lang="en-US">
                        <a:noFill/>
                      </a:rPr>
                      <a:t> </a:t>
                    </a:r>
                  </a:p>
                </p:txBody>
              </p:sp>
            </mc:Fallback>
          </mc:AlternateContent>
        </p:grpSp>
        <p:grpSp>
          <p:nvGrpSpPr>
            <p:cNvPr id="12" name="Group 11"/>
            <p:cNvGrpSpPr/>
            <p:nvPr/>
          </p:nvGrpSpPr>
          <p:grpSpPr>
            <a:xfrm>
              <a:off x="8956166" y="224478"/>
              <a:ext cx="878490" cy="885750"/>
              <a:chOff x="5362588" y="2871839"/>
              <a:chExt cx="878490" cy="885750"/>
            </a:xfrm>
          </p:grpSpPr>
          <p:pic>
            <p:nvPicPr>
              <p:cNvPr id="50" name="Picture 49"/>
              <p:cNvPicPr>
                <a:picLocks noChangeAspect="1"/>
              </p:cNvPicPr>
              <p:nvPr/>
            </p:nvPicPr>
            <p:blipFill>
              <a:blip r:embed="rId2"/>
              <a:stretch>
                <a:fillRect/>
              </a:stretch>
            </p:blipFill>
            <p:spPr>
              <a:xfrm>
                <a:off x="5362588" y="2871839"/>
                <a:ext cx="878490" cy="885750"/>
              </a:xfrm>
              <a:prstGeom prst="rect">
                <a:avLst/>
              </a:prstGeom>
            </p:spPr>
          </p:pic>
          <p:sp>
            <p:nvSpPr>
              <p:cNvPr id="51" name="Rectangle 50"/>
              <p:cNvSpPr/>
              <p:nvPr/>
            </p:nvSpPr>
            <p:spPr>
              <a:xfrm>
                <a:off x="5642792" y="2937664"/>
                <a:ext cx="318081" cy="3190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2" name="TextBox 51"/>
                  <p:cNvSpPr txBox="1"/>
                  <p:nvPr/>
                </p:nvSpPr>
                <p:spPr>
                  <a:xfrm>
                    <a:off x="5581845" y="2878230"/>
                    <a:ext cx="27516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IN" sz="2400" b="0" i="0" smtClean="0">
                              <a:latin typeface="Cambria Math" panose="02040503050406030204" pitchFamily="18" charset="0"/>
                            </a:rPr>
                            <m:t>id</m:t>
                          </m:r>
                        </m:oMath>
                      </m:oMathPara>
                    </a14:m>
                    <a:endParaRPr lang="en-US" sz="2400" dirty="0"/>
                  </a:p>
                </p:txBody>
              </p:sp>
            </mc:Choice>
            <mc:Fallback xmlns="">
              <p:sp>
                <p:nvSpPr>
                  <p:cNvPr id="30" name="TextBox 29"/>
                  <p:cNvSpPr txBox="1">
                    <a:spLocks noRot="1" noChangeAspect="1" noMove="1" noResize="1" noEditPoints="1" noAdjustHandles="1" noChangeArrowheads="1" noChangeShapeType="1" noTextEdit="1"/>
                  </p:cNvSpPr>
                  <p:nvPr/>
                </p:nvSpPr>
                <p:spPr>
                  <a:xfrm>
                    <a:off x="5581845" y="2878230"/>
                    <a:ext cx="275167" cy="461665"/>
                  </a:xfrm>
                  <a:prstGeom prst="rect">
                    <a:avLst/>
                  </a:prstGeom>
                  <a:blipFill rotWithShape="0">
                    <a:blip r:embed="rId5"/>
                    <a:stretch>
                      <a:fillRect l="-6667" r="-66667"/>
                    </a:stretch>
                  </a:blipFill>
                </p:spPr>
                <p:txBody>
                  <a:bodyPr/>
                  <a:lstStyle/>
                  <a:p>
                    <a:r>
                      <a:rPr lang="en-US">
                        <a:noFill/>
                      </a:rPr>
                      <a:t> </a:t>
                    </a:r>
                  </a:p>
                </p:txBody>
              </p:sp>
            </mc:Fallback>
          </mc:AlternateContent>
        </p:grpSp>
        <p:grpSp>
          <p:nvGrpSpPr>
            <p:cNvPr id="13" name="Group 12"/>
            <p:cNvGrpSpPr/>
            <p:nvPr/>
          </p:nvGrpSpPr>
          <p:grpSpPr>
            <a:xfrm>
              <a:off x="10059102" y="224478"/>
              <a:ext cx="878490" cy="885750"/>
              <a:chOff x="5362588" y="2871839"/>
              <a:chExt cx="878490" cy="885750"/>
            </a:xfrm>
          </p:grpSpPr>
          <p:pic>
            <p:nvPicPr>
              <p:cNvPr id="47" name="Picture 46"/>
              <p:cNvPicPr>
                <a:picLocks noChangeAspect="1"/>
              </p:cNvPicPr>
              <p:nvPr/>
            </p:nvPicPr>
            <p:blipFill>
              <a:blip r:embed="rId2"/>
              <a:stretch>
                <a:fillRect/>
              </a:stretch>
            </p:blipFill>
            <p:spPr>
              <a:xfrm>
                <a:off x="5362588" y="2871839"/>
                <a:ext cx="878490" cy="885750"/>
              </a:xfrm>
              <a:prstGeom prst="rect">
                <a:avLst/>
              </a:prstGeom>
            </p:spPr>
          </p:pic>
          <p:sp>
            <p:nvSpPr>
              <p:cNvPr id="48" name="Rectangle 47"/>
              <p:cNvSpPr/>
              <p:nvPr/>
            </p:nvSpPr>
            <p:spPr>
              <a:xfrm>
                <a:off x="5642792" y="2937664"/>
                <a:ext cx="318081" cy="3190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9" name="TextBox 48"/>
                  <p:cNvSpPr txBox="1"/>
                  <p:nvPr/>
                </p:nvSpPr>
                <p:spPr>
                  <a:xfrm>
                    <a:off x="5581845" y="2878230"/>
                    <a:ext cx="27516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IN" sz="2400" b="0" i="0" smtClean="0">
                              <a:latin typeface="Cambria Math" panose="02040503050406030204" pitchFamily="18" charset="0"/>
                            </a:rPr>
                            <m:t>id</m:t>
                          </m:r>
                        </m:oMath>
                      </m:oMathPara>
                    </a14:m>
                    <a:endParaRPr lang="en-US" sz="2400" dirty="0"/>
                  </a:p>
                </p:txBody>
              </p:sp>
            </mc:Choice>
            <mc:Fallback xmlns="">
              <p:sp>
                <p:nvSpPr>
                  <p:cNvPr id="34" name="TextBox 33"/>
                  <p:cNvSpPr txBox="1">
                    <a:spLocks noRot="1" noChangeAspect="1" noMove="1" noResize="1" noEditPoints="1" noAdjustHandles="1" noChangeArrowheads="1" noChangeShapeType="1" noTextEdit="1"/>
                  </p:cNvSpPr>
                  <p:nvPr/>
                </p:nvSpPr>
                <p:spPr>
                  <a:xfrm>
                    <a:off x="5581845" y="2878230"/>
                    <a:ext cx="275167" cy="461665"/>
                  </a:xfrm>
                  <a:prstGeom prst="rect">
                    <a:avLst/>
                  </a:prstGeom>
                  <a:blipFill rotWithShape="0">
                    <a:blip r:embed="rId6"/>
                    <a:stretch>
                      <a:fillRect l="-6667" r="-66667"/>
                    </a:stretch>
                  </a:blipFill>
                </p:spPr>
                <p:txBody>
                  <a:bodyPr/>
                  <a:lstStyle/>
                  <a:p>
                    <a:r>
                      <a:rPr lang="en-US">
                        <a:noFill/>
                      </a:rPr>
                      <a:t> </a:t>
                    </a:r>
                  </a:p>
                </p:txBody>
              </p:sp>
            </mc:Fallback>
          </mc:AlternateContent>
        </p:grpSp>
        <p:pic>
          <p:nvPicPr>
            <p:cNvPr id="16" name="Picture 15"/>
            <p:cNvPicPr>
              <a:picLocks noChangeAspect="1"/>
            </p:cNvPicPr>
            <p:nvPr/>
          </p:nvPicPr>
          <p:blipFill>
            <a:blip r:embed="rId2"/>
            <a:stretch>
              <a:fillRect/>
            </a:stretch>
          </p:blipFill>
          <p:spPr>
            <a:xfrm>
              <a:off x="9460816" y="1678431"/>
              <a:ext cx="878490" cy="885750"/>
            </a:xfrm>
            <a:prstGeom prst="rect">
              <a:avLst/>
            </a:prstGeom>
          </p:spPr>
        </p:pic>
        <p:cxnSp>
          <p:nvCxnSpPr>
            <p:cNvPr id="19" name="Straight Arrow Connector 18"/>
            <p:cNvCxnSpPr>
              <a:stCxn id="105" idx="0"/>
              <a:endCxn id="9" idx="2"/>
            </p:cNvCxnSpPr>
            <p:nvPr/>
          </p:nvCxnSpPr>
          <p:spPr>
            <a:xfrm flipH="1" flipV="1">
              <a:off x="8890760" y="2564181"/>
              <a:ext cx="1607587" cy="58590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5" idx="0"/>
              <a:endCxn id="16" idx="2"/>
            </p:cNvCxnSpPr>
            <p:nvPr/>
          </p:nvCxnSpPr>
          <p:spPr>
            <a:xfrm flipH="1" flipV="1">
              <a:off x="9900061" y="2564181"/>
              <a:ext cx="598286" cy="58590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4" idx="0"/>
              <a:endCxn id="9" idx="2"/>
            </p:cNvCxnSpPr>
            <p:nvPr/>
          </p:nvCxnSpPr>
          <p:spPr>
            <a:xfrm flipH="1" flipV="1">
              <a:off x="8890760" y="2564181"/>
              <a:ext cx="598286" cy="58590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4" idx="0"/>
              <a:endCxn id="16" idx="2"/>
            </p:cNvCxnSpPr>
            <p:nvPr/>
          </p:nvCxnSpPr>
          <p:spPr>
            <a:xfrm flipV="1">
              <a:off x="9489046" y="2564181"/>
              <a:ext cx="411015" cy="58590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0"/>
              <a:endCxn id="53" idx="2"/>
            </p:cNvCxnSpPr>
            <p:nvPr/>
          </p:nvCxnSpPr>
          <p:spPr>
            <a:xfrm flipH="1" flipV="1">
              <a:off x="8292475" y="1110228"/>
              <a:ext cx="598285"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6" idx="0"/>
              <a:endCxn id="47" idx="2"/>
            </p:cNvCxnSpPr>
            <p:nvPr/>
          </p:nvCxnSpPr>
          <p:spPr>
            <a:xfrm flipV="1">
              <a:off x="9900061" y="1110228"/>
              <a:ext cx="598286"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0"/>
              <a:endCxn id="47" idx="2"/>
            </p:cNvCxnSpPr>
            <p:nvPr/>
          </p:nvCxnSpPr>
          <p:spPr>
            <a:xfrm flipV="1">
              <a:off x="8890760" y="1110228"/>
              <a:ext cx="1607587"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0"/>
              <a:endCxn id="53" idx="2"/>
            </p:cNvCxnSpPr>
            <p:nvPr/>
          </p:nvCxnSpPr>
          <p:spPr>
            <a:xfrm flipH="1" flipV="1">
              <a:off x="8292475" y="1110228"/>
              <a:ext cx="1607586"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0"/>
              <a:endCxn id="50" idx="2"/>
            </p:cNvCxnSpPr>
            <p:nvPr/>
          </p:nvCxnSpPr>
          <p:spPr>
            <a:xfrm flipV="1">
              <a:off x="8890760" y="1110228"/>
              <a:ext cx="504651"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6" idx="0"/>
              <a:endCxn id="50" idx="2"/>
            </p:cNvCxnSpPr>
            <p:nvPr/>
          </p:nvCxnSpPr>
          <p:spPr>
            <a:xfrm flipH="1" flipV="1">
              <a:off x="9395411" y="1110228"/>
              <a:ext cx="504650"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11162038" y="224478"/>
              <a:ext cx="878490" cy="885750"/>
              <a:chOff x="5362588" y="2871839"/>
              <a:chExt cx="878490" cy="885750"/>
            </a:xfrm>
          </p:grpSpPr>
          <p:pic>
            <p:nvPicPr>
              <p:cNvPr id="44" name="Picture 43"/>
              <p:cNvPicPr>
                <a:picLocks noChangeAspect="1"/>
              </p:cNvPicPr>
              <p:nvPr/>
            </p:nvPicPr>
            <p:blipFill>
              <a:blip r:embed="rId2"/>
              <a:stretch>
                <a:fillRect/>
              </a:stretch>
            </p:blipFill>
            <p:spPr>
              <a:xfrm>
                <a:off x="5362588" y="2871839"/>
                <a:ext cx="878490" cy="885750"/>
              </a:xfrm>
              <a:prstGeom prst="rect">
                <a:avLst/>
              </a:prstGeom>
            </p:spPr>
          </p:pic>
          <p:sp>
            <p:nvSpPr>
              <p:cNvPr id="45" name="Rectangle 44"/>
              <p:cNvSpPr/>
              <p:nvPr/>
            </p:nvSpPr>
            <p:spPr>
              <a:xfrm>
                <a:off x="5642792" y="2937664"/>
                <a:ext cx="318081" cy="3190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6" name="TextBox 45"/>
                  <p:cNvSpPr txBox="1"/>
                  <p:nvPr/>
                </p:nvSpPr>
                <p:spPr>
                  <a:xfrm>
                    <a:off x="5581845" y="2878230"/>
                    <a:ext cx="27516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IN" sz="2400" b="0" i="0" smtClean="0">
                              <a:latin typeface="Cambria Math" panose="02040503050406030204" pitchFamily="18" charset="0"/>
                            </a:rPr>
                            <m:t>id</m:t>
                          </m:r>
                        </m:oMath>
                      </m:oMathPara>
                    </a14:m>
                    <a:endParaRPr lang="en-US" sz="2400" dirty="0"/>
                  </a:p>
                </p:txBody>
              </p:sp>
            </mc:Choice>
            <mc:Fallback xmlns="">
              <p:sp>
                <p:nvSpPr>
                  <p:cNvPr id="81" name="TextBox 80"/>
                  <p:cNvSpPr txBox="1">
                    <a:spLocks noRot="1" noChangeAspect="1" noMove="1" noResize="1" noEditPoints="1" noAdjustHandles="1" noChangeArrowheads="1" noChangeShapeType="1" noTextEdit="1"/>
                  </p:cNvSpPr>
                  <p:nvPr/>
                </p:nvSpPr>
                <p:spPr>
                  <a:xfrm>
                    <a:off x="5581845" y="2878230"/>
                    <a:ext cx="275167" cy="461665"/>
                  </a:xfrm>
                  <a:prstGeom prst="rect">
                    <a:avLst/>
                  </a:prstGeom>
                  <a:blipFill rotWithShape="0">
                    <a:blip r:embed="rId7"/>
                    <a:stretch>
                      <a:fillRect l="-6667" r="-66667"/>
                    </a:stretch>
                  </a:blipFill>
                </p:spPr>
                <p:txBody>
                  <a:bodyPr/>
                  <a:lstStyle/>
                  <a:p>
                    <a:r>
                      <a:rPr lang="en-US">
                        <a:noFill/>
                      </a:rPr>
                      <a:t> </a:t>
                    </a:r>
                  </a:p>
                </p:txBody>
              </p:sp>
            </mc:Fallback>
          </mc:AlternateContent>
        </p:grpSp>
        <p:pic>
          <p:nvPicPr>
            <p:cNvPr id="31" name="Picture 30"/>
            <p:cNvPicPr>
              <a:picLocks noChangeAspect="1"/>
            </p:cNvPicPr>
            <p:nvPr/>
          </p:nvPicPr>
          <p:blipFill>
            <a:blip r:embed="rId2"/>
            <a:stretch>
              <a:fillRect/>
            </a:stretch>
          </p:blipFill>
          <p:spPr>
            <a:xfrm>
              <a:off x="10502805" y="1678431"/>
              <a:ext cx="878490" cy="885750"/>
            </a:xfrm>
            <a:prstGeom prst="rect">
              <a:avLst/>
            </a:prstGeom>
          </p:spPr>
        </p:pic>
        <p:cxnSp>
          <p:nvCxnSpPr>
            <p:cNvPr id="33" name="Straight Arrow Connector 32"/>
            <p:cNvCxnSpPr>
              <a:stCxn id="9" idx="0"/>
              <a:endCxn id="44" idx="2"/>
            </p:cNvCxnSpPr>
            <p:nvPr/>
          </p:nvCxnSpPr>
          <p:spPr>
            <a:xfrm flipV="1">
              <a:off x="8890760" y="1110228"/>
              <a:ext cx="2710523"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6" idx="0"/>
              <a:endCxn id="44" idx="2"/>
            </p:cNvCxnSpPr>
            <p:nvPr/>
          </p:nvCxnSpPr>
          <p:spPr>
            <a:xfrm flipV="1">
              <a:off x="9900061" y="1110228"/>
              <a:ext cx="1701222"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1" idx="0"/>
              <a:endCxn id="53" idx="2"/>
            </p:cNvCxnSpPr>
            <p:nvPr/>
          </p:nvCxnSpPr>
          <p:spPr>
            <a:xfrm flipH="1" flipV="1">
              <a:off x="8292475" y="1110228"/>
              <a:ext cx="2649575"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50" idx="2"/>
            </p:cNvCxnSpPr>
            <p:nvPr/>
          </p:nvCxnSpPr>
          <p:spPr>
            <a:xfrm flipH="1" flipV="1">
              <a:off x="9395411" y="1110228"/>
              <a:ext cx="1607586" cy="56820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1" idx="0"/>
              <a:endCxn id="47" idx="2"/>
            </p:cNvCxnSpPr>
            <p:nvPr/>
          </p:nvCxnSpPr>
          <p:spPr>
            <a:xfrm flipH="1" flipV="1">
              <a:off x="10498347" y="1110228"/>
              <a:ext cx="443703"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1" idx="0"/>
              <a:endCxn id="44" idx="2"/>
            </p:cNvCxnSpPr>
            <p:nvPr/>
          </p:nvCxnSpPr>
          <p:spPr>
            <a:xfrm flipV="1">
              <a:off x="10942050" y="1110228"/>
              <a:ext cx="659233"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04" idx="0"/>
              <a:endCxn id="31" idx="2"/>
            </p:cNvCxnSpPr>
            <p:nvPr/>
          </p:nvCxnSpPr>
          <p:spPr>
            <a:xfrm flipV="1">
              <a:off x="9489046" y="2564181"/>
              <a:ext cx="1453004" cy="58590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5" idx="0"/>
              <a:endCxn id="31" idx="2"/>
            </p:cNvCxnSpPr>
            <p:nvPr/>
          </p:nvCxnSpPr>
          <p:spPr>
            <a:xfrm flipV="1">
              <a:off x="10498347" y="2564181"/>
              <a:ext cx="443703" cy="58590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p:cNvSpPr txBox="1"/>
                <p:nvPr/>
              </p:nvSpPr>
              <p:spPr>
                <a:xfrm>
                  <a:off x="11465224" y="5325579"/>
                  <a:ext cx="81070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𝑊</m:t>
                            </m:r>
                          </m:e>
                          <m:sup>
                            <m:r>
                              <a:rPr lang="en-IN" sz="3200" b="0" i="1" smtClean="0">
                                <a:latin typeface="Cambria Math" panose="02040503050406030204" pitchFamily="18" charset="0"/>
                              </a:rPr>
                              <m:t>1</m:t>
                            </m:r>
                          </m:sup>
                        </m:sSup>
                      </m:oMath>
                    </m:oMathPara>
                  </a14:m>
                  <a:endParaRPr lang="en-US" sz="3200" dirty="0"/>
                </a:p>
              </p:txBody>
            </p:sp>
          </mc:Choice>
          <mc:Fallback>
            <p:sp>
              <p:nvSpPr>
                <p:cNvPr id="7" name="TextBox 6"/>
                <p:cNvSpPr txBox="1">
                  <a:spLocks noRot="1" noChangeAspect="1" noMove="1" noResize="1" noEditPoints="1" noAdjustHandles="1" noChangeArrowheads="1" noChangeShapeType="1" noTextEdit="1"/>
                </p:cNvSpPr>
                <p:nvPr/>
              </p:nvSpPr>
              <p:spPr>
                <a:xfrm>
                  <a:off x="11465224" y="5325579"/>
                  <a:ext cx="810705" cy="584775"/>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11442242" y="4004606"/>
                  <a:ext cx="81070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𝑊</m:t>
                            </m:r>
                          </m:e>
                          <m:sup>
                            <m:r>
                              <a:rPr lang="en-IN" sz="3200" b="0" i="1" smtClean="0">
                                <a:latin typeface="Cambria Math" panose="02040503050406030204" pitchFamily="18" charset="0"/>
                              </a:rPr>
                              <m:t>2</m:t>
                            </m:r>
                          </m:sup>
                        </m:sSup>
                      </m:oMath>
                    </m:oMathPara>
                  </a14:m>
                  <a:endParaRPr lang="en-US" sz="3200" dirty="0"/>
                </a:p>
              </p:txBody>
            </p:sp>
          </mc:Choice>
          <mc:Fallback>
            <p:sp>
              <p:nvSpPr>
                <p:cNvPr id="8" name="TextBox 7"/>
                <p:cNvSpPr txBox="1">
                  <a:spLocks noRot="1" noChangeAspect="1" noMove="1" noResize="1" noEditPoints="1" noAdjustHandles="1" noChangeArrowheads="1" noChangeShapeType="1" noTextEdit="1"/>
                </p:cNvSpPr>
                <p:nvPr/>
              </p:nvSpPr>
              <p:spPr>
                <a:xfrm>
                  <a:off x="11442242" y="4004606"/>
                  <a:ext cx="810705" cy="584775"/>
                </a:xfrm>
                <a:prstGeom prst="rect">
                  <a:avLst/>
                </a:prstGeom>
                <a:blipFill>
                  <a:blip r:embed="rId9"/>
                  <a:stretch>
                    <a:fillRect/>
                  </a:stretch>
                </a:blipFill>
              </p:spPr>
              <p:txBody>
                <a:bodyPr/>
                <a:lstStyle/>
                <a:p>
                  <a:r>
                    <a:rPr lang="en-IN">
                      <a:noFill/>
                    </a:rPr>
                    <a:t> </a:t>
                  </a:r>
                </a:p>
              </p:txBody>
            </p:sp>
          </mc:Fallback>
        </mc:AlternateContent>
        <p:pic>
          <p:nvPicPr>
            <p:cNvPr id="93" name="Picture 92"/>
            <p:cNvPicPr>
              <a:picLocks noChangeAspect="1"/>
            </p:cNvPicPr>
            <p:nvPr/>
          </p:nvPicPr>
          <p:blipFill>
            <a:blip r:embed="rId2"/>
            <a:stretch>
              <a:fillRect/>
            </a:stretch>
          </p:blipFill>
          <p:spPr>
            <a:xfrm>
              <a:off x="8451515" y="4568796"/>
              <a:ext cx="878490" cy="885750"/>
            </a:xfrm>
            <a:prstGeom prst="rect">
              <a:avLst/>
            </a:prstGeom>
          </p:spPr>
        </p:pic>
        <p:pic>
          <p:nvPicPr>
            <p:cNvPr id="94" name="Picture 93"/>
            <p:cNvPicPr>
              <a:picLocks noChangeAspect="1"/>
            </p:cNvPicPr>
            <p:nvPr/>
          </p:nvPicPr>
          <p:blipFill>
            <a:blip r:embed="rId2"/>
            <a:stretch>
              <a:fillRect/>
            </a:stretch>
          </p:blipFill>
          <p:spPr>
            <a:xfrm>
              <a:off x="9460816" y="4568796"/>
              <a:ext cx="878490" cy="885750"/>
            </a:xfrm>
            <a:prstGeom prst="rect">
              <a:avLst/>
            </a:prstGeom>
          </p:spPr>
        </p:pic>
        <p:pic>
          <p:nvPicPr>
            <p:cNvPr id="95" name="Picture 94"/>
            <p:cNvPicPr>
              <a:picLocks noChangeAspect="1"/>
            </p:cNvPicPr>
            <p:nvPr/>
          </p:nvPicPr>
          <p:blipFill>
            <a:blip r:embed="rId2"/>
            <a:stretch>
              <a:fillRect/>
            </a:stretch>
          </p:blipFill>
          <p:spPr>
            <a:xfrm>
              <a:off x="10502805" y="4568796"/>
              <a:ext cx="878490" cy="885750"/>
            </a:xfrm>
            <a:prstGeom prst="rect">
              <a:avLst/>
            </a:prstGeom>
          </p:spPr>
        </p:pic>
        <p:pic>
          <p:nvPicPr>
            <p:cNvPr id="104" name="Picture 103"/>
            <p:cNvPicPr>
              <a:picLocks noChangeAspect="1"/>
            </p:cNvPicPr>
            <p:nvPr/>
          </p:nvPicPr>
          <p:blipFill>
            <a:blip r:embed="rId2"/>
            <a:stretch>
              <a:fillRect/>
            </a:stretch>
          </p:blipFill>
          <p:spPr>
            <a:xfrm>
              <a:off x="9049801" y="3150089"/>
              <a:ext cx="878490" cy="885750"/>
            </a:xfrm>
            <a:prstGeom prst="rect">
              <a:avLst/>
            </a:prstGeom>
          </p:spPr>
        </p:pic>
        <p:pic>
          <p:nvPicPr>
            <p:cNvPr id="105" name="Picture 104"/>
            <p:cNvPicPr>
              <a:picLocks noChangeAspect="1"/>
            </p:cNvPicPr>
            <p:nvPr/>
          </p:nvPicPr>
          <p:blipFill>
            <a:blip r:embed="rId2"/>
            <a:stretch>
              <a:fillRect/>
            </a:stretch>
          </p:blipFill>
          <p:spPr>
            <a:xfrm>
              <a:off x="10059102" y="3150089"/>
              <a:ext cx="878490" cy="885750"/>
            </a:xfrm>
            <a:prstGeom prst="rect">
              <a:avLst/>
            </a:prstGeom>
          </p:spPr>
        </p:pic>
        <p:cxnSp>
          <p:nvCxnSpPr>
            <p:cNvPr id="112" name="Straight Arrow Connector 111"/>
            <p:cNvCxnSpPr>
              <a:stCxn id="95" idx="0"/>
              <a:endCxn id="104" idx="2"/>
            </p:cNvCxnSpPr>
            <p:nvPr/>
          </p:nvCxnSpPr>
          <p:spPr>
            <a:xfrm flipH="1" flipV="1">
              <a:off x="9489046" y="4035839"/>
              <a:ext cx="1453004" cy="5329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5" idx="0"/>
              <a:endCxn id="105" idx="2"/>
            </p:cNvCxnSpPr>
            <p:nvPr/>
          </p:nvCxnSpPr>
          <p:spPr>
            <a:xfrm flipH="1" flipV="1">
              <a:off x="10498347" y="4035839"/>
              <a:ext cx="443703" cy="5329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94" idx="0"/>
              <a:endCxn id="105" idx="2"/>
            </p:cNvCxnSpPr>
            <p:nvPr/>
          </p:nvCxnSpPr>
          <p:spPr>
            <a:xfrm flipV="1">
              <a:off x="9900061" y="4035839"/>
              <a:ext cx="598286" cy="5329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94" idx="0"/>
              <a:endCxn id="104" idx="2"/>
            </p:cNvCxnSpPr>
            <p:nvPr/>
          </p:nvCxnSpPr>
          <p:spPr>
            <a:xfrm flipH="1" flipV="1">
              <a:off x="9489046" y="4035839"/>
              <a:ext cx="411015" cy="5329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93" idx="0"/>
              <a:endCxn id="104" idx="2"/>
            </p:cNvCxnSpPr>
            <p:nvPr/>
          </p:nvCxnSpPr>
          <p:spPr>
            <a:xfrm flipV="1">
              <a:off x="8890760" y="4035839"/>
              <a:ext cx="598286" cy="5329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93" idx="0"/>
              <a:endCxn id="105" idx="2"/>
            </p:cNvCxnSpPr>
            <p:nvPr/>
          </p:nvCxnSpPr>
          <p:spPr>
            <a:xfrm flipV="1">
              <a:off x="8890760" y="4035839"/>
              <a:ext cx="1607587" cy="5329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52" idx="0"/>
              <a:endCxn id="95" idx="2"/>
            </p:cNvCxnSpPr>
            <p:nvPr/>
          </p:nvCxnSpPr>
          <p:spPr>
            <a:xfrm flipH="1" flipV="1">
              <a:off x="10942050" y="5454546"/>
              <a:ext cx="576829"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138" idx="0"/>
              <a:endCxn id="93" idx="2"/>
            </p:cNvCxnSpPr>
            <p:nvPr/>
          </p:nvCxnSpPr>
          <p:spPr>
            <a:xfrm flipV="1">
              <a:off x="8292475" y="5454546"/>
              <a:ext cx="598285" cy="5329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38" idx="0"/>
            </p:cNvCxnSpPr>
            <p:nvPr/>
          </p:nvCxnSpPr>
          <p:spPr>
            <a:xfrm flipV="1">
              <a:off x="8292475" y="5460937"/>
              <a:ext cx="1768459" cy="52656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44" idx="0"/>
              <a:endCxn id="94" idx="2"/>
            </p:cNvCxnSpPr>
            <p:nvPr/>
          </p:nvCxnSpPr>
          <p:spPr>
            <a:xfrm flipV="1">
              <a:off x="9313007" y="5454546"/>
              <a:ext cx="587054"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44" idx="0"/>
              <a:endCxn id="95" idx="2"/>
            </p:cNvCxnSpPr>
            <p:nvPr/>
          </p:nvCxnSpPr>
          <p:spPr>
            <a:xfrm flipV="1">
              <a:off x="9313007" y="5454546"/>
              <a:ext cx="1629043"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endCxn id="95" idx="2"/>
            </p:cNvCxnSpPr>
            <p:nvPr/>
          </p:nvCxnSpPr>
          <p:spPr>
            <a:xfrm flipV="1">
              <a:off x="8347654" y="5454546"/>
              <a:ext cx="2594396" cy="52656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148" idx="0"/>
              <a:endCxn id="94" idx="2"/>
            </p:cNvCxnSpPr>
            <p:nvPr/>
          </p:nvCxnSpPr>
          <p:spPr>
            <a:xfrm flipH="1" flipV="1">
              <a:off x="9900061" y="5454546"/>
              <a:ext cx="515882"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48" idx="0"/>
              <a:endCxn id="93" idx="2"/>
            </p:cNvCxnSpPr>
            <p:nvPr/>
          </p:nvCxnSpPr>
          <p:spPr>
            <a:xfrm flipH="1" flipV="1">
              <a:off x="8890760" y="5454546"/>
              <a:ext cx="1525183"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44" idx="0"/>
              <a:endCxn id="93" idx="2"/>
            </p:cNvCxnSpPr>
            <p:nvPr/>
          </p:nvCxnSpPr>
          <p:spPr>
            <a:xfrm flipH="1" flipV="1">
              <a:off x="8890760" y="5454546"/>
              <a:ext cx="422247"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48" idx="0"/>
              <a:endCxn id="95" idx="2"/>
            </p:cNvCxnSpPr>
            <p:nvPr/>
          </p:nvCxnSpPr>
          <p:spPr>
            <a:xfrm flipV="1">
              <a:off x="10415943" y="5454546"/>
              <a:ext cx="526107"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52" idx="0"/>
              <a:endCxn id="94" idx="2"/>
            </p:cNvCxnSpPr>
            <p:nvPr/>
          </p:nvCxnSpPr>
          <p:spPr>
            <a:xfrm flipH="1" flipV="1">
              <a:off x="9900061" y="5454546"/>
              <a:ext cx="1618818"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52" idx="0"/>
              <a:endCxn id="93" idx="2"/>
            </p:cNvCxnSpPr>
            <p:nvPr/>
          </p:nvCxnSpPr>
          <p:spPr>
            <a:xfrm flipH="1" flipV="1">
              <a:off x="8890760" y="5454546"/>
              <a:ext cx="2628119"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5" name="TextBox 194"/>
                <p:cNvSpPr txBox="1"/>
                <p:nvPr/>
              </p:nvSpPr>
              <p:spPr>
                <a:xfrm>
                  <a:off x="11442242" y="2565314"/>
                  <a:ext cx="810705" cy="5971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sz="3200" b="0" i="1" smtClean="0">
                                <a:latin typeface="Cambria Math" panose="02040503050406030204" pitchFamily="18" charset="0"/>
                              </a:rPr>
                            </m:ctrlPr>
                          </m:sSupPr>
                          <m:e>
                            <m:acc>
                              <m:accPr>
                                <m:chr m:val="̃"/>
                                <m:ctrlPr>
                                  <a:rPr lang="en-IN" sz="3200" b="0" i="1" smtClean="0">
                                    <a:latin typeface="Cambria Math" panose="02040503050406030204" pitchFamily="18" charset="0"/>
                                  </a:rPr>
                                </m:ctrlPr>
                              </m:accPr>
                              <m:e>
                                <m:r>
                                  <a:rPr lang="en-IN" sz="3200" b="0" i="1" smtClean="0">
                                    <a:latin typeface="Cambria Math" panose="02040503050406030204" pitchFamily="18" charset="0"/>
                                  </a:rPr>
                                  <m:t>𝑊</m:t>
                                </m:r>
                              </m:e>
                            </m:acc>
                          </m:e>
                          <m:sup>
                            <m:r>
                              <a:rPr lang="en-IN" sz="3200" b="0" i="1" smtClean="0">
                                <a:latin typeface="Cambria Math" panose="02040503050406030204" pitchFamily="18" charset="0"/>
                              </a:rPr>
                              <m:t>2</m:t>
                            </m:r>
                          </m:sup>
                        </m:sSup>
                      </m:oMath>
                    </m:oMathPara>
                  </a14:m>
                  <a:endParaRPr lang="en-US" sz="3200" dirty="0"/>
                </a:p>
              </p:txBody>
            </p:sp>
          </mc:Choice>
          <mc:Fallback>
            <p:sp>
              <p:nvSpPr>
                <p:cNvPr id="195" name="TextBox 194"/>
                <p:cNvSpPr txBox="1">
                  <a:spLocks noRot="1" noChangeAspect="1" noMove="1" noResize="1" noEditPoints="1" noAdjustHandles="1" noChangeArrowheads="1" noChangeShapeType="1" noTextEdit="1"/>
                </p:cNvSpPr>
                <p:nvPr/>
              </p:nvSpPr>
              <p:spPr>
                <a:xfrm>
                  <a:off x="11442242" y="2565314"/>
                  <a:ext cx="810705" cy="597151"/>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96" name="TextBox 195"/>
                <p:cNvSpPr txBox="1"/>
                <p:nvPr/>
              </p:nvSpPr>
              <p:spPr>
                <a:xfrm>
                  <a:off x="11465224" y="1142497"/>
                  <a:ext cx="810705" cy="5971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sz="3200" b="0" i="1" smtClean="0">
                                <a:latin typeface="Cambria Math" panose="02040503050406030204" pitchFamily="18" charset="0"/>
                              </a:rPr>
                            </m:ctrlPr>
                          </m:sSupPr>
                          <m:e>
                            <m:acc>
                              <m:accPr>
                                <m:chr m:val="̃"/>
                                <m:ctrlPr>
                                  <a:rPr lang="en-IN" sz="3200" b="0" i="1" smtClean="0">
                                    <a:latin typeface="Cambria Math" panose="02040503050406030204" pitchFamily="18" charset="0"/>
                                  </a:rPr>
                                </m:ctrlPr>
                              </m:accPr>
                              <m:e>
                                <m:r>
                                  <a:rPr lang="en-IN" sz="3200" b="0" i="1" smtClean="0">
                                    <a:latin typeface="Cambria Math" panose="02040503050406030204" pitchFamily="18" charset="0"/>
                                  </a:rPr>
                                  <m:t>𝑊</m:t>
                                </m:r>
                              </m:e>
                            </m:acc>
                          </m:e>
                          <m:sup>
                            <m:r>
                              <a:rPr lang="en-IN" sz="3200" b="0" i="1" smtClean="0">
                                <a:latin typeface="Cambria Math" panose="02040503050406030204" pitchFamily="18" charset="0"/>
                              </a:rPr>
                              <m:t>1</m:t>
                            </m:r>
                          </m:sup>
                        </m:sSup>
                      </m:oMath>
                    </m:oMathPara>
                  </a14:m>
                  <a:endParaRPr lang="en-US" sz="3200" dirty="0"/>
                </a:p>
              </p:txBody>
            </p:sp>
          </mc:Choice>
          <mc:Fallback>
            <p:sp>
              <p:nvSpPr>
                <p:cNvPr id="196" name="TextBox 195"/>
                <p:cNvSpPr txBox="1">
                  <a:spLocks noRot="1" noChangeAspect="1" noMove="1" noResize="1" noEditPoints="1" noAdjustHandles="1" noChangeArrowheads="1" noChangeShapeType="1" noTextEdit="1"/>
                </p:cNvSpPr>
                <p:nvPr/>
              </p:nvSpPr>
              <p:spPr>
                <a:xfrm>
                  <a:off x="11465224" y="1142497"/>
                  <a:ext cx="810705" cy="597151"/>
                </a:xfrm>
                <a:prstGeom prst="rect">
                  <a:avLst/>
                </a:prstGeom>
                <a:blipFill>
                  <a:blip r:embed="rId11"/>
                  <a:stretch>
                    <a:fillRect/>
                  </a:stretch>
                </a:blipFill>
              </p:spPr>
              <p:txBody>
                <a:bodyPr/>
                <a:lstStyle/>
                <a:p>
                  <a:r>
                    <a:rPr lang="en-IN">
                      <a:noFill/>
                    </a:rPr>
                    <a:t> </a:t>
                  </a:r>
                </a:p>
              </p:txBody>
            </p:sp>
          </mc:Fallback>
        </mc:AlternateContent>
        <p:sp>
          <p:nvSpPr>
            <p:cNvPr id="197" name="Oval 196"/>
            <p:cNvSpPr/>
            <p:nvPr/>
          </p:nvSpPr>
          <p:spPr>
            <a:xfrm>
              <a:off x="7818709" y="6019765"/>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98" name="Oval 197"/>
            <p:cNvSpPr/>
            <p:nvPr/>
          </p:nvSpPr>
          <p:spPr>
            <a:xfrm>
              <a:off x="8921645" y="6019765"/>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99" name="Oval 198"/>
            <p:cNvSpPr/>
            <p:nvPr/>
          </p:nvSpPr>
          <p:spPr>
            <a:xfrm>
              <a:off x="10024581" y="6019765"/>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200" name="Oval 199"/>
            <p:cNvSpPr/>
            <p:nvPr/>
          </p:nvSpPr>
          <p:spPr>
            <a:xfrm>
              <a:off x="11127517" y="6019765"/>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grpSp>
      <p:sp>
        <p:nvSpPr>
          <p:cNvPr id="203" name="Rectangle 202"/>
          <p:cNvSpPr/>
          <p:nvPr/>
        </p:nvSpPr>
        <p:spPr>
          <a:xfrm>
            <a:off x="7818709" y="69631"/>
            <a:ext cx="4221819" cy="3413922"/>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 name="Rectangle 203"/>
          <p:cNvSpPr/>
          <p:nvPr/>
        </p:nvSpPr>
        <p:spPr>
          <a:xfrm>
            <a:off x="7818709" y="3549378"/>
            <a:ext cx="4221819" cy="3242070"/>
          </a:xfrm>
          <a:prstGeom prst="rect">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 name="Rectangular Callout 204"/>
          <p:cNvSpPr/>
          <p:nvPr/>
        </p:nvSpPr>
        <p:spPr>
          <a:xfrm>
            <a:off x="5307498" y="3756085"/>
            <a:ext cx="1975186" cy="660181"/>
          </a:xfrm>
          <a:prstGeom prst="wedgeRectCallout">
            <a:avLst>
              <a:gd name="adj1" fmla="val 92470"/>
              <a:gd name="adj2" fmla="val 5435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Encoder</a:t>
            </a:r>
            <a:endParaRPr lang="en-US" sz="2400" dirty="0">
              <a:solidFill>
                <a:schemeClr val="tx1"/>
              </a:solidFill>
              <a:latin typeface="+mj-lt"/>
            </a:endParaRPr>
          </a:p>
        </p:txBody>
      </p:sp>
      <p:sp>
        <p:nvSpPr>
          <p:cNvPr id="206" name="Rectangular Callout 205"/>
          <p:cNvSpPr/>
          <p:nvPr/>
        </p:nvSpPr>
        <p:spPr>
          <a:xfrm>
            <a:off x="5307498" y="711121"/>
            <a:ext cx="1975186" cy="660181"/>
          </a:xfrm>
          <a:prstGeom prst="wedgeRectCallout">
            <a:avLst>
              <a:gd name="adj1" fmla="val 92470"/>
              <a:gd name="adj2" fmla="val 5435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Decoder</a:t>
            </a:r>
            <a:endParaRPr lang="en-US" sz="2400" dirty="0">
              <a:solidFill>
                <a:schemeClr val="tx1"/>
              </a:solidFill>
              <a:latin typeface="+mj-lt"/>
            </a:endParaRPr>
          </a:p>
        </p:txBody>
      </p:sp>
      <p:sp>
        <p:nvSpPr>
          <p:cNvPr id="202" name="Rectangular Callout 201"/>
          <p:cNvSpPr/>
          <p:nvPr/>
        </p:nvSpPr>
        <p:spPr>
          <a:xfrm>
            <a:off x="101505" y="2004269"/>
            <a:ext cx="7617396" cy="1320362"/>
          </a:xfrm>
          <a:prstGeom prst="wedgeRectCallout">
            <a:avLst>
              <a:gd name="adj1" fmla="val 66983"/>
              <a:gd name="adj2" fmla="val 4891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“Bottleneck”. For </a:t>
            </a:r>
            <a:r>
              <a:rPr lang="en-IN" sz="2400" dirty="0" err="1" smtClean="0">
                <a:solidFill>
                  <a:schemeClr val="tx1"/>
                </a:solidFill>
                <a:latin typeface="+mj-lt"/>
              </a:rPr>
              <a:t>overcomplete</a:t>
            </a:r>
            <a:r>
              <a:rPr lang="en-IN" sz="2400" dirty="0" smtClean="0">
                <a:solidFill>
                  <a:schemeClr val="tx1"/>
                </a:solidFill>
                <a:latin typeface="+mj-lt"/>
              </a:rPr>
              <a:t> AE, bottleneck may have more neurons than input layer. For </a:t>
            </a:r>
            <a:r>
              <a:rPr lang="en-IN" sz="2400" dirty="0" err="1" smtClean="0">
                <a:solidFill>
                  <a:schemeClr val="tx1"/>
                </a:solidFill>
                <a:latin typeface="+mj-lt"/>
              </a:rPr>
              <a:t>undercomplete</a:t>
            </a:r>
            <a:r>
              <a:rPr lang="en-IN" sz="2400" dirty="0" smtClean="0">
                <a:solidFill>
                  <a:schemeClr val="tx1"/>
                </a:solidFill>
                <a:latin typeface="+mj-lt"/>
              </a:rPr>
              <a:t> neurons, less neurons than input layer in bottleneck layer so dim </a:t>
            </a:r>
            <a:r>
              <a:rPr lang="en-IN" sz="2400" dirty="0" err="1" smtClean="0">
                <a:solidFill>
                  <a:schemeClr val="tx1"/>
                </a:solidFill>
                <a:latin typeface="+mj-lt"/>
              </a:rPr>
              <a:t>redn</a:t>
            </a:r>
            <a:endParaRPr lang="en-US" sz="2400" dirty="0">
              <a:solidFill>
                <a:schemeClr val="tx1"/>
              </a:solidFill>
              <a:latin typeface="+mj-lt"/>
            </a:endParaRPr>
          </a:p>
        </p:txBody>
      </p:sp>
      <p:pic>
        <p:nvPicPr>
          <p:cNvPr id="207" name="Picture 20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4855557"/>
            <a:ext cx="1812909" cy="1812909"/>
          </a:xfrm>
          <a:prstGeom prst="rect">
            <a:avLst/>
          </a:prstGeom>
        </p:spPr>
      </p:pic>
      <mc:AlternateContent xmlns:mc="http://schemas.openxmlformats.org/markup-compatibility/2006">
        <mc:Choice xmlns:a14="http://schemas.microsoft.com/office/drawing/2010/main" Requires="a14">
          <p:sp>
            <p:nvSpPr>
              <p:cNvPr id="208" name="Rectangular Callout 207"/>
              <p:cNvSpPr/>
              <p:nvPr/>
            </p:nvSpPr>
            <p:spPr>
              <a:xfrm>
                <a:off x="1830356" y="4598116"/>
                <a:ext cx="6825003" cy="1673277"/>
              </a:xfrm>
              <a:prstGeom prst="wedgeRectCallout">
                <a:avLst>
                  <a:gd name="adj1" fmla="val -59187"/>
                  <a:gd name="adj2" fmla="val 32253"/>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Indeed, </a:t>
                </a:r>
                <a:r>
                  <a:rPr lang="en-IN" sz="2400" dirty="0" smtClean="0">
                    <a:solidFill>
                      <a:schemeClr val="tx1"/>
                    </a:solidFill>
                    <a:latin typeface="+mj-lt"/>
                  </a:rPr>
                  <a:t>with </a:t>
                </a:r>
                <a:r>
                  <a:rPr lang="en-IN" sz="2400" dirty="0" err="1" smtClean="0">
                    <a:solidFill>
                      <a:schemeClr val="tx1"/>
                    </a:solidFill>
                    <a:latin typeface="+mj-lt"/>
                  </a:rPr>
                  <a:t>overcomplete</a:t>
                </a:r>
                <a:r>
                  <a:rPr lang="en-IN" sz="2400" dirty="0" smtClean="0">
                    <a:solidFill>
                      <a:schemeClr val="tx1"/>
                    </a:solidFill>
                    <a:latin typeface="+mj-lt"/>
                  </a:rPr>
                  <a:t> AE, we can have zero reconstruction error by simply having all hidden nodes use identity activation and making sure that </a:t>
                </a:r>
                <a14:m>
                  <m:oMath xmlns:m="http://schemas.openxmlformats.org/officeDocument/2006/math">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𝑊</m:t>
                        </m:r>
                      </m:e>
                      <m:sup>
                        <m:r>
                          <a:rPr lang="en-IN" sz="2400" b="0" i="1" smtClean="0">
                            <a:solidFill>
                              <a:schemeClr val="tx1"/>
                            </a:solidFill>
                            <a:latin typeface="Cambria Math" panose="02040503050406030204" pitchFamily="18" charset="0"/>
                          </a:rPr>
                          <m:t>𝑖</m:t>
                        </m:r>
                      </m:sup>
                    </m:sSup>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𝐼</m:t>
                    </m:r>
                  </m:oMath>
                </a14:m>
                <a:r>
                  <a:rPr lang="en-US" sz="2400" dirty="0" smtClean="0">
                    <a:solidFill>
                      <a:schemeClr val="tx1"/>
                    </a:solidFill>
                    <a:latin typeface="+mj-lt"/>
                  </a:rPr>
                  <a:t>. However, such an AE has not learnt anything useful</a:t>
                </a:r>
                <a:endParaRPr lang="en-US" sz="2400" dirty="0">
                  <a:solidFill>
                    <a:schemeClr val="tx1"/>
                  </a:solidFill>
                  <a:latin typeface="+mj-lt"/>
                </a:endParaRPr>
              </a:p>
            </p:txBody>
          </p:sp>
        </mc:Choice>
        <mc:Fallback>
          <p:sp>
            <p:nvSpPr>
              <p:cNvPr id="208" name="Rectangular Callout 207"/>
              <p:cNvSpPr>
                <a:spLocks noRot="1" noChangeAspect="1" noMove="1" noResize="1" noEditPoints="1" noAdjustHandles="1" noChangeArrowheads="1" noChangeShapeType="1" noTextEdit="1"/>
              </p:cNvSpPr>
              <p:nvPr/>
            </p:nvSpPr>
            <p:spPr>
              <a:xfrm>
                <a:off x="1830356" y="4598116"/>
                <a:ext cx="6825003" cy="1673277"/>
              </a:xfrm>
              <a:prstGeom prst="wedgeRectCallout">
                <a:avLst>
                  <a:gd name="adj1" fmla="val -59187"/>
                  <a:gd name="adj2" fmla="val 32253"/>
                </a:avLst>
              </a:prstGeom>
              <a:blipFill>
                <a:blip r:embed="rId13"/>
                <a:stretch>
                  <a:fillRect r="-1871" b="-3915"/>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417042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02"/>
                                        </p:tgtEl>
                                        <p:attrNameLst>
                                          <p:attrName>style.visibility</p:attrName>
                                        </p:attrNameLst>
                                      </p:cBhvr>
                                      <p:to>
                                        <p:strVal val="visible"/>
                                      </p:to>
                                    </p:set>
                                    <p:animEffect transition="in" filter="wipe(left)">
                                      <p:cBhvr>
                                        <p:cTn id="39" dur="500"/>
                                        <p:tgtEl>
                                          <p:spTgt spid="20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04"/>
                                        </p:tgtEl>
                                        <p:attrNameLst>
                                          <p:attrName>style.visibility</p:attrName>
                                        </p:attrNameLst>
                                      </p:cBhvr>
                                      <p:to>
                                        <p:strVal val="visible"/>
                                      </p:to>
                                    </p:set>
                                    <p:animEffect transition="in" filter="wipe(down)">
                                      <p:cBhvr>
                                        <p:cTn id="44" dur="500"/>
                                        <p:tgtEl>
                                          <p:spTgt spid="204"/>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205"/>
                                        </p:tgtEl>
                                        <p:attrNameLst>
                                          <p:attrName>style.visibility</p:attrName>
                                        </p:attrNameLst>
                                      </p:cBhvr>
                                      <p:to>
                                        <p:strVal val="visible"/>
                                      </p:to>
                                    </p:set>
                                    <p:animEffect transition="in" filter="wipe(left)">
                                      <p:cBhvr>
                                        <p:cTn id="48" dur="500"/>
                                        <p:tgtEl>
                                          <p:spTgt spid="205"/>
                                        </p:tgtEl>
                                      </p:cBhvr>
                                    </p:animEffec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203"/>
                                        </p:tgtEl>
                                        <p:attrNameLst>
                                          <p:attrName>style.visibility</p:attrName>
                                        </p:attrNameLst>
                                      </p:cBhvr>
                                      <p:to>
                                        <p:strVal val="visible"/>
                                      </p:to>
                                    </p:set>
                                    <p:animEffect transition="in" filter="wipe(down)">
                                      <p:cBhvr>
                                        <p:cTn id="52" dur="500"/>
                                        <p:tgtEl>
                                          <p:spTgt spid="203"/>
                                        </p:tgtEl>
                                      </p:cBhvr>
                                    </p:animEffect>
                                  </p:childTnLst>
                                </p:cTn>
                              </p:par>
                            </p:childTnLst>
                          </p:cTn>
                        </p:par>
                        <p:par>
                          <p:cTn id="53" fill="hold">
                            <p:stCondLst>
                              <p:cond delay="1500"/>
                            </p:stCondLst>
                            <p:childTnLst>
                              <p:par>
                                <p:cTn id="54" presetID="22" presetClass="entr" presetSubtype="8" fill="hold" grpId="0" nodeType="afterEffect">
                                  <p:stCondLst>
                                    <p:cond delay="0"/>
                                  </p:stCondLst>
                                  <p:childTnLst>
                                    <p:set>
                                      <p:cBhvr>
                                        <p:cTn id="55" dur="1" fill="hold">
                                          <p:stCondLst>
                                            <p:cond delay="0"/>
                                          </p:stCondLst>
                                        </p:cTn>
                                        <p:tgtEl>
                                          <p:spTgt spid="206"/>
                                        </p:tgtEl>
                                        <p:attrNameLst>
                                          <p:attrName>style.visibility</p:attrName>
                                        </p:attrNameLst>
                                      </p:cBhvr>
                                      <p:to>
                                        <p:strVal val="visible"/>
                                      </p:to>
                                    </p:set>
                                    <p:animEffect transition="in" filter="wipe(left)">
                                      <p:cBhvr>
                                        <p:cTn id="56" dur="500"/>
                                        <p:tgtEl>
                                          <p:spTgt spid="206"/>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07"/>
                                        </p:tgtEl>
                                        <p:attrNameLst>
                                          <p:attrName>style.visibility</p:attrName>
                                        </p:attrNameLst>
                                      </p:cBhvr>
                                      <p:to>
                                        <p:strVal val="visible"/>
                                      </p:to>
                                    </p:set>
                                  </p:childTnLst>
                                </p:cTn>
                              </p:par>
                            </p:childTnLst>
                          </p:cTn>
                        </p:par>
                        <p:par>
                          <p:cTn id="69" fill="hold">
                            <p:stCondLst>
                              <p:cond delay="0"/>
                            </p:stCondLst>
                            <p:childTnLst>
                              <p:par>
                                <p:cTn id="70" presetID="22" presetClass="entr" presetSubtype="8" fill="hold" grpId="0" nodeType="afterEffect">
                                  <p:stCondLst>
                                    <p:cond delay="0"/>
                                  </p:stCondLst>
                                  <p:childTnLst>
                                    <p:set>
                                      <p:cBhvr>
                                        <p:cTn id="71" dur="1" fill="hold">
                                          <p:stCondLst>
                                            <p:cond delay="0"/>
                                          </p:stCondLst>
                                        </p:cTn>
                                        <p:tgtEl>
                                          <p:spTgt spid="208"/>
                                        </p:tgtEl>
                                        <p:attrNameLst>
                                          <p:attrName>style.visibility</p:attrName>
                                        </p:attrNameLst>
                                      </p:cBhvr>
                                      <p:to>
                                        <p:strVal val="visible"/>
                                      </p:to>
                                    </p:set>
                                    <p:animEffect transition="in" filter="wipe(left)">
                                      <p:cBhvr>
                                        <p:cTn id="72" dur="5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03" grpId="0" animBg="1"/>
      <p:bldP spid="204" grpId="0" animBg="1"/>
      <p:bldP spid="205" grpId="0" animBg="1"/>
      <p:bldP spid="206" grpId="0" animBg="1"/>
      <p:bldP spid="202" grpId="0" animBg="1"/>
      <p:bldP spid="20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Regularized </a:t>
            </a:r>
            <a:r>
              <a:rPr lang="en-IN" dirty="0" err="1" smtClean="0"/>
              <a:t>Autoencoders</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3" y="1111624"/>
                <a:ext cx="12024265" cy="5746376"/>
              </a:xfrm>
            </p:spPr>
            <p:txBody>
              <a:bodyPr>
                <a:normAutofit/>
              </a:bodyPr>
              <a:lstStyle/>
              <a:p>
                <a:r>
                  <a:rPr lang="en-IN" dirty="0" smtClean="0"/>
                  <a:t>Techniques similar to we have studied before are used</a:t>
                </a:r>
              </a:p>
              <a:p>
                <a:pPr lvl="2"/>
                <a:r>
                  <a:rPr lang="en-IN" b="1" dirty="0" smtClean="0"/>
                  <a:t>Method 1 </a:t>
                </a:r>
                <a:r>
                  <a:rPr lang="en-IN" dirty="0" smtClean="0"/>
                  <a:t>(</a:t>
                </a:r>
                <a:r>
                  <a:rPr lang="en-IN" dirty="0" err="1" smtClean="0"/>
                  <a:t>Denoising</a:t>
                </a:r>
                <a:r>
                  <a:rPr lang="en-IN" dirty="0" smtClean="0"/>
                  <a:t> AE) Add noise to </a:t>
                </a:r>
                <a:r>
                  <a:rPr lang="en-IN" dirty="0" err="1" smtClean="0"/>
                  <a:t>i</a:t>
                </a:r>
                <a:r>
                  <a:rPr lang="en-IN" dirty="0" smtClean="0"/>
                  <a:t>/p feat but expect original feat at o/p</a:t>
                </a:r>
                <a:br>
                  <a:rPr lang="en-IN" dirty="0" smtClean="0"/>
                </a:br>
                <a14:m>
                  <m:oMath xmlns:m="http://schemas.openxmlformats.org/officeDocument/2006/math">
                    <m:r>
                      <a:rPr lang="en-IN">
                        <a:solidFill>
                          <a:schemeClr val="tx1"/>
                        </a:solidFill>
                        <a:latin typeface="Cambria Math" panose="02040503050406030204" pitchFamily="18" charset="0"/>
                      </a:rPr>
                      <m:t>ℓ</m:t>
                    </m:r>
                    <m:d>
                      <m:dPr>
                        <m:ctrlPr>
                          <a:rPr lang="en-IN">
                            <a:solidFill>
                              <a:schemeClr val="tx1"/>
                            </a:solidFill>
                            <a:latin typeface="Cambria Math" panose="02040503050406030204" pitchFamily="18" charset="0"/>
                          </a:rPr>
                        </m:ctrlPr>
                      </m:dPr>
                      <m:e>
                        <m:r>
                          <a:rPr lang="en-IN">
                            <a:solidFill>
                              <a:schemeClr val="tx1"/>
                            </a:solidFill>
                            <a:latin typeface="Cambria Math" panose="02040503050406030204" pitchFamily="18" charset="0"/>
                          </a:rPr>
                          <m:t>𝑑</m:t>
                        </m:r>
                        <m:d>
                          <m:dPr>
                            <m:ctrlPr>
                              <a:rPr lang="en-IN">
                                <a:solidFill>
                                  <a:schemeClr val="tx1"/>
                                </a:solidFill>
                                <a:latin typeface="Cambria Math" panose="02040503050406030204" pitchFamily="18" charset="0"/>
                              </a:rPr>
                            </m:ctrlPr>
                          </m:dPr>
                          <m:e>
                            <m:r>
                              <a:rPr lang="en-IN">
                                <a:solidFill>
                                  <a:schemeClr val="tx1"/>
                                </a:solidFill>
                                <a:latin typeface="Cambria Math" panose="02040503050406030204" pitchFamily="18" charset="0"/>
                              </a:rPr>
                              <m:t>𝑒</m:t>
                            </m:r>
                            <m:d>
                              <m:dPr>
                                <m:ctrlPr>
                                  <a:rPr lang="en-IN">
                                    <a:solidFill>
                                      <a:schemeClr val="tx1"/>
                                    </a:solidFill>
                                    <a:latin typeface="Cambria Math" panose="02040503050406030204" pitchFamily="18" charset="0"/>
                                  </a:rPr>
                                </m:ctrlPr>
                              </m:dPr>
                              <m:e>
                                <m:r>
                                  <a:rPr lang="en-IN" b="1">
                                    <a:solidFill>
                                      <a:schemeClr val="tx1"/>
                                    </a:solidFill>
                                    <a:latin typeface="Cambria Math" panose="02040503050406030204" pitchFamily="18" charset="0"/>
                                  </a:rPr>
                                  <m:t>𝐱</m:t>
                                </m:r>
                                <m:r>
                                  <a:rPr lang="en-IN" b="1" i="1" smtClean="0">
                                    <a:solidFill>
                                      <a:schemeClr val="tx1"/>
                                    </a:solidFill>
                                    <a:latin typeface="Cambria Math" panose="02040503050406030204" pitchFamily="18" charset="0"/>
                                  </a:rPr>
                                  <m:t>+</m:t>
                                </m:r>
                                <m:r>
                                  <a:rPr lang="en-IN" b="1" i="0" smtClean="0">
                                    <a:solidFill>
                                      <a:schemeClr val="tx1"/>
                                    </a:solidFill>
                                    <a:latin typeface="Cambria Math" panose="02040503050406030204" pitchFamily="18" charset="0"/>
                                  </a:rPr>
                                  <m:t>𝛜</m:t>
                                </m:r>
                              </m:e>
                            </m:d>
                          </m:e>
                        </m:d>
                        <m:r>
                          <a:rPr lang="en-IN">
                            <a:solidFill>
                              <a:schemeClr val="tx1"/>
                            </a:solidFill>
                            <a:latin typeface="Cambria Math" panose="02040503050406030204" pitchFamily="18" charset="0"/>
                          </a:rPr>
                          <m:t>,</m:t>
                        </m:r>
                        <m:r>
                          <a:rPr lang="en-IN" b="1">
                            <a:solidFill>
                              <a:schemeClr val="tx1"/>
                            </a:solidFill>
                            <a:latin typeface="Cambria Math" panose="02040503050406030204" pitchFamily="18" charset="0"/>
                          </a:rPr>
                          <m:t>𝐱</m:t>
                        </m:r>
                      </m:e>
                    </m:d>
                    <m:r>
                      <a:rPr lang="en-IN" b="1">
                        <a:solidFill>
                          <a:schemeClr val="tx1"/>
                        </a:solidFill>
                        <a:latin typeface="Cambria Math" panose="02040503050406030204" pitchFamily="18" charset="0"/>
                      </a:rPr>
                      <m:t>=</m:t>
                    </m:r>
                    <m:sSubSup>
                      <m:sSubSupPr>
                        <m:ctrlPr>
                          <a:rPr lang="en-IN">
                            <a:solidFill>
                              <a:schemeClr val="tx1"/>
                            </a:solidFill>
                            <a:latin typeface="Cambria Math" panose="02040503050406030204" pitchFamily="18" charset="0"/>
                          </a:rPr>
                        </m:ctrlPr>
                      </m:sSubSupPr>
                      <m:e>
                        <m:d>
                          <m:dPr>
                            <m:begChr m:val="‖"/>
                            <m:endChr m:val="‖"/>
                            <m:ctrlPr>
                              <a:rPr lang="en-IN">
                                <a:solidFill>
                                  <a:schemeClr val="tx1"/>
                                </a:solidFill>
                                <a:latin typeface="Cambria Math" panose="02040503050406030204" pitchFamily="18" charset="0"/>
                              </a:rPr>
                            </m:ctrlPr>
                          </m:dPr>
                          <m:e>
                            <m:r>
                              <a:rPr lang="en-IN">
                                <a:solidFill>
                                  <a:schemeClr val="tx1"/>
                                </a:solidFill>
                                <a:latin typeface="Cambria Math" panose="02040503050406030204" pitchFamily="18" charset="0"/>
                              </a:rPr>
                              <m:t>𝑑</m:t>
                            </m:r>
                            <m:d>
                              <m:dPr>
                                <m:ctrlPr>
                                  <a:rPr lang="en-IN">
                                    <a:solidFill>
                                      <a:schemeClr val="tx1"/>
                                    </a:solidFill>
                                    <a:latin typeface="Cambria Math" panose="02040503050406030204" pitchFamily="18" charset="0"/>
                                  </a:rPr>
                                </m:ctrlPr>
                              </m:dPr>
                              <m:e>
                                <m:r>
                                  <a:rPr lang="en-IN">
                                    <a:solidFill>
                                      <a:schemeClr val="tx1"/>
                                    </a:solidFill>
                                    <a:latin typeface="Cambria Math" panose="02040503050406030204" pitchFamily="18" charset="0"/>
                                  </a:rPr>
                                  <m:t>𝑒</m:t>
                                </m:r>
                                <m:d>
                                  <m:dPr>
                                    <m:ctrlPr>
                                      <a:rPr lang="en-IN">
                                        <a:solidFill>
                                          <a:schemeClr val="tx1"/>
                                        </a:solidFill>
                                        <a:latin typeface="Cambria Math" panose="02040503050406030204" pitchFamily="18" charset="0"/>
                                      </a:rPr>
                                    </m:ctrlPr>
                                  </m:dPr>
                                  <m:e>
                                    <m:r>
                                      <a:rPr lang="en-IN" b="1">
                                        <a:solidFill>
                                          <a:schemeClr val="tx1"/>
                                        </a:solidFill>
                                        <a:latin typeface="Cambria Math" panose="02040503050406030204" pitchFamily="18" charset="0"/>
                                      </a:rPr>
                                      <m:t>𝐱</m:t>
                                    </m:r>
                                    <m:r>
                                      <a:rPr lang="en-IN" b="1" i="1" smtClean="0">
                                        <a:solidFill>
                                          <a:schemeClr val="tx1"/>
                                        </a:solidFill>
                                        <a:latin typeface="Cambria Math" panose="02040503050406030204" pitchFamily="18" charset="0"/>
                                      </a:rPr>
                                      <m:t>+</m:t>
                                    </m:r>
                                    <m:r>
                                      <a:rPr lang="en-IN" b="1" i="0">
                                        <a:solidFill>
                                          <a:schemeClr val="tx1"/>
                                        </a:solidFill>
                                        <a:latin typeface="Cambria Math" panose="02040503050406030204" pitchFamily="18" charset="0"/>
                                      </a:rPr>
                                      <m:t>𝛜</m:t>
                                    </m:r>
                                  </m:e>
                                </m:d>
                              </m:e>
                            </m:d>
                            <m:r>
                              <a:rPr lang="en-IN">
                                <a:solidFill>
                                  <a:schemeClr val="tx1"/>
                                </a:solidFill>
                                <a:latin typeface="Cambria Math" panose="02040503050406030204" pitchFamily="18" charset="0"/>
                              </a:rPr>
                              <m:t>−</m:t>
                            </m:r>
                            <m:r>
                              <a:rPr lang="en-IN" b="1">
                                <a:solidFill>
                                  <a:schemeClr val="tx1"/>
                                </a:solidFill>
                                <a:latin typeface="Cambria Math" panose="02040503050406030204" pitchFamily="18" charset="0"/>
                              </a:rPr>
                              <m:t>𝐱</m:t>
                            </m:r>
                          </m:e>
                        </m:d>
                      </m:e>
                      <m:sub>
                        <m:r>
                          <a:rPr lang="en-IN">
                            <a:solidFill>
                              <a:schemeClr val="tx1"/>
                            </a:solidFill>
                            <a:latin typeface="Cambria Math" panose="02040503050406030204" pitchFamily="18" charset="0"/>
                          </a:rPr>
                          <m:t>2</m:t>
                        </m:r>
                      </m:sub>
                      <m:sup>
                        <m:r>
                          <a:rPr lang="en-IN">
                            <a:solidFill>
                              <a:schemeClr val="tx1"/>
                            </a:solidFill>
                            <a:latin typeface="Cambria Math" panose="02040503050406030204" pitchFamily="18" charset="0"/>
                          </a:rPr>
                          <m:t>2</m:t>
                        </m:r>
                      </m:sup>
                    </m:sSubSup>
                  </m:oMath>
                </a14:m>
                <a:r>
                  <a:rPr lang="en-IN" dirty="0" smtClean="0"/>
                  <a:t>, </a:t>
                </a:r>
                <a14:m>
                  <m:oMath xmlns:m="http://schemas.openxmlformats.org/officeDocument/2006/math">
                    <m:r>
                      <a:rPr lang="en-IN" b="1" i="0">
                        <a:solidFill>
                          <a:schemeClr val="tx1"/>
                        </a:solidFill>
                        <a:latin typeface="Cambria Math" panose="02040503050406030204" pitchFamily="18" charset="0"/>
                      </a:rPr>
                      <m:t>𝛜</m:t>
                    </m:r>
                  </m:oMath>
                </a14:m>
                <a:r>
                  <a:rPr lang="en-IN" dirty="0" smtClean="0"/>
                  <a:t> is noise added to input</a:t>
                </a:r>
              </a:p>
              <a:p>
                <a:pPr lvl="2"/>
                <a:r>
                  <a:rPr lang="en-IN" b="1" dirty="0" smtClean="0"/>
                  <a:t>Method 2 </a:t>
                </a:r>
                <a:r>
                  <a:rPr lang="en-IN" dirty="0" smtClean="0"/>
                  <a:t>(Sparse AE) Force the bottleneck layer activations to be sparse</a:t>
                </a:r>
              </a:p>
              <a:p>
                <a:pPr lvl="3"/>
                <a:r>
                  <a:rPr lang="en-IN" dirty="0" smtClean="0"/>
                  <a:t>For every data point, penalize the AE if the vector </a:t>
                </a:r>
                <a14:m>
                  <m:oMath xmlns:m="http://schemas.openxmlformats.org/officeDocument/2006/math">
                    <m:r>
                      <a:rPr lang="en-IN">
                        <a:solidFill>
                          <a:schemeClr val="tx1"/>
                        </a:solidFill>
                        <a:latin typeface="Cambria Math" panose="02040503050406030204" pitchFamily="18" charset="0"/>
                      </a:rPr>
                      <m:t>𝑒</m:t>
                    </m:r>
                    <m:d>
                      <m:dPr>
                        <m:ctrlPr>
                          <a:rPr lang="en-IN" i="1">
                            <a:solidFill>
                              <a:schemeClr val="tx1"/>
                            </a:solidFill>
                            <a:latin typeface="Cambria Math" panose="02040503050406030204" pitchFamily="18" charset="0"/>
                          </a:rPr>
                        </m:ctrlPr>
                      </m:dPr>
                      <m:e>
                        <m:sSup>
                          <m:sSupPr>
                            <m:ctrlPr>
                              <a:rPr lang="en-IN" b="1" i="1">
                                <a:solidFill>
                                  <a:schemeClr val="tx1"/>
                                </a:solidFill>
                                <a:latin typeface="Cambria Math" panose="02040503050406030204" pitchFamily="18" charset="0"/>
                              </a:rPr>
                            </m:ctrlPr>
                          </m:sSupPr>
                          <m:e>
                            <m:r>
                              <a:rPr lang="en-IN" b="1">
                                <a:solidFill>
                                  <a:schemeClr val="tx1"/>
                                </a:solidFill>
                                <a:latin typeface="Cambria Math" panose="02040503050406030204" pitchFamily="18" charset="0"/>
                              </a:rPr>
                              <m:t>𝐱</m:t>
                            </m:r>
                          </m:e>
                          <m:sup>
                            <m:r>
                              <a:rPr lang="en-IN" i="1">
                                <a:solidFill>
                                  <a:schemeClr val="tx1"/>
                                </a:solidFill>
                                <a:latin typeface="Cambria Math" panose="02040503050406030204" pitchFamily="18" charset="0"/>
                              </a:rPr>
                              <m:t>𝑖</m:t>
                            </m:r>
                          </m:sup>
                        </m:sSup>
                      </m:e>
                    </m:d>
                    <m:r>
                      <a:rPr lang="en-IN" b="1" i="1">
                        <a:solidFill>
                          <a:schemeClr val="tx1"/>
                        </a:solidFill>
                        <a:latin typeface="Cambria Math" panose="02040503050406030204" pitchFamily="18" charset="0"/>
                      </a:rPr>
                      <m:t>,</m:t>
                    </m:r>
                    <m:r>
                      <a:rPr lang="en-IN" i="1">
                        <a:solidFill>
                          <a:schemeClr val="tx1"/>
                        </a:solidFill>
                        <a:latin typeface="Cambria Math" panose="02040503050406030204" pitchFamily="18" charset="0"/>
                      </a:rPr>
                      <m:t>𝑖</m:t>
                    </m:r>
                    <m:r>
                      <a:rPr lang="en-IN" i="1">
                        <a:solidFill>
                          <a:schemeClr val="tx1"/>
                        </a:solidFill>
                        <a:latin typeface="Cambria Math" panose="02040503050406030204" pitchFamily="18" charset="0"/>
                      </a:rPr>
                      <m:t>=1…</m:t>
                    </m:r>
                    <m:r>
                      <a:rPr lang="en-IN" i="1">
                        <a:solidFill>
                          <a:schemeClr val="tx1"/>
                        </a:solidFill>
                        <a:latin typeface="Cambria Math" panose="02040503050406030204" pitchFamily="18" charset="0"/>
                      </a:rPr>
                      <m:t>𝑛</m:t>
                    </m:r>
                  </m:oMath>
                </a14:m>
                <a:r>
                  <a:rPr lang="en-IN" dirty="0"/>
                  <a:t> </a:t>
                </a:r>
                <a:r>
                  <a:rPr lang="en-IN" dirty="0" smtClean="0"/>
                  <a:t>has lots of non-zeros</a:t>
                </a:r>
              </a:p>
              <a:p>
                <a:pPr lvl="3"/>
                <a:r>
                  <a:rPr lang="en-IN" dirty="0" smtClean="0"/>
                  <a:t>This trick can allow even </a:t>
                </a:r>
                <a:r>
                  <a:rPr lang="en-IN" dirty="0" err="1" smtClean="0"/>
                  <a:t>overcomplete</a:t>
                </a:r>
                <a:r>
                  <a:rPr lang="en-IN" dirty="0" smtClean="0"/>
                  <a:t> AE to be trained without risk of overfitting</a:t>
                </a:r>
              </a:p>
              <a:p>
                <a:pPr lvl="2"/>
                <a:r>
                  <a:rPr lang="en-IN" b="1" dirty="0" smtClean="0"/>
                  <a:t>Method 3 </a:t>
                </a:r>
                <a:r>
                  <a:rPr lang="en-IN" dirty="0" smtClean="0"/>
                  <a:t>(Variational AE) Force bottleneck layer activations to fit to a Gaussian</a:t>
                </a:r>
              </a:p>
              <a:p>
                <a:pPr lvl="3"/>
                <a:r>
                  <a:rPr lang="en-IN" dirty="0" smtClean="0"/>
                  <a:t>Find </a:t>
                </a:r>
                <a14:m>
                  <m:oMath xmlns:m="http://schemas.openxmlformats.org/officeDocument/2006/math">
                    <m:r>
                      <a:rPr lang="en-IN" b="1" i="0" smtClean="0">
                        <a:latin typeface="Cambria Math" panose="02040503050406030204" pitchFamily="18" charset="0"/>
                      </a:rPr>
                      <m:t>𝛍</m:t>
                    </m:r>
                    <m:r>
                      <a:rPr lang="en-IN" b="0" i="1" smtClean="0">
                        <a:latin typeface="Cambria Math" panose="02040503050406030204" pitchFamily="18" charset="0"/>
                      </a:rPr>
                      <m:t>,</m:t>
                    </m:r>
                    <m:r>
                      <m:rPr>
                        <m:sty m:val="p"/>
                      </m:rPr>
                      <a:rPr lang="en-IN" b="0" i="0" smtClean="0">
                        <a:latin typeface="Cambria Math" panose="02040503050406030204" pitchFamily="18" charset="0"/>
                      </a:rPr>
                      <m:t>Σ</m:t>
                    </m:r>
                  </m:oMath>
                </a14:m>
                <a:r>
                  <a:rPr lang="en-IN" dirty="0" smtClean="0"/>
                  <a:t> and train encoder and decoder </a:t>
                </a:r>
                <a14:m>
                  <m:oMath xmlns:m="http://schemas.openxmlformats.org/officeDocument/2006/math">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𝑑</m:t>
                    </m:r>
                  </m:oMath>
                </a14:m>
                <a:r>
                  <a:rPr lang="en-IN" dirty="0" smtClean="0"/>
                  <a:t> such that not only does reconstruction loss become small but also the latent representations </a:t>
                </a:r>
                <a14:m>
                  <m:oMath xmlns:m="http://schemas.openxmlformats.org/officeDocument/2006/math">
                    <m:r>
                      <a:rPr lang="en-IN">
                        <a:solidFill>
                          <a:schemeClr val="tx1"/>
                        </a:solidFill>
                        <a:latin typeface="Cambria Math" panose="02040503050406030204" pitchFamily="18" charset="0"/>
                      </a:rPr>
                      <m:t>𝑒</m:t>
                    </m:r>
                    <m:d>
                      <m:dPr>
                        <m:ctrlPr>
                          <a:rPr lang="en-IN" i="1">
                            <a:solidFill>
                              <a:schemeClr val="tx1"/>
                            </a:solidFill>
                            <a:latin typeface="Cambria Math" panose="02040503050406030204" pitchFamily="18" charset="0"/>
                          </a:rPr>
                        </m:ctrlPr>
                      </m:dPr>
                      <m:e>
                        <m:sSup>
                          <m:sSupPr>
                            <m:ctrlPr>
                              <a:rPr lang="en-IN" b="1" i="1" smtClean="0">
                                <a:solidFill>
                                  <a:schemeClr val="tx1"/>
                                </a:solidFill>
                                <a:latin typeface="Cambria Math" panose="02040503050406030204" pitchFamily="18" charset="0"/>
                              </a:rPr>
                            </m:ctrlPr>
                          </m:sSupPr>
                          <m:e>
                            <m:r>
                              <a:rPr lang="en-IN" b="1">
                                <a:solidFill>
                                  <a:schemeClr val="tx1"/>
                                </a:solidFill>
                                <a:latin typeface="Cambria Math" panose="02040503050406030204" pitchFamily="18" charset="0"/>
                              </a:rPr>
                              <m:t>𝐱</m:t>
                            </m:r>
                          </m:e>
                          <m:sup>
                            <m:r>
                              <a:rPr lang="en-IN" b="0" i="1" smtClean="0">
                                <a:solidFill>
                                  <a:schemeClr val="tx1"/>
                                </a:solidFill>
                                <a:latin typeface="Cambria Math" panose="02040503050406030204" pitchFamily="18" charset="0"/>
                              </a:rPr>
                              <m:t>𝑖</m:t>
                            </m:r>
                          </m:sup>
                        </m:sSup>
                      </m:e>
                    </m:d>
                    <m:r>
                      <a:rPr lang="en-IN" b="1"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𝑖</m:t>
                    </m:r>
                    <m:r>
                      <a:rPr lang="en-IN" b="0" i="1" smtClean="0">
                        <a:solidFill>
                          <a:schemeClr val="tx1"/>
                        </a:solidFill>
                        <a:latin typeface="Cambria Math" panose="02040503050406030204" pitchFamily="18" charset="0"/>
                      </a:rPr>
                      <m:t>=1…</m:t>
                    </m:r>
                    <m:r>
                      <a:rPr lang="en-IN" b="0" i="1" smtClean="0">
                        <a:solidFill>
                          <a:schemeClr val="tx1"/>
                        </a:solidFill>
                        <a:latin typeface="Cambria Math" panose="02040503050406030204" pitchFamily="18" charset="0"/>
                      </a:rPr>
                      <m:t>𝑛</m:t>
                    </m:r>
                  </m:oMath>
                </a14:m>
                <a:r>
                  <a:rPr lang="en-IN" dirty="0" smtClean="0"/>
                  <a:t> are well approximated by the Gaussian </a:t>
                </a:r>
                <a14:m>
                  <m:oMath xmlns:m="http://schemas.openxmlformats.org/officeDocument/2006/math">
                    <m:r>
                      <a:rPr lang="en-IN" i="1" smtClean="0">
                        <a:latin typeface="Cambria Math" panose="02040503050406030204" pitchFamily="18" charset="0"/>
                        <a:ea typeface="Cambria Math" panose="02040503050406030204" pitchFamily="18" charset="0"/>
                      </a:rPr>
                      <m:t>𝒩</m:t>
                    </m:r>
                    <m:d>
                      <m:dPr>
                        <m:ctrlPr>
                          <a:rPr lang="en-IN" b="0" i="1" smtClean="0">
                            <a:latin typeface="Cambria Math" panose="02040503050406030204" pitchFamily="18" charset="0"/>
                            <a:ea typeface="Cambria Math" panose="02040503050406030204" pitchFamily="18" charset="0"/>
                          </a:rPr>
                        </m:ctrlPr>
                      </m:dPr>
                      <m:e>
                        <m:r>
                          <a:rPr lang="en-IN" b="1">
                            <a:latin typeface="Cambria Math" panose="02040503050406030204" pitchFamily="18" charset="0"/>
                          </a:rPr>
                          <m:t>𝛍</m:t>
                        </m:r>
                        <m:r>
                          <a:rPr lang="en-IN" i="1">
                            <a:latin typeface="Cambria Math" panose="02040503050406030204" pitchFamily="18" charset="0"/>
                          </a:rPr>
                          <m:t>,</m:t>
                        </m:r>
                        <m:r>
                          <m:rPr>
                            <m:sty m:val="p"/>
                          </m:rPr>
                          <a:rPr lang="en-IN">
                            <a:latin typeface="Cambria Math" panose="02040503050406030204" pitchFamily="18" charset="0"/>
                          </a:rPr>
                          <m:t>Σ</m:t>
                        </m:r>
                      </m:e>
                    </m:d>
                  </m:oMath>
                </a14:m>
                <a:endParaRPr lang="en-IN" dirty="0" smtClean="0"/>
              </a:p>
              <a:p>
                <a:pPr lvl="3"/>
                <a:r>
                  <a:rPr lang="en-IN" dirty="0" smtClean="0"/>
                  <a:t>Can make this more powerful by taking mixture of Gaussians instead of a single Gaussian</a:t>
                </a:r>
              </a:p>
              <a:p>
                <a:pPr lvl="2"/>
                <a:r>
                  <a:rPr lang="en-IN" dirty="0" smtClean="0"/>
                  <a:t>A variational AE (VAE) can easily generate new samples</a:t>
                </a:r>
              </a:p>
              <a:p>
                <a:pPr lvl="3"/>
                <a:r>
                  <a:rPr lang="en-IN" dirty="0" smtClean="0"/>
                  <a:t>Sample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𝐳</m:t>
                        </m:r>
                      </m:e>
                      <m:sup>
                        <m:r>
                          <m:rPr>
                            <m:sty m:val="p"/>
                          </m:rPr>
                          <a:rPr lang="en-IN" b="0" i="0" smtClean="0">
                            <a:latin typeface="Cambria Math" panose="02040503050406030204" pitchFamily="18" charset="0"/>
                          </a:rPr>
                          <m:t>new</m:t>
                        </m:r>
                      </m:sup>
                    </m:sSup>
                    <m:r>
                      <a:rPr lang="en-IN" b="0" i="1" smtClean="0">
                        <a:latin typeface="Cambria Math" panose="02040503050406030204" pitchFamily="18" charset="0"/>
                      </a:rPr>
                      <m:t>∼</m:t>
                    </m:r>
                    <m:r>
                      <a:rPr lang="en-IN" i="1">
                        <a:latin typeface="Cambria Math" panose="02040503050406030204" pitchFamily="18" charset="0"/>
                        <a:ea typeface="Cambria Math" panose="02040503050406030204" pitchFamily="18" charset="0"/>
                      </a:rPr>
                      <m:t>𝒩</m:t>
                    </m:r>
                    <m:d>
                      <m:dPr>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rPr>
                          <m:t>𝛍</m:t>
                        </m:r>
                        <m:r>
                          <a:rPr lang="en-IN" i="1">
                            <a:latin typeface="Cambria Math" panose="02040503050406030204" pitchFamily="18" charset="0"/>
                          </a:rPr>
                          <m:t>,</m:t>
                        </m:r>
                        <m:r>
                          <m:rPr>
                            <m:sty m:val="p"/>
                          </m:rPr>
                          <a:rPr lang="en-IN">
                            <a:latin typeface="Cambria Math" panose="02040503050406030204" pitchFamily="18" charset="0"/>
                          </a:rPr>
                          <m:t>Σ</m:t>
                        </m:r>
                      </m:e>
                    </m:d>
                  </m:oMath>
                </a14:m>
                <a:r>
                  <a:rPr lang="en-IN" dirty="0" smtClean="0"/>
                  <a:t> and use decoder </a:t>
                </a:r>
                <a14:m>
                  <m:oMath xmlns:m="http://schemas.openxmlformats.org/officeDocument/2006/math">
                    <m:r>
                      <a:rPr lang="en-IN" b="0" i="1" smtClean="0">
                        <a:latin typeface="Cambria Math" panose="02040503050406030204" pitchFamily="18" charset="0"/>
                      </a:rPr>
                      <m:t>𝑑</m:t>
                    </m:r>
                    <m:d>
                      <m:dPr>
                        <m:ctrlPr>
                          <a:rPr lang="en-IN" b="0" i="1" smtClean="0">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𝐳</m:t>
                            </m:r>
                          </m:e>
                          <m:sup>
                            <m:r>
                              <m:rPr>
                                <m:sty m:val="p"/>
                              </m:rPr>
                              <a:rPr lang="en-IN">
                                <a:latin typeface="Cambria Math" panose="02040503050406030204" pitchFamily="18" charset="0"/>
                              </a:rPr>
                              <m:t>new</m:t>
                            </m:r>
                          </m:sup>
                        </m:sSup>
                      </m:e>
                    </m:d>
                  </m:oMath>
                </a14:m>
                <a:r>
                  <a:rPr lang="en-IN" dirty="0" smtClean="0"/>
                  <a:t> to obtain a new data point</a:t>
                </a: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3" y="1111624"/>
                <a:ext cx="12024265" cy="5746376"/>
              </a:xfrm>
              <a:blipFill>
                <a:blip r:embed="rId2"/>
                <a:stretch>
                  <a:fillRect l="-558" t="-2545" r="-60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18</a:t>
            </a:fld>
            <a:endParaRPr lang="en-US"/>
          </a:p>
        </p:txBody>
      </p:sp>
    </p:spTree>
    <p:extLst>
      <p:ext uri="{BB962C8B-B14F-4D97-AF65-F5344CB8AC3E}">
        <p14:creationId xmlns:p14="http://schemas.microsoft.com/office/powerpoint/2010/main" val="123445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Generative Adversarial Networks</a:t>
            </a:r>
            <a:endParaRPr lang="en-IN" dirty="0"/>
          </a:p>
        </p:txBody>
      </p:sp>
      <p:sp>
        <p:nvSpPr>
          <p:cNvPr id="3" name="Content Placeholder 2"/>
          <p:cNvSpPr>
            <a:spLocks noGrp="1"/>
          </p:cNvSpPr>
          <p:nvPr>
            <p:ph idx="1"/>
          </p:nvPr>
        </p:nvSpPr>
        <p:spPr>
          <a:xfrm>
            <a:off x="253353" y="1111624"/>
            <a:ext cx="11938645" cy="5746376"/>
          </a:xfrm>
        </p:spPr>
        <p:txBody>
          <a:bodyPr/>
          <a:lstStyle/>
          <a:p>
            <a:r>
              <a:rPr lang="en-IN" dirty="0" smtClean="0"/>
              <a:t>Do not aim to offer good reconstruction error – sole aim is to produce new data points that are realistic and distributed as training data points</a:t>
            </a:r>
          </a:p>
          <a:p>
            <a:pPr lvl="2"/>
            <a:r>
              <a:rPr lang="en-IN" dirty="0" smtClean="0"/>
              <a:t>E.g. given tons of cat images, generate new ones (as if there weren’t enough of them around already) but make sure the new ones do look like cats</a:t>
            </a:r>
          </a:p>
          <a:p>
            <a:pPr lvl="2"/>
            <a:r>
              <a:rPr lang="en-IN" dirty="0" smtClean="0"/>
              <a:t>Uses two networks to perform this – a generator which attempts to generate new samples, and a discriminator which attempts to distinguish the samples from actual training data</a:t>
            </a:r>
          </a:p>
          <a:p>
            <a:pPr lvl="2"/>
            <a:r>
              <a:rPr lang="en-IN" dirty="0" smtClean="0"/>
              <a:t>If the discriminator is unable to tell the generator’s samples from actual data then this means the generator has learnt to generate realistic data (or else that the discriminator is weak and needs to be strengthened)</a:t>
            </a:r>
          </a:p>
          <a:p>
            <a:pPr lvl="2"/>
            <a:r>
              <a:rPr lang="en-IN" dirty="0" smtClean="0"/>
              <a:t>Interesting interpretation of GAN tells us that the discriminator supplies the generator with the gradients it needs to train itself</a:t>
            </a:r>
          </a:p>
          <a:p>
            <a:pPr lvl="2"/>
            <a:r>
              <a:rPr lang="en-IN" dirty="0" smtClean="0"/>
              <a:t>Thus, instead of calculating </a:t>
            </a:r>
            <a:r>
              <a:rPr lang="en-IN" dirty="0" err="1" smtClean="0"/>
              <a:t>backprop</a:t>
            </a:r>
            <a:r>
              <a:rPr lang="en-IN" dirty="0" smtClean="0"/>
              <a:t> gradients from data, another NN (the discriminator) “learns” the gradients for the generator </a:t>
            </a:r>
            <a:r>
              <a:rPr lang="en-IN" i="0" dirty="0" smtClean="0">
                <a:sym typeface="Wingdings" panose="05000000000000000000" pitchFamily="2" charset="2"/>
              </a:rPr>
              <a:t></a:t>
            </a:r>
            <a:endParaRPr lang="en-IN" i="0" dirty="0" smtClean="0"/>
          </a:p>
          <a:p>
            <a:pPr lvl="2"/>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19</a:t>
            </a:fld>
            <a:endParaRPr lang="en-US"/>
          </a:p>
        </p:txBody>
      </p:sp>
    </p:spTree>
    <p:extLst>
      <p:ext uri="{BB962C8B-B14F-4D97-AF65-F5344CB8AC3E}">
        <p14:creationId xmlns:p14="http://schemas.microsoft.com/office/powerpoint/2010/main" val="301789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lstStyle/>
          <a:p>
            <a:r>
              <a:rPr lang="en-IN" b="1" dirty="0"/>
              <a:t>Quiz</a:t>
            </a:r>
            <a:r>
              <a:rPr lang="en-IN" dirty="0" smtClean="0"/>
              <a:t>: November 01 (Friday), </a:t>
            </a:r>
            <a:r>
              <a:rPr lang="en-IN" dirty="0"/>
              <a:t>6PM, </a:t>
            </a:r>
            <a:r>
              <a:rPr lang="en-IN" b="1" dirty="0">
                <a:solidFill>
                  <a:srgbClr val="FF0000"/>
                </a:solidFill>
              </a:rPr>
              <a:t>L20 – same as </a:t>
            </a:r>
            <a:r>
              <a:rPr lang="en-IN" b="1" dirty="0" smtClean="0">
                <a:solidFill>
                  <a:srgbClr val="FF0000"/>
                </a:solidFill>
              </a:rPr>
              <a:t>before</a:t>
            </a:r>
            <a:endParaRPr lang="en-IN" b="1" dirty="0">
              <a:solidFill>
                <a:srgbClr val="FF0000"/>
              </a:solidFill>
            </a:endParaRPr>
          </a:p>
          <a:p>
            <a:pPr lvl="2"/>
            <a:r>
              <a:rPr lang="en-IN" dirty="0"/>
              <a:t>Assigned seating – don’t be late (will waste time finding your seat)</a:t>
            </a:r>
          </a:p>
          <a:p>
            <a:pPr lvl="2"/>
            <a:r>
              <a:rPr lang="en-IN" dirty="0"/>
              <a:t>Syllabus is till whatever we </a:t>
            </a:r>
            <a:r>
              <a:rPr lang="en-IN" dirty="0" smtClean="0"/>
              <a:t>covered till October </a:t>
            </a:r>
            <a:r>
              <a:rPr lang="en-IN" dirty="0" smtClean="0"/>
              <a:t>30 (today)</a:t>
            </a:r>
            <a:endParaRPr lang="en-IN" dirty="0"/>
          </a:p>
          <a:p>
            <a:pPr lvl="2"/>
            <a:r>
              <a:rPr lang="en-IN" dirty="0"/>
              <a:t>Bring your </a:t>
            </a:r>
            <a:r>
              <a:rPr lang="en-IN" b="1" dirty="0">
                <a:solidFill>
                  <a:srgbClr val="FF0000"/>
                </a:solidFill>
              </a:rPr>
              <a:t>institute ID card</a:t>
            </a:r>
            <a:r>
              <a:rPr lang="en-IN" dirty="0"/>
              <a:t> with you – will lose time if you forget</a:t>
            </a:r>
          </a:p>
          <a:p>
            <a:pPr lvl="2"/>
            <a:r>
              <a:rPr lang="en-IN" dirty="0"/>
              <a:t>Bring a </a:t>
            </a:r>
            <a:r>
              <a:rPr lang="en-IN" b="1" dirty="0">
                <a:solidFill>
                  <a:srgbClr val="FF0000"/>
                </a:solidFill>
              </a:rPr>
              <a:t>pencil, pen, eraser, sharpener</a:t>
            </a:r>
            <a:r>
              <a:rPr lang="en-IN" dirty="0"/>
              <a:t> with you – we wont provide!</a:t>
            </a:r>
          </a:p>
          <a:p>
            <a:pPr lvl="2"/>
            <a:r>
              <a:rPr lang="en-IN" dirty="0"/>
              <a:t>Answers to be written on question paper itself. If you write with pen and make a mistake, no extra paper. Final answer </a:t>
            </a:r>
            <a:r>
              <a:rPr lang="en-IN" b="1" dirty="0">
                <a:solidFill>
                  <a:srgbClr val="FF0000"/>
                </a:solidFill>
              </a:rPr>
              <a:t>must be in pen</a:t>
            </a:r>
          </a:p>
          <a:p>
            <a:pPr lvl="2"/>
            <a:r>
              <a:rPr lang="en-IN" b="1" dirty="0">
                <a:solidFill>
                  <a:srgbClr val="FF0000"/>
                </a:solidFill>
              </a:rPr>
              <a:t>Auditors cannot appear </a:t>
            </a:r>
            <a:r>
              <a:rPr lang="en-IN" dirty="0"/>
              <a:t>for quiz – please come to L20 at ~ 6:40PM</a:t>
            </a:r>
          </a:p>
          <a:p>
            <a:r>
              <a:rPr lang="en-US" b="1" dirty="0"/>
              <a:t>Doubt clearing session</a:t>
            </a:r>
            <a:r>
              <a:rPr lang="en-US" dirty="0"/>
              <a:t>: </a:t>
            </a:r>
            <a:r>
              <a:rPr lang="en-US" dirty="0" smtClean="0"/>
              <a:t>Oct </a:t>
            </a:r>
            <a:r>
              <a:rPr lang="en-US" dirty="0" smtClean="0"/>
              <a:t>31 (Thu), </a:t>
            </a:r>
            <a:r>
              <a:rPr lang="en-US" dirty="0"/>
              <a:t>6PM </a:t>
            </a:r>
            <a:r>
              <a:rPr lang="en-US" b="1" dirty="0" smtClean="0">
                <a:solidFill>
                  <a:srgbClr val="FF0000"/>
                </a:solidFill>
              </a:rPr>
              <a:t>KD101</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2</a:t>
            </a:fld>
            <a:endParaRPr lang="en-US"/>
          </a:p>
        </p:txBody>
      </p:sp>
    </p:spTree>
    <p:extLst>
      <p:ext uri="{BB962C8B-B14F-4D97-AF65-F5344CB8AC3E}">
        <p14:creationId xmlns:p14="http://schemas.microsoft.com/office/powerpoint/2010/main" val="344631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GANs – a toy depiction</a:t>
            </a:r>
            <a:endParaRPr lang="en-IN" dirty="0"/>
          </a:p>
        </p:txBody>
      </p:sp>
      <mc:AlternateContent xmlns:mc="http://schemas.openxmlformats.org/markup-compatibility/2006">
        <mc:Choice xmlns:a14="http://schemas.microsoft.com/office/drawing/2010/main" Requires="a14">
          <p:sp>
            <p:nvSpPr>
              <p:cNvPr id="231" name="Content Placeholder 230"/>
              <p:cNvSpPr>
                <a:spLocks noGrp="1"/>
              </p:cNvSpPr>
              <p:nvPr>
                <p:ph idx="1"/>
              </p:nvPr>
            </p:nvSpPr>
            <p:spPr>
              <a:xfrm>
                <a:off x="5598376" y="1111624"/>
                <a:ext cx="6614561" cy="5746376"/>
              </a:xfrm>
            </p:spPr>
            <p:txBody>
              <a:bodyPr/>
              <a:lstStyle/>
              <a:p>
                <a14:m>
                  <m:oMath xmlns:m="http://schemas.openxmlformats.org/officeDocument/2006/math">
                    <m:r>
                      <a:rPr lang="en-IN" i="1" smtClean="0">
                        <a:latin typeface="Cambria Math" panose="02040503050406030204" pitchFamily="18" charset="0"/>
                      </a:rPr>
                      <m:t>𝐺</m:t>
                    </m:r>
                    <m:r>
                      <a:rPr lang="en-IN" i="1" smtClean="0">
                        <a:latin typeface="Cambria Math" panose="02040503050406030204" pitchFamily="18" charset="0"/>
                      </a:rPr>
                      <m:t>,</m:t>
                    </m:r>
                    <m:r>
                      <a:rPr lang="en-IN" i="1" smtClean="0">
                        <a:latin typeface="Cambria Math" panose="02040503050406030204" pitchFamily="18" charset="0"/>
                      </a:rPr>
                      <m:t>𝐷</m:t>
                    </m:r>
                  </m:oMath>
                </a14:m>
                <a:r>
                  <a:rPr lang="en-IN" dirty="0"/>
                  <a:t> play a game to defeat </a:t>
                </a:r>
                <a:r>
                  <a:rPr lang="en-IN" dirty="0" smtClean="0"/>
                  <a:t>the </a:t>
                </a:r>
                <a:r>
                  <a:rPr lang="en-IN" dirty="0"/>
                  <a:t>other</a:t>
                </a:r>
                <a:endParaRPr lang="en-IN" b="0" i="1" dirty="0" smtClean="0">
                  <a:latin typeface="Cambria Math" panose="02040503050406030204" pitchFamily="18" charset="0"/>
                </a:endParaRPr>
              </a:p>
              <a:p>
                <a:pPr lvl="2"/>
                <a14:m>
                  <m:oMath xmlns:m="http://schemas.openxmlformats.org/officeDocument/2006/math">
                    <m:r>
                      <a:rPr lang="en-IN" b="0" i="1" smtClean="0">
                        <a:latin typeface="Cambria Math" panose="02040503050406030204" pitchFamily="18" charset="0"/>
                      </a:rPr>
                      <m:t>𝐷</m:t>
                    </m:r>
                  </m:oMath>
                </a14:m>
                <a:r>
                  <a:rPr lang="en-IN" dirty="0" smtClean="0"/>
                  <a:t> tries to predict whether data given to it is real train data or fake samples</a:t>
                </a:r>
              </a:p>
              <a:p>
                <a:pPr lvl="3"/>
                <a:r>
                  <a:rPr lang="en-IN" dirty="0" smtClean="0">
                    <a:ea typeface="Cambria Math" panose="02040503050406030204" pitchFamily="18" charset="0"/>
                  </a:rPr>
                  <a:t>Wants </a:t>
                </a:r>
                <a14:m>
                  <m:oMath xmlns:m="http://schemas.openxmlformats.org/officeDocument/2006/math">
                    <m:sSub>
                      <m:sSubPr>
                        <m:ctrlPr>
                          <a:rPr lang="en-IN" b="0" i="1" smtClean="0">
                            <a:latin typeface="Cambria Math" panose="02040503050406030204" pitchFamily="18" charset="0"/>
                            <a:ea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ℙ</m:t>
                        </m:r>
                      </m:e>
                      <m:sub>
                        <m:r>
                          <a:rPr lang="en-IN" b="0" i="1" smtClean="0">
                            <a:latin typeface="Cambria Math" panose="02040503050406030204" pitchFamily="18" charset="0"/>
                            <a:ea typeface="Cambria Math" panose="02040503050406030204" pitchFamily="18" charset="0"/>
                          </a:rPr>
                          <m:t>𝐷</m:t>
                        </m:r>
                      </m:sub>
                    </m:sSub>
                    <m:d>
                      <m:dPr>
                        <m:begChr m:val="["/>
                        <m:endChr m:val="]"/>
                        <m:ctrlPr>
                          <a:rPr lang="en-IN" b="0" i="1" smtClean="0">
                            <a:latin typeface="Cambria Math" panose="02040503050406030204" pitchFamily="18" charset="0"/>
                            <a:ea typeface="Cambria Math" panose="02040503050406030204" pitchFamily="18" charset="0"/>
                          </a:rPr>
                        </m:ctrlPr>
                      </m:dPr>
                      <m:e>
                        <m:sSup>
                          <m:sSupPr>
                            <m:ctrlPr>
                              <a:rPr lang="en-IN" b="0" i="1" smtClean="0">
                                <a:latin typeface="Cambria Math" panose="02040503050406030204" pitchFamily="18" charset="0"/>
                                <a:ea typeface="Cambria Math" panose="02040503050406030204" pitchFamily="18" charset="0"/>
                              </a:rPr>
                            </m:ctrlPr>
                          </m:sSupPr>
                          <m:e>
                            <m:r>
                              <a:rPr lang="en-IN" b="1" i="0" smtClean="0">
                                <a:latin typeface="Cambria Math" panose="02040503050406030204" pitchFamily="18" charset="0"/>
                                <a:ea typeface="Cambria Math" panose="02040503050406030204" pitchFamily="18" charset="0"/>
                              </a:rPr>
                              <m:t>𝐱</m:t>
                            </m:r>
                          </m:e>
                          <m:sup>
                            <m:r>
                              <a:rPr lang="en-IN" b="0" i="1" smtClean="0">
                                <a:latin typeface="Cambria Math" panose="02040503050406030204" pitchFamily="18" charset="0"/>
                                <a:ea typeface="Cambria Math" panose="02040503050406030204" pitchFamily="18" charset="0"/>
                              </a:rPr>
                              <m:t>𝑖</m:t>
                            </m:r>
                          </m:sup>
                        </m:sSup>
                      </m:e>
                    </m:d>
                    <m:r>
                      <a:rPr lang="en-IN" b="0" i="1" smtClean="0">
                        <a:latin typeface="Cambria Math" panose="02040503050406030204" pitchFamily="18" charset="0"/>
                        <a:ea typeface="Cambria Math" panose="02040503050406030204" pitchFamily="18" charset="0"/>
                      </a:rPr>
                      <m:t>→1</m:t>
                    </m:r>
                  </m:oMath>
                </a14:m>
                <a:r>
                  <a:rPr lang="en-IN" dirty="0" smtClean="0"/>
                  <a:t> and </a:t>
                </a:r>
                <a14:m>
                  <m:oMath xmlns:m="http://schemas.openxmlformats.org/officeDocument/2006/math">
                    <m:sSub>
                      <m:sSubPr>
                        <m:ctrlPr>
                          <a:rPr lang="en-IN" b="0" i="0" smtClean="0">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ℙ</m:t>
                        </m:r>
                      </m:e>
                      <m:sub>
                        <m:r>
                          <a:rPr lang="en-IN" b="0" i="1" smtClean="0">
                            <a:latin typeface="Cambria Math" panose="02040503050406030204" pitchFamily="18" charset="0"/>
                            <a:ea typeface="Cambria Math" panose="02040503050406030204" pitchFamily="18" charset="0"/>
                          </a:rPr>
                          <m:t>𝐷</m:t>
                        </m:r>
                      </m:sub>
                    </m:sSub>
                    <m:d>
                      <m:dPr>
                        <m:begChr m:val="["/>
                        <m:endChr m:val="]"/>
                        <m:ctrlPr>
                          <a:rPr lang="en-IN">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𝐺</m:t>
                        </m:r>
                        <m:d>
                          <m:dPr>
                            <m:ctrlPr>
                              <a:rPr lang="en-IN" b="0" i="1" smtClean="0">
                                <a:latin typeface="Cambria Math" panose="02040503050406030204" pitchFamily="18" charset="0"/>
                                <a:ea typeface="Cambria Math" panose="02040503050406030204" pitchFamily="18" charset="0"/>
                              </a:rPr>
                            </m:ctrlPr>
                          </m:dPr>
                          <m:e>
                            <m:sSup>
                              <m:sSupPr>
                                <m:ctrlPr>
                                  <a:rPr lang="en-IN">
                                    <a:latin typeface="Cambria Math" panose="02040503050406030204" pitchFamily="18" charset="0"/>
                                    <a:ea typeface="Cambria Math" panose="02040503050406030204" pitchFamily="18" charset="0"/>
                                  </a:rPr>
                                </m:ctrlPr>
                              </m:sSupPr>
                              <m:e>
                                <m:r>
                                  <a:rPr lang="en-IN" b="1" i="0" smtClean="0">
                                    <a:latin typeface="Cambria Math" panose="02040503050406030204" pitchFamily="18" charset="0"/>
                                    <a:ea typeface="Cambria Math" panose="02040503050406030204" pitchFamily="18" charset="0"/>
                                  </a:rPr>
                                  <m:t>𝐳</m:t>
                                </m:r>
                              </m:e>
                              <m:sup>
                                <m:r>
                                  <a:rPr lang="en-IN">
                                    <a:latin typeface="Cambria Math" panose="02040503050406030204" pitchFamily="18" charset="0"/>
                                    <a:ea typeface="Cambria Math" panose="02040503050406030204" pitchFamily="18" charset="0"/>
                                  </a:rPr>
                                  <m:t>𝑖</m:t>
                                </m:r>
                              </m:sup>
                            </m:sSup>
                          </m:e>
                        </m:d>
                      </m:e>
                    </m:d>
                    <m:r>
                      <a:rPr lang="en-IN">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0</m:t>
                    </m:r>
                  </m:oMath>
                </a14:m>
                <a:endParaRPr lang="en-IN" dirty="0" smtClean="0"/>
              </a:p>
              <a:p>
                <a:pPr lvl="2"/>
                <a14:m>
                  <m:oMath xmlns:m="http://schemas.openxmlformats.org/officeDocument/2006/math">
                    <m:r>
                      <a:rPr lang="en-IN" b="0" i="1" smtClean="0">
                        <a:latin typeface="Cambria Math" panose="02040503050406030204" pitchFamily="18" charset="0"/>
                      </a:rPr>
                      <m:t>𝐺</m:t>
                    </m:r>
                  </m:oMath>
                </a14:m>
                <a:r>
                  <a:rPr lang="en-IN" dirty="0" smtClean="0"/>
                  <a:t> wants to generate very realistic samples and thus confuse </a:t>
                </a:r>
                <a14:m>
                  <m:oMath xmlns:m="http://schemas.openxmlformats.org/officeDocument/2006/math">
                    <m:r>
                      <a:rPr lang="en-IN" b="0" i="1" smtClean="0">
                        <a:latin typeface="Cambria Math" panose="02040503050406030204" pitchFamily="18" charset="0"/>
                      </a:rPr>
                      <m:t>𝐷</m:t>
                    </m:r>
                  </m:oMath>
                </a14:m>
                <a:endParaRPr lang="en-IN" dirty="0" smtClean="0"/>
              </a:p>
              <a:p>
                <a:pPr lvl="3"/>
                <a:r>
                  <a:rPr lang="en-IN" dirty="0" smtClean="0"/>
                  <a:t>Wants </a:t>
                </a:r>
                <a14:m>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ℙ</m:t>
                        </m:r>
                      </m:e>
                      <m:sub>
                        <m:r>
                          <a:rPr lang="en-IN" i="1">
                            <a:latin typeface="Cambria Math" panose="02040503050406030204" pitchFamily="18" charset="0"/>
                            <a:ea typeface="Cambria Math" panose="02040503050406030204" pitchFamily="18" charset="0"/>
                          </a:rPr>
                          <m:t>𝐷</m:t>
                        </m:r>
                      </m:sub>
                    </m:sSub>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𝐺</m:t>
                        </m:r>
                        <m:d>
                          <m:dPr>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𝐳</m:t>
                                </m:r>
                              </m:e>
                              <m:sup>
                                <m:r>
                                  <a:rPr lang="en-IN">
                                    <a:latin typeface="Cambria Math" panose="02040503050406030204" pitchFamily="18" charset="0"/>
                                    <a:ea typeface="Cambria Math" panose="02040503050406030204" pitchFamily="18" charset="0"/>
                                  </a:rPr>
                                  <m:t>𝑖</m:t>
                                </m:r>
                              </m:sup>
                            </m:sSup>
                          </m:e>
                        </m:d>
                      </m:e>
                    </m:d>
                    <m:r>
                      <a:rPr lang="en-IN" b="0" i="1" smtClean="0">
                        <a:latin typeface="Cambria Math" panose="02040503050406030204" pitchFamily="18" charset="0"/>
                        <a:ea typeface="Cambria Math" panose="02040503050406030204" pitchFamily="18" charset="0"/>
                      </a:rPr>
                      <m:t>→1</m:t>
                    </m:r>
                  </m:oMath>
                </a14:m>
                <a:endParaRPr lang="en-IN" dirty="0" smtClean="0"/>
              </a:p>
              <a:p>
                <a:pPr lvl="2"/>
                <a:r>
                  <a:rPr lang="en-IN" dirty="0" smtClean="0"/>
                  <a:t>A single loss function is used</a:t>
                </a:r>
              </a:p>
              <a:p>
                <a14:m>
                  <m:oMath xmlns:m="http://schemas.openxmlformats.org/officeDocument/2006/math">
                    <m:r>
                      <a:rPr lang="en-IN" sz="2800" b="0" i="1" smtClean="0">
                        <a:latin typeface="Cambria Math" panose="02040503050406030204" pitchFamily="18" charset="0"/>
                        <a:ea typeface="Cambria Math" panose="02040503050406030204" pitchFamily="18" charset="0"/>
                      </a:rPr>
                      <m:t>ℒ</m:t>
                    </m:r>
                    <m:d>
                      <m:dPr>
                        <m:ctrlPr>
                          <a:rPr lang="en-IN" sz="2800" b="0" i="1" smtClean="0">
                            <a:latin typeface="Cambria Math" panose="02040503050406030204" pitchFamily="18" charset="0"/>
                            <a:ea typeface="Cambria Math" panose="02040503050406030204" pitchFamily="18" charset="0"/>
                          </a:rPr>
                        </m:ctrlPr>
                      </m:dPr>
                      <m:e>
                        <m:r>
                          <a:rPr lang="en-IN" sz="2800" b="0" i="1" smtClean="0">
                            <a:latin typeface="Cambria Math" panose="02040503050406030204" pitchFamily="18" charset="0"/>
                            <a:ea typeface="Cambria Math" panose="02040503050406030204" pitchFamily="18" charset="0"/>
                          </a:rPr>
                          <m:t>𝐷</m:t>
                        </m:r>
                        <m:r>
                          <a:rPr lang="en-IN" sz="2800" b="0" i="1" smtClean="0">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𝐺</m:t>
                        </m:r>
                      </m:e>
                    </m:d>
                    <m:r>
                      <a:rPr lang="en-IN" sz="2800" b="0" i="1" smtClean="0">
                        <a:latin typeface="Cambria Math" panose="02040503050406030204" pitchFamily="18" charset="0"/>
                        <a:ea typeface="Cambria Math" panose="02040503050406030204" pitchFamily="18" charset="0"/>
                      </a:rPr>
                      <m:t>=</m:t>
                    </m:r>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log</m:t>
                        </m:r>
                      </m:fName>
                      <m:e>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𝐷</m:t>
                            </m:r>
                            <m:d>
                              <m:dPr>
                                <m:ctrlPr>
                                  <a:rPr lang="en-IN" sz="2800" b="0" i="1" smtClean="0">
                                    <a:latin typeface="Cambria Math" panose="02040503050406030204" pitchFamily="18" charset="0"/>
                                  </a:rPr>
                                </m:ctrlPr>
                              </m:dPr>
                              <m:e>
                                <m:r>
                                  <a:rPr lang="en-IN" sz="2800" b="1" i="0" smtClean="0">
                                    <a:latin typeface="Cambria Math" panose="02040503050406030204" pitchFamily="18" charset="0"/>
                                  </a:rPr>
                                  <m:t>𝐱</m:t>
                                </m:r>
                              </m:e>
                            </m:d>
                          </m:e>
                        </m:d>
                      </m:e>
                    </m:func>
                    <m:r>
                      <a:rPr lang="en-IN" sz="2800" b="0" i="1" smtClean="0">
                        <a:latin typeface="Cambria Math" panose="02040503050406030204" pitchFamily="18" charset="0"/>
                      </a:rPr>
                      <m:t>+</m:t>
                    </m:r>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log</m:t>
                        </m:r>
                      </m:fName>
                      <m:e>
                        <m:d>
                          <m:dPr>
                            <m:ctrlPr>
                              <a:rPr lang="en-IN" sz="2800" b="0" i="1" smtClean="0">
                                <a:latin typeface="Cambria Math" panose="02040503050406030204" pitchFamily="18" charset="0"/>
                              </a:rPr>
                            </m:ctrlPr>
                          </m:dPr>
                          <m:e>
                            <m:r>
                              <a:rPr lang="en-IN" sz="2800" b="0" i="1" smtClean="0">
                                <a:latin typeface="Cambria Math" panose="02040503050406030204" pitchFamily="18" charset="0"/>
                              </a:rPr>
                              <m:t>1−</m:t>
                            </m:r>
                            <m:r>
                              <a:rPr lang="en-IN" sz="2800" b="0" i="1" smtClean="0">
                                <a:latin typeface="Cambria Math" panose="02040503050406030204" pitchFamily="18" charset="0"/>
                              </a:rPr>
                              <m:t>𝐷</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𝐺</m:t>
                                </m:r>
                                <m:d>
                                  <m:dPr>
                                    <m:ctrlPr>
                                      <a:rPr lang="en-IN" sz="2800" b="0" i="1" smtClean="0">
                                        <a:latin typeface="Cambria Math" panose="02040503050406030204" pitchFamily="18" charset="0"/>
                                      </a:rPr>
                                    </m:ctrlPr>
                                  </m:dPr>
                                  <m:e>
                                    <m:r>
                                      <a:rPr lang="en-IN" sz="2800" b="1" i="0" smtClean="0">
                                        <a:latin typeface="Cambria Math" panose="02040503050406030204" pitchFamily="18" charset="0"/>
                                      </a:rPr>
                                      <m:t>𝐳</m:t>
                                    </m:r>
                                  </m:e>
                                </m:d>
                              </m:e>
                            </m:d>
                          </m:e>
                        </m:d>
                      </m:e>
                    </m:func>
                  </m:oMath>
                </a14:m>
                <a:endParaRPr lang="en-IN" sz="2400" dirty="0" smtClean="0"/>
              </a:p>
              <a:p>
                <a:pPr lvl="2"/>
                <a14:m>
                  <m:oMath xmlns:m="http://schemas.openxmlformats.org/officeDocument/2006/math">
                    <m:r>
                      <a:rPr lang="en-IN" b="0" i="1" smtClean="0">
                        <a:latin typeface="Cambria Math" panose="02040503050406030204" pitchFamily="18" charset="0"/>
                      </a:rPr>
                      <m:t>𝐷</m:t>
                    </m:r>
                  </m:oMath>
                </a14:m>
                <a:r>
                  <a:rPr lang="en-IN" dirty="0" smtClean="0"/>
                  <a:t> tries to maximize this loss function</a:t>
                </a:r>
              </a:p>
              <a:p>
                <a:pPr lvl="2"/>
                <a14:m>
                  <m:oMath xmlns:m="http://schemas.openxmlformats.org/officeDocument/2006/math">
                    <m:r>
                      <a:rPr lang="en-IN" b="0" i="1" smtClean="0">
                        <a:latin typeface="Cambria Math" panose="02040503050406030204" pitchFamily="18" charset="0"/>
                      </a:rPr>
                      <m:t>𝐺</m:t>
                    </m:r>
                  </m:oMath>
                </a14:m>
                <a:r>
                  <a:rPr lang="en-IN" dirty="0" smtClean="0"/>
                  <a:t> tries to minimize this loss function</a:t>
                </a:r>
              </a:p>
              <a:p>
                <a:pPr lvl="2"/>
                <a:endParaRPr lang="en-IN" dirty="0" smtClean="0"/>
              </a:p>
              <a:p>
                <a:pPr lvl="2"/>
                <a:endParaRPr lang="en-IN" dirty="0"/>
              </a:p>
            </p:txBody>
          </p:sp>
        </mc:Choice>
        <mc:Fallback>
          <p:sp>
            <p:nvSpPr>
              <p:cNvPr id="231" name="Content Placeholder 230"/>
              <p:cNvSpPr>
                <a:spLocks noGrp="1" noRot="1" noChangeAspect="1" noMove="1" noResize="1" noEditPoints="1" noAdjustHandles="1" noChangeArrowheads="1" noChangeShapeType="1" noTextEdit="1"/>
              </p:cNvSpPr>
              <p:nvPr>
                <p:ph idx="1"/>
              </p:nvPr>
            </p:nvSpPr>
            <p:spPr>
              <a:xfrm>
                <a:off x="5598376" y="1111624"/>
                <a:ext cx="6614561" cy="5746376"/>
              </a:xfrm>
              <a:blipFill>
                <a:blip r:embed="rId2"/>
                <a:stretch>
                  <a:fillRect t="-2545"/>
                </a:stretch>
              </a:blipFill>
            </p:spPr>
            <p:txBody>
              <a:bodyPr/>
              <a:lstStyle/>
              <a:p>
                <a:r>
                  <a:rPr lang="en-IN">
                    <a:noFill/>
                  </a:rPr>
                  <a:t> </a:t>
                </a:r>
              </a:p>
            </p:txBody>
          </p:sp>
        </mc:Fallback>
      </mc:AlternateContent>
      <p:grpSp>
        <p:nvGrpSpPr>
          <p:cNvPr id="74" name="Group 73"/>
          <p:cNvGrpSpPr/>
          <p:nvPr/>
        </p:nvGrpSpPr>
        <p:grpSpPr>
          <a:xfrm>
            <a:off x="85986" y="3937879"/>
            <a:ext cx="3014474" cy="2737827"/>
            <a:chOff x="7847561" y="123193"/>
            <a:chExt cx="4192966" cy="3808166"/>
          </a:xfrm>
        </p:grpSpPr>
        <p:pic>
          <p:nvPicPr>
            <p:cNvPr id="6" name="Picture 5"/>
            <p:cNvPicPr>
              <a:picLocks noChangeAspect="1"/>
            </p:cNvPicPr>
            <p:nvPr/>
          </p:nvPicPr>
          <p:blipFill>
            <a:blip r:embed="rId3"/>
            <a:stretch>
              <a:fillRect/>
            </a:stretch>
          </p:blipFill>
          <p:spPr>
            <a:xfrm>
              <a:off x="8451515" y="1577146"/>
              <a:ext cx="878490" cy="885750"/>
            </a:xfrm>
            <a:prstGeom prst="rect">
              <a:avLst/>
            </a:prstGeom>
          </p:spPr>
        </p:pic>
        <p:sp>
          <p:nvSpPr>
            <p:cNvPr id="72" name="Rectangle 71"/>
            <p:cNvSpPr/>
            <p:nvPr/>
          </p:nvSpPr>
          <p:spPr>
            <a:xfrm>
              <a:off x="8133434" y="189018"/>
              <a:ext cx="318081" cy="319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9236369" y="189018"/>
              <a:ext cx="318081" cy="319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10339306" y="189018"/>
              <a:ext cx="318081" cy="319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9460816" y="1577146"/>
              <a:ext cx="878490" cy="885750"/>
            </a:xfrm>
            <a:prstGeom prst="rect">
              <a:avLst/>
            </a:prstGeom>
          </p:spPr>
        </p:pic>
        <p:cxnSp>
          <p:nvCxnSpPr>
            <p:cNvPr id="11" name="Straight Arrow Connector 10"/>
            <p:cNvCxnSpPr>
              <a:endCxn id="6" idx="2"/>
            </p:cNvCxnSpPr>
            <p:nvPr/>
          </p:nvCxnSpPr>
          <p:spPr>
            <a:xfrm flipH="1" flipV="1">
              <a:off x="8890760" y="2462896"/>
              <a:ext cx="1607587" cy="58590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0" idx="2"/>
            </p:cNvCxnSpPr>
            <p:nvPr/>
          </p:nvCxnSpPr>
          <p:spPr>
            <a:xfrm flipH="1" flipV="1">
              <a:off x="9900061" y="2462896"/>
              <a:ext cx="598286" cy="58590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6" idx="2"/>
            </p:cNvCxnSpPr>
            <p:nvPr/>
          </p:nvCxnSpPr>
          <p:spPr>
            <a:xfrm flipH="1" flipV="1">
              <a:off x="8890760" y="2462896"/>
              <a:ext cx="598286" cy="58590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10" idx="2"/>
            </p:cNvCxnSpPr>
            <p:nvPr/>
          </p:nvCxnSpPr>
          <p:spPr>
            <a:xfrm flipV="1">
              <a:off x="9489046" y="2462896"/>
              <a:ext cx="411015" cy="58590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0"/>
            </p:cNvCxnSpPr>
            <p:nvPr/>
          </p:nvCxnSpPr>
          <p:spPr>
            <a:xfrm flipH="1" flipV="1">
              <a:off x="8292475" y="1008943"/>
              <a:ext cx="598285"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0"/>
            </p:cNvCxnSpPr>
            <p:nvPr/>
          </p:nvCxnSpPr>
          <p:spPr>
            <a:xfrm flipV="1">
              <a:off x="9900061" y="1008943"/>
              <a:ext cx="598286"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0"/>
            </p:cNvCxnSpPr>
            <p:nvPr/>
          </p:nvCxnSpPr>
          <p:spPr>
            <a:xfrm flipV="1">
              <a:off x="8890760" y="1008943"/>
              <a:ext cx="1607587"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0"/>
            </p:cNvCxnSpPr>
            <p:nvPr/>
          </p:nvCxnSpPr>
          <p:spPr>
            <a:xfrm flipH="1" flipV="1">
              <a:off x="8292475" y="1008943"/>
              <a:ext cx="1607586"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0"/>
            </p:cNvCxnSpPr>
            <p:nvPr/>
          </p:nvCxnSpPr>
          <p:spPr>
            <a:xfrm flipV="1">
              <a:off x="8890760" y="1008943"/>
              <a:ext cx="504651"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p:cNvCxnSpPr>
            <p:nvPr/>
          </p:nvCxnSpPr>
          <p:spPr>
            <a:xfrm flipH="1" flipV="1">
              <a:off x="9395411" y="1008943"/>
              <a:ext cx="504650"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1442242" y="189018"/>
              <a:ext cx="318081" cy="319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3"/>
            <a:stretch>
              <a:fillRect/>
            </a:stretch>
          </p:blipFill>
          <p:spPr>
            <a:xfrm>
              <a:off x="10502805" y="1577146"/>
              <a:ext cx="878490" cy="885750"/>
            </a:xfrm>
            <a:prstGeom prst="rect">
              <a:avLst/>
            </a:prstGeom>
          </p:spPr>
        </p:pic>
        <p:cxnSp>
          <p:nvCxnSpPr>
            <p:cNvPr id="23" name="Straight Arrow Connector 22"/>
            <p:cNvCxnSpPr>
              <a:stCxn id="6" idx="0"/>
            </p:cNvCxnSpPr>
            <p:nvPr/>
          </p:nvCxnSpPr>
          <p:spPr>
            <a:xfrm flipV="1">
              <a:off x="8890760" y="1008943"/>
              <a:ext cx="2710523"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0"/>
            </p:cNvCxnSpPr>
            <p:nvPr/>
          </p:nvCxnSpPr>
          <p:spPr>
            <a:xfrm flipV="1">
              <a:off x="9900061" y="1008943"/>
              <a:ext cx="1701222"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2" idx="0"/>
            </p:cNvCxnSpPr>
            <p:nvPr/>
          </p:nvCxnSpPr>
          <p:spPr>
            <a:xfrm flipH="1" flipV="1">
              <a:off x="8292475" y="1008943"/>
              <a:ext cx="2649575"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9395411" y="1008943"/>
              <a:ext cx="1607586" cy="568204"/>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2" idx="0"/>
            </p:cNvCxnSpPr>
            <p:nvPr/>
          </p:nvCxnSpPr>
          <p:spPr>
            <a:xfrm flipH="1" flipV="1">
              <a:off x="10498347" y="1008943"/>
              <a:ext cx="443703"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2" idx="0"/>
            </p:cNvCxnSpPr>
            <p:nvPr/>
          </p:nvCxnSpPr>
          <p:spPr>
            <a:xfrm flipV="1">
              <a:off x="10942050" y="1008943"/>
              <a:ext cx="659233" cy="56820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2" idx="2"/>
            </p:cNvCxnSpPr>
            <p:nvPr/>
          </p:nvCxnSpPr>
          <p:spPr>
            <a:xfrm flipV="1">
              <a:off x="9489046" y="2462896"/>
              <a:ext cx="1453004" cy="58590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2" idx="2"/>
            </p:cNvCxnSpPr>
            <p:nvPr/>
          </p:nvCxnSpPr>
          <p:spPr>
            <a:xfrm flipV="1">
              <a:off x="10498347" y="2462896"/>
              <a:ext cx="443703" cy="58590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9080792" y="3058391"/>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0" name="Oval 59"/>
            <p:cNvSpPr/>
            <p:nvPr/>
          </p:nvSpPr>
          <p:spPr>
            <a:xfrm>
              <a:off x="10024581" y="3058391"/>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pic>
          <p:nvPicPr>
            <p:cNvPr id="77" name="Picture 76"/>
            <p:cNvPicPr>
              <a:picLocks noChangeAspect="1"/>
            </p:cNvPicPr>
            <p:nvPr/>
          </p:nvPicPr>
          <p:blipFill>
            <a:blip r:embed="rId3"/>
            <a:stretch>
              <a:fillRect/>
            </a:stretch>
          </p:blipFill>
          <p:spPr>
            <a:xfrm>
              <a:off x="7847561" y="123193"/>
              <a:ext cx="878490" cy="885749"/>
            </a:xfrm>
            <a:prstGeom prst="rect">
              <a:avLst/>
            </a:prstGeom>
          </p:spPr>
        </p:pic>
        <p:pic>
          <p:nvPicPr>
            <p:cNvPr id="78" name="Picture 77"/>
            <p:cNvPicPr>
              <a:picLocks noChangeAspect="1"/>
            </p:cNvPicPr>
            <p:nvPr/>
          </p:nvPicPr>
          <p:blipFill>
            <a:blip r:embed="rId3"/>
            <a:stretch>
              <a:fillRect/>
            </a:stretch>
          </p:blipFill>
          <p:spPr>
            <a:xfrm>
              <a:off x="8963480" y="123193"/>
              <a:ext cx="878490" cy="885749"/>
            </a:xfrm>
            <a:prstGeom prst="rect">
              <a:avLst/>
            </a:prstGeom>
          </p:spPr>
        </p:pic>
        <p:pic>
          <p:nvPicPr>
            <p:cNvPr id="79" name="Picture 78"/>
            <p:cNvPicPr>
              <a:picLocks noChangeAspect="1"/>
            </p:cNvPicPr>
            <p:nvPr/>
          </p:nvPicPr>
          <p:blipFill>
            <a:blip r:embed="rId3"/>
            <a:stretch>
              <a:fillRect/>
            </a:stretch>
          </p:blipFill>
          <p:spPr>
            <a:xfrm>
              <a:off x="10069228" y="123193"/>
              <a:ext cx="878490" cy="885749"/>
            </a:xfrm>
            <a:prstGeom prst="rect">
              <a:avLst/>
            </a:prstGeom>
          </p:spPr>
        </p:pic>
        <p:pic>
          <p:nvPicPr>
            <p:cNvPr id="80" name="Picture 79"/>
            <p:cNvPicPr>
              <a:picLocks noChangeAspect="1"/>
            </p:cNvPicPr>
            <p:nvPr/>
          </p:nvPicPr>
          <p:blipFill>
            <a:blip r:embed="rId3"/>
            <a:stretch>
              <a:fillRect/>
            </a:stretch>
          </p:blipFill>
          <p:spPr>
            <a:xfrm>
              <a:off x="11162037" y="123193"/>
              <a:ext cx="878490" cy="885749"/>
            </a:xfrm>
            <a:prstGeom prst="rect">
              <a:avLst/>
            </a:prstGeom>
          </p:spPr>
        </p:pic>
      </p:grpSp>
      <p:grpSp>
        <p:nvGrpSpPr>
          <p:cNvPr id="153" name="Group 152"/>
          <p:cNvGrpSpPr/>
          <p:nvPr/>
        </p:nvGrpSpPr>
        <p:grpSpPr>
          <a:xfrm>
            <a:off x="171960" y="973464"/>
            <a:ext cx="2855551" cy="2555687"/>
            <a:chOff x="7818709" y="3048804"/>
            <a:chExt cx="4181776" cy="3742644"/>
          </a:xfrm>
        </p:grpSpPr>
        <p:pic>
          <p:nvPicPr>
            <p:cNvPr id="109" name="Picture 108"/>
            <p:cNvPicPr>
              <a:picLocks noChangeAspect="1"/>
            </p:cNvPicPr>
            <p:nvPr/>
          </p:nvPicPr>
          <p:blipFill>
            <a:blip r:embed="rId3"/>
            <a:stretch>
              <a:fillRect/>
            </a:stretch>
          </p:blipFill>
          <p:spPr>
            <a:xfrm>
              <a:off x="8451515" y="4467511"/>
              <a:ext cx="878490" cy="885750"/>
            </a:xfrm>
            <a:prstGeom prst="rect">
              <a:avLst/>
            </a:prstGeom>
          </p:spPr>
        </p:pic>
        <p:pic>
          <p:nvPicPr>
            <p:cNvPr id="110" name="Picture 109"/>
            <p:cNvPicPr>
              <a:picLocks noChangeAspect="1"/>
            </p:cNvPicPr>
            <p:nvPr/>
          </p:nvPicPr>
          <p:blipFill>
            <a:blip r:embed="rId3"/>
            <a:stretch>
              <a:fillRect/>
            </a:stretch>
          </p:blipFill>
          <p:spPr>
            <a:xfrm>
              <a:off x="9460816" y="4467511"/>
              <a:ext cx="878490" cy="885750"/>
            </a:xfrm>
            <a:prstGeom prst="rect">
              <a:avLst/>
            </a:prstGeom>
          </p:spPr>
        </p:pic>
        <p:pic>
          <p:nvPicPr>
            <p:cNvPr id="111" name="Picture 110"/>
            <p:cNvPicPr>
              <a:picLocks noChangeAspect="1"/>
            </p:cNvPicPr>
            <p:nvPr/>
          </p:nvPicPr>
          <p:blipFill>
            <a:blip r:embed="rId3"/>
            <a:stretch>
              <a:fillRect/>
            </a:stretch>
          </p:blipFill>
          <p:spPr>
            <a:xfrm>
              <a:off x="10502805" y="4467511"/>
              <a:ext cx="878490" cy="885750"/>
            </a:xfrm>
            <a:prstGeom prst="rect">
              <a:avLst/>
            </a:prstGeom>
          </p:spPr>
        </p:pic>
        <p:pic>
          <p:nvPicPr>
            <p:cNvPr id="112" name="Picture 111"/>
            <p:cNvPicPr>
              <a:picLocks noChangeAspect="1"/>
            </p:cNvPicPr>
            <p:nvPr/>
          </p:nvPicPr>
          <p:blipFill>
            <a:blip r:embed="rId3"/>
            <a:stretch>
              <a:fillRect/>
            </a:stretch>
          </p:blipFill>
          <p:spPr>
            <a:xfrm>
              <a:off x="9460816" y="3048804"/>
              <a:ext cx="878490" cy="885750"/>
            </a:xfrm>
            <a:prstGeom prst="rect">
              <a:avLst/>
            </a:prstGeom>
          </p:spPr>
        </p:pic>
        <p:cxnSp>
          <p:nvCxnSpPr>
            <p:cNvPr id="114" name="Straight Arrow Connector 113"/>
            <p:cNvCxnSpPr>
              <a:stCxn id="111" idx="0"/>
              <a:endCxn id="112" idx="2"/>
            </p:cNvCxnSpPr>
            <p:nvPr/>
          </p:nvCxnSpPr>
          <p:spPr>
            <a:xfrm flipH="1" flipV="1">
              <a:off x="9900061" y="3934554"/>
              <a:ext cx="1041989" cy="5329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10" idx="0"/>
              <a:endCxn id="112" idx="2"/>
            </p:cNvCxnSpPr>
            <p:nvPr/>
          </p:nvCxnSpPr>
          <p:spPr>
            <a:xfrm flipV="1">
              <a:off x="9900061" y="3934554"/>
              <a:ext cx="0" cy="5329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09" idx="0"/>
              <a:endCxn id="112" idx="2"/>
            </p:cNvCxnSpPr>
            <p:nvPr/>
          </p:nvCxnSpPr>
          <p:spPr>
            <a:xfrm flipV="1">
              <a:off x="8890760" y="3934554"/>
              <a:ext cx="1009301" cy="5329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endCxn id="111" idx="2"/>
            </p:cNvCxnSpPr>
            <p:nvPr/>
          </p:nvCxnSpPr>
          <p:spPr>
            <a:xfrm flipH="1" flipV="1">
              <a:off x="10942050" y="5353261"/>
              <a:ext cx="576829"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endCxn id="109" idx="2"/>
            </p:cNvCxnSpPr>
            <p:nvPr/>
          </p:nvCxnSpPr>
          <p:spPr>
            <a:xfrm flipV="1">
              <a:off x="8292475" y="5353261"/>
              <a:ext cx="598285" cy="5329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V="1">
              <a:off x="8292475" y="5359652"/>
              <a:ext cx="1768459" cy="52656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endCxn id="110" idx="2"/>
            </p:cNvCxnSpPr>
            <p:nvPr/>
          </p:nvCxnSpPr>
          <p:spPr>
            <a:xfrm flipV="1">
              <a:off x="9313007" y="5353261"/>
              <a:ext cx="587054"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endCxn id="111" idx="2"/>
            </p:cNvCxnSpPr>
            <p:nvPr/>
          </p:nvCxnSpPr>
          <p:spPr>
            <a:xfrm flipV="1">
              <a:off x="9313007" y="5353261"/>
              <a:ext cx="1629043"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endCxn id="111" idx="2"/>
            </p:cNvCxnSpPr>
            <p:nvPr/>
          </p:nvCxnSpPr>
          <p:spPr>
            <a:xfrm flipV="1">
              <a:off x="8347654" y="5353261"/>
              <a:ext cx="2594396" cy="52656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endCxn id="110" idx="2"/>
            </p:cNvCxnSpPr>
            <p:nvPr/>
          </p:nvCxnSpPr>
          <p:spPr>
            <a:xfrm flipH="1" flipV="1">
              <a:off x="9900061" y="5353261"/>
              <a:ext cx="515882"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endCxn id="109" idx="2"/>
            </p:cNvCxnSpPr>
            <p:nvPr/>
          </p:nvCxnSpPr>
          <p:spPr>
            <a:xfrm flipH="1" flipV="1">
              <a:off x="8890760" y="5353261"/>
              <a:ext cx="1525183"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endCxn id="109" idx="2"/>
            </p:cNvCxnSpPr>
            <p:nvPr/>
          </p:nvCxnSpPr>
          <p:spPr>
            <a:xfrm flipH="1" flipV="1">
              <a:off x="8890760" y="5353261"/>
              <a:ext cx="422247"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endCxn id="111" idx="2"/>
            </p:cNvCxnSpPr>
            <p:nvPr/>
          </p:nvCxnSpPr>
          <p:spPr>
            <a:xfrm flipV="1">
              <a:off x="10415943" y="5353261"/>
              <a:ext cx="526107"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endCxn id="110" idx="2"/>
            </p:cNvCxnSpPr>
            <p:nvPr/>
          </p:nvCxnSpPr>
          <p:spPr>
            <a:xfrm flipH="1" flipV="1">
              <a:off x="9900061" y="5353261"/>
              <a:ext cx="1618818"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endCxn id="109" idx="2"/>
            </p:cNvCxnSpPr>
            <p:nvPr/>
          </p:nvCxnSpPr>
          <p:spPr>
            <a:xfrm flipH="1" flipV="1">
              <a:off x="8890760" y="5353261"/>
              <a:ext cx="2628119" cy="5393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4" name="Oval 133"/>
            <p:cNvSpPr/>
            <p:nvPr/>
          </p:nvSpPr>
          <p:spPr>
            <a:xfrm>
              <a:off x="7818709" y="5918480"/>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35" name="Oval 134"/>
            <p:cNvSpPr/>
            <p:nvPr/>
          </p:nvSpPr>
          <p:spPr>
            <a:xfrm>
              <a:off x="8921645" y="5918480"/>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36" name="Oval 135"/>
            <p:cNvSpPr/>
            <p:nvPr/>
          </p:nvSpPr>
          <p:spPr>
            <a:xfrm>
              <a:off x="10024581" y="5918480"/>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37" name="Oval 136"/>
            <p:cNvSpPr/>
            <p:nvPr/>
          </p:nvSpPr>
          <p:spPr>
            <a:xfrm>
              <a:off x="11127517" y="5918480"/>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grpSp>
      <p:grpSp>
        <p:nvGrpSpPr>
          <p:cNvPr id="158" name="Group 157"/>
          <p:cNvGrpSpPr/>
          <p:nvPr/>
        </p:nvGrpSpPr>
        <p:grpSpPr>
          <a:xfrm>
            <a:off x="3273044" y="3944221"/>
            <a:ext cx="2855551" cy="596111"/>
            <a:chOff x="7821310" y="3838980"/>
            <a:chExt cx="2855551" cy="596111"/>
          </a:xfrm>
        </p:grpSpPr>
        <p:sp>
          <p:nvSpPr>
            <p:cNvPr id="154" name="Oval 153"/>
            <p:cNvSpPr/>
            <p:nvPr/>
          </p:nvSpPr>
          <p:spPr>
            <a:xfrm>
              <a:off x="7821310" y="3838980"/>
              <a:ext cx="596111" cy="5961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5" name="Oval 154"/>
            <p:cNvSpPr/>
            <p:nvPr/>
          </p:nvSpPr>
          <p:spPr>
            <a:xfrm>
              <a:off x="8574457" y="3838980"/>
              <a:ext cx="596111" cy="5961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6" name="Oval 155"/>
            <p:cNvSpPr/>
            <p:nvPr/>
          </p:nvSpPr>
          <p:spPr>
            <a:xfrm>
              <a:off x="9327603" y="3838980"/>
              <a:ext cx="596111" cy="5961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7" name="Oval 156"/>
            <p:cNvSpPr/>
            <p:nvPr/>
          </p:nvSpPr>
          <p:spPr>
            <a:xfrm>
              <a:off x="10080750" y="3838980"/>
              <a:ext cx="596111" cy="5961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grpSp>
      <mc:AlternateContent xmlns:mc="http://schemas.openxmlformats.org/markup-compatibility/2006">
        <mc:Choice xmlns:a14="http://schemas.microsoft.com/office/drawing/2010/main" Requires="a14">
          <p:sp>
            <p:nvSpPr>
              <p:cNvPr id="162" name="TextBox 161"/>
              <p:cNvSpPr txBox="1"/>
              <p:nvPr/>
            </p:nvSpPr>
            <p:spPr>
              <a:xfrm>
                <a:off x="2663137" y="1045051"/>
                <a:ext cx="2839007"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ea typeface="Cambria Math" panose="02040503050406030204" pitchFamily="18" charset="0"/>
                        </a:rPr>
                        <m:t>ℙ</m:t>
                      </m:r>
                      <m:d>
                        <m:dPr>
                          <m:begChr m:val="["/>
                          <m:endChr m:val="]"/>
                          <m:ctrlPr>
                            <a:rPr lang="en-IN" sz="2400" b="0" i="1" smtClean="0">
                              <a:latin typeface="Cambria Math" panose="02040503050406030204" pitchFamily="18" charset="0"/>
                              <a:ea typeface="Cambria Math" panose="02040503050406030204" pitchFamily="18" charset="0"/>
                            </a:rPr>
                          </m:ctrlPr>
                        </m:dPr>
                        <m:e>
                          <m:r>
                            <m:rPr>
                              <m:nor/>
                            </m:rPr>
                            <a:rPr lang="en-IN" sz="2400" b="0" i="0" smtClean="0">
                              <a:latin typeface="+mj-lt"/>
                              <a:ea typeface="Cambria Math" panose="02040503050406030204" pitchFamily="18" charset="0"/>
                            </a:rPr>
                            <m:t>image</m:t>
                          </m:r>
                          <m:r>
                            <m:rPr>
                              <m:nor/>
                            </m:rPr>
                            <a:rPr lang="en-IN" sz="2400" b="0" i="0" smtClean="0">
                              <a:latin typeface="+mj-lt"/>
                              <a:ea typeface="Cambria Math" panose="02040503050406030204" pitchFamily="18" charset="0"/>
                            </a:rPr>
                            <m:t> </m:t>
                          </m:r>
                          <m:r>
                            <m:rPr>
                              <m:nor/>
                            </m:rPr>
                            <a:rPr lang="en-IN" sz="2400" b="0" i="0" smtClean="0">
                              <a:latin typeface="+mj-lt"/>
                              <a:ea typeface="Cambria Math" panose="02040503050406030204" pitchFamily="18" charset="0"/>
                            </a:rPr>
                            <m:t>is</m:t>
                          </m:r>
                          <m:r>
                            <m:rPr>
                              <m:nor/>
                            </m:rPr>
                            <a:rPr lang="en-IN" sz="2400" b="0" i="0" smtClean="0">
                              <a:latin typeface="+mj-lt"/>
                              <a:ea typeface="Cambria Math" panose="02040503050406030204" pitchFamily="18" charset="0"/>
                            </a:rPr>
                            <m:t> </m:t>
                          </m:r>
                          <m:r>
                            <m:rPr>
                              <m:nor/>
                            </m:rPr>
                            <a:rPr lang="en-IN" sz="2400" b="0" i="0" smtClean="0">
                              <a:latin typeface="+mj-lt"/>
                              <a:ea typeface="Cambria Math" panose="02040503050406030204" pitchFamily="18" charset="0"/>
                            </a:rPr>
                            <m:t>genuine</m:t>
                          </m:r>
                        </m:e>
                      </m:d>
                    </m:oMath>
                  </m:oMathPara>
                </a14:m>
                <a:endParaRPr lang="en-IN" sz="2400" dirty="0">
                  <a:latin typeface="+mj-lt"/>
                </a:endParaRPr>
              </a:p>
            </p:txBody>
          </p:sp>
        </mc:Choice>
        <mc:Fallback>
          <p:sp>
            <p:nvSpPr>
              <p:cNvPr id="162" name="TextBox 161"/>
              <p:cNvSpPr txBox="1">
                <a:spLocks noRot="1" noChangeAspect="1" noMove="1" noResize="1" noEditPoints="1" noAdjustHandles="1" noChangeArrowheads="1" noChangeShapeType="1" noTextEdit="1"/>
              </p:cNvSpPr>
              <p:nvPr/>
            </p:nvSpPr>
            <p:spPr>
              <a:xfrm>
                <a:off x="2663137" y="1045051"/>
                <a:ext cx="2839007" cy="461665"/>
              </a:xfrm>
              <a:prstGeom prst="rect">
                <a:avLst/>
              </a:prstGeom>
              <a:blipFill>
                <a:blip r:embed="rId4"/>
                <a:stretch>
                  <a:fillRect b="-11842"/>
                </a:stretch>
              </a:blipFill>
            </p:spPr>
            <p:txBody>
              <a:bodyPr/>
              <a:lstStyle/>
              <a:p>
                <a:r>
                  <a:rPr lang="en-IN">
                    <a:noFill/>
                  </a:rPr>
                  <a:t> </a:t>
                </a:r>
              </a:p>
            </p:txBody>
          </p:sp>
        </mc:Fallback>
      </mc:AlternateContent>
      <p:sp>
        <p:nvSpPr>
          <p:cNvPr id="164" name="Rectangle 163"/>
          <p:cNvSpPr/>
          <p:nvPr/>
        </p:nvSpPr>
        <p:spPr>
          <a:xfrm>
            <a:off x="85986" y="3930986"/>
            <a:ext cx="3014474" cy="65058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 name="Rectangle 164"/>
          <p:cNvSpPr/>
          <p:nvPr/>
        </p:nvSpPr>
        <p:spPr>
          <a:xfrm>
            <a:off x="3230517" y="3916986"/>
            <a:ext cx="2969631" cy="650583"/>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9" name="Elbow Connector 168"/>
          <p:cNvCxnSpPr>
            <a:stCxn id="165" idx="0"/>
            <a:endCxn id="173" idx="3"/>
          </p:cNvCxnSpPr>
          <p:nvPr/>
        </p:nvCxnSpPr>
        <p:spPr>
          <a:xfrm rot="16200000" flipV="1">
            <a:off x="3564694" y="2766346"/>
            <a:ext cx="686407" cy="1614873"/>
          </a:xfrm>
          <a:prstGeom prst="bentConnector2">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3" name="Rectangle 172"/>
          <p:cNvSpPr/>
          <p:nvPr/>
        </p:nvSpPr>
        <p:spPr>
          <a:xfrm>
            <a:off x="85986" y="2905287"/>
            <a:ext cx="3014474" cy="650583"/>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182" name="TextBox 181"/>
              <p:cNvSpPr txBox="1"/>
              <p:nvPr/>
            </p:nvSpPr>
            <p:spPr>
              <a:xfrm>
                <a:off x="2899011" y="6313363"/>
                <a:ext cx="1831011"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IN" sz="2400" b="1" i="0" smtClean="0">
                          <a:latin typeface="Cambria Math" panose="02040503050406030204" pitchFamily="18" charset="0"/>
                        </a:rPr>
                        <m:t>𝐳</m:t>
                      </m:r>
                      <m:r>
                        <a:rPr lang="en-IN" sz="2400" b="0" i="1" smtClean="0">
                          <a:latin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𝒩</m:t>
                      </m:r>
                      <m:d>
                        <m:dPr>
                          <m:ctrlPr>
                            <a:rPr lang="en-IN" sz="2400" b="0" i="1" smtClean="0">
                              <a:latin typeface="Cambria Math" panose="02040503050406030204" pitchFamily="18" charset="0"/>
                              <a:ea typeface="Cambria Math" panose="02040503050406030204" pitchFamily="18" charset="0"/>
                            </a:rPr>
                          </m:ctrlPr>
                        </m:dPr>
                        <m:e>
                          <m:r>
                            <a:rPr lang="en-IN" sz="2400" b="1" i="1" smtClean="0">
                              <a:latin typeface="Cambria Math" panose="02040503050406030204" pitchFamily="18" charset="0"/>
                              <a:ea typeface="Cambria Math" panose="02040503050406030204" pitchFamily="18" charset="0"/>
                            </a:rPr>
                            <m:t>𝟎</m:t>
                          </m:r>
                          <m:r>
                            <a:rPr lang="en-IN" sz="2400" b="0" i="1" smtClean="0">
                              <a:latin typeface="Cambria Math" panose="02040503050406030204" pitchFamily="18" charset="0"/>
                              <a:ea typeface="Cambria Math" panose="02040503050406030204" pitchFamily="18" charset="0"/>
                            </a:rPr>
                            <m:t>,</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𝐼</m:t>
                              </m:r>
                            </m:e>
                            <m:sub>
                              <m:r>
                                <a:rPr lang="en-IN" sz="2400" b="0" i="1" smtClean="0">
                                  <a:latin typeface="Cambria Math" panose="02040503050406030204" pitchFamily="18" charset="0"/>
                                  <a:ea typeface="Cambria Math" panose="02040503050406030204" pitchFamily="18" charset="0"/>
                                </a:rPr>
                                <m:t>𝑘</m:t>
                              </m:r>
                            </m:sub>
                          </m:sSub>
                        </m:e>
                      </m:d>
                    </m:oMath>
                  </m:oMathPara>
                </a14:m>
                <a:endParaRPr lang="en-IN" sz="2400" dirty="0"/>
              </a:p>
            </p:txBody>
          </p:sp>
        </mc:Choice>
        <mc:Fallback>
          <p:sp>
            <p:nvSpPr>
              <p:cNvPr id="182" name="TextBox 181"/>
              <p:cNvSpPr txBox="1">
                <a:spLocks noRot="1" noChangeAspect="1" noMove="1" noResize="1" noEditPoints="1" noAdjustHandles="1" noChangeArrowheads="1" noChangeShapeType="1" noTextEdit="1"/>
              </p:cNvSpPr>
              <p:nvPr/>
            </p:nvSpPr>
            <p:spPr>
              <a:xfrm>
                <a:off x="2899011" y="6313363"/>
                <a:ext cx="1831011" cy="461665"/>
              </a:xfrm>
              <a:prstGeom prst="rect">
                <a:avLst/>
              </a:prstGeom>
              <a:blipFill>
                <a:blip r:embed="rId5"/>
                <a:stretch>
                  <a:fillRect b="-2667"/>
                </a:stretch>
              </a:blipFill>
            </p:spPr>
            <p:txBody>
              <a:bodyPr/>
              <a:lstStyle/>
              <a:p>
                <a:r>
                  <a:rPr lang="en-IN">
                    <a:noFill/>
                  </a:rPr>
                  <a:t> </a:t>
                </a:r>
              </a:p>
            </p:txBody>
          </p:sp>
        </mc:Fallback>
      </mc:AlternateContent>
      <p:cxnSp>
        <p:nvCxnSpPr>
          <p:cNvPr id="188" name="Straight Arrow Connector 187"/>
          <p:cNvCxnSpPr>
            <a:endCxn id="60" idx="6"/>
          </p:cNvCxnSpPr>
          <p:nvPr/>
        </p:nvCxnSpPr>
        <p:spPr>
          <a:xfrm flipH="1">
            <a:off x="2278732" y="6361902"/>
            <a:ext cx="620279"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3" name="TextBox 192"/>
              <p:cNvSpPr txBox="1"/>
              <p:nvPr/>
            </p:nvSpPr>
            <p:spPr>
              <a:xfrm>
                <a:off x="3799826" y="4797510"/>
                <a:ext cx="1831011" cy="461665"/>
              </a:xfrm>
              <a:prstGeom prst="rect">
                <a:avLst/>
              </a:prstGeom>
              <a:noFill/>
            </p:spPr>
            <p:txBody>
              <a:bodyPr wrap="square" rtlCol="0">
                <a:spAutoFit/>
              </a:bodyPr>
              <a:lstStyle/>
              <a:p>
                <a14:m>
                  <m:oMath xmlns:m="http://schemas.openxmlformats.org/officeDocument/2006/math">
                    <m:r>
                      <a:rPr lang="en-IN" sz="2400" b="1" i="0" smtClean="0">
                        <a:latin typeface="Cambria Math" panose="02040503050406030204" pitchFamily="18" charset="0"/>
                      </a:rPr>
                      <m:t>𝐱</m:t>
                    </m:r>
                    <m:r>
                      <a:rPr lang="en-IN" sz="2400" b="1" i="1" smtClean="0">
                        <a:latin typeface="Cambria Math" panose="02040503050406030204" pitchFamily="18" charset="0"/>
                      </a:rPr>
                      <m:t>∈</m:t>
                    </m:r>
                  </m:oMath>
                </a14:m>
                <a:r>
                  <a:rPr lang="en-IN" sz="2400" dirty="0" smtClean="0"/>
                  <a:t> </a:t>
                </a:r>
                <a:r>
                  <a:rPr lang="en-IN" sz="2400" dirty="0" smtClean="0">
                    <a:latin typeface="+mj-lt"/>
                  </a:rPr>
                  <a:t>Train Set</a:t>
                </a:r>
                <a:endParaRPr lang="en-IN" sz="2400" dirty="0">
                  <a:latin typeface="+mj-lt"/>
                </a:endParaRPr>
              </a:p>
            </p:txBody>
          </p:sp>
        </mc:Choice>
        <mc:Fallback>
          <p:sp>
            <p:nvSpPr>
              <p:cNvPr id="193" name="TextBox 192"/>
              <p:cNvSpPr txBox="1">
                <a:spLocks noRot="1" noChangeAspect="1" noMove="1" noResize="1" noEditPoints="1" noAdjustHandles="1" noChangeArrowheads="1" noChangeShapeType="1" noTextEdit="1"/>
              </p:cNvSpPr>
              <p:nvPr/>
            </p:nvSpPr>
            <p:spPr>
              <a:xfrm>
                <a:off x="3799826" y="4797510"/>
                <a:ext cx="1831011" cy="461665"/>
              </a:xfrm>
              <a:prstGeom prst="rect">
                <a:avLst/>
              </a:prstGeom>
              <a:blipFill>
                <a:blip r:embed="rId6"/>
                <a:stretch>
                  <a:fillRect t="-10526" b="-28947"/>
                </a:stretch>
              </a:blipFill>
            </p:spPr>
            <p:txBody>
              <a:bodyPr/>
              <a:lstStyle/>
              <a:p>
                <a:r>
                  <a:rPr lang="en-IN">
                    <a:noFill/>
                  </a:rPr>
                  <a:t> </a:t>
                </a:r>
              </a:p>
            </p:txBody>
          </p:sp>
        </mc:Fallback>
      </mc:AlternateContent>
      <p:cxnSp>
        <p:nvCxnSpPr>
          <p:cNvPr id="194" name="Straight Arrow Connector 193"/>
          <p:cNvCxnSpPr>
            <a:stCxn id="193" idx="0"/>
            <a:endCxn id="165" idx="2"/>
          </p:cNvCxnSpPr>
          <p:nvPr/>
        </p:nvCxnSpPr>
        <p:spPr>
          <a:xfrm flipV="1">
            <a:off x="4715332" y="4567569"/>
            <a:ext cx="1" cy="22994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a:stCxn id="112" idx="3"/>
            <a:endCxn id="162" idx="1"/>
          </p:cNvCxnSpPr>
          <p:nvPr/>
        </p:nvCxnSpPr>
        <p:spPr>
          <a:xfrm>
            <a:off x="1893165" y="1275884"/>
            <a:ext cx="76997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a:stCxn id="164" idx="0"/>
            <a:endCxn id="173" idx="2"/>
          </p:cNvCxnSpPr>
          <p:nvPr/>
        </p:nvCxnSpPr>
        <p:spPr>
          <a:xfrm flipV="1">
            <a:off x="1593223" y="3555870"/>
            <a:ext cx="0" cy="37511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3" name="TextBox 242"/>
              <p:cNvSpPr txBox="1"/>
              <p:nvPr/>
            </p:nvSpPr>
            <p:spPr>
              <a:xfrm>
                <a:off x="2938332" y="1739769"/>
                <a:ext cx="2131054" cy="461665"/>
              </a:xfrm>
              <a:prstGeom prst="rect">
                <a:avLst/>
              </a:prstGeom>
              <a:noFill/>
            </p:spPr>
            <p:txBody>
              <a:bodyPr wrap="square" rtlCol="0">
                <a:spAutoFit/>
              </a:bodyPr>
              <a:lstStyle/>
              <a:p>
                <a14:m>
                  <m:oMath xmlns:m="http://schemas.openxmlformats.org/officeDocument/2006/math">
                    <m:r>
                      <a:rPr lang="en-IN" sz="2400" b="0" i="1" smtClean="0">
                        <a:latin typeface="Cambria Math" panose="02040503050406030204" pitchFamily="18" charset="0"/>
                      </a:rPr>
                      <m:t>𝐷</m:t>
                    </m:r>
                  </m:oMath>
                </a14:m>
                <a:r>
                  <a:rPr lang="en-IN" sz="2400" dirty="0" smtClean="0"/>
                  <a:t> </a:t>
                </a:r>
                <a:r>
                  <a:rPr lang="en-IN" sz="2400" dirty="0" smtClean="0">
                    <a:latin typeface="+mj-lt"/>
                  </a:rPr>
                  <a:t>Discriminator</a:t>
                </a:r>
                <a:endParaRPr lang="en-IN" sz="2400" dirty="0">
                  <a:latin typeface="+mj-lt"/>
                </a:endParaRPr>
              </a:p>
            </p:txBody>
          </p:sp>
        </mc:Choice>
        <mc:Fallback>
          <p:sp>
            <p:nvSpPr>
              <p:cNvPr id="243" name="TextBox 242"/>
              <p:cNvSpPr txBox="1">
                <a:spLocks noRot="1" noChangeAspect="1" noMove="1" noResize="1" noEditPoints="1" noAdjustHandles="1" noChangeArrowheads="1" noChangeShapeType="1" noTextEdit="1"/>
              </p:cNvSpPr>
              <p:nvPr/>
            </p:nvSpPr>
            <p:spPr>
              <a:xfrm>
                <a:off x="2938332" y="1739769"/>
                <a:ext cx="2131054" cy="461665"/>
              </a:xfrm>
              <a:prstGeom prst="rect">
                <a:avLst/>
              </a:prstGeom>
              <a:blipFill>
                <a:blip r:embed="rId7"/>
                <a:stretch>
                  <a:fillRect l="-571" t="-10526" r="-3429" b="-2894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44" name="TextBox 243"/>
              <p:cNvSpPr txBox="1"/>
              <p:nvPr/>
            </p:nvSpPr>
            <p:spPr>
              <a:xfrm>
                <a:off x="2937383" y="5495341"/>
                <a:ext cx="1745487" cy="461665"/>
              </a:xfrm>
              <a:prstGeom prst="rect">
                <a:avLst/>
              </a:prstGeom>
              <a:noFill/>
            </p:spPr>
            <p:txBody>
              <a:bodyPr wrap="square" rtlCol="0">
                <a:spAutoFit/>
              </a:bodyPr>
              <a:lstStyle/>
              <a:p>
                <a14:m>
                  <m:oMath xmlns:m="http://schemas.openxmlformats.org/officeDocument/2006/math">
                    <m:r>
                      <a:rPr lang="en-IN" sz="2400" b="0" i="1" smtClean="0">
                        <a:latin typeface="Cambria Math" panose="02040503050406030204" pitchFamily="18" charset="0"/>
                      </a:rPr>
                      <m:t>𝐺</m:t>
                    </m:r>
                  </m:oMath>
                </a14:m>
                <a:r>
                  <a:rPr lang="en-IN" sz="2400" dirty="0" smtClean="0"/>
                  <a:t> </a:t>
                </a:r>
                <a:r>
                  <a:rPr lang="en-IN" sz="2400" dirty="0" smtClean="0">
                    <a:latin typeface="+mj-lt"/>
                  </a:rPr>
                  <a:t>Generator</a:t>
                </a:r>
                <a:endParaRPr lang="en-IN" sz="2400" dirty="0">
                  <a:latin typeface="+mj-lt"/>
                </a:endParaRPr>
              </a:p>
            </p:txBody>
          </p:sp>
        </mc:Choice>
        <mc:Fallback>
          <p:sp>
            <p:nvSpPr>
              <p:cNvPr id="244" name="TextBox 243"/>
              <p:cNvSpPr txBox="1">
                <a:spLocks noRot="1" noChangeAspect="1" noMove="1" noResize="1" noEditPoints="1" noAdjustHandles="1" noChangeArrowheads="1" noChangeShapeType="1" noTextEdit="1"/>
              </p:cNvSpPr>
              <p:nvPr/>
            </p:nvSpPr>
            <p:spPr>
              <a:xfrm>
                <a:off x="2937383" y="5495341"/>
                <a:ext cx="1745487" cy="461665"/>
              </a:xfrm>
              <a:prstGeom prst="rect">
                <a:avLst/>
              </a:prstGeom>
              <a:blipFill>
                <a:blip r:embed="rId8"/>
                <a:stretch>
                  <a:fillRect l="-1049" t="-10526" r="-3497" b="-28947"/>
                </a:stretch>
              </a:blipFill>
            </p:spPr>
            <p:txBody>
              <a:bodyPr/>
              <a:lstStyle/>
              <a:p>
                <a:r>
                  <a:rPr lang="en-IN">
                    <a:noFill/>
                  </a:rPr>
                  <a:t> </a:t>
                </a:r>
              </a:p>
            </p:txBody>
          </p:sp>
        </mc:Fallback>
      </mc:AlternateContent>
    </p:spTree>
    <p:extLst>
      <p:ext uri="{BB962C8B-B14F-4D97-AF65-F5344CB8AC3E}">
        <p14:creationId xmlns:p14="http://schemas.microsoft.com/office/powerpoint/2010/main" val="129359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182"/>
                                        </p:tgtEl>
                                        <p:attrNameLst>
                                          <p:attrName>style.visibility</p:attrName>
                                        </p:attrNameLst>
                                      </p:cBhvr>
                                      <p:to>
                                        <p:strVal val="visible"/>
                                      </p:to>
                                    </p:set>
                                    <p:animEffect transition="in" filter="wipe(right)">
                                      <p:cBhvr>
                                        <p:cTn id="23" dur="500"/>
                                        <p:tgtEl>
                                          <p:spTgt spid="182"/>
                                        </p:tgtEl>
                                      </p:cBhvr>
                                    </p:animEffect>
                                  </p:childTnLst>
                                </p:cTn>
                              </p:par>
                            </p:childTnLst>
                          </p:cTn>
                        </p:par>
                        <p:par>
                          <p:cTn id="24" fill="hold">
                            <p:stCondLst>
                              <p:cond delay="500"/>
                            </p:stCondLst>
                            <p:childTnLst>
                              <p:par>
                                <p:cTn id="25" presetID="22" presetClass="entr" presetSubtype="2" fill="hold" nodeType="afterEffect">
                                  <p:stCondLst>
                                    <p:cond delay="0"/>
                                  </p:stCondLst>
                                  <p:childTnLst>
                                    <p:set>
                                      <p:cBhvr>
                                        <p:cTn id="26" dur="1" fill="hold">
                                          <p:stCondLst>
                                            <p:cond delay="0"/>
                                          </p:stCondLst>
                                        </p:cTn>
                                        <p:tgtEl>
                                          <p:spTgt spid="188"/>
                                        </p:tgtEl>
                                        <p:attrNameLst>
                                          <p:attrName>style.visibility</p:attrName>
                                        </p:attrNameLst>
                                      </p:cBhvr>
                                      <p:to>
                                        <p:strVal val="visible"/>
                                      </p:to>
                                    </p:set>
                                    <p:animEffect transition="in" filter="wipe(right)">
                                      <p:cBhvr>
                                        <p:cTn id="27" dur="500"/>
                                        <p:tgtEl>
                                          <p:spTgt spid="18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4"/>
                                        </p:tgtEl>
                                        <p:attrNameLst>
                                          <p:attrName>style.visibility</p:attrName>
                                        </p:attrNameLst>
                                      </p:cBhvr>
                                      <p:to>
                                        <p:strVal val="visible"/>
                                      </p:to>
                                    </p:set>
                                    <p:animEffect transition="in" filter="wipe(left)">
                                      <p:cBhvr>
                                        <p:cTn id="32" dur="500"/>
                                        <p:tgtEl>
                                          <p:spTgt spid="164"/>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223"/>
                                        </p:tgtEl>
                                        <p:attrNameLst>
                                          <p:attrName>style.visibility</p:attrName>
                                        </p:attrNameLst>
                                      </p:cBhvr>
                                      <p:to>
                                        <p:strVal val="visible"/>
                                      </p:to>
                                    </p:set>
                                    <p:animEffect transition="in" filter="wipe(down)">
                                      <p:cBhvr>
                                        <p:cTn id="36" dur="500"/>
                                        <p:tgtEl>
                                          <p:spTgt spid="223"/>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173"/>
                                        </p:tgtEl>
                                        <p:attrNameLst>
                                          <p:attrName>style.visibility</p:attrName>
                                        </p:attrNameLst>
                                      </p:cBhvr>
                                      <p:to>
                                        <p:strVal val="visible"/>
                                      </p:to>
                                    </p:set>
                                    <p:animEffect transition="in" filter="wipe(left)">
                                      <p:cBhvr>
                                        <p:cTn id="40" dur="500"/>
                                        <p:tgtEl>
                                          <p:spTgt spid="17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93"/>
                                        </p:tgtEl>
                                        <p:attrNameLst>
                                          <p:attrName>style.visibility</p:attrName>
                                        </p:attrNameLst>
                                      </p:cBhvr>
                                      <p:to>
                                        <p:strVal val="visible"/>
                                      </p:to>
                                    </p:set>
                                    <p:animEffect transition="in" filter="wipe(down)">
                                      <p:cBhvr>
                                        <p:cTn id="49" dur="500"/>
                                        <p:tgtEl>
                                          <p:spTgt spid="193"/>
                                        </p:tgtEl>
                                      </p:cBhvr>
                                    </p:animEffect>
                                  </p:childTnLst>
                                </p:cTn>
                              </p:par>
                            </p:childTnLst>
                          </p:cTn>
                        </p:par>
                        <p:par>
                          <p:cTn id="50" fill="hold">
                            <p:stCondLst>
                              <p:cond delay="500"/>
                            </p:stCondLst>
                            <p:childTnLst>
                              <p:par>
                                <p:cTn id="51" presetID="22" presetClass="entr" presetSubtype="4" fill="hold" nodeType="afterEffect">
                                  <p:stCondLst>
                                    <p:cond delay="0"/>
                                  </p:stCondLst>
                                  <p:childTnLst>
                                    <p:set>
                                      <p:cBhvr>
                                        <p:cTn id="52" dur="1" fill="hold">
                                          <p:stCondLst>
                                            <p:cond delay="0"/>
                                          </p:stCondLst>
                                        </p:cTn>
                                        <p:tgtEl>
                                          <p:spTgt spid="194"/>
                                        </p:tgtEl>
                                        <p:attrNameLst>
                                          <p:attrName>style.visibility</p:attrName>
                                        </p:attrNameLst>
                                      </p:cBhvr>
                                      <p:to>
                                        <p:strVal val="visible"/>
                                      </p:to>
                                    </p:set>
                                    <p:animEffect transition="in" filter="wipe(down)">
                                      <p:cBhvr>
                                        <p:cTn id="53" dur="500"/>
                                        <p:tgtEl>
                                          <p:spTgt spid="194"/>
                                        </p:tgtEl>
                                      </p:cBhvr>
                                    </p:animEffec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165"/>
                                        </p:tgtEl>
                                        <p:attrNameLst>
                                          <p:attrName>style.visibility</p:attrName>
                                        </p:attrNameLst>
                                      </p:cBhvr>
                                      <p:to>
                                        <p:strVal val="visible"/>
                                      </p:to>
                                    </p:set>
                                    <p:animEffect transition="in" filter="wipe(left)">
                                      <p:cBhvr>
                                        <p:cTn id="57" dur="500"/>
                                        <p:tgtEl>
                                          <p:spTgt spid="165"/>
                                        </p:tgtEl>
                                      </p:cBhvr>
                                    </p:animEffect>
                                  </p:childTnLst>
                                </p:cTn>
                              </p:par>
                            </p:childTnLst>
                          </p:cTn>
                        </p:par>
                        <p:par>
                          <p:cTn id="58" fill="hold">
                            <p:stCondLst>
                              <p:cond delay="1500"/>
                            </p:stCondLst>
                            <p:childTnLst>
                              <p:par>
                                <p:cTn id="59" presetID="22" presetClass="entr" presetSubtype="2" fill="hold" nodeType="afterEffect">
                                  <p:stCondLst>
                                    <p:cond delay="0"/>
                                  </p:stCondLst>
                                  <p:childTnLst>
                                    <p:set>
                                      <p:cBhvr>
                                        <p:cTn id="60" dur="1" fill="hold">
                                          <p:stCondLst>
                                            <p:cond delay="0"/>
                                          </p:stCondLst>
                                        </p:cTn>
                                        <p:tgtEl>
                                          <p:spTgt spid="169"/>
                                        </p:tgtEl>
                                        <p:attrNameLst>
                                          <p:attrName>style.visibility</p:attrName>
                                        </p:attrNameLst>
                                      </p:cBhvr>
                                      <p:to>
                                        <p:strVal val="visible"/>
                                      </p:to>
                                    </p:set>
                                    <p:animEffect transition="in" filter="wipe(right)">
                                      <p:cBhvr>
                                        <p:cTn id="61" dur="500"/>
                                        <p:tgtEl>
                                          <p:spTgt spid="16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219"/>
                                        </p:tgtEl>
                                        <p:attrNameLst>
                                          <p:attrName>style.visibility</p:attrName>
                                        </p:attrNameLst>
                                      </p:cBhvr>
                                      <p:to>
                                        <p:strVal val="visible"/>
                                      </p:to>
                                    </p:set>
                                    <p:animEffect transition="in" filter="wipe(down)">
                                      <p:cBhvr>
                                        <p:cTn id="66" dur="500"/>
                                        <p:tgtEl>
                                          <p:spTgt spid="219"/>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162"/>
                                        </p:tgtEl>
                                        <p:attrNameLst>
                                          <p:attrName>style.visibility</p:attrName>
                                        </p:attrNameLst>
                                      </p:cBhvr>
                                      <p:to>
                                        <p:strVal val="visible"/>
                                      </p:to>
                                    </p:set>
                                    <p:animEffect transition="in" filter="wipe(left)">
                                      <p:cBhvr>
                                        <p:cTn id="70" dur="500"/>
                                        <p:tgtEl>
                                          <p:spTgt spid="162"/>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31">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31">
                                            <p:txEl>
                                              <p:pRg st="1" end="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31">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31">
                                            <p:txEl>
                                              <p:pRg st="3" end="3"/>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31">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31">
                                            <p:txEl>
                                              <p:pRg st="5" end="5"/>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1">
                                            <p:txEl>
                                              <p:pRg st="6" end="6"/>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31">
                                            <p:txEl>
                                              <p:pRg st="7" end="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build="p"/>
      <p:bldP spid="162" grpId="0"/>
      <p:bldP spid="164" grpId="0" animBg="1"/>
      <p:bldP spid="165" grpId="0" animBg="1"/>
      <p:bldP spid="173" grpId="0" animBg="1"/>
      <p:bldP spid="182" grpId="0"/>
      <p:bldP spid="193" grpId="0"/>
      <p:bldP spid="243" grpId="0"/>
      <p:bldP spid="2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Announcements</a:t>
            </a:r>
            <a:endParaRPr lang="en-IN" dirty="0"/>
          </a:p>
        </p:txBody>
      </p:sp>
      <p:sp>
        <p:nvSpPr>
          <p:cNvPr id="3" name="Content Placeholder 2"/>
          <p:cNvSpPr>
            <a:spLocks noGrp="1"/>
          </p:cNvSpPr>
          <p:nvPr>
            <p:ph idx="1"/>
          </p:nvPr>
        </p:nvSpPr>
        <p:spPr>
          <a:xfrm>
            <a:off x="253353" y="1111624"/>
            <a:ext cx="11938645" cy="5746376"/>
          </a:xfrm>
        </p:spPr>
        <p:txBody>
          <a:bodyPr/>
          <a:lstStyle/>
          <a:p>
            <a:r>
              <a:rPr lang="en-IN" dirty="0" smtClean="0"/>
              <a:t>Cross platform issue with </a:t>
            </a:r>
            <a:r>
              <a:rPr lang="en-IN" dirty="0" err="1" smtClean="0"/>
              <a:t>Cython</a:t>
            </a:r>
            <a:r>
              <a:rPr lang="en-IN" dirty="0" smtClean="0"/>
              <a:t> usage in Assignment 2</a:t>
            </a:r>
          </a:p>
          <a:p>
            <a:pPr lvl="2"/>
            <a:r>
              <a:rPr lang="en-IN" dirty="0" smtClean="0"/>
              <a:t>Since Python is a scripting language, often C/C++ code needed for speed</a:t>
            </a:r>
          </a:p>
          <a:p>
            <a:pPr lvl="2"/>
            <a:r>
              <a:rPr lang="en-IN" dirty="0" err="1" smtClean="0"/>
              <a:t>Cython</a:t>
            </a:r>
            <a:r>
              <a:rPr lang="en-IN" dirty="0" smtClean="0"/>
              <a:t> allows C/C++ code to be called from Python code</a:t>
            </a:r>
          </a:p>
          <a:p>
            <a:pPr lvl="2"/>
            <a:r>
              <a:rPr lang="en-IN" dirty="0" smtClean="0"/>
              <a:t>Unfortunately requires “shared” library (.so) files to be generated which are not very cross platform compatible</a:t>
            </a:r>
          </a:p>
          <a:p>
            <a:r>
              <a:rPr lang="en-IN" b="1" dirty="0" smtClean="0"/>
              <a:t>Policy on shared library usage in Assignment 2</a:t>
            </a:r>
          </a:p>
          <a:p>
            <a:pPr lvl="2"/>
            <a:r>
              <a:rPr lang="en-IN" dirty="0" smtClean="0"/>
              <a:t>Groups are allowed to use </a:t>
            </a:r>
            <a:r>
              <a:rPr lang="en-IN" dirty="0" err="1" smtClean="0"/>
              <a:t>Cython</a:t>
            </a:r>
            <a:r>
              <a:rPr lang="en-IN" dirty="0" smtClean="0"/>
              <a:t> which requires .so files to be generated</a:t>
            </a:r>
          </a:p>
          <a:p>
            <a:pPr lvl="2"/>
            <a:r>
              <a:rPr lang="en-IN" dirty="0" smtClean="0"/>
              <a:t>All such files must be supplied with the submission at submission deadline</a:t>
            </a:r>
          </a:p>
          <a:p>
            <a:pPr lvl="2"/>
            <a:r>
              <a:rPr lang="en-IN" dirty="0" smtClean="0"/>
              <a:t>If such files are required but not submitted then zero marks for coding question</a:t>
            </a:r>
          </a:p>
          <a:p>
            <a:pPr lvl="2"/>
            <a:r>
              <a:rPr lang="en-IN" dirty="0" smtClean="0"/>
              <a:t>If your .so files are incompatible with our system, you will be called for a demo where you would be asked to generate the .so files on our system</a:t>
            </a:r>
          </a:p>
          <a:p>
            <a:pPr lvl="2"/>
            <a:r>
              <a:rPr lang="en-IN" dirty="0" smtClean="0"/>
              <a:t>Larger of the .so files would be counted to calculate model size</a:t>
            </a:r>
          </a:p>
          <a:p>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3</a:t>
            </a:fld>
            <a:endParaRPr lang="en-US"/>
          </a:p>
        </p:txBody>
      </p:sp>
    </p:spTree>
    <p:extLst>
      <p:ext uri="{BB962C8B-B14F-4D97-AF65-F5344CB8AC3E}">
        <p14:creationId xmlns:p14="http://schemas.microsoft.com/office/powerpoint/2010/main" val="355274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of Previous Lecture</a:t>
            </a:r>
            <a:endParaRPr lang="en-US" dirty="0"/>
          </a:p>
        </p:txBody>
      </p:sp>
      <p:sp>
        <p:nvSpPr>
          <p:cNvPr id="3" name="Content Placeholder 2"/>
          <p:cNvSpPr>
            <a:spLocks noGrp="1"/>
          </p:cNvSpPr>
          <p:nvPr>
            <p:ph idx="1"/>
          </p:nvPr>
        </p:nvSpPr>
        <p:spPr/>
        <p:txBody>
          <a:bodyPr/>
          <a:lstStyle/>
          <a:p>
            <a:r>
              <a:rPr lang="en-US" dirty="0" smtClean="0"/>
              <a:t>NN are universal models – all powerful given a “big” enough network</a:t>
            </a:r>
          </a:p>
          <a:p>
            <a:r>
              <a:rPr lang="en-US" dirty="0" smtClean="0"/>
              <a:t>Using NN with multiple outputs to handle multiclass/label problems</a:t>
            </a:r>
          </a:p>
          <a:p>
            <a:r>
              <a:rPr lang="en-US" dirty="0" smtClean="0"/>
              <a:t>Loss functions for DL and commonly associated o/p-layer activations</a:t>
            </a:r>
          </a:p>
          <a:p>
            <a:r>
              <a:rPr lang="en-US" dirty="0" smtClean="0"/>
              <a:t>Training a depth 1 NN (a perceptron) via gradient descent</a:t>
            </a:r>
          </a:p>
          <a:p>
            <a:pPr lvl="2"/>
            <a:r>
              <a:rPr lang="en-US" dirty="0" smtClean="0"/>
              <a:t>Choice of descent direction – notions of epoch, batch</a:t>
            </a:r>
          </a:p>
          <a:p>
            <a:pPr lvl="2"/>
            <a:r>
              <a:rPr lang="en-US" dirty="0" smtClean="0"/>
              <a:t>Techniques to efficiently detect convergence</a:t>
            </a:r>
          </a:p>
          <a:p>
            <a:pPr lvl="2"/>
            <a:r>
              <a:rPr lang="en-US" dirty="0" smtClean="0"/>
              <a:t>Techniques to decide on appropriate step length</a:t>
            </a:r>
          </a:p>
          <a:p>
            <a:pPr lvl="2"/>
            <a:r>
              <a:rPr lang="en-US" dirty="0" smtClean="0"/>
              <a:t>Techniques to prevent overfitting (NNs are powerful enough to memorize)</a:t>
            </a:r>
          </a:p>
        </p:txBody>
      </p:sp>
      <p:sp>
        <p:nvSpPr>
          <p:cNvPr id="4" name="Slide Number Placeholder 3"/>
          <p:cNvSpPr>
            <a:spLocks noGrp="1"/>
          </p:cNvSpPr>
          <p:nvPr>
            <p:ph type="sldNum" sz="quarter" idx="12"/>
          </p:nvPr>
        </p:nvSpPr>
        <p:spPr/>
        <p:txBody>
          <a:bodyPr/>
          <a:lstStyle/>
          <a:p>
            <a:fld id="{157B8E69-23A9-4619-9CFE-E27BFD8A78F9}" type="slidenum">
              <a:rPr lang="en-US" smtClean="0"/>
              <a:t>4</a:t>
            </a:fld>
            <a:endParaRPr lang="en-US"/>
          </a:p>
        </p:txBody>
      </p:sp>
    </p:spTree>
    <p:extLst>
      <p:ext uri="{BB962C8B-B14F-4D97-AF65-F5344CB8AC3E}">
        <p14:creationId xmlns:p14="http://schemas.microsoft.com/office/powerpoint/2010/main" val="217086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Multi-output Deep Networks</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5</a:t>
            </a:fld>
            <a:endParaRPr lang="en-US"/>
          </a:p>
        </p:txBody>
      </p:sp>
      <p:grpSp>
        <p:nvGrpSpPr>
          <p:cNvPr id="5" name="Group 4"/>
          <p:cNvGrpSpPr/>
          <p:nvPr/>
        </p:nvGrpSpPr>
        <p:grpSpPr>
          <a:xfrm>
            <a:off x="358588" y="880935"/>
            <a:ext cx="7616175" cy="5932615"/>
            <a:chOff x="358588" y="880935"/>
            <a:chExt cx="7616175" cy="5932615"/>
          </a:xfrm>
        </p:grpSpPr>
        <p:pic>
          <p:nvPicPr>
            <p:cNvPr id="6" name="Picture 5"/>
            <p:cNvPicPr>
              <a:picLocks noChangeAspect="1"/>
            </p:cNvPicPr>
            <p:nvPr/>
          </p:nvPicPr>
          <p:blipFill>
            <a:blip r:embed="rId2"/>
            <a:stretch>
              <a:fillRect/>
            </a:stretch>
          </p:blipFill>
          <p:spPr>
            <a:xfrm>
              <a:off x="1706125" y="4611957"/>
              <a:ext cx="878490" cy="885750"/>
            </a:xfrm>
            <a:prstGeom prst="rect">
              <a:avLst/>
            </a:prstGeom>
          </p:spPr>
        </p:pic>
        <p:pic>
          <p:nvPicPr>
            <p:cNvPr id="7" name="Picture 6"/>
            <p:cNvPicPr>
              <a:picLocks noChangeAspect="1"/>
            </p:cNvPicPr>
            <p:nvPr/>
          </p:nvPicPr>
          <p:blipFill>
            <a:blip r:embed="rId2"/>
            <a:stretch>
              <a:fillRect/>
            </a:stretch>
          </p:blipFill>
          <p:spPr>
            <a:xfrm>
              <a:off x="3053662" y="4611957"/>
              <a:ext cx="878490" cy="885750"/>
            </a:xfrm>
            <a:prstGeom prst="rect">
              <a:avLst/>
            </a:prstGeom>
          </p:spPr>
        </p:pic>
        <p:pic>
          <p:nvPicPr>
            <p:cNvPr id="8" name="Picture 7"/>
            <p:cNvPicPr>
              <a:picLocks noChangeAspect="1"/>
            </p:cNvPicPr>
            <p:nvPr/>
          </p:nvPicPr>
          <p:blipFill>
            <a:blip r:embed="rId2"/>
            <a:stretch>
              <a:fillRect/>
            </a:stretch>
          </p:blipFill>
          <p:spPr>
            <a:xfrm>
              <a:off x="4401199" y="4611957"/>
              <a:ext cx="878490" cy="885750"/>
            </a:xfrm>
            <a:prstGeom prst="rect">
              <a:avLst/>
            </a:prstGeom>
          </p:spPr>
        </p:pic>
        <p:pic>
          <p:nvPicPr>
            <p:cNvPr id="9" name="Picture 8"/>
            <p:cNvPicPr>
              <a:picLocks noChangeAspect="1"/>
            </p:cNvPicPr>
            <p:nvPr/>
          </p:nvPicPr>
          <p:blipFill>
            <a:blip r:embed="rId2"/>
            <a:stretch>
              <a:fillRect/>
            </a:stretch>
          </p:blipFill>
          <p:spPr>
            <a:xfrm>
              <a:off x="5748736" y="4611957"/>
              <a:ext cx="878490" cy="885750"/>
            </a:xfrm>
            <a:prstGeom prst="rect">
              <a:avLst/>
            </a:prstGeom>
          </p:spPr>
        </p:pic>
        <p:pic>
          <p:nvPicPr>
            <p:cNvPr id="10" name="Picture 9"/>
            <p:cNvPicPr>
              <a:picLocks noChangeAspect="1"/>
            </p:cNvPicPr>
            <p:nvPr/>
          </p:nvPicPr>
          <p:blipFill>
            <a:blip r:embed="rId2"/>
            <a:stretch>
              <a:fillRect/>
            </a:stretch>
          </p:blipFill>
          <p:spPr>
            <a:xfrm>
              <a:off x="7096273" y="4611957"/>
              <a:ext cx="878490" cy="885750"/>
            </a:xfrm>
            <a:prstGeom prst="rect">
              <a:avLst/>
            </a:prstGeom>
          </p:spPr>
        </p:pic>
        <p:pic>
          <p:nvPicPr>
            <p:cNvPr id="11" name="Picture 10"/>
            <p:cNvPicPr>
              <a:picLocks noChangeAspect="1"/>
            </p:cNvPicPr>
            <p:nvPr/>
          </p:nvPicPr>
          <p:blipFill>
            <a:blip r:embed="rId2"/>
            <a:stretch>
              <a:fillRect/>
            </a:stretch>
          </p:blipFill>
          <p:spPr>
            <a:xfrm>
              <a:off x="358588" y="4611957"/>
              <a:ext cx="878490" cy="885750"/>
            </a:xfrm>
            <a:prstGeom prst="rect">
              <a:avLst/>
            </a:prstGeom>
          </p:spPr>
        </p:pic>
        <p:pic>
          <p:nvPicPr>
            <p:cNvPr id="12" name="Picture 11"/>
            <p:cNvPicPr>
              <a:picLocks noChangeAspect="1"/>
            </p:cNvPicPr>
            <p:nvPr/>
          </p:nvPicPr>
          <p:blipFill>
            <a:blip r:embed="rId2"/>
            <a:stretch>
              <a:fillRect/>
            </a:stretch>
          </p:blipFill>
          <p:spPr>
            <a:xfrm>
              <a:off x="2312517" y="2550345"/>
              <a:ext cx="878490" cy="885750"/>
            </a:xfrm>
            <a:prstGeom prst="rect">
              <a:avLst/>
            </a:prstGeom>
          </p:spPr>
        </p:pic>
        <p:pic>
          <p:nvPicPr>
            <p:cNvPr id="13" name="Picture 12"/>
            <p:cNvPicPr>
              <a:picLocks noChangeAspect="1"/>
            </p:cNvPicPr>
            <p:nvPr/>
          </p:nvPicPr>
          <p:blipFill>
            <a:blip r:embed="rId2"/>
            <a:stretch>
              <a:fillRect/>
            </a:stretch>
          </p:blipFill>
          <p:spPr>
            <a:xfrm>
              <a:off x="3660054" y="2550345"/>
              <a:ext cx="878490" cy="885750"/>
            </a:xfrm>
            <a:prstGeom prst="rect">
              <a:avLst/>
            </a:prstGeom>
          </p:spPr>
        </p:pic>
        <p:pic>
          <p:nvPicPr>
            <p:cNvPr id="14" name="Picture 13"/>
            <p:cNvPicPr>
              <a:picLocks noChangeAspect="1"/>
            </p:cNvPicPr>
            <p:nvPr/>
          </p:nvPicPr>
          <p:blipFill>
            <a:blip r:embed="rId2"/>
            <a:stretch>
              <a:fillRect/>
            </a:stretch>
          </p:blipFill>
          <p:spPr>
            <a:xfrm>
              <a:off x="5007591" y="2550345"/>
              <a:ext cx="878490" cy="885750"/>
            </a:xfrm>
            <a:prstGeom prst="rect">
              <a:avLst/>
            </a:prstGeom>
          </p:spPr>
        </p:pic>
        <p:pic>
          <p:nvPicPr>
            <p:cNvPr id="15" name="Picture 14"/>
            <p:cNvPicPr>
              <a:picLocks noChangeAspect="1"/>
            </p:cNvPicPr>
            <p:nvPr/>
          </p:nvPicPr>
          <p:blipFill>
            <a:blip r:embed="rId2"/>
            <a:stretch>
              <a:fillRect/>
            </a:stretch>
          </p:blipFill>
          <p:spPr>
            <a:xfrm>
              <a:off x="6355128" y="2550345"/>
              <a:ext cx="878490" cy="885750"/>
            </a:xfrm>
            <a:prstGeom prst="rect">
              <a:avLst/>
            </a:prstGeom>
          </p:spPr>
        </p:pic>
        <p:pic>
          <p:nvPicPr>
            <p:cNvPr id="16" name="Picture 15"/>
            <p:cNvPicPr>
              <a:picLocks noChangeAspect="1"/>
            </p:cNvPicPr>
            <p:nvPr/>
          </p:nvPicPr>
          <p:blipFill>
            <a:blip r:embed="rId2"/>
            <a:stretch>
              <a:fillRect/>
            </a:stretch>
          </p:blipFill>
          <p:spPr>
            <a:xfrm>
              <a:off x="964980" y="2550345"/>
              <a:ext cx="878490" cy="885750"/>
            </a:xfrm>
            <a:prstGeom prst="rect">
              <a:avLst/>
            </a:prstGeom>
          </p:spPr>
        </p:pic>
        <p:sp>
          <p:nvSpPr>
            <p:cNvPr id="17" name="Oval 16"/>
            <p:cNvSpPr/>
            <p:nvPr/>
          </p:nvSpPr>
          <p:spPr>
            <a:xfrm>
              <a:off x="2312517" y="59405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8" name="Oval 17"/>
            <p:cNvSpPr/>
            <p:nvPr/>
          </p:nvSpPr>
          <p:spPr>
            <a:xfrm>
              <a:off x="5013113" y="59405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cxnSp>
          <p:nvCxnSpPr>
            <p:cNvPr id="19" name="Straight Arrow Connector 18"/>
            <p:cNvCxnSpPr>
              <a:stCxn id="17" idx="2"/>
              <a:endCxn id="11" idx="2"/>
            </p:cNvCxnSpPr>
            <p:nvPr/>
          </p:nvCxnSpPr>
          <p:spPr>
            <a:xfrm flipH="1" flipV="1">
              <a:off x="797833" y="5497707"/>
              <a:ext cx="1514684" cy="879359"/>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1"/>
              <a:endCxn id="6" idx="2"/>
            </p:cNvCxnSpPr>
            <p:nvPr/>
          </p:nvCxnSpPr>
          <p:spPr>
            <a:xfrm flipH="1" flipV="1">
              <a:off x="2145370" y="5497707"/>
              <a:ext cx="294990" cy="570718"/>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6"/>
              <a:endCxn id="10" idx="2"/>
            </p:cNvCxnSpPr>
            <p:nvPr/>
          </p:nvCxnSpPr>
          <p:spPr>
            <a:xfrm flipV="1">
              <a:off x="3185485" y="5497707"/>
              <a:ext cx="4350033" cy="879359"/>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6"/>
              <a:endCxn id="9" idx="2"/>
            </p:cNvCxnSpPr>
            <p:nvPr/>
          </p:nvCxnSpPr>
          <p:spPr>
            <a:xfrm flipV="1">
              <a:off x="3185485" y="5497707"/>
              <a:ext cx="3002496" cy="879359"/>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7" idx="6"/>
              <a:endCxn id="8" idx="2"/>
            </p:cNvCxnSpPr>
            <p:nvPr/>
          </p:nvCxnSpPr>
          <p:spPr>
            <a:xfrm flipV="1">
              <a:off x="3185485" y="5497707"/>
              <a:ext cx="1654959" cy="879359"/>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7" idx="7"/>
              <a:endCxn id="7" idx="2"/>
            </p:cNvCxnSpPr>
            <p:nvPr/>
          </p:nvCxnSpPr>
          <p:spPr>
            <a:xfrm flipV="1">
              <a:off x="3057642" y="5497707"/>
              <a:ext cx="435265" cy="570718"/>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8" idx="2"/>
              <a:endCxn id="11" idx="2"/>
            </p:cNvCxnSpPr>
            <p:nvPr/>
          </p:nvCxnSpPr>
          <p:spPr>
            <a:xfrm flipH="1" flipV="1">
              <a:off x="797833" y="5497707"/>
              <a:ext cx="4215280" cy="879359"/>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2"/>
              <a:endCxn id="6" idx="2"/>
            </p:cNvCxnSpPr>
            <p:nvPr/>
          </p:nvCxnSpPr>
          <p:spPr>
            <a:xfrm flipH="1" flipV="1">
              <a:off x="2145370" y="5497707"/>
              <a:ext cx="2867743" cy="879359"/>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8" idx="2"/>
              <a:endCxn id="7" idx="2"/>
            </p:cNvCxnSpPr>
            <p:nvPr/>
          </p:nvCxnSpPr>
          <p:spPr>
            <a:xfrm flipH="1" flipV="1">
              <a:off x="3492907" y="5497707"/>
              <a:ext cx="1520206" cy="879359"/>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8" idx="1"/>
              <a:endCxn id="8" idx="2"/>
            </p:cNvCxnSpPr>
            <p:nvPr/>
          </p:nvCxnSpPr>
          <p:spPr>
            <a:xfrm flipH="1" flipV="1">
              <a:off x="4840444" y="5497707"/>
              <a:ext cx="300512" cy="570718"/>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8" idx="7"/>
              <a:endCxn id="9" idx="2"/>
            </p:cNvCxnSpPr>
            <p:nvPr/>
          </p:nvCxnSpPr>
          <p:spPr>
            <a:xfrm flipV="1">
              <a:off x="5758238" y="5497707"/>
              <a:ext cx="429743" cy="570718"/>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8" idx="6"/>
              <a:endCxn id="10" idx="2"/>
            </p:cNvCxnSpPr>
            <p:nvPr/>
          </p:nvCxnSpPr>
          <p:spPr>
            <a:xfrm flipV="1">
              <a:off x="5886081" y="5497707"/>
              <a:ext cx="1649437" cy="879359"/>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660054" y="5940582"/>
              <a:ext cx="872968" cy="872968"/>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cxnSp>
          <p:nvCxnSpPr>
            <p:cNvPr id="32" name="Straight Arrow Connector 31"/>
            <p:cNvCxnSpPr>
              <a:stCxn id="16" idx="0"/>
              <a:endCxn id="42" idx="2"/>
            </p:cNvCxnSpPr>
            <p:nvPr/>
          </p:nvCxnSpPr>
          <p:spPr>
            <a:xfrm flipV="1">
              <a:off x="1404225" y="1766685"/>
              <a:ext cx="1347537" cy="78366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6" idx="0"/>
              <a:endCxn id="43" idx="2"/>
            </p:cNvCxnSpPr>
            <p:nvPr/>
          </p:nvCxnSpPr>
          <p:spPr>
            <a:xfrm flipV="1">
              <a:off x="1404225" y="1766685"/>
              <a:ext cx="2701058" cy="78366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5" idx="0"/>
              <a:endCxn id="43" idx="2"/>
            </p:cNvCxnSpPr>
            <p:nvPr/>
          </p:nvCxnSpPr>
          <p:spPr>
            <a:xfrm flipH="1" flipV="1">
              <a:off x="4105283" y="1766685"/>
              <a:ext cx="2689090" cy="78366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5" idx="0"/>
              <a:endCxn id="42" idx="2"/>
            </p:cNvCxnSpPr>
            <p:nvPr/>
          </p:nvCxnSpPr>
          <p:spPr>
            <a:xfrm flipH="1" flipV="1">
              <a:off x="2751762" y="1766685"/>
              <a:ext cx="4042611" cy="78366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2" idx="0"/>
              <a:endCxn id="42" idx="2"/>
            </p:cNvCxnSpPr>
            <p:nvPr/>
          </p:nvCxnSpPr>
          <p:spPr>
            <a:xfrm flipV="1">
              <a:off x="2751762" y="1766685"/>
              <a:ext cx="0" cy="78366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0"/>
              <a:endCxn id="43" idx="2"/>
            </p:cNvCxnSpPr>
            <p:nvPr/>
          </p:nvCxnSpPr>
          <p:spPr>
            <a:xfrm flipH="1" flipV="1">
              <a:off x="4105283" y="1766685"/>
              <a:ext cx="1341553" cy="78366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4" idx="0"/>
              <a:endCxn id="42" idx="2"/>
            </p:cNvCxnSpPr>
            <p:nvPr/>
          </p:nvCxnSpPr>
          <p:spPr>
            <a:xfrm flipH="1" flipV="1">
              <a:off x="2751762" y="1766685"/>
              <a:ext cx="2695074" cy="78366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0"/>
              <a:endCxn id="43" idx="2"/>
            </p:cNvCxnSpPr>
            <p:nvPr/>
          </p:nvCxnSpPr>
          <p:spPr>
            <a:xfrm flipV="1">
              <a:off x="2751762" y="1766685"/>
              <a:ext cx="1353521" cy="78366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3" idx="0"/>
              <a:endCxn id="43" idx="2"/>
            </p:cNvCxnSpPr>
            <p:nvPr/>
          </p:nvCxnSpPr>
          <p:spPr>
            <a:xfrm flipV="1">
              <a:off x="4099299" y="1766685"/>
              <a:ext cx="5984" cy="78366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3" idx="0"/>
              <a:endCxn id="42" idx="2"/>
            </p:cNvCxnSpPr>
            <p:nvPr/>
          </p:nvCxnSpPr>
          <p:spPr>
            <a:xfrm flipH="1" flipV="1">
              <a:off x="2751762" y="1766685"/>
              <a:ext cx="1347537" cy="78366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a:blip r:embed="rId2"/>
            <a:stretch>
              <a:fillRect/>
            </a:stretch>
          </p:blipFill>
          <p:spPr>
            <a:xfrm>
              <a:off x="2312517" y="880935"/>
              <a:ext cx="878490" cy="885750"/>
            </a:xfrm>
            <a:prstGeom prst="rect">
              <a:avLst/>
            </a:prstGeom>
          </p:spPr>
        </p:pic>
        <p:pic>
          <p:nvPicPr>
            <p:cNvPr id="43" name="Picture 42"/>
            <p:cNvPicPr>
              <a:picLocks noChangeAspect="1"/>
            </p:cNvPicPr>
            <p:nvPr/>
          </p:nvPicPr>
          <p:blipFill>
            <a:blip r:embed="rId2"/>
            <a:stretch>
              <a:fillRect/>
            </a:stretch>
          </p:blipFill>
          <p:spPr>
            <a:xfrm>
              <a:off x="3666038" y="880935"/>
              <a:ext cx="878490" cy="885750"/>
            </a:xfrm>
            <a:prstGeom prst="rect">
              <a:avLst/>
            </a:prstGeom>
          </p:spPr>
        </p:pic>
        <p:cxnSp>
          <p:nvCxnSpPr>
            <p:cNvPr id="44" name="Straight Arrow Connector 43"/>
            <p:cNvCxnSpPr>
              <a:stCxn id="9" idx="0"/>
              <a:endCxn id="14" idx="2"/>
            </p:cNvCxnSpPr>
            <p:nvPr/>
          </p:nvCxnSpPr>
          <p:spPr>
            <a:xfrm flipH="1" flipV="1">
              <a:off x="5446836" y="3436095"/>
              <a:ext cx="741145" cy="1175862"/>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0" idx="0"/>
              <a:endCxn id="14" idx="2"/>
            </p:cNvCxnSpPr>
            <p:nvPr/>
          </p:nvCxnSpPr>
          <p:spPr>
            <a:xfrm flipH="1" flipV="1">
              <a:off x="5446836" y="3436095"/>
              <a:ext cx="2088682" cy="1175862"/>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0" idx="0"/>
              <a:endCxn id="13" idx="2"/>
            </p:cNvCxnSpPr>
            <p:nvPr/>
          </p:nvCxnSpPr>
          <p:spPr>
            <a:xfrm flipH="1" flipV="1">
              <a:off x="4099299" y="3436095"/>
              <a:ext cx="3436219" cy="1175862"/>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0" idx="0"/>
              <a:endCxn id="12" idx="2"/>
            </p:cNvCxnSpPr>
            <p:nvPr/>
          </p:nvCxnSpPr>
          <p:spPr>
            <a:xfrm flipH="1" flipV="1">
              <a:off x="2751762" y="3436095"/>
              <a:ext cx="4783756" cy="1175862"/>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0" idx="0"/>
              <a:endCxn id="16" idx="2"/>
            </p:cNvCxnSpPr>
            <p:nvPr/>
          </p:nvCxnSpPr>
          <p:spPr>
            <a:xfrm flipH="1" flipV="1">
              <a:off x="1404225" y="3436095"/>
              <a:ext cx="6131293" cy="1175862"/>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0"/>
              <a:endCxn id="16" idx="2"/>
            </p:cNvCxnSpPr>
            <p:nvPr/>
          </p:nvCxnSpPr>
          <p:spPr>
            <a:xfrm flipV="1">
              <a:off x="797833" y="3436095"/>
              <a:ext cx="606392" cy="1175862"/>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1" idx="0"/>
              <a:endCxn id="12" idx="2"/>
            </p:cNvCxnSpPr>
            <p:nvPr/>
          </p:nvCxnSpPr>
          <p:spPr>
            <a:xfrm flipV="1">
              <a:off x="797833" y="3436095"/>
              <a:ext cx="1953929" cy="1175862"/>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1" idx="0"/>
              <a:endCxn id="13" idx="2"/>
            </p:cNvCxnSpPr>
            <p:nvPr/>
          </p:nvCxnSpPr>
          <p:spPr>
            <a:xfrm flipV="1">
              <a:off x="797833" y="3436095"/>
              <a:ext cx="3301466" cy="1175862"/>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1" idx="0"/>
              <a:endCxn id="14" idx="2"/>
            </p:cNvCxnSpPr>
            <p:nvPr/>
          </p:nvCxnSpPr>
          <p:spPr>
            <a:xfrm flipV="1">
              <a:off x="797833" y="3436095"/>
              <a:ext cx="4649003" cy="1175862"/>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1" idx="0"/>
              <a:endCxn id="15" idx="2"/>
            </p:cNvCxnSpPr>
            <p:nvPr/>
          </p:nvCxnSpPr>
          <p:spPr>
            <a:xfrm flipV="1">
              <a:off x="797833" y="3436095"/>
              <a:ext cx="5996540" cy="1175862"/>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6" idx="0"/>
              <a:endCxn id="12" idx="2"/>
            </p:cNvCxnSpPr>
            <p:nvPr/>
          </p:nvCxnSpPr>
          <p:spPr>
            <a:xfrm flipV="1">
              <a:off x="2145370" y="3436095"/>
              <a:ext cx="606392" cy="1175862"/>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9" idx="0"/>
              <a:endCxn id="15" idx="2"/>
            </p:cNvCxnSpPr>
            <p:nvPr/>
          </p:nvCxnSpPr>
          <p:spPr>
            <a:xfrm flipV="1">
              <a:off x="6187981" y="3436095"/>
              <a:ext cx="606392" cy="1175862"/>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6" idx="0"/>
              <a:endCxn id="13" idx="2"/>
            </p:cNvCxnSpPr>
            <p:nvPr/>
          </p:nvCxnSpPr>
          <p:spPr>
            <a:xfrm flipV="1">
              <a:off x="2145370" y="3436095"/>
              <a:ext cx="1953929" cy="1175862"/>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9" idx="0"/>
              <a:endCxn id="13" idx="2"/>
            </p:cNvCxnSpPr>
            <p:nvPr/>
          </p:nvCxnSpPr>
          <p:spPr>
            <a:xfrm flipH="1" flipV="1">
              <a:off x="4099299" y="3436095"/>
              <a:ext cx="2088682" cy="1175862"/>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7" idx="0"/>
              <a:endCxn id="13" idx="2"/>
            </p:cNvCxnSpPr>
            <p:nvPr/>
          </p:nvCxnSpPr>
          <p:spPr>
            <a:xfrm flipV="1">
              <a:off x="3492907" y="3436095"/>
              <a:ext cx="606392" cy="1175862"/>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8" idx="0"/>
              <a:endCxn id="13" idx="2"/>
            </p:cNvCxnSpPr>
            <p:nvPr/>
          </p:nvCxnSpPr>
          <p:spPr>
            <a:xfrm flipH="1" flipV="1">
              <a:off x="4099299" y="3436095"/>
              <a:ext cx="741145" cy="1175862"/>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8" idx="0"/>
              <a:endCxn id="12" idx="2"/>
            </p:cNvCxnSpPr>
            <p:nvPr/>
          </p:nvCxnSpPr>
          <p:spPr>
            <a:xfrm flipH="1" flipV="1">
              <a:off x="2751762" y="3436095"/>
              <a:ext cx="2088682" cy="1175862"/>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7" idx="0"/>
              <a:endCxn id="14" idx="2"/>
            </p:cNvCxnSpPr>
            <p:nvPr/>
          </p:nvCxnSpPr>
          <p:spPr>
            <a:xfrm flipV="1">
              <a:off x="3492907" y="3436095"/>
              <a:ext cx="1953929" cy="1175862"/>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0" idx="0"/>
              <a:endCxn id="15" idx="2"/>
            </p:cNvCxnSpPr>
            <p:nvPr/>
          </p:nvCxnSpPr>
          <p:spPr>
            <a:xfrm flipH="1" flipV="1">
              <a:off x="6794373" y="3436095"/>
              <a:ext cx="741145" cy="1175862"/>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7" idx="0"/>
              <a:endCxn id="12" idx="2"/>
            </p:cNvCxnSpPr>
            <p:nvPr/>
          </p:nvCxnSpPr>
          <p:spPr>
            <a:xfrm flipH="1" flipV="1">
              <a:off x="2751762" y="3436095"/>
              <a:ext cx="741145" cy="1175862"/>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8" idx="0"/>
              <a:endCxn id="14" idx="2"/>
            </p:cNvCxnSpPr>
            <p:nvPr/>
          </p:nvCxnSpPr>
          <p:spPr>
            <a:xfrm flipV="1">
              <a:off x="4840444" y="3436095"/>
              <a:ext cx="606392" cy="1175862"/>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6" idx="0"/>
              <a:endCxn id="16" idx="2"/>
            </p:cNvCxnSpPr>
            <p:nvPr/>
          </p:nvCxnSpPr>
          <p:spPr>
            <a:xfrm flipH="1" flipV="1">
              <a:off x="1404225" y="3436095"/>
              <a:ext cx="741145" cy="1175862"/>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6" idx="0"/>
              <a:endCxn id="71" idx="2"/>
            </p:cNvCxnSpPr>
            <p:nvPr/>
          </p:nvCxnSpPr>
          <p:spPr>
            <a:xfrm flipV="1">
              <a:off x="1404225" y="1766685"/>
              <a:ext cx="4036627" cy="78366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5" idx="0"/>
              <a:endCxn id="71" idx="2"/>
            </p:cNvCxnSpPr>
            <p:nvPr/>
          </p:nvCxnSpPr>
          <p:spPr>
            <a:xfrm flipH="1" flipV="1">
              <a:off x="5440852" y="1766685"/>
              <a:ext cx="1353521" cy="78366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4" idx="0"/>
              <a:endCxn id="71" idx="2"/>
            </p:cNvCxnSpPr>
            <p:nvPr/>
          </p:nvCxnSpPr>
          <p:spPr>
            <a:xfrm flipH="1" flipV="1">
              <a:off x="5440852" y="1766685"/>
              <a:ext cx="5984" cy="78366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2" idx="0"/>
              <a:endCxn id="71" idx="2"/>
            </p:cNvCxnSpPr>
            <p:nvPr/>
          </p:nvCxnSpPr>
          <p:spPr>
            <a:xfrm flipV="1">
              <a:off x="2751762" y="1766685"/>
              <a:ext cx="2689090" cy="78366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3" idx="0"/>
              <a:endCxn id="71" idx="2"/>
            </p:cNvCxnSpPr>
            <p:nvPr/>
          </p:nvCxnSpPr>
          <p:spPr>
            <a:xfrm flipV="1">
              <a:off x="4099299" y="1766685"/>
              <a:ext cx="1341553" cy="783660"/>
            </a:xfrm>
            <a:prstGeom prst="straightConnector1">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pic>
          <p:nvPicPr>
            <p:cNvPr id="71" name="Picture 70"/>
            <p:cNvPicPr>
              <a:picLocks noChangeAspect="1"/>
            </p:cNvPicPr>
            <p:nvPr/>
          </p:nvPicPr>
          <p:blipFill>
            <a:blip r:embed="rId2"/>
            <a:stretch>
              <a:fillRect/>
            </a:stretch>
          </p:blipFill>
          <p:spPr>
            <a:xfrm>
              <a:off x="5001607" y="880935"/>
              <a:ext cx="878490" cy="885750"/>
            </a:xfrm>
            <a:prstGeom prst="rect">
              <a:avLst/>
            </a:prstGeom>
          </p:spPr>
        </p:pic>
        <p:sp>
          <p:nvSpPr>
            <p:cNvPr id="72" name="Rectangle 71"/>
            <p:cNvSpPr/>
            <p:nvPr/>
          </p:nvSpPr>
          <p:spPr>
            <a:xfrm>
              <a:off x="2584615" y="972426"/>
              <a:ext cx="318081" cy="3190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3932152" y="972426"/>
              <a:ext cx="318081" cy="3190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5284941" y="972426"/>
              <a:ext cx="318081" cy="3190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Freeform 74"/>
          <p:cNvSpPr/>
          <p:nvPr/>
        </p:nvSpPr>
        <p:spPr>
          <a:xfrm>
            <a:off x="2333175" y="901557"/>
            <a:ext cx="3546921" cy="422253"/>
          </a:xfrm>
          <a:custGeom>
            <a:avLst/>
            <a:gdLst>
              <a:gd name="connsiteX0" fmla="*/ 391373 w 3508310"/>
              <a:gd name="connsiteY0" fmla="*/ 0 h 422253"/>
              <a:gd name="connsiteX1" fmla="*/ 3088570 w 3508310"/>
              <a:gd name="connsiteY1" fmla="*/ 0 h 422253"/>
              <a:gd name="connsiteX2" fmla="*/ 3088570 w 3508310"/>
              <a:gd name="connsiteY2" fmla="*/ 580 h 422253"/>
              <a:gd name="connsiteX3" fmla="*/ 3165644 w 3508310"/>
              <a:gd name="connsiteY3" fmla="*/ 7566 h 422253"/>
              <a:gd name="connsiteX4" fmla="*/ 3383322 w 3508310"/>
              <a:gd name="connsiteY4" fmla="*/ 122368 h 422253"/>
              <a:gd name="connsiteX5" fmla="*/ 3508310 w 3508310"/>
              <a:gd name="connsiteY5" fmla="*/ 422253 h 422253"/>
              <a:gd name="connsiteX6" fmla="*/ 3086057 w 3508310"/>
              <a:gd name="connsiteY6" fmla="*/ 422253 h 422253"/>
              <a:gd name="connsiteX7" fmla="*/ 3086039 w 3508310"/>
              <a:gd name="connsiteY7" fmla="*/ 420178 h 422253"/>
              <a:gd name="connsiteX8" fmla="*/ 422271 w 3508310"/>
              <a:gd name="connsiteY8" fmla="*/ 420178 h 422253"/>
              <a:gd name="connsiteX9" fmla="*/ 422253 w 3508310"/>
              <a:gd name="connsiteY9" fmla="*/ 422253 h 422253"/>
              <a:gd name="connsiteX10" fmla="*/ 0 w 3508310"/>
              <a:gd name="connsiteY10" fmla="*/ 422253 h 422253"/>
              <a:gd name="connsiteX11" fmla="*/ 124988 w 3508310"/>
              <a:gd name="connsiteY11" fmla="*/ 122368 h 422253"/>
              <a:gd name="connsiteX12" fmla="*/ 342666 w 3508310"/>
              <a:gd name="connsiteY12" fmla="*/ 7566 h 422253"/>
              <a:gd name="connsiteX13" fmla="*/ 391373 w 3508310"/>
              <a:gd name="connsiteY13" fmla="*/ 3151 h 422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8310" h="422253">
                <a:moveTo>
                  <a:pt x="391373" y="0"/>
                </a:moveTo>
                <a:lnTo>
                  <a:pt x="3088570" y="0"/>
                </a:lnTo>
                <a:lnTo>
                  <a:pt x="3088570" y="580"/>
                </a:lnTo>
                <a:lnTo>
                  <a:pt x="3165644" y="7566"/>
                </a:lnTo>
                <a:cubicBezTo>
                  <a:pt x="3247382" y="23255"/>
                  <a:pt x="3323330" y="62899"/>
                  <a:pt x="3383322" y="122368"/>
                </a:cubicBezTo>
                <a:cubicBezTo>
                  <a:pt x="3463313" y="201660"/>
                  <a:pt x="3508310" y="309623"/>
                  <a:pt x="3508310" y="422253"/>
                </a:cubicBezTo>
                <a:lnTo>
                  <a:pt x="3086057" y="422253"/>
                </a:lnTo>
                <a:lnTo>
                  <a:pt x="3086039" y="420178"/>
                </a:lnTo>
                <a:lnTo>
                  <a:pt x="422271" y="420178"/>
                </a:lnTo>
                <a:lnTo>
                  <a:pt x="422253" y="422253"/>
                </a:lnTo>
                <a:lnTo>
                  <a:pt x="0" y="422253"/>
                </a:lnTo>
                <a:cubicBezTo>
                  <a:pt x="0" y="309623"/>
                  <a:pt x="44997" y="201660"/>
                  <a:pt x="124988" y="122368"/>
                </a:cubicBezTo>
                <a:cubicBezTo>
                  <a:pt x="184981" y="62899"/>
                  <a:pt x="260928" y="23255"/>
                  <a:pt x="342666" y="7566"/>
                </a:cubicBezTo>
                <a:lnTo>
                  <a:pt x="391373" y="3151"/>
                </a:ln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81" name="Rectangular Callout 80"/>
              <p:cNvSpPr/>
              <p:nvPr/>
            </p:nvSpPr>
            <p:spPr>
              <a:xfrm>
                <a:off x="6462649" y="127271"/>
                <a:ext cx="4155720" cy="1002239"/>
              </a:xfrm>
              <a:prstGeom prst="wedgeRectCallout">
                <a:avLst>
                  <a:gd name="adj1" fmla="val -74960"/>
                  <a:gd name="adj2" fmla="val 5075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mj-lt"/>
                  </a:rPr>
                  <a:t>This network learns the function</a:t>
                </a:r>
                <a:br>
                  <a:rPr lang="en-US" sz="2400" dirty="0" smtClean="0">
                    <a:solidFill>
                      <a:schemeClr val="tx1"/>
                    </a:solidFill>
                    <a:latin typeface="+mj-lt"/>
                  </a:rPr>
                </a:br>
                <a14:m>
                  <m:oMathPara xmlns:m="http://schemas.openxmlformats.org/officeDocument/2006/math">
                    <m:oMathParaPr>
                      <m:jc m:val="centerGroup"/>
                    </m:oMathParaPr>
                    <m:oMath xmlns:m="http://schemas.openxmlformats.org/officeDocument/2006/math">
                      <m:r>
                        <a:rPr lang="en-IN" sz="2400" b="0" i="1" smtClean="0">
                          <a:solidFill>
                            <a:schemeClr val="tx1"/>
                          </a:solidFill>
                          <a:latin typeface="Cambria Math" panose="02040503050406030204" pitchFamily="18" charset="0"/>
                        </a:rPr>
                        <m:t>𝑔</m:t>
                      </m:r>
                      <m:d>
                        <m:dPr>
                          <m:ctrlPr>
                            <a:rPr lang="en-IN" sz="2400" b="0" i="1" smtClean="0">
                              <a:solidFill>
                                <a:schemeClr val="tx1"/>
                              </a:solidFill>
                              <a:latin typeface="Cambria Math" panose="02040503050406030204" pitchFamily="18" charset="0"/>
                            </a:rPr>
                          </m:ctrlPr>
                        </m:dPr>
                        <m:e>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𝑉</m:t>
                              </m:r>
                            </m:e>
                            <m:sup>
                              <m:r>
                                <a:rPr lang="en-IN" sz="2400" b="0" i="1" smtClean="0">
                                  <a:solidFill>
                                    <a:schemeClr val="tx1"/>
                                  </a:solidFill>
                                  <a:latin typeface="Cambria Math" panose="02040503050406030204" pitchFamily="18" charset="0"/>
                                </a:rPr>
                                <m:t>⊤</m:t>
                              </m:r>
                            </m:sup>
                          </m:sSup>
                          <m:r>
                            <a:rPr lang="en-IN" sz="2400" b="0" i="1" smtClean="0">
                              <a:solidFill>
                                <a:schemeClr val="tx1"/>
                              </a:solidFill>
                              <a:latin typeface="Cambria Math" panose="02040503050406030204" pitchFamily="18" charset="0"/>
                            </a:rPr>
                            <m:t>𝑓</m:t>
                          </m:r>
                          <m:d>
                            <m:dPr>
                              <m:ctrlPr>
                                <a:rPr lang="en-IN" sz="2400" b="0" i="1" smtClean="0">
                                  <a:solidFill>
                                    <a:schemeClr val="tx1"/>
                                  </a:solidFill>
                                  <a:latin typeface="Cambria Math" panose="02040503050406030204" pitchFamily="18" charset="0"/>
                                </a:rPr>
                              </m:ctrlPr>
                            </m:dPr>
                            <m:e>
                              <m:sSup>
                                <m:sSupPr>
                                  <m:ctrlPr>
                                    <a:rPr lang="en-IN" sz="2400" b="0" i="1" smtClean="0">
                                      <a:solidFill>
                                        <a:schemeClr val="tx1"/>
                                      </a:solidFill>
                                      <a:latin typeface="Cambria Math" panose="02040503050406030204" pitchFamily="18" charset="0"/>
                                    </a:rPr>
                                  </m:ctrlPr>
                                </m:sSupPr>
                                <m:e>
                                  <m:d>
                                    <m:dPr>
                                      <m:ctrlPr>
                                        <a:rPr lang="en-IN" sz="2400" b="0" i="1" smtClean="0">
                                          <a:solidFill>
                                            <a:schemeClr val="tx1"/>
                                          </a:solidFill>
                                          <a:latin typeface="Cambria Math" panose="02040503050406030204" pitchFamily="18" charset="0"/>
                                        </a:rPr>
                                      </m:ctrlPr>
                                    </m:dPr>
                                    <m:e>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𝑊</m:t>
                                          </m:r>
                                        </m:e>
                                        <m:sup>
                                          <m:r>
                                            <a:rPr lang="en-IN" sz="2400" b="0" i="1" smtClean="0">
                                              <a:solidFill>
                                                <a:schemeClr val="tx1"/>
                                              </a:solidFill>
                                              <a:latin typeface="Cambria Math" panose="02040503050406030204" pitchFamily="18" charset="0"/>
                                            </a:rPr>
                                            <m:t>2</m:t>
                                          </m:r>
                                        </m:sup>
                                      </m:sSup>
                                    </m:e>
                                  </m:d>
                                </m:e>
                                <m:sup>
                                  <m:r>
                                    <a:rPr lang="en-IN" sz="2400" b="0" i="1" smtClean="0">
                                      <a:solidFill>
                                        <a:schemeClr val="tx1"/>
                                      </a:solidFill>
                                      <a:latin typeface="Cambria Math" panose="02040503050406030204" pitchFamily="18" charset="0"/>
                                    </a:rPr>
                                    <m:t>⊤</m:t>
                                  </m:r>
                                </m:sup>
                              </m:sSup>
                              <m:r>
                                <a:rPr lang="en-IN" sz="2400" b="0" i="1" smtClean="0">
                                  <a:solidFill>
                                    <a:schemeClr val="tx1"/>
                                  </a:solidFill>
                                  <a:latin typeface="Cambria Math" panose="02040503050406030204" pitchFamily="18" charset="0"/>
                                </a:rPr>
                                <m:t>𝑓</m:t>
                              </m:r>
                              <m:d>
                                <m:dPr>
                                  <m:ctrlPr>
                                    <a:rPr lang="en-IN" sz="2400" b="0" i="1" smtClean="0">
                                      <a:solidFill>
                                        <a:schemeClr val="tx1"/>
                                      </a:solidFill>
                                      <a:latin typeface="Cambria Math" panose="02040503050406030204" pitchFamily="18" charset="0"/>
                                    </a:rPr>
                                  </m:ctrlPr>
                                </m:dPr>
                                <m:e>
                                  <m:sSup>
                                    <m:sSupPr>
                                      <m:ctrlPr>
                                        <a:rPr lang="en-IN" sz="2400" b="0" i="1" smtClean="0">
                                          <a:solidFill>
                                            <a:schemeClr val="tx1"/>
                                          </a:solidFill>
                                          <a:latin typeface="Cambria Math" panose="02040503050406030204" pitchFamily="18" charset="0"/>
                                        </a:rPr>
                                      </m:ctrlPr>
                                    </m:sSupPr>
                                    <m:e>
                                      <m:d>
                                        <m:dPr>
                                          <m:ctrlPr>
                                            <a:rPr lang="en-IN" sz="2400" b="0" i="1" smtClean="0">
                                              <a:solidFill>
                                                <a:schemeClr val="tx1"/>
                                              </a:solidFill>
                                              <a:latin typeface="Cambria Math" panose="02040503050406030204" pitchFamily="18" charset="0"/>
                                            </a:rPr>
                                          </m:ctrlPr>
                                        </m:dPr>
                                        <m:e>
                                          <m:sSup>
                                            <m:sSupPr>
                                              <m:ctrlPr>
                                                <a:rPr lang="en-IN" sz="2400" b="0" i="1" smtClean="0">
                                                  <a:solidFill>
                                                    <a:schemeClr val="tx1"/>
                                                  </a:solidFill>
                                                  <a:latin typeface="Cambria Math" panose="02040503050406030204" pitchFamily="18" charset="0"/>
                                                </a:rPr>
                                              </m:ctrlPr>
                                            </m:sSupPr>
                                            <m:e>
                                              <m:r>
                                                <a:rPr lang="en-IN" sz="2400" b="0" i="1" smtClean="0">
                                                  <a:solidFill>
                                                    <a:schemeClr val="tx1"/>
                                                  </a:solidFill>
                                                  <a:latin typeface="Cambria Math" panose="02040503050406030204" pitchFamily="18" charset="0"/>
                                                </a:rPr>
                                                <m:t>𝑊</m:t>
                                              </m:r>
                                            </m:e>
                                            <m:sup>
                                              <m:r>
                                                <a:rPr lang="en-IN" sz="2400" b="0" i="1" smtClean="0">
                                                  <a:solidFill>
                                                    <a:schemeClr val="tx1"/>
                                                  </a:solidFill>
                                                  <a:latin typeface="Cambria Math" panose="02040503050406030204" pitchFamily="18" charset="0"/>
                                                </a:rPr>
                                                <m:t>1</m:t>
                                              </m:r>
                                            </m:sup>
                                          </m:sSup>
                                        </m:e>
                                      </m:d>
                                    </m:e>
                                    <m:sup>
                                      <m:r>
                                        <a:rPr lang="en-IN" sz="2400" b="0" i="1" smtClean="0">
                                          <a:solidFill>
                                            <a:schemeClr val="tx1"/>
                                          </a:solidFill>
                                          <a:latin typeface="Cambria Math" panose="02040503050406030204" pitchFamily="18" charset="0"/>
                                        </a:rPr>
                                        <m:t>⊤</m:t>
                                      </m:r>
                                    </m:sup>
                                  </m:sSup>
                                  <m:r>
                                    <a:rPr lang="en-IN" sz="2400" b="1" i="0" smtClean="0">
                                      <a:solidFill>
                                        <a:schemeClr val="tx1"/>
                                      </a:solidFill>
                                      <a:latin typeface="Cambria Math" panose="02040503050406030204" pitchFamily="18" charset="0"/>
                                    </a:rPr>
                                    <m:t>𝐱</m:t>
                                  </m:r>
                                </m:e>
                              </m:d>
                            </m:e>
                          </m:d>
                        </m:e>
                      </m:d>
                    </m:oMath>
                  </m:oMathPara>
                </a14:m>
                <a:endParaRPr lang="en-US" sz="2400" dirty="0">
                  <a:solidFill>
                    <a:schemeClr val="tx1"/>
                  </a:solidFill>
                  <a:latin typeface="+mj-lt"/>
                </a:endParaRPr>
              </a:p>
            </p:txBody>
          </p:sp>
        </mc:Choice>
        <mc:Fallback>
          <p:sp>
            <p:nvSpPr>
              <p:cNvPr id="81" name="Rectangular Callout 80"/>
              <p:cNvSpPr>
                <a:spLocks noRot="1" noChangeAspect="1" noMove="1" noResize="1" noEditPoints="1" noAdjustHandles="1" noChangeArrowheads="1" noChangeShapeType="1" noTextEdit="1"/>
              </p:cNvSpPr>
              <p:nvPr/>
            </p:nvSpPr>
            <p:spPr>
              <a:xfrm>
                <a:off x="6462649" y="127271"/>
                <a:ext cx="4155720" cy="1002239"/>
              </a:xfrm>
              <a:prstGeom prst="wedgeRectCallout">
                <a:avLst>
                  <a:gd name="adj1" fmla="val -74960"/>
                  <a:gd name="adj2" fmla="val 50751"/>
                </a:avLst>
              </a:prstGeom>
              <a:blipFill>
                <a:blip r:embed="rId3"/>
                <a:stretch>
                  <a:fillRect t="-7558" r="-1048"/>
                </a:stretch>
              </a:blipFill>
              <a:ln w="38100">
                <a:solidFill>
                  <a:schemeClr val="accent1"/>
                </a:solid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84" name="Rectangular Callout 83"/>
              <p:cNvSpPr/>
              <p:nvPr/>
            </p:nvSpPr>
            <p:spPr>
              <a:xfrm>
                <a:off x="7731267" y="1214526"/>
                <a:ext cx="4006436" cy="2304648"/>
              </a:xfrm>
              <a:prstGeom prst="wedgeRectCallout">
                <a:avLst>
                  <a:gd name="adj1" fmla="val -100637"/>
                  <a:gd name="adj2" fmla="val -5001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N" sz="2400" dirty="0" smtClean="0">
                    <a:solidFill>
                      <a:prstClr val="black"/>
                    </a:solidFill>
                    <a:latin typeface="Calibri Light" panose="020F0302020204030204"/>
                  </a:rPr>
                  <a:t>Popular output-layer activation</a:t>
                </a:r>
              </a:p>
              <a:p>
                <a:pPr lvl="0"/>
                <a:r>
                  <a:rPr lang="en-IN" sz="2400" dirty="0" smtClean="0">
                    <a:solidFill>
                      <a:prstClr val="black"/>
                    </a:solidFill>
                    <a:latin typeface="Calibri Light" panose="020F0302020204030204"/>
                  </a:rPr>
                  <a:t>For </a:t>
                </a:r>
                <a:r>
                  <a:rPr lang="en-IN" sz="2400" dirty="0">
                    <a:solidFill>
                      <a:prstClr val="black"/>
                    </a:solidFill>
                    <a:latin typeface="Calibri Light" panose="020F0302020204030204"/>
                  </a:rPr>
                  <a:t>vector </a:t>
                </a:r>
                <a:r>
                  <a:rPr lang="en-IN" sz="2400" dirty="0" smtClean="0">
                    <a:solidFill>
                      <a:prstClr val="black"/>
                    </a:solidFill>
                    <a:latin typeface="Calibri Light" panose="020F0302020204030204"/>
                  </a:rPr>
                  <a:t>regression </a:t>
                </a:r>
                <a14:m>
                  <m:oMath xmlns:m="http://schemas.openxmlformats.org/officeDocument/2006/math">
                    <m:r>
                      <a:rPr lang="en-IN" sz="2400" b="0" i="1" smtClean="0">
                        <a:solidFill>
                          <a:prstClr val="black"/>
                        </a:solidFill>
                        <a:latin typeface="Cambria Math" panose="02040503050406030204" pitchFamily="18" charset="0"/>
                      </a:rPr>
                      <m:t>𝑔</m:t>
                    </m:r>
                    <m:d>
                      <m:dPr>
                        <m:ctrlPr>
                          <a:rPr lang="en-IN" sz="2400" b="0" i="1" smtClean="0">
                            <a:solidFill>
                              <a:prstClr val="black"/>
                            </a:solidFill>
                            <a:latin typeface="Cambria Math" panose="02040503050406030204" pitchFamily="18" charset="0"/>
                          </a:rPr>
                        </m:ctrlPr>
                      </m:dPr>
                      <m:e>
                        <m:r>
                          <a:rPr lang="en-IN" sz="2400" b="1" i="0" smtClean="0">
                            <a:solidFill>
                              <a:prstClr val="black"/>
                            </a:solidFill>
                            <a:latin typeface="Cambria Math" panose="02040503050406030204" pitchFamily="18" charset="0"/>
                          </a:rPr>
                          <m:t>𝐭</m:t>
                        </m:r>
                      </m:e>
                    </m:d>
                    <m:r>
                      <a:rPr lang="en-IN" sz="2400" b="0" i="1" smtClean="0">
                        <a:solidFill>
                          <a:prstClr val="black"/>
                        </a:solidFill>
                        <a:latin typeface="Cambria Math" panose="02040503050406030204" pitchFamily="18" charset="0"/>
                      </a:rPr>
                      <m:t>=</m:t>
                    </m:r>
                    <m:r>
                      <a:rPr lang="en-IN" sz="2400" b="1" i="0" smtClean="0">
                        <a:solidFill>
                          <a:prstClr val="black"/>
                        </a:solidFill>
                        <a:latin typeface="Cambria Math" panose="02040503050406030204" pitchFamily="18" charset="0"/>
                      </a:rPr>
                      <m:t>𝐭</m:t>
                    </m:r>
                  </m:oMath>
                </a14:m>
                <a:endParaRPr lang="en-IN" sz="2400" b="1" dirty="0" smtClean="0">
                  <a:solidFill>
                    <a:prstClr val="black"/>
                  </a:solidFill>
                  <a:latin typeface="Calibri Light" panose="020F0302020204030204"/>
                </a:endParaRPr>
              </a:p>
              <a:p>
                <a:pPr lvl="0"/>
                <a:r>
                  <a:rPr lang="en-US" sz="2400" dirty="0">
                    <a:solidFill>
                      <a:prstClr val="black"/>
                    </a:solidFill>
                    <a:latin typeface="Calibri Light" panose="020F0302020204030204"/>
                  </a:rPr>
                  <a:t>For </a:t>
                </a:r>
                <a:r>
                  <a:rPr lang="en-US" sz="2400" dirty="0" err="1">
                    <a:solidFill>
                      <a:prstClr val="black"/>
                    </a:solidFill>
                    <a:latin typeface="Calibri Light" panose="020F0302020204030204"/>
                  </a:rPr>
                  <a:t>multilabel</a:t>
                </a:r>
                <a:r>
                  <a:rPr lang="en-US" sz="2400" dirty="0">
                    <a:solidFill>
                      <a:prstClr val="black"/>
                    </a:solidFill>
                    <a:latin typeface="Calibri Light" panose="020F0302020204030204"/>
                  </a:rPr>
                  <a:t> </a:t>
                </a:r>
                <a14:m>
                  <m:oMath xmlns:m="http://schemas.openxmlformats.org/officeDocument/2006/math">
                    <m:r>
                      <a:rPr lang="en-IN" sz="2400" i="1">
                        <a:solidFill>
                          <a:prstClr val="black"/>
                        </a:solidFill>
                        <a:latin typeface="Cambria Math" panose="02040503050406030204" pitchFamily="18" charset="0"/>
                      </a:rPr>
                      <m:t>𝑔</m:t>
                    </m:r>
                    <m:d>
                      <m:dPr>
                        <m:ctrlPr>
                          <a:rPr lang="en-IN" sz="2400" i="1">
                            <a:solidFill>
                              <a:prstClr val="black"/>
                            </a:solidFill>
                            <a:latin typeface="Cambria Math" panose="02040503050406030204" pitchFamily="18" charset="0"/>
                          </a:rPr>
                        </m:ctrlPr>
                      </m:dPr>
                      <m:e>
                        <m:r>
                          <a:rPr lang="en-IN" sz="2400" b="1">
                            <a:solidFill>
                              <a:prstClr val="black"/>
                            </a:solidFill>
                            <a:latin typeface="Cambria Math" panose="02040503050406030204" pitchFamily="18" charset="0"/>
                          </a:rPr>
                          <m:t>𝐭</m:t>
                        </m:r>
                      </m:e>
                    </m:d>
                    <m:r>
                      <a:rPr lang="en-IN" sz="2400" i="1">
                        <a:solidFill>
                          <a:prstClr val="black"/>
                        </a:solidFill>
                        <a:latin typeface="Cambria Math" panose="02040503050406030204" pitchFamily="18" charset="0"/>
                      </a:rPr>
                      <m:t>=</m:t>
                    </m:r>
                    <m:r>
                      <m:rPr>
                        <m:sty m:val="p"/>
                      </m:rPr>
                      <a:rPr lang="en-IN" sz="2400" b="0" i="0" smtClean="0">
                        <a:solidFill>
                          <a:prstClr val="black"/>
                        </a:solidFill>
                        <a:latin typeface="Cambria Math" panose="02040503050406030204" pitchFamily="18" charset="0"/>
                      </a:rPr>
                      <m:t>sign</m:t>
                    </m:r>
                    <m:d>
                      <m:dPr>
                        <m:ctrlPr>
                          <a:rPr lang="en-IN" sz="2400" b="1" i="0" smtClean="0">
                            <a:solidFill>
                              <a:prstClr val="black"/>
                            </a:solidFill>
                            <a:latin typeface="Cambria Math" panose="02040503050406030204" pitchFamily="18" charset="0"/>
                          </a:rPr>
                        </m:ctrlPr>
                      </m:dPr>
                      <m:e>
                        <m:r>
                          <a:rPr lang="en-IN" sz="2400" b="1">
                            <a:solidFill>
                              <a:prstClr val="black"/>
                            </a:solidFill>
                            <a:latin typeface="Cambria Math" panose="02040503050406030204" pitchFamily="18" charset="0"/>
                          </a:rPr>
                          <m:t>𝐭</m:t>
                        </m:r>
                      </m:e>
                    </m:d>
                  </m:oMath>
                </a14:m>
                <a:endParaRPr lang="en-US" sz="2400" dirty="0" smtClean="0">
                  <a:solidFill>
                    <a:prstClr val="black"/>
                  </a:solidFill>
                  <a:latin typeface="Calibri Light" panose="020F0302020204030204"/>
                </a:endParaRPr>
              </a:p>
              <a:p>
                <a:r>
                  <a:rPr lang="en-IN" sz="2400" dirty="0" smtClean="0">
                    <a:solidFill>
                      <a:schemeClr val="tx1"/>
                    </a:solidFill>
                    <a:latin typeface="+mj-lt"/>
                  </a:rPr>
                  <a:t>For multiclass, </a:t>
                </a:r>
                <a:r>
                  <a:rPr lang="en-IN" sz="2400" dirty="0" err="1" smtClean="0">
                    <a:solidFill>
                      <a:schemeClr val="tx1"/>
                    </a:solidFill>
                    <a:latin typeface="+mj-lt"/>
                  </a:rPr>
                  <a:t>softmax</a:t>
                </a:r>
                <a:r>
                  <a:rPr lang="en-IN" sz="2400" dirty="0" smtClean="0">
                    <a:solidFill>
                      <a:schemeClr val="tx1"/>
                    </a:solidFill>
                    <a:latin typeface="+mj-lt"/>
                  </a:rPr>
                  <a:t/>
                </a:r>
                <a:br>
                  <a:rPr lang="en-IN" sz="2400" dirty="0" smtClean="0">
                    <a:solidFill>
                      <a:schemeClr val="tx1"/>
                    </a:solidFill>
                    <a:latin typeface="+mj-lt"/>
                  </a:rPr>
                </a:br>
                <a14:m>
                  <m:oMath xmlns:m="http://schemas.openxmlformats.org/officeDocument/2006/math">
                    <m:r>
                      <a:rPr lang="en-IN" sz="2400" b="1" i="0" smtClean="0">
                        <a:solidFill>
                          <a:schemeClr val="tx1"/>
                        </a:solidFill>
                        <a:latin typeface="Cambria Math" panose="02040503050406030204" pitchFamily="18" charset="0"/>
                      </a:rPr>
                      <m:t>𝐳</m:t>
                    </m:r>
                    <m:r>
                      <a:rPr lang="en-IN" sz="2400" b="0" i="1" smtClean="0">
                        <a:solidFill>
                          <a:schemeClr val="tx1"/>
                        </a:solidFill>
                        <a:latin typeface="Cambria Math" panose="02040503050406030204" pitchFamily="18" charset="0"/>
                      </a:rPr>
                      <m:t>=</m:t>
                    </m:r>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𝑔</m:t>
                        </m:r>
                      </m:e>
                      <m:sub>
                        <m:r>
                          <m:rPr>
                            <m:sty m:val="p"/>
                          </m:rPr>
                          <a:rPr lang="en-IN" sz="2400" b="0" i="0" smtClean="0">
                            <a:solidFill>
                              <a:schemeClr val="tx1"/>
                            </a:solidFill>
                            <a:latin typeface="Cambria Math" panose="02040503050406030204" pitchFamily="18" charset="0"/>
                          </a:rPr>
                          <m:t>SM</m:t>
                        </m:r>
                      </m:sub>
                    </m:sSub>
                    <m:d>
                      <m:dPr>
                        <m:ctrlPr>
                          <a:rPr lang="en-IN" sz="2400" b="0" i="1" smtClean="0">
                            <a:solidFill>
                              <a:schemeClr val="tx1"/>
                            </a:solidFill>
                            <a:latin typeface="Cambria Math" panose="02040503050406030204" pitchFamily="18" charset="0"/>
                          </a:rPr>
                        </m:ctrlPr>
                      </m:dPr>
                      <m:e>
                        <m:r>
                          <a:rPr lang="en-IN" sz="2400" b="1" i="0" smtClean="0">
                            <a:solidFill>
                              <a:schemeClr val="tx1"/>
                            </a:solidFill>
                            <a:latin typeface="Cambria Math" panose="02040503050406030204" pitchFamily="18" charset="0"/>
                          </a:rPr>
                          <m:t>𝐭</m:t>
                        </m:r>
                      </m:e>
                    </m:d>
                  </m:oMath>
                </a14:m>
                <a:r>
                  <a:rPr lang="en-IN" sz="2400" dirty="0" smtClean="0">
                    <a:solidFill>
                      <a:schemeClr val="tx1"/>
                    </a:solidFill>
                    <a:latin typeface="+mj-lt"/>
                  </a:rPr>
                  <a:t>, </a:t>
                </a:r>
                <a14:m>
                  <m:oMath xmlns:m="http://schemas.openxmlformats.org/officeDocument/2006/math">
                    <m:sSub>
                      <m:sSubPr>
                        <m:ctrlPr>
                          <a:rPr lang="en-IN" sz="2400" b="0" i="1" smtClean="0">
                            <a:solidFill>
                              <a:schemeClr val="tx1"/>
                            </a:solidFill>
                            <a:latin typeface="Cambria Math" panose="02040503050406030204" pitchFamily="18" charset="0"/>
                          </a:rPr>
                        </m:ctrlPr>
                      </m:sSubPr>
                      <m:e>
                        <m:r>
                          <a:rPr lang="en-IN" sz="2400" b="1" i="0" smtClean="0">
                            <a:solidFill>
                              <a:schemeClr val="tx1"/>
                            </a:solidFill>
                            <a:latin typeface="Cambria Math" panose="02040503050406030204" pitchFamily="18" charset="0"/>
                          </a:rPr>
                          <m:t>𝐳</m:t>
                        </m:r>
                      </m:e>
                      <m:sub>
                        <m:r>
                          <a:rPr lang="en-IN" sz="2400" b="0" i="1" smtClean="0">
                            <a:solidFill>
                              <a:schemeClr val="tx1"/>
                            </a:solidFill>
                            <a:latin typeface="Cambria Math" panose="02040503050406030204" pitchFamily="18" charset="0"/>
                          </a:rPr>
                          <m:t>𝑖</m:t>
                        </m:r>
                      </m:sub>
                    </m:sSub>
                    <m:r>
                      <a:rPr lang="en-IN" sz="2400" b="0" i="1" smtClean="0">
                        <a:solidFill>
                          <a:schemeClr val="tx1"/>
                        </a:solidFill>
                        <a:latin typeface="Cambria Math" panose="02040503050406030204" pitchFamily="18" charset="0"/>
                      </a:rPr>
                      <m:t>=</m:t>
                    </m:r>
                    <m:f>
                      <m:fPr>
                        <m:ctrlPr>
                          <a:rPr lang="en-IN" sz="2400" b="0" i="1" smtClean="0">
                            <a:solidFill>
                              <a:schemeClr val="tx1"/>
                            </a:solidFill>
                            <a:latin typeface="Cambria Math" panose="02040503050406030204" pitchFamily="18" charset="0"/>
                          </a:rPr>
                        </m:ctrlPr>
                      </m:fPr>
                      <m:num>
                        <m:func>
                          <m:funcPr>
                            <m:ctrlPr>
                              <a:rPr lang="en-IN" sz="2400" b="0" i="1" smtClean="0">
                                <a:solidFill>
                                  <a:schemeClr val="tx1"/>
                                </a:solidFill>
                                <a:latin typeface="Cambria Math" panose="02040503050406030204" pitchFamily="18" charset="0"/>
                              </a:rPr>
                            </m:ctrlPr>
                          </m:funcPr>
                          <m:fName>
                            <m:r>
                              <m:rPr>
                                <m:sty m:val="p"/>
                              </m:rPr>
                              <a:rPr lang="en-IN" sz="2400" b="0" i="0" smtClean="0">
                                <a:solidFill>
                                  <a:schemeClr val="tx1"/>
                                </a:solidFill>
                                <a:latin typeface="Cambria Math" panose="02040503050406030204" pitchFamily="18" charset="0"/>
                              </a:rPr>
                              <m:t>exp</m:t>
                            </m:r>
                          </m:fName>
                          <m:e>
                            <m:d>
                              <m:dPr>
                                <m:ctrlPr>
                                  <a:rPr lang="en-IN" sz="2400" b="0" i="1" smtClean="0">
                                    <a:solidFill>
                                      <a:schemeClr val="tx1"/>
                                    </a:solidFill>
                                    <a:latin typeface="Cambria Math" panose="02040503050406030204" pitchFamily="18" charset="0"/>
                                  </a:rPr>
                                </m:ctrlPr>
                              </m:dPr>
                              <m:e>
                                <m:sSub>
                                  <m:sSubPr>
                                    <m:ctrlPr>
                                      <a:rPr lang="en-IN" sz="2400" b="0" i="1" smtClean="0">
                                        <a:solidFill>
                                          <a:schemeClr val="tx1"/>
                                        </a:solidFill>
                                        <a:latin typeface="Cambria Math" panose="02040503050406030204" pitchFamily="18" charset="0"/>
                                      </a:rPr>
                                    </m:ctrlPr>
                                  </m:sSubPr>
                                  <m:e>
                                    <m:r>
                                      <a:rPr lang="en-IN" sz="2400" b="1" i="0" smtClean="0">
                                        <a:solidFill>
                                          <a:schemeClr val="tx1"/>
                                        </a:solidFill>
                                        <a:latin typeface="Cambria Math" panose="02040503050406030204" pitchFamily="18" charset="0"/>
                                      </a:rPr>
                                      <m:t>𝐭</m:t>
                                    </m:r>
                                  </m:e>
                                  <m:sub>
                                    <m:r>
                                      <a:rPr lang="en-IN" sz="2400" b="0" i="1" smtClean="0">
                                        <a:solidFill>
                                          <a:schemeClr val="tx1"/>
                                        </a:solidFill>
                                        <a:latin typeface="Cambria Math" panose="02040503050406030204" pitchFamily="18" charset="0"/>
                                      </a:rPr>
                                      <m:t>𝑖</m:t>
                                    </m:r>
                                  </m:sub>
                                </m:sSub>
                              </m:e>
                            </m:d>
                          </m:e>
                        </m:func>
                      </m:num>
                      <m:den>
                        <m:nary>
                          <m:naryPr>
                            <m:chr m:val="∑"/>
                            <m:limLoc m:val="subSup"/>
                            <m:ctrlPr>
                              <a:rPr lang="en-IN" sz="2400" b="0" i="1" smtClean="0">
                                <a:solidFill>
                                  <a:schemeClr val="tx1"/>
                                </a:solidFill>
                                <a:latin typeface="Cambria Math" panose="02040503050406030204" pitchFamily="18" charset="0"/>
                              </a:rPr>
                            </m:ctrlPr>
                          </m:naryPr>
                          <m:sub>
                            <m:r>
                              <m:rPr>
                                <m:brk m:alnAt="25"/>
                              </m:rPr>
                              <a:rPr lang="en-IN" sz="2400" b="0" i="1" smtClean="0">
                                <a:solidFill>
                                  <a:schemeClr val="tx1"/>
                                </a:solidFill>
                                <a:latin typeface="Cambria Math" panose="02040503050406030204" pitchFamily="18" charset="0"/>
                              </a:rPr>
                              <m:t>𝑗</m:t>
                            </m:r>
                            <m:r>
                              <a:rPr lang="en-IN" sz="2400" b="0" i="1" smtClean="0">
                                <a:solidFill>
                                  <a:schemeClr val="tx1"/>
                                </a:solidFill>
                                <a:latin typeface="Cambria Math" panose="02040503050406030204" pitchFamily="18" charset="0"/>
                              </a:rPr>
                              <m:t>=1</m:t>
                            </m:r>
                          </m:sub>
                          <m:sup>
                            <m:r>
                              <a:rPr lang="en-IN" sz="2400" b="0" i="1" smtClean="0">
                                <a:solidFill>
                                  <a:schemeClr val="tx1"/>
                                </a:solidFill>
                                <a:latin typeface="Cambria Math" panose="02040503050406030204" pitchFamily="18" charset="0"/>
                              </a:rPr>
                              <m:t>𝐾</m:t>
                            </m:r>
                          </m:sup>
                          <m:e>
                            <m:func>
                              <m:funcPr>
                                <m:ctrlPr>
                                  <a:rPr lang="en-IN" sz="2400" i="1">
                                    <a:solidFill>
                                      <a:schemeClr val="tx1"/>
                                    </a:solidFill>
                                    <a:latin typeface="Cambria Math" panose="02040503050406030204" pitchFamily="18" charset="0"/>
                                  </a:rPr>
                                </m:ctrlPr>
                              </m:funcPr>
                              <m:fName>
                                <m:r>
                                  <m:rPr>
                                    <m:sty m:val="p"/>
                                  </m:rPr>
                                  <a:rPr lang="en-IN" sz="2400">
                                    <a:solidFill>
                                      <a:schemeClr val="tx1"/>
                                    </a:solidFill>
                                    <a:latin typeface="Cambria Math" panose="02040503050406030204" pitchFamily="18" charset="0"/>
                                  </a:rPr>
                                  <m:t>exp</m:t>
                                </m:r>
                              </m:fName>
                              <m:e>
                                <m:d>
                                  <m:dPr>
                                    <m:ctrlPr>
                                      <a:rPr lang="en-IN" sz="2400" i="1">
                                        <a:solidFill>
                                          <a:schemeClr val="tx1"/>
                                        </a:solidFill>
                                        <a:latin typeface="Cambria Math" panose="02040503050406030204" pitchFamily="18" charset="0"/>
                                      </a:rPr>
                                    </m:ctrlPr>
                                  </m:dPr>
                                  <m:e>
                                    <m:sSub>
                                      <m:sSubPr>
                                        <m:ctrlPr>
                                          <a:rPr lang="en-IN" sz="2400" i="1">
                                            <a:solidFill>
                                              <a:schemeClr val="tx1"/>
                                            </a:solidFill>
                                            <a:latin typeface="Cambria Math" panose="02040503050406030204" pitchFamily="18" charset="0"/>
                                          </a:rPr>
                                        </m:ctrlPr>
                                      </m:sSubPr>
                                      <m:e>
                                        <m:r>
                                          <a:rPr lang="en-IN" sz="2400" b="1">
                                            <a:solidFill>
                                              <a:schemeClr val="tx1"/>
                                            </a:solidFill>
                                            <a:latin typeface="Cambria Math" panose="02040503050406030204" pitchFamily="18" charset="0"/>
                                          </a:rPr>
                                          <m:t>𝐭</m:t>
                                        </m:r>
                                      </m:e>
                                      <m:sub>
                                        <m:r>
                                          <a:rPr lang="en-IN" sz="2400" b="0" i="1" smtClean="0">
                                            <a:solidFill>
                                              <a:schemeClr val="tx1"/>
                                            </a:solidFill>
                                            <a:latin typeface="Cambria Math" panose="02040503050406030204" pitchFamily="18" charset="0"/>
                                          </a:rPr>
                                          <m:t>𝑗</m:t>
                                        </m:r>
                                      </m:sub>
                                    </m:sSub>
                                  </m:e>
                                </m:d>
                              </m:e>
                            </m:func>
                          </m:e>
                        </m:nary>
                      </m:den>
                    </m:f>
                  </m:oMath>
                </a14:m>
                <a:endParaRPr lang="en-US" sz="2400" dirty="0">
                  <a:solidFill>
                    <a:schemeClr val="tx1"/>
                  </a:solidFill>
                  <a:latin typeface="+mj-lt"/>
                </a:endParaRPr>
              </a:p>
            </p:txBody>
          </p:sp>
        </mc:Choice>
        <mc:Fallback>
          <p:sp>
            <p:nvSpPr>
              <p:cNvPr id="84" name="Rectangular Callout 83"/>
              <p:cNvSpPr>
                <a:spLocks noRot="1" noChangeAspect="1" noMove="1" noResize="1" noEditPoints="1" noAdjustHandles="1" noChangeArrowheads="1" noChangeShapeType="1" noTextEdit="1"/>
              </p:cNvSpPr>
              <p:nvPr/>
            </p:nvSpPr>
            <p:spPr>
              <a:xfrm>
                <a:off x="7731267" y="1214526"/>
                <a:ext cx="4006436" cy="2304648"/>
              </a:xfrm>
              <a:prstGeom prst="wedgeRectCallout">
                <a:avLst>
                  <a:gd name="adj1" fmla="val -100637"/>
                  <a:gd name="adj2" fmla="val -50017"/>
                </a:avLst>
              </a:prstGeom>
              <a:blipFill>
                <a:blip r:embed="rId4"/>
                <a:stretch>
                  <a:fillRect r="-803"/>
                </a:stretch>
              </a:blipFill>
              <a:ln w="38100">
                <a:solidFill>
                  <a:schemeClr val="accent1"/>
                </a:solid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80" name="TextBox 79"/>
              <p:cNvSpPr txBox="1"/>
              <p:nvPr/>
            </p:nvSpPr>
            <p:spPr>
              <a:xfrm>
                <a:off x="6485642" y="5973071"/>
                <a:ext cx="81070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𝑊</m:t>
                          </m:r>
                        </m:e>
                        <m:sup>
                          <m:r>
                            <a:rPr lang="en-IN" sz="3200" b="0" i="1" smtClean="0">
                              <a:latin typeface="Cambria Math" panose="02040503050406030204" pitchFamily="18" charset="0"/>
                            </a:rPr>
                            <m:t>1</m:t>
                          </m:r>
                        </m:sup>
                      </m:sSup>
                    </m:oMath>
                  </m:oMathPara>
                </a14:m>
                <a:endParaRPr lang="en-US" sz="3200" dirty="0"/>
              </a:p>
            </p:txBody>
          </p:sp>
        </mc:Choice>
        <mc:Fallback>
          <p:sp>
            <p:nvSpPr>
              <p:cNvPr id="80" name="TextBox 79"/>
              <p:cNvSpPr txBox="1">
                <a:spLocks noRot="1" noChangeAspect="1" noMove="1" noResize="1" noEditPoints="1" noAdjustHandles="1" noChangeArrowheads="1" noChangeShapeType="1" noTextEdit="1"/>
              </p:cNvSpPr>
              <p:nvPr/>
            </p:nvSpPr>
            <p:spPr>
              <a:xfrm>
                <a:off x="6485642" y="5973071"/>
                <a:ext cx="810705" cy="584775"/>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83" name="TextBox 82"/>
              <p:cNvSpPr txBox="1"/>
              <p:nvPr/>
            </p:nvSpPr>
            <p:spPr>
              <a:xfrm>
                <a:off x="7030085" y="3453981"/>
                <a:ext cx="81070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𝑊</m:t>
                          </m:r>
                        </m:e>
                        <m:sup>
                          <m:r>
                            <a:rPr lang="en-IN" sz="3200" b="0" i="1" smtClean="0">
                              <a:latin typeface="Cambria Math" panose="02040503050406030204" pitchFamily="18" charset="0"/>
                            </a:rPr>
                            <m:t>2</m:t>
                          </m:r>
                        </m:sup>
                      </m:sSup>
                    </m:oMath>
                  </m:oMathPara>
                </a14:m>
                <a:endParaRPr lang="en-US" sz="3200" dirty="0"/>
              </a:p>
            </p:txBody>
          </p:sp>
        </mc:Choice>
        <mc:Fallback>
          <p:sp>
            <p:nvSpPr>
              <p:cNvPr id="83" name="TextBox 82"/>
              <p:cNvSpPr txBox="1">
                <a:spLocks noRot="1" noChangeAspect="1" noMove="1" noResize="1" noEditPoints="1" noAdjustHandles="1" noChangeArrowheads="1" noChangeShapeType="1" noTextEdit="1"/>
              </p:cNvSpPr>
              <p:nvPr/>
            </p:nvSpPr>
            <p:spPr>
              <a:xfrm>
                <a:off x="7030085" y="3453981"/>
                <a:ext cx="810705" cy="584775"/>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85" name="TextBox 84"/>
              <p:cNvSpPr txBox="1"/>
              <p:nvPr/>
            </p:nvSpPr>
            <p:spPr>
              <a:xfrm>
                <a:off x="5614521" y="1427950"/>
                <a:ext cx="81070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rPr>
                        <m:t>𝑉</m:t>
                      </m:r>
                    </m:oMath>
                  </m:oMathPara>
                </a14:m>
                <a:endParaRPr lang="en-US" sz="3200" i="1" dirty="0"/>
              </a:p>
            </p:txBody>
          </p:sp>
        </mc:Choice>
        <mc:Fallback>
          <p:sp>
            <p:nvSpPr>
              <p:cNvPr id="85" name="TextBox 84"/>
              <p:cNvSpPr txBox="1">
                <a:spLocks noRot="1" noChangeAspect="1" noMove="1" noResize="1" noEditPoints="1" noAdjustHandles="1" noChangeArrowheads="1" noChangeShapeType="1" noTextEdit="1"/>
              </p:cNvSpPr>
              <p:nvPr/>
            </p:nvSpPr>
            <p:spPr>
              <a:xfrm>
                <a:off x="5614521" y="1427950"/>
                <a:ext cx="810705" cy="584775"/>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2915728" y="871396"/>
                <a:ext cx="2194471"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𝑔</m:t>
                      </m:r>
                      <m:d>
                        <m:dPr>
                          <m:ctrlPr>
                            <a:rPr lang="en-IN" sz="2400" b="0" i="1" smtClean="0">
                              <a:latin typeface="Cambria Math" panose="02040503050406030204" pitchFamily="18" charset="0"/>
                            </a:rPr>
                          </m:ctrlPr>
                        </m:dPr>
                        <m:e>
                          <m:r>
                            <a:rPr lang="en-IN" sz="2400" b="1" i="0" smtClean="0">
                              <a:latin typeface="Cambria Math" panose="02040503050406030204" pitchFamily="18" charset="0"/>
                            </a:rPr>
                            <m:t>𝐭</m:t>
                          </m:r>
                        </m:e>
                      </m:d>
                      <m:r>
                        <a:rPr lang="en-IN" sz="2400" b="0" i="1" smtClean="0">
                          <a:latin typeface="Cambria Math" panose="02040503050406030204" pitchFamily="18" charset="0"/>
                        </a:rPr>
                        <m:t>=</m:t>
                      </m:r>
                      <m:r>
                        <a:rPr lang="en-IN" sz="2400" b="1" i="0" smtClean="0">
                          <a:latin typeface="Cambria Math" panose="02040503050406030204" pitchFamily="18" charset="0"/>
                        </a:rPr>
                        <m:t>𝐳</m:t>
                      </m:r>
                    </m:oMath>
                  </m:oMathPara>
                </a14:m>
                <a:endParaRPr lang="en-IN" sz="2400" b="1" dirty="0"/>
              </a:p>
            </p:txBody>
          </p:sp>
        </mc:Choice>
        <mc:Fallback>
          <p:sp>
            <p:nvSpPr>
              <p:cNvPr id="3" name="TextBox 2"/>
              <p:cNvSpPr txBox="1">
                <a:spLocks noRot="1" noChangeAspect="1" noMove="1" noResize="1" noEditPoints="1" noAdjustHandles="1" noChangeArrowheads="1" noChangeShapeType="1" noTextEdit="1"/>
              </p:cNvSpPr>
              <p:nvPr/>
            </p:nvSpPr>
            <p:spPr>
              <a:xfrm>
                <a:off x="2915728" y="871396"/>
                <a:ext cx="2194471" cy="461665"/>
              </a:xfrm>
              <a:prstGeom prst="rect">
                <a:avLst/>
              </a:prstGeom>
              <a:blipFill>
                <a:blip r:embed="rId8"/>
                <a:stretch>
                  <a:fillRect b="-9211"/>
                </a:stretch>
              </a:blipFill>
            </p:spPr>
            <p:txBody>
              <a:bodyPr/>
              <a:lstStyle/>
              <a:p>
                <a:r>
                  <a:rPr lang="en-IN">
                    <a:noFill/>
                  </a:rPr>
                  <a:t> </a:t>
                </a:r>
              </a:p>
            </p:txBody>
          </p:sp>
        </mc:Fallback>
      </mc:AlternateContent>
    </p:spTree>
    <p:extLst>
      <p:ext uri="{BB962C8B-B14F-4D97-AF65-F5344CB8AC3E}">
        <p14:creationId xmlns:p14="http://schemas.microsoft.com/office/powerpoint/2010/main" val="363250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fade">
                                      <p:cBhvr>
                                        <p:cTn id="11" dur="500"/>
                                        <p:tgtEl>
                                          <p:spTgt spid="75"/>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wipe(right)">
                                      <p:cBhvr>
                                        <p:cTn id="19" dur="500"/>
                                        <p:tgtEl>
                                          <p:spTgt spid="8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wipe(right)">
                                      <p:cBhvr>
                                        <p:cTn id="24" dur="500"/>
                                        <p:tgtEl>
                                          <p:spTgt spid="8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81" grpId="0" animBg="1"/>
      <p:bldP spid="84" grpId="0" animBg="1"/>
      <p:bldP spid="80" grpId="0"/>
      <p:bldP spid="83" grpId="0"/>
      <p:bldP spid="8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57B8E69-23A9-4619-9CFE-E27BFD8A78F9}" type="slidenum">
              <a:rPr lang="en-US" smtClean="0"/>
              <a:t>6</a:t>
            </a:fld>
            <a:endParaRPr lang="en-US"/>
          </a:p>
        </p:txBody>
      </p:sp>
      <p:pic>
        <p:nvPicPr>
          <p:cNvPr id="6" name="Picture 5"/>
          <p:cNvPicPr>
            <a:picLocks noChangeAspect="1"/>
          </p:cNvPicPr>
          <p:nvPr/>
        </p:nvPicPr>
        <p:blipFill>
          <a:blip r:embed="rId2"/>
          <a:stretch>
            <a:fillRect/>
          </a:stretch>
        </p:blipFill>
        <p:spPr>
          <a:xfrm>
            <a:off x="0" y="771263"/>
            <a:ext cx="7614564" cy="5950212"/>
          </a:xfrm>
          <a:prstGeom prst="rect">
            <a:avLst/>
          </a:prstGeom>
          <a:solidFill>
            <a:schemeClr val="bg1"/>
          </a:solidFill>
        </p:spPr>
      </p:pic>
      <mc:AlternateContent xmlns:mc="http://schemas.openxmlformats.org/markup-compatibility/2006">
        <mc:Choice xmlns:a14="http://schemas.microsoft.com/office/drawing/2010/main" Requires="a14">
          <p:sp>
            <p:nvSpPr>
              <p:cNvPr id="7" name="Content Placeholder 9"/>
              <p:cNvSpPr>
                <a:spLocks noGrp="1"/>
              </p:cNvSpPr>
              <p:nvPr>
                <p:ph idx="1"/>
              </p:nvPr>
            </p:nvSpPr>
            <p:spPr>
              <a:xfrm>
                <a:off x="7614564" y="1085530"/>
                <a:ext cx="4577436" cy="5772470"/>
              </a:xfrm>
            </p:spPr>
            <p:txBody>
              <a:bodyPr>
                <a:normAutofit/>
              </a:bodyPr>
              <a:lstStyle/>
              <a:p>
                <a14:m>
                  <m:oMath xmlns:m="http://schemas.openxmlformats.org/officeDocument/2006/math">
                    <m:r>
                      <a:rPr lang="en-IN" b="0" i="1" smtClean="0">
                        <a:latin typeface="Cambria Math" panose="02040503050406030204" pitchFamily="18" charset="0"/>
                      </a:rPr>
                      <m:t>𝑑</m:t>
                    </m:r>
                  </m:oMath>
                </a14:m>
                <a:r>
                  <a:rPr lang="en-US" dirty="0" smtClean="0"/>
                  <a:t> </a:t>
                </a:r>
                <a:r>
                  <a:rPr lang="en-US" dirty="0" smtClean="0"/>
                  <a:t>i/p, </a:t>
                </a:r>
                <a14:m>
                  <m:oMath xmlns:m="http://schemas.openxmlformats.org/officeDocument/2006/math">
                    <m:r>
                      <a:rPr lang="en-IN" b="0" i="1" smtClean="0">
                        <a:latin typeface="Cambria Math" panose="02040503050406030204" pitchFamily="18" charset="0"/>
                      </a:rPr>
                      <m:t>𝐿</m:t>
                    </m:r>
                    <m:r>
                      <a:rPr lang="en-IN" b="0" i="1" smtClean="0">
                        <a:latin typeface="Cambria Math" panose="02040503050406030204" pitchFamily="18" charset="0"/>
                      </a:rPr>
                      <m:t>−1</m:t>
                    </m:r>
                  </m:oMath>
                </a14:m>
                <a:r>
                  <a:rPr lang="en-US" dirty="0" smtClean="0"/>
                  <a:t> hidden layers</a:t>
                </a:r>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𝑙</m:t>
                        </m:r>
                      </m:sub>
                    </m:sSub>
                  </m:oMath>
                </a14:m>
                <a:r>
                  <a:rPr lang="en-US" dirty="0" smtClean="0"/>
                  <a:t> nodes in </a:t>
                </a:r>
                <a14:m>
                  <m:oMath xmlns:m="http://schemas.openxmlformats.org/officeDocument/2006/math">
                    <m:r>
                      <a:rPr lang="en-IN" b="0" i="1" smtClean="0">
                        <a:latin typeface="Cambria Math" panose="02040503050406030204" pitchFamily="18" charset="0"/>
                      </a:rPr>
                      <m:t>𝑙</m:t>
                    </m:r>
                  </m:oMath>
                </a14:m>
                <a:r>
                  <a:rPr lang="en-US" dirty="0" smtClean="0"/>
                  <a:t>-</a:t>
                </a:r>
                <a:r>
                  <a:rPr lang="en-US" dirty="0" err="1" smtClean="0"/>
                  <a:t>th</a:t>
                </a:r>
                <a:r>
                  <a:rPr lang="en-US" dirty="0" smtClean="0"/>
                  <a:t> </a:t>
                </a:r>
                <a:r>
                  <a:rPr lang="en-US" dirty="0" smtClean="0"/>
                  <a:t>layer</a:t>
                </a:r>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𝑑</m:t>
                    </m:r>
                  </m:oMath>
                </a14:m>
                <a:r>
                  <a:rPr lang="en-US" dirty="0" smtClean="0"/>
                  <a:t> nodes in </a:t>
                </a:r>
                <a:r>
                  <a:rPr lang="en-US" dirty="0" err="1" smtClean="0"/>
                  <a:t>i</a:t>
                </a:r>
                <a:r>
                  <a:rPr lang="en-US" dirty="0" smtClean="0"/>
                  <a:t>/p layer</a:t>
                </a:r>
                <a:endParaRPr lang="en-US" dirty="0" smtClean="0"/>
              </a:p>
              <a:p>
                <a:pPr lvl="2"/>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𝑊</m:t>
                        </m:r>
                      </m:e>
                      <m:sup>
                        <m:r>
                          <a:rPr lang="en-IN" b="0" i="1" smtClean="0">
                            <a:latin typeface="Cambria Math" panose="02040503050406030204" pitchFamily="18" charset="0"/>
                          </a:rPr>
                          <m:t>𝑙</m:t>
                        </m:r>
                      </m:sup>
                    </m:sSup>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𝑘</m:t>
                            </m:r>
                          </m:e>
                          <m:sub>
                            <m:r>
                              <a:rPr lang="en-IN" b="0" i="1" smtClean="0">
                                <a:latin typeface="Cambria Math" panose="02040503050406030204" pitchFamily="18" charset="0"/>
                                <a:ea typeface="Cambria Math" panose="02040503050406030204" pitchFamily="18" charset="0"/>
                              </a:rPr>
                              <m:t>𝑙</m:t>
                            </m:r>
                            <m:r>
                              <a:rPr lang="en-IN" b="0" i="1" smtClean="0">
                                <a:latin typeface="Cambria Math" panose="02040503050406030204" pitchFamily="18" charset="0"/>
                                <a:ea typeface="Cambria Math" panose="02040503050406030204" pitchFamily="18" charset="0"/>
                              </a:rPr>
                              <m:t>−1</m:t>
                            </m:r>
                          </m:sub>
                        </m:sSub>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𝑘</m:t>
                            </m:r>
                          </m:e>
                          <m:sub>
                            <m:r>
                              <a:rPr lang="en-IN" b="0" i="1" smtClean="0">
                                <a:latin typeface="Cambria Math" panose="02040503050406030204" pitchFamily="18" charset="0"/>
                                <a:ea typeface="Cambria Math" panose="02040503050406030204" pitchFamily="18" charset="0"/>
                              </a:rPr>
                              <m:t>𝑙</m:t>
                            </m:r>
                          </m:sub>
                        </m:sSub>
                      </m:sup>
                    </m:sSup>
                  </m:oMath>
                </a14:m>
                <a:r>
                  <a:rPr lang="en-US" dirty="0" smtClean="0"/>
                  <a:t> weights from layer </a:t>
                </a:r>
                <a14:m>
                  <m:oMath xmlns:m="http://schemas.openxmlformats.org/officeDocument/2006/math">
                    <m:r>
                      <a:rPr lang="en-IN" b="0" i="1" smtClean="0">
                        <a:latin typeface="Cambria Math" panose="02040503050406030204" pitchFamily="18" charset="0"/>
                      </a:rPr>
                      <m:t>𝑙</m:t>
                    </m:r>
                    <m:r>
                      <a:rPr lang="en-IN" b="0" i="1" smtClean="0">
                        <a:latin typeface="Cambria Math" panose="02040503050406030204" pitchFamily="18" charset="0"/>
                      </a:rPr>
                      <m:t>−1</m:t>
                    </m:r>
                  </m:oMath>
                </a14:m>
                <a:r>
                  <a:rPr lang="en-US" dirty="0" smtClean="0"/>
                  <a:t> to </a:t>
                </a:r>
                <a14:m>
                  <m:oMath xmlns:m="http://schemas.openxmlformats.org/officeDocument/2006/math">
                    <m:r>
                      <a:rPr lang="en-IN" b="0" i="1" smtClean="0">
                        <a:latin typeface="Cambria Math" panose="02040503050406030204" pitchFamily="18" charset="0"/>
                      </a:rPr>
                      <m:t>𝑙</m:t>
                    </m:r>
                  </m:oMath>
                </a14:m>
                <a:endParaRPr lang="en-US" dirty="0" smtClean="0"/>
              </a:p>
              <a:p>
                <a:pPr lvl="2"/>
                <a14:m>
                  <m:oMath xmlns:m="http://schemas.openxmlformats.org/officeDocument/2006/math">
                    <m:r>
                      <a:rPr lang="en-IN" b="1" i="0" smtClean="0">
                        <a:latin typeface="Cambria Math" panose="02040503050406030204" pitchFamily="18" charset="0"/>
                      </a:rPr>
                      <m:t>𝐯</m:t>
                    </m:r>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𝑘</m:t>
                            </m:r>
                          </m:e>
                          <m:sub>
                            <m:r>
                              <a:rPr lang="en-IN" b="0" i="1" smtClean="0">
                                <a:latin typeface="Cambria Math" panose="02040503050406030204" pitchFamily="18" charset="0"/>
                                <a:ea typeface="Cambria Math" panose="02040503050406030204" pitchFamily="18" charset="0"/>
                              </a:rPr>
                              <m:t>𝐿</m:t>
                            </m:r>
                          </m:sub>
                        </m:sSub>
                      </m:sup>
                    </m:sSup>
                  </m:oMath>
                </a14:m>
                <a:r>
                  <a:rPr lang="en-US" dirty="0" smtClean="0"/>
                  <a:t> weights from layer </a:t>
                </a:r>
                <a14:m>
                  <m:oMath xmlns:m="http://schemas.openxmlformats.org/officeDocument/2006/math">
                    <m:r>
                      <a:rPr lang="en-IN" b="0" i="1" smtClean="0">
                        <a:latin typeface="Cambria Math" panose="02040503050406030204" pitchFamily="18" charset="0"/>
                      </a:rPr>
                      <m:t>𝐿</m:t>
                    </m:r>
                  </m:oMath>
                </a14:m>
                <a:r>
                  <a:rPr lang="en-US" dirty="0" smtClean="0"/>
                  <a:t> to output node</a:t>
                </a:r>
              </a:p>
              <a:p>
                <a:pPr lvl="2"/>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𝐡</m:t>
                        </m:r>
                      </m:e>
                      <m:sup>
                        <m:r>
                          <a:rPr lang="en-IN" b="0" i="1" smtClean="0">
                            <a:latin typeface="Cambria Math" panose="02040503050406030204" pitchFamily="18" charset="0"/>
                          </a:rPr>
                          <m:t>𝑙</m:t>
                        </m:r>
                      </m:sup>
                    </m:sSup>
                    <m:r>
                      <a:rPr lang="en-IN" b="0" i="1" smtClean="0">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𝑘</m:t>
                            </m:r>
                          </m:e>
                          <m:sub>
                            <m:r>
                              <a:rPr lang="en-IN" b="0" i="1" smtClean="0">
                                <a:latin typeface="Cambria Math" panose="02040503050406030204" pitchFamily="18" charset="0"/>
                                <a:ea typeface="Cambria Math" panose="02040503050406030204" pitchFamily="18" charset="0"/>
                              </a:rPr>
                              <m:t>𝑙</m:t>
                            </m:r>
                          </m:sub>
                        </m:sSub>
                      </m:sup>
                    </m:sSup>
                  </m:oMath>
                </a14:m>
                <a:r>
                  <a:rPr lang="en-US" dirty="0" smtClean="0"/>
                  <a:t> o/p by layer </a:t>
                </a:r>
                <a14:m>
                  <m:oMath xmlns:m="http://schemas.openxmlformats.org/officeDocument/2006/math">
                    <m:r>
                      <a:rPr lang="en-IN" b="0" i="1" smtClean="0">
                        <a:latin typeface="Cambria Math" panose="02040503050406030204" pitchFamily="18" charset="0"/>
                      </a:rPr>
                      <m:t>𝑙</m:t>
                    </m:r>
                  </m:oMath>
                </a14:m>
                <a:endParaRPr lang="en-US" dirty="0" smtClean="0"/>
              </a:p>
              <a:p>
                <a:pPr lvl="2"/>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oMath>
                </a14:m>
                <a:r>
                  <a:rPr lang="en-US" dirty="0" smtClean="0"/>
                  <a:t> output of the network</a:t>
                </a:r>
              </a:p>
              <a:p>
                <a:pPr lvl="2"/>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𝐡</m:t>
                        </m:r>
                      </m:e>
                      <m:sup>
                        <m:r>
                          <a:rPr lang="en-IN" b="0" i="1" smtClean="0">
                            <a:latin typeface="Cambria Math" panose="02040503050406030204" pitchFamily="18" charset="0"/>
                          </a:rPr>
                          <m:t>𝑙</m:t>
                        </m:r>
                      </m:sup>
                    </m:sSup>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sSup>
                                  <m:sSupPr>
                                    <m:ctrlPr>
                                      <a:rPr lang="en-IN" i="1">
                                        <a:latin typeface="Cambria Math" panose="02040503050406030204" pitchFamily="18" charset="0"/>
                                      </a:rPr>
                                    </m:ctrlPr>
                                  </m:sSupPr>
                                  <m:e>
                                    <m:r>
                                      <a:rPr lang="en-IN" i="1">
                                        <a:latin typeface="Cambria Math" panose="02040503050406030204" pitchFamily="18" charset="0"/>
                                      </a:rPr>
                                      <m:t>𝑊</m:t>
                                    </m:r>
                                  </m:e>
                                  <m:sup>
                                    <m:r>
                                      <a:rPr lang="en-IN" i="1">
                                        <a:latin typeface="Cambria Math" panose="02040503050406030204" pitchFamily="18" charset="0"/>
                                      </a:rPr>
                                      <m:t>𝑙</m:t>
                                    </m:r>
                                  </m:sup>
                                </m:sSup>
                              </m:e>
                            </m:d>
                          </m:e>
                          <m:sup>
                            <m:r>
                              <a:rPr lang="en-IN" b="0" i="1" smtClean="0">
                                <a:latin typeface="Cambria Math" panose="02040503050406030204" pitchFamily="18" charset="0"/>
                              </a:rPr>
                              <m:t>⊤</m:t>
                            </m:r>
                          </m:sup>
                        </m:sSup>
                        <m:sSup>
                          <m:sSupPr>
                            <m:ctrlPr>
                              <a:rPr lang="en-IN" b="0" i="1" smtClean="0">
                                <a:latin typeface="Cambria Math" panose="02040503050406030204" pitchFamily="18" charset="0"/>
                              </a:rPr>
                            </m:ctrlPr>
                          </m:sSupPr>
                          <m:e>
                            <m:r>
                              <a:rPr lang="en-IN" b="1" i="0" smtClean="0">
                                <a:latin typeface="Cambria Math" panose="02040503050406030204" pitchFamily="18" charset="0"/>
                              </a:rPr>
                              <m:t>𝐡</m:t>
                            </m:r>
                          </m:e>
                          <m:sup>
                            <m:r>
                              <a:rPr lang="en-IN" b="0" i="1" smtClean="0">
                                <a:latin typeface="Cambria Math" panose="02040503050406030204" pitchFamily="18" charset="0"/>
                              </a:rPr>
                              <m:t>𝑙</m:t>
                            </m:r>
                            <m:r>
                              <a:rPr lang="en-IN" b="0" i="1" smtClean="0">
                                <a:latin typeface="Cambria Math" panose="02040503050406030204" pitchFamily="18" charset="0"/>
                              </a:rPr>
                              <m:t>−1</m:t>
                            </m:r>
                          </m:sup>
                        </m:sSup>
                        <m:r>
                          <a:rPr lang="en-IN" b="0" i="1" smtClean="0">
                            <a:latin typeface="Cambria Math" panose="02040503050406030204" pitchFamily="18" charset="0"/>
                          </a:rPr>
                          <m:t> </m:t>
                        </m:r>
                      </m:e>
                    </m:d>
                  </m:oMath>
                </a14:m>
                <a:endParaRPr lang="en-US" dirty="0" smtClean="0"/>
              </a:p>
              <a:p>
                <a:pPr lvl="2"/>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1" i="0" smtClean="0">
                            <a:latin typeface="Cambria Math" panose="02040503050406030204" pitchFamily="18" charset="0"/>
                          </a:rPr>
                          <m:t>𝐮</m:t>
                        </m:r>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𝑓</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1" i="0" smtClean="0">
                                    <a:latin typeface="Cambria Math" panose="02040503050406030204" pitchFamily="18" charset="0"/>
                                  </a:rPr>
                                  <m:t>𝐮</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1" i="0" smtClean="0">
                                    <a:latin typeface="Cambria Math" panose="02040503050406030204" pitchFamily="18" charset="0"/>
                                  </a:rPr>
                                  <m:t>𝐮</m:t>
                                </m:r>
                              </m:e>
                              <m:sub>
                                <m:r>
                                  <a:rPr lang="en-IN" b="0" i="1" smtClean="0">
                                    <a:latin typeface="Cambria Math" panose="02040503050406030204" pitchFamily="18" charset="0"/>
                                  </a:rPr>
                                  <m:t>𝑘</m:t>
                                </m:r>
                              </m:sub>
                            </m:sSub>
                          </m:e>
                        </m:d>
                      </m:e>
                    </m:d>
                  </m:oMath>
                </a14:m>
                <a:endParaRPr lang="en-US" dirty="0" smtClean="0"/>
              </a:p>
              <a:p>
                <a:pPr lvl="2"/>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r>
                      <a:rPr lang="en-IN" b="0" i="1" smtClean="0">
                        <a:latin typeface="Cambria Math" panose="02040503050406030204" pitchFamily="18" charset="0"/>
                      </a:rPr>
                      <m:t>=</m:t>
                    </m:r>
                    <m:d>
                      <m:dPr>
                        <m:begChr m:val="⟨"/>
                        <m:endChr m:val="⟩"/>
                        <m:ctrlPr>
                          <a:rPr lang="en-IN" i="1">
                            <a:latin typeface="Cambria Math" panose="02040503050406030204" pitchFamily="18" charset="0"/>
                          </a:rPr>
                        </m:ctrlPr>
                      </m:dPr>
                      <m:e>
                        <m:r>
                          <a:rPr lang="en-IN" b="1">
                            <a:latin typeface="Cambria Math" panose="02040503050406030204" pitchFamily="18" charset="0"/>
                          </a:rPr>
                          <m:t>𝐯</m:t>
                        </m:r>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𝐡</m:t>
                            </m:r>
                          </m:e>
                          <m:sup>
                            <m:r>
                              <a:rPr lang="en-IN" i="1">
                                <a:latin typeface="Cambria Math" panose="02040503050406030204" pitchFamily="18" charset="0"/>
                              </a:rPr>
                              <m:t>𝐿</m:t>
                            </m:r>
                          </m:sup>
                        </m:sSup>
                      </m:e>
                    </m:d>
                  </m:oMath>
                </a14:m>
                <a:endParaRPr lang="en-US" dirty="0"/>
              </a:p>
            </p:txBody>
          </p:sp>
        </mc:Choice>
        <mc:Fallback>
          <p:sp>
            <p:nvSpPr>
              <p:cNvPr id="7" name="Content Placeholder 9"/>
              <p:cNvSpPr>
                <a:spLocks noGrp="1" noRot="1" noChangeAspect="1" noMove="1" noResize="1" noEditPoints="1" noAdjustHandles="1" noChangeArrowheads="1" noChangeShapeType="1" noTextEdit="1"/>
              </p:cNvSpPr>
              <p:nvPr>
                <p:ph idx="1"/>
              </p:nvPr>
            </p:nvSpPr>
            <p:spPr>
              <a:xfrm>
                <a:off x="7614564" y="1085530"/>
                <a:ext cx="4577436" cy="5772470"/>
              </a:xfrm>
              <a:blipFill>
                <a:blip r:embed="rId3"/>
                <a:stretch>
                  <a:fillRect t="-2534" r="-932"/>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6485642" y="5703217"/>
                <a:ext cx="81070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𝑊</m:t>
                          </m:r>
                        </m:e>
                        <m:sup>
                          <m:r>
                            <a:rPr lang="en-IN" sz="3200" b="0" i="1" smtClean="0">
                              <a:latin typeface="Cambria Math" panose="02040503050406030204" pitchFamily="18" charset="0"/>
                            </a:rPr>
                            <m:t>1</m:t>
                          </m:r>
                        </m:sup>
                      </m:sSup>
                    </m:oMath>
                  </m:oMathPara>
                </a14:m>
                <a:endParaRPr lang="en-US" sz="3200" dirty="0"/>
              </a:p>
            </p:txBody>
          </p:sp>
        </mc:Choice>
        <mc:Fallback>
          <p:sp>
            <p:nvSpPr>
              <p:cNvPr id="8" name="TextBox 7"/>
              <p:cNvSpPr txBox="1">
                <a:spLocks noRot="1" noChangeAspect="1" noMove="1" noResize="1" noEditPoints="1" noAdjustHandles="1" noChangeArrowheads="1" noChangeShapeType="1" noTextEdit="1"/>
              </p:cNvSpPr>
              <p:nvPr/>
            </p:nvSpPr>
            <p:spPr>
              <a:xfrm>
                <a:off x="6485642" y="5703217"/>
                <a:ext cx="810705" cy="58477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6890994" y="3453981"/>
                <a:ext cx="81070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𝑊</m:t>
                          </m:r>
                        </m:e>
                        <m:sup>
                          <m:r>
                            <a:rPr lang="en-IN" sz="3200" b="0" i="1" smtClean="0">
                              <a:latin typeface="Cambria Math" panose="02040503050406030204" pitchFamily="18" charset="0"/>
                            </a:rPr>
                            <m:t>2</m:t>
                          </m:r>
                        </m:sup>
                      </m:sSup>
                    </m:oMath>
                  </m:oMathPara>
                </a14:m>
                <a:endParaRPr lang="en-US" sz="3200" dirty="0"/>
              </a:p>
            </p:txBody>
          </p:sp>
        </mc:Choice>
        <mc:Fallback>
          <p:sp>
            <p:nvSpPr>
              <p:cNvPr id="9" name="TextBox 8"/>
              <p:cNvSpPr txBox="1">
                <a:spLocks noRot="1" noChangeAspect="1" noMove="1" noResize="1" noEditPoints="1" noAdjustHandles="1" noChangeArrowheads="1" noChangeShapeType="1" noTextEdit="1"/>
              </p:cNvSpPr>
              <p:nvPr/>
            </p:nvSpPr>
            <p:spPr>
              <a:xfrm>
                <a:off x="6890994" y="3453981"/>
                <a:ext cx="810705" cy="584775"/>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5171293" y="1405013"/>
                <a:ext cx="81070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3200" b="1" i="0" smtClean="0">
                          <a:latin typeface="Cambria Math" panose="02040503050406030204" pitchFamily="18" charset="0"/>
                        </a:rPr>
                        <m:t>𝐯</m:t>
                      </m:r>
                    </m:oMath>
                  </m:oMathPara>
                </a14:m>
                <a:endParaRPr lang="en-US" sz="3200" b="1" dirty="0"/>
              </a:p>
            </p:txBody>
          </p:sp>
        </mc:Choice>
        <mc:Fallback>
          <p:sp>
            <p:nvSpPr>
              <p:cNvPr id="10" name="TextBox 9"/>
              <p:cNvSpPr txBox="1">
                <a:spLocks noRot="1" noChangeAspect="1" noMove="1" noResize="1" noEditPoints="1" noAdjustHandles="1" noChangeArrowheads="1" noChangeShapeType="1" noTextEdit="1"/>
              </p:cNvSpPr>
              <p:nvPr/>
            </p:nvSpPr>
            <p:spPr>
              <a:xfrm>
                <a:off x="5171293" y="1405013"/>
                <a:ext cx="810705" cy="584775"/>
              </a:xfrm>
              <a:prstGeom prst="rect">
                <a:avLst/>
              </a:prstGeom>
              <a:blipFill>
                <a:blip r:embed="rId6"/>
                <a:stretch>
                  <a:fillRect/>
                </a:stretch>
              </a:blipFill>
            </p:spPr>
            <p:txBody>
              <a:bodyPr/>
              <a:lstStyle/>
              <a:p>
                <a:r>
                  <a:rPr lang="en-IN">
                    <a:noFill/>
                  </a:rPr>
                  <a:t> </a:t>
                </a:r>
              </a:p>
            </p:txBody>
          </p:sp>
        </mc:Fallback>
      </mc:AlternateContent>
      <p:sp>
        <p:nvSpPr>
          <p:cNvPr id="2" name="Title 1"/>
          <p:cNvSpPr>
            <a:spLocks noGrp="1"/>
          </p:cNvSpPr>
          <p:nvPr>
            <p:ph type="title"/>
          </p:nvPr>
        </p:nvSpPr>
        <p:spPr/>
        <p:txBody>
          <a:bodyPr/>
          <a:lstStyle/>
          <a:p>
            <a:r>
              <a:rPr lang="en-IN" dirty="0" smtClean="0"/>
              <a:t>Training Multilayer NN</a:t>
            </a:r>
            <a:endParaRPr lang="en-IN" dirty="0"/>
          </a:p>
        </p:txBody>
      </p:sp>
      <p:grpSp>
        <p:nvGrpSpPr>
          <p:cNvPr id="11" name="Group 10"/>
          <p:cNvGrpSpPr/>
          <p:nvPr/>
        </p:nvGrpSpPr>
        <p:grpSpPr>
          <a:xfrm>
            <a:off x="10385076" y="133301"/>
            <a:ext cx="1468606" cy="1238929"/>
            <a:chOff x="12383748" y="1219011"/>
            <a:chExt cx="1862104" cy="1570887"/>
          </a:xfrm>
        </p:grpSpPr>
        <p:sp>
          <p:nvSpPr>
            <p:cNvPr id="12" name="Freeform 11"/>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reeform 12"/>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reeform 13"/>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 name="Rectangular Callout 16"/>
          <p:cNvSpPr/>
          <p:nvPr/>
        </p:nvSpPr>
        <p:spPr>
          <a:xfrm>
            <a:off x="2035013" y="170402"/>
            <a:ext cx="8211453" cy="1201828"/>
          </a:xfrm>
          <a:prstGeom prst="wedgeRectCallout">
            <a:avLst>
              <a:gd name="adj1" fmla="val 60021"/>
              <a:gd name="adj2" fmla="val 44455"/>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For sake of simplicity, use a single output NN with identity o/p layer activation to study </a:t>
            </a:r>
            <a:r>
              <a:rPr lang="en-IN" sz="2400" dirty="0" err="1" smtClean="0">
                <a:solidFill>
                  <a:schemeClr val="tx1"/>
                </a:solidFill>
                <a:latin typeface="+mj-lt"/>
              </a:rPr>
              <a:t>backprop</a:t>
            </a:r>
            <a:r>
              <a:rPr lang="en-IN" sz="2400" dirty="0" smtClean="0">
                <a:solidFill>
                  <a:schemeClr val="tx1"/>
                </a:solidFill>
                <a:latin typeface="+mj-lt"/>
              </a:rPr>
              <a:t>. Similar procedures apply even if multiple outputs with </a:t>
            </a:r>
            <a:r>
              <a:rPr lang="en-IN" sz="2400" dirty="0" err="1" smtClean="0">
                <a:solidFill>
                  <a:schemeClr val="tx1"/>
                </a:solidFill>
                <a:latin typeface="+mj-lt"/>
              </a:rPr>
              <a:t>softmax</a:t>
            </a:r>
            <a:r>
              <a:rPr lang="en-IN" sz="2400" dirty="0" smtClean="0">
                <a:solidFill>
                  <a:schemeClr val="tx1"/>
                </a:solidFill>
                <a:latin typeface="+mj-lt"/>
              </a:rPr>
              <a:t> o/p layer activation </a:t>
            </a:r>
            <a:r>
              <a:rPr lang="en-IN" sz="2400" dirty="0" err="1" smtClean="0">
                <a:solidFill>
                  <a:schemeClr val="tx1"/>
                </a:solidFill>
                <a:latin typeface="+mj-lt"/>
              </a:rPr>
              <a:t>etc</a:t>
            </a:r>
            <a:r>
              <a:rPr lang="en-IN" sz="2400" dirty="0" smtClean="0">
                <a:solidFill>
                  <a:schemeClr val="tx1"/>
                </a:solidFill>
                <a:latin typeface="+mj-lt"/>
              </a:rPr>
              <a:t> </a:t>
            </a:r>
            <a:r>
              <a:rPr lang="en-IN" sz="2400" dirty="0" err="1" smtClean="0">
                <a:solidFill>
                  <a:schemeClr val="tx1"/>
                </a:solidFill>
                <a:latin typeface="+mj-lt"/>
              </a:rPr>
              <a:t>etc</a:t>
            </a:r>
            <a:endParaRPr lang="en-US" sz="2400" dirty="0">
              <a:solidFill>
                <a:schemeClr val="tx1"/>
              </a:solidFill>
              <a:latin typeface="+mj-lt"/>
            </a:endParaRPr>
          </a:p>
        </p:txBody>
      </p:sp>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24547" y="1432060"/>
            <a:ext cx="1783306" cy="1783306"/>
          </a:xfrm>
          <a:prstGeom prst="rect">
            <a:avLst/>
          </a:prstGeom>
        </p:spPr>
      </p:pic>
      <p:sp>
        <p:nvSpPr>
          <p:cNvPr id="21" name="Rectangular Callout 20"/>
          <p:cNvSpPr/>
          <p:nvPr/>
        </p:nvSpPr>
        <p:spPr>
          <a:xfrm>
            <a:off x="565809" y="1837076"/>
            <a:ext cx="9577916" cy="1201828"/>
          </a:xfrm>
          <a:prstGeom prst="wedgeRectCallout">
            <a:avLst>
              <a:gd name="adj1" fmla="val 60570"/>
              <a:gd name="adj2" fmla="val 1985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We will learn the backpropagation (</a:t>
            </a:r>
            <a:r>
              <a:rPr lang="en-IN" sz="2400" dirty="0" err="1" smtClean="0">
                <a:solidFill>
                  <a:schemeClr val="tx1"/>
                </a:solidFill>
                <a:latin typeface="+mj-lt"/>
              </a:rPr>
              <a:t>backprop</a:t>
            </a:r>
            <a:r>
              <a:rPr lang="en-IN" sz="2400" dirty="0" smtClean="0">
                <a:solidFill>
                  <a:schemeClr val="tx1"/>
                </a:solidFill>
                <a:latin typeface="+mj-lt"/>
              </a:rPr>
              <a:t>/BP) algorithm to train deep networks. BP is essentially chain rule + intelligent bookkeeping. Despite several proposed innovations, BP is still the </a:t>
            </a:r>
            <a:r>
              <a:rPr lang="en-IN" sz="2400" dirty="0" err="1" smtClean="0">
                <a:solidFill>
                  <a:schemeClr val="tx1"/>
                </a:solidFill>
                <a:latin typeface="+mj-lt"/>
              </a:rPr>
              <a:t>defacto</a:t>
            </a:r>
            <a:r>
              <a:rPr lang="en-IN" sz="2400" dirty="0" smtClean="0">
                <a:solidFill>
                  <a:schemeClr val="tx1"/>
                </a:solidFill>
                <a:latin typeface="+mj-lt"/>
              </a:rPr>
              <a:t> training method for DL</a:t>
            </a:r>
            <a:endParaRPr lang="en-US" sz="2400" dirty="0">
              <a:solidFill>
                <a:schemeClr val="tx1"/>
              </a:solidFill>
              <a:latin typeface="+mj-lt"/>
            </a:endParaRPr>
          </a:p>
        </p:txBody>
      </p:sp>
      <p:pic>
        <p:nvPicPr>
          <p:cNvPr id="22" name="Pictur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224547" y="3323087"/>
            <a:ext cx="1783305" cy="1783305"/>
          </a:xfrm>
          <a:prstGeom prst="rect">
            <a:avLst/>
          </a:prstGeom>
        </p:spPr>
      </p:pic>
      <mc:AlternateContent xmlns:mc="http://schemas.openxmlformats.org/markup-compatibility/2006">
        <mc:Choice xmlns:a14="http://schemas.microsoft.com/office/drawing/2010/main" Requires="a14">
          <p:sp>
            <p:nvSpPr>
              <p:cNvPr id="23" name="Rectangular Callout 22"/>
              <p:cNvSpPr/>
              <p:nvPr/>
            </p:nvSpPr>
            <p:spPr>
              <a:xfrm>
                <a:off x="1563329" y="3406440"/>
                <a:ext cx="8661218" cy="1201828"/>
              </a:xfrm>
              <a:prstGeom prst="wedgeRectCallout">
                <a:avLst>
                  <a:gd name="adj1" fmla="val 59441"/>
                  <a:gd name="adj2" fmla="val 4112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Intelligen</a:t>
                </a:r>
                <a:r>
                  <a:rPr lang="en-IN" sz="2400" dirty="0" smtClean="0">
                    <a:solidFill>
                      <a:schemeClr val="tx1"/>
                    </a:solidFill>
                    <a:latin typeface="+mj-lt"/>
                  </a:rPr>
                  <a:t>t bookkeeping essential to allow gradients to be computed and stored in optimal space and time. Recall that we had used intelligent bookkeeping to reduce time of SDCM from </a:t>
                </a:r>
                <a14:m>
                  <m:oMath xmlns:m="http://schemas.openxmlformats.org/officeDocument/2006/math">
                    <m:r>
                      <a:rPr lang="en-IN" sz="2400" i="1" smtClean="0">
                        <a:solidFill>
                          <a:schemeClr val="tx1"/>
                        </a:solidFill>
                        <a:latin typeface="Cambria Math" panose="02040503050406030204" pitchFamily="18" charset="0"/>
                        <a:ea typeface="Cambria Math" panose="02040503050406030204" pitchFamily="18" charset="0"/>
                      </a:rPr>
                      <m:t>𝒪</m:t>
                    </m:r>
                    <m:d>
                      <m:dPr>
                        <m:ctrlPr>
                          <a:rPr lang="en-IN" sz="2400" b="0" i="1" smtClean="0">
                            <a:solidFill>
                              <a:schemeClr val="tx1"/>
                            </a:solidFill>
                            <a:latin typeface="Cambria Math" panose="02040503050406030204" pitchFamily="18" charset="0"/>
                            <a:ea typeface="Cambria Math" panose="02040503050406030204" pitchFamily="18" charset="0"/>
                          </a:rPr>
                        </m:ctrlPr>
                      </m:dPr>
                      <m:e>
                        <m:r>
                          <a:rPr lang="en-IN" sz="2400" b="0" i="1" smtClean="0">
                            <a:solidFill>
                              <a:schemeClr val="tx1"/>
                            </a:solidFill>
                            <a:latin typeface="Cambria Math" panose="02040503050406030204" pitchFamily="18" charset="0"/>
                            <a:ea typeface="Cambria Math" panose="02040503050406030204" pitchFamily="18" charset="0"/>
                          </a:rPr>
                          <m:t>𝑛𝑑</m:t>
                        </m:r>
                      </m:e>
                    </m:d>
                  </m:oMath>
                </a14:m>
                <a:r>
                  <a:rPr lang="en-US" sz="2400" dirty="0" smtClean="0">
                    <a:solidFill>
                      <a:schemeClr val="tx1"/>
                    </a:solidFill>
                    <a:latin typeface="+mj-lt"/>
                  </a:rPr>
                  <a:t> to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𝒪</m:t>
                    </m:r>
                    <m:d>
                      <m:dPr>
                        <m:ctrlPr>
                          <a:rPr lang="en-IN" sz="2400" b="0" i="1" smtClean="0">
                            <a:solidFill>
                              <a:schemeClr val="tx1"/>
                            </a:solidFill>
                            <a:latin typeface="Cambria Math" panose="02040503050406030204" pitchFamily="18" charset="0"/>
                            <a:ea typeface="Cambria Math" panose="02040503050406030204" pitchFamily="18" charset="0"/>
                          </a:rPr>
                        </m:ctrlPr>
                      </m:dPr>
                      <m:e>
                        <m:r>
                          <a:rPr lang="en-IN" sz="2400" b="0" i="1" smtClean="0">
                            <a:solidFill>
                              <a:schemeClr val="tx1"/>
                            </a:solidFill>
                            <a:latin typeface="Cambria Math" panose="02040503050406030204" pitchFamily="18" charset="0"/>
                            <a:ea typeface="Cambria Math" panose="02040503050406030204" pitchFamily="18" charset="0"/>
                          </a:rPr>
                          <m:t>𝑛</m:t>
                        </m:r>
                      </m:e>
                    </m:d>
                  </m:oMath>
                </a14:m>
                <a:endParaRPr lang="en-US" sz="2400" dirty="0">
                  <a:solidFill>
                    <a:schemeClr val="tx1"/>
                  </a:solidFill>
                  <a:latin typeface="+mj-lt"/>
                </a:endParaRPr>
              </a:p>
            </p:txBody>
          </p:sp>
        </mc:Choice>
        <mc:Fallback>
          <p:sp>
            <p:nvSpPr>
              <p:cNvPr id="23" name="Rectangular Callout 22"/>
              <p:cNvSpPr>
                <a:spLocks noRot="1" noChangeAspect="1" noMove="1" noResize="1" noEditPoints="1" noAdjustHandles="1" noChangeArrowheads="1" noChangeShapeType="1" noTextEdit="1"/>
              </p:cNvSpPr>
              <p:nvPr/>
            </p:nvSpPr>
            <p:spPr>
              <a:xfrm>
                <a:off x="1563329" y="3406440"/>
                <a:ext cx="8661218" cy="1201828"/>
              </a:xfrm>
              <a:prstGeom prst="wedgeRectCallout">
                <a:avLst>
                  <a:gd name="adj1" fmla="val 59441"/>
                  <a:gd name="adj2" fmla="val 41128"/>
                </a:avLst>
              </a:prstGeom>
              <a:blipFill>
                <a:blip r:embed="rId9"/>
                <a:stretch>
                  <a:fillRect l="-576" t="-1970" b="-9360"/>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248653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childTnLst>
                                </p:cTn>
                              </p:par>
                            </p:childTnLst>
                          </p:cTn>
                        </p:par>
                        <p:par>
                          <p:cTn id="64" fill="hold">
                            <p:stCondLst>
                              <p:cond delay="0"/>
                            </p:stCondLst>
                            <p:childTnLst>
                              <p:par>
                                <p:cTn id="65" presetID="22" presetClass="entr" presetSubtype="2" fill="hold" grpId="0" nodeType="after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ipe(right)">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20"/>
                                        </p:tgtEl>
                                        <p:attrNameLst>
                                          <p:attrName>style.visibility</p:attrName>
                                        </p:attrNameLst>
                                      </p:cBhvr>
                                      <p:to>
                                        <p:strVal val="visible"/>
                                      </p:to>
                                    </p:set>
                                  </p:childTnLst>
                                </p:cTn>
                              </p:par>
                            </p:childTnLst>
                          </p:cTn>
                        </p:par>
                        <p:par>
                          <p:cTn id="72" fill="hold">
                            <p:stCondLst>
                              <p:cond delay="0"/>
                            </p:stCondLst>
                            <p:childTnLst>
                              <p:par>
                                <p:cTn id="73" presetID="22" presetClass="entr" presetSubtype="2" fill="hold" grpId="0" nodeType="after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wipe(right)">
                                      <p:cBhvr>
                                        <p:cTn id="75" dur="500"/>
                                        <p:tgtEl>
                                          <p:spTgt spid="21"/>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22"/>
                                        </p:tgtEl>
                                        <p:attrNameLst>
                                          <p:attrName>style.visibility</p:attrName>
                                        </p:attrNameLst>
                                      </p:cBhvr>
                                      <p:to>
                                        <p:strVal val="visible"/>
                                      </p:to>
                                    </p:set>
                                  </p:childTnLst>
                                </p:cTn>
                              </p:par>
                            </p:childTnLst>
                          </p:cTn>
                        </p:par>
                        <p:par>
                          <p:cTn id="80" fill="hold">
                            <p:stCondLst>
                              <p:cond delay="0"/>
                            </p:stCondLst>
                            <p:childTnLst>
                              <p:par>
                                <p:cTn id="81" presetID="22" presetClass="entr" presetSubtype="2" fill="hold" grpId="0" nodeType="after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wipe(right)">
                                      <p:cBhvr>
                                        <p:cTn id="8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p:bldP spid="9" grpId="0"/>
      <p:bldP spid="10" grpId="0"/>
      <p:bldP spid="17" grpId="0" animBg="1"/>
      <p:bldP spid="21"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Chain Rule Revisited</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4" y="1111623"/>
                <a:ext cx="11938645" cy="5746377"/>
              </a:xfrm>
            </p:spPr>
            <p:txBody>
              <a:bodyPr>
                <a:normAutofit/>
              </a:bodyPr>
              <a:lstStyle/>
              <a:p>
                <a:r>
                  <a:rPr lang="en-IN" dirty="0" smtClean="0"/>
                  <a:t>Let </a:t>
                </a:r>
                <a14:m>
                  <m:oMath xmlns:m="http://schemas.openxmlformats.org/officeDocument/2006/math">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𝑦</m:t>
                        </m:r>
                      </m:e>
                    </m:d>
                    <m:r>
                      <a:rPr lang="en-IN">
                        <a:latin typeface="Cambria Math" panose="02040503050406030204" pitchFamily="18" charset="0"/>
                      </a:rPr>
                      <m:t>, </m:t>
                    </m:r>
                    <m:r>
                      <a:rPr lang="en-IN" i="1">
                        <a:latin typeface="Cambria Math" panose="02040503050406030204" pitchFamily="18" charset="0"/>
                      </a:rPr>
                      <m:t>𝑦</m:t>
                    </m:r>
                    <m:r>
                      <a:rPr lang="en-IN" i="1">
                        <a:latin typeface="Cambria Math" panose="02040503050406030204" pitchFamily="18" charset="0"/>
                      </a:rPr>
                      <m:t>=</m:t>
                    </m:r>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𝑧</m:t>
                        </m:r>
                      </m:e>
                    </m:d>
                    <m:r>
                      <a:rPr lang="en-IN">
                        <a:latin typeface="Cambria Math" panose="02040503050406030204" pitchFamily="18" charset="0"/>
                      </a:rPr>
                      <m:t>,</m:t>
                    </m:r>
                    <m:r>
                      <a:rPr lang="en-IN" i="1">
                        <a:latin typeface="Cambria Math" panose="02040503050406030204" pitchFamily="18" charset="0"/>
                      </a:rPr>
                      <m:t>𝑧</m:t>
                    </m:r>
                    <m:r>
                      <a:rPr lang="en-IN" i="1">
                        <a:latin typeface="Cambria Math" panose="02040503050406030204" pitchFamily="18" charset="0"/>
                      </a:rPr>
                      <m:t>=</m:t>
                    </m:r>
                    <m:r>
                      <a:rPr lang="en-IN" i="1">
                        <a:latin typeface="Cambria Math" panose="02040503050406030204" pitchFamily="18" charset="0"/>
                      </a:rPr>
                      <m:t>h</m:t>
                    </m:r>
                    <m:r>
                      <a:rPr lang="en-IN" i="1">
                        <a:latin typeface="Cambria Math" panose="02040503050406030204" pitchFamily="18" charset="0"/>
                      </a:rPr>
                      <m:t>(</m:t>
                    </m:r>
                    <m:r>
                      <a:rPr lang="en-IN" i="1">
                        <a:latin typeface="Cambria Math" panose="02040503050406030204" pitchFamily="18" charset="0"/>
                      </a:rPr>
                      <m:t>𝑤</m:t>
                    </m:r>
                    <m:r>
                      <a:rPr lang="en-IN" i="1">
                        <a:latin typeface="Cambria Math" panose="02040503050406030204" pitchFamily="18" charset="0"/>
                      </a:rPr>
                      <m:t>)</m:t>
                    </m:r>
                  </m:oMath>
                </a14:m>
                <a:r>
                  <a:rPr lang="en-US" dirty="0"/>
                  <a:t> </a:t>
                </a:r>
                <a:r>
                  <a:rPr lang="en-US" dirty="0" smtClean="0"/>
                  <a:t>with </a:t>
                </a:r>
                <a14:m>
                  <m:oMath xmlns:m="http://schemas.openxmlformats.org/officeDocument/2006/math">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𝑦</m:t>
                    </m:r>
                    <m:r>
                      <a:rPr lang="en-IN" i="1">
                        <a:latin typeface="Cambria Math" panose="02040503050406030204" pitchFamily="18" charset="0"/>
                      </a:rPr>
                      <m:t>,</m:t>
                    </m:r>
                    <m:r>
                      <a:rPr lang="en-IN" i="1">
                        <a:latin typeface="Cambria Math" panose="02040503050406030204" pitchFamily="18" charset="0"/>
                      </a:rPr>
                      <m:t>𝑧</m:t>
                    </m:r>
                    <m:r>
                      <a:rPr lang="en-IN" i="1">
                        <a:latin typeface="Cambria Math" panose="02040503050406030204" pitchFamily="18" charset="0"/>
                      </a:rPr>
                      <m:t>,</m:t>
                    </m:r>
                    <m:r>
                      <a:rPr lang="en-IN" i="1">
                        <a:latin typeface="Cambria Math" panose="02040503050406030204" pitchFamily="18" charset="0"/>
                      </a:rPr>
                      <m:t>𝑤</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oMath>
                </a14:m>
                <a:r>
                  <a:rPr lang="en-US" dirty="0" smtClean="0"/>
                  <a:t>,</a:t>
                </a:r>
                <a:r>
                  <a:rPr lang="en-US" dirty="0"/>
                  <a:t> </a:t>
                </a:r>
                <a14:m>
                  <m:oMath xmlns:m="http://schemas.openxmlformats.org/officeDocument/2006/math">
                    <m:r>
                      <a:rPr lang="en-IN" i="1">
                        <a:latin typeface="Cambria Math" panose="02040503050406030204" pitchFamily="18" charset="0"/>
                      </a:rPr>
                      <m:t>𝑓</m:t>
                    </m:r>
                    <m:r>
                      <a:rPr lang="en-IN" i="1">
                        <a:latin typeface="Cambria Math" panose="02040503050406030204" pitchFamily="18" charset="0"/>
                      </a:rPr>
                      <m:t>,</m:t>
                    </m:r>
                    <m:r>
                      <a:rPr lang="en-IN" i="1">
                        <a:latin typeface="Cambria Math" panose="02040503050406030204" pitchFamily="18" charset="0"/>
                      </a:rPr>
                      <m:t>𝑔</m:t>
                    </m:r>
                    <m:r>
                      <a:rPr lang="en-IN" i="1">
                        <a:latin typeface="Cambria Math" panose="02040503050406030204" pitchFamily="18" charset="0"/>
                      </a:rPr>
                      <m:t>,</m:t>
                    </m:r>
                    <m:r>
                      <a:rPr lang="en-IN" i="1">
                        <a:latin typeface="Cambria Math" panose="02040503050406030204" pitchFamily="18" charset="0"/>
                      </a:rPr>
                      <m:t>h</m:t>
                    </m:r>
                    <m:r>
                      <a:rPr lang="en-IN" i="1">
                        <a:latin typeface="Cambria Math" panose="02040503050406030204" pitchFamily="18" charset="0"/>
                      </a:rPr>
                      <m:t>: </m:t>
                    </m:r>
                    <m:r>
                      <a:rPr lang="en-IN" i="1">
                        <a:latin typeface="Cambria Math" panose="02040503050406030204" pitchFamily="18" charset="0"/>
                        <a:ea typeface="Cambria Math" panose="02040503050406030204" pitchFamily="18" charset="0"/>
                      </a:rPr>
                      <m:t>ℝ</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ℝ</m:t>
                    </m:r>
                  </m:oMath>
                </a14:m>
                <a:endParaRPr lang="en-IN" dirty="0" smtClean="0"/>
              </a:p>
              <a:p>
                <a:pPr lvl="2"/>
                <a:r>
                  <a:rPr lang="en-IN" dirty="0" smtClean="0"/>
                  <a:t>i.e.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h</m:t>
                            </m:r>
                            <m:d>
                              <m:dPr>
                                <m:ctrlPr>
                                  <a:rPr lang="en-IN" b="0" i="1" smtClean="0">
                                    <a:latin typeface="Cambria Math" panose="02040503050406030204" pitchFamily="18" charset="0"/>
                                  </a:rPr>
                                </m:ctrlPr>
                              </m:dPr>
                              <m:e>
                                <m:r>
                                  <a:rPr lang="en-IN" b="0" i="1" smtClean="0">
                                    <a:latin typeface="Cambria Math" panose="02040503050406030204" pitchFamily="18" charset="0"/>
                                  </a:rPr>
                                  <m:t>𝑤</m:t>
                                </m:r>
                              </m:e>
                            </m:d>
                          </m:e>
                        </m:d>
                      </m:e>
                    </m:d>
                  </m:oMath>
                </a14:m>
                <a:r>
                  <a:rPr lang="en-IN" dirty="0" smtClean="0"/>
                  <a:t>. Chain rule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𝑑𝑥</m:t>
                        </m:r>
                      </m:num>
                      <m:den>
                        <m:r>
                          <a:rPr lang="en-IN" i="1">
                            <a:latin typeface="Cambria Math" panose="02040503050406030204" pitchFamily="18" charset="0"/>
                          </a:rPr>
                          <m:t>𝑑𝑤</m:t>
                        </m:r>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𝑑𝑥</m:t>
                        </m:r>
                      </m:num>
                      <m:den>
                        <m:r>
                          <a:rPr lang="en-IN" i="1">
                            <a:latin typeface="Cambria Math" panose="02040503050406030204" pitchFamily="18" charset="0"/>
                          </a:rPr>
                          <m:t>𝑑𝑦</m:t>
                        </m:r>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𝑑𝑦</m:t>
                        </m:r>
                      </m:num>
                      <m:den>
                        <m:r>
                          <a:rPr lang="en-IN" i="1">
                            <a:latin typeface="Cambria Math" panose="02040503050406030204" pitchFamily="18" charset="0"/>
                          </a:rPr>
                          <m:t>𝑑𝑧</m:t>
                        </m:r>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𝑑𝑧</m:t>
                        </m:r>
                      </m:num>
                      <m:den>
                        <m:r>
                          <a:rPr lang="en-IN" i="1">
                            <a:latin typeface="Cambria Math" panose="02040503050406030204" pitchFamily="18" charset="0"/>
                          </a:rPr>
                          <m:t>𝑑𝑤</m:t>
                        </m:r>
                      </m:den>
                    </m:f>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𝑓</m:t>
                        </m:r>
                      </m:e>
                      <m:sup>
                        <m:r>
                          <a:rPr lang="en-IN" i="1">
                            <a:latin typeface="Cambria Math" panose="02040503050406030204" pitchFamily="18" charset="0"/>
                          </a:rPr>
                          <m:t>′</m:t>
                        </m:r>
                      </m:sup>
                    </m:sSup>
                    <m:d>
                      <m:dPr>
                        <m:ctrlPr>
                          <a:rPr lang="en-IN" i="1">
                            <a:latin typeface="Cambria Math" panose="02040503050406030204" pitchFamily="18" charset="0"/>
                          </a:rPr>
                        </m:ctrlPr>
                      </m:dPr>
                      <m:e>
                        <m:r>
                          <a:rPr lang="en-IN" i="1">
                            <a:latin typeface="Cambria Math" panose="02040503050406030204" pitchFamily="18" charset="0"/>
                          </a:rPr>
                          <m:t>𝑦</m:t>
                        </m:r>
                      </m:e>
                    </m:d>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𝑔</m:t>
                        </m:r>
                      </m:e>
                      <m:sup>
                        <m:r>
                          <a:rPr lang="en-IN" i="1">
                            <a:latin typeface="Cambria Math" panose="02040503050406030204" pitchFamily="18" charset="0"/>
                          </a:rPr>
                          <m:t>′</m:t>
                        </m:r>
                      </m:sup>
                    </m:sSup>
                    <m:d>
                      <m:dPr>
                        <m:ctrlPr>
                          <a:rPr lang="en-IN" i="1">
                            <a:latin typeface="Cambria Math" panose="02040503050406030204" pitchFamily="18" charset="0"/>
                          </a:rPr>
                        </m:ctrlPr>
                      </m:dPr>
                      <m:e>
                        <m:r>
                          <a:rPr lang="en-IN" i="1">
                            <a:latin typeface="Cambria Math" panose="02040503050406030204" pitchFamily="18" charset="0"/>
                          </a:rPr>
                          <m:t>𝑧</m:t>
                        </m:r>
                      </m:e>
                    </m:d>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h</m:t>
                        </m:r>
                      </m:e>
                      <m:sup>
                        <m:r>
                          <a:rPr lang="en-IN" i="1">
                            <a:latin typeface="Cambria Math" panose="02040503050406030204" pitchFamily="18" charset="0"/>
                          </a:rPr>
                          <m:t>′</m:t>
                        </m:r>
                      </m:sup>
                    </m:sSup>
                    <m:d>
                      <m:dPr>
                        <m:ctrlPr>
                          <a:rPr lang="en-IN" i="1">
                            <a:latin typeface="Cambria Math" panose="02040503050406030204" pitchFamily="18" charset="0"/>
                          </a:rPr>
                        </m:ctrlPr>
                      </m:dPr>
                      <m:e>
                        <m:r>
                          <a:rPr lang="en-IN" i="1">
                            <a:latin typeface="Cambria Math" panose="02040503050406030204" pitchFamily="18" charset="0"/>
                          </a:rPr>
                          <m:t>𝑤</m:t>
                        </m:r>
                      </m:e>
                    </m:d>
                  </m:oMath>
                </a14:m>
                <a:endParaRPr lang="en-US" dirty="0" smtClean="0"/>
              </a:p>
              <a:p>
                <a:r>
                  <a:rPr lang="en-US" dirty="0" smtClean="0"/>
                  <a:t>To compute </a:t>
                </a:r>
                <a14:m>
                  <m:oMath xmlns:m="http://schemas.openxmlformats.org/officeDocument/2006/math">
                    <m:f>
                      <m:fPr>
                        <m:ctrlPr>
                          <a:rPr lang="en-IN">
                            <a:latin typeface="Cambria Math" panose="02040503050406030204" pitchFamily="18" charset="0"/>
                          </a:rPr>
                        </m:ctrlPr>
                      </m:fPr>
                      <m:num>
                        <m:r>
                          <a:rPr lang="en-IN">
                            <a:latin typeface="Cambria Math" panose="02040503050406030204" pitchFamily="18" charset="0"/>
                          </a:rPr>
                          <m:t>𝑑𝑥</m:t>
                        </m:r>
                      </m:num>
                      <m:den>
                        <m:r>
                          <a:rPr lang="en-IN">
                            <a:latin typeface="Cambria Math" panose="02040503050406030204" pitchFamily="18" charset="0"/>
                          </a:rPr>
                          <m:t>𝑑𝑤</m:t>
                        </m:r>
                      </m:den>
                    </m:f>
                  </m:oMath>
                </a14:m>
                <a:r>
                  <a:rPr lang="en-US" dirty="0" smtClean="0"/>
                  <a:t> at a point </a:t>
                </a:r>
                <a14:m>
                  <m:oMath xmlns:m="http://schemas.openxmlformats.org/officeDocument/2006/math">
                    <m:r>
                      <a:rPr lang="en-IN" b="0" i="1" smtClean="0">
                        <a:latin typeface="Cambria Math" panose="02040503050406030204" pitchFamily="18" charset="0"/>
                      </a:rPr>
                      <m:t>𝑤</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𝑤</m:t>
                        </m:r>
                      </m:e>
                      <m:sup>
                        <m:r>
                          <a:rPr lang="en-IN" b="0" i="1" smtClean="0">
                            <a:latin typeface="Cambria Math" panose="02040503050406030204" pitchFamily="18" charset="0"/>
                          </a:rPr>
                          <m:t>0</m:t>
                        </m:r>
                      </m:sup>
                    </m:sSup>
                  </m:oMath>
                </a14:m>
                <a:r>
                  <a:rPr lang="en-US" dirty="0" smtClean="0"/>
                  <a:t> the above rule gives us a simple </a:t>
                </a:r>
                <a:r>
                  <a:rPr lang="en-US" dirty="0" err="1" smtClean="0"/>
                  <a:t>algo</a:t>
                </a:r>
                <a:endParaRPr lang="en-US" dirty="0" smtClean="0"/>
              </a:p>
              <a:p>
                <a:pPr lvl="2"/>
                <a:r>
                  <a:rPr lang="en-US" dirty="0" smtClean="0"/>
                  <a:t>First compute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𝑧</m:t>
                        </m:r>
                      </m:e>
                      <m:sup>
                        <m:r>
                          <a:rPr lang="en-IN" b="0" i="1" smtClean="0">
                            <a:latin typeface="Cambria Math" panose="02040503050406030204" pitchFamily="18" charset="0"/>
                          </a:rPr>
                          <m:t>0</m:t>
                        </m:r>
                      </m:sup>
                    </m:sSup>
                    <m:r>
                      <a:rPr lang="en-IN" b="0" i="1" smtClean="0">
                        <a:latin typeface="Cambria Math" panose="02040503050406030204" pitchFamily="18" charset="0"/>
                      </a:rPr>
                      <m:t>=</m:t>
                    </m:r>
                    <m:r>
                      <a:rPr lang="en-IN" b="0" i="1" smtClean="0">
                        <a:latin typeface="Cambria Math" panose="02040503050406030204" pitchFamily="18" charset="0"/>
                      </a:rPr>
                      <m:t>h</m:t>
                    </m:r>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𝑤</m:t>
                            </m:r>
                          </m:e>
                          <m:sup>
                            <m:r>
                              <a:rPr lang="en-IN" b="0" i="1" smtClean="0">
                                <a:latin typeface="Cambria Math" panose="02040503050406030204" pitchFamily="18" charset="0"/>
                              </a:rPr>
                              <m:t>0</m:t>
                            </m:r>
                          </m:sup>
                        </m:sSup>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0</m:t>
                        </m:r>
                      </m:sup>
                    </m:sSup>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𝑧</m:t>
                            </m:r>
                          </m:e>
                          <m:sup>
                            <m:r>
                              <a:rPr lang="en-IN" b="0" i="1" smtClean="0">
                                <a:latin typeface="Cambria Math" panose="02040503050406030204" pitchFamily="18" charset="0"/>
                              </a:rPr>
                              <m:t>0</m:t>
                            </m:r>
                          </m:sup>
                        </m:sSup>
                      </m:e>
                    </m:d>
                  </m:oMath>
                </a14:m>
                <a:endParaRPr lang="en-IN" b="0" dirty="0" smtClean="0"/>
              </a:p>
              <a:p>
                <a:pPr lvl="2"/>
                <a:r>
                  <a:rPr lang="en-US" dirty="0" smtClean="0"/>
                  <a:t>Then compute </a:t>
                </a:r>
                <a14:m>
                  <m:oMath xmlns:m="http://schemas.openxmlformats.org/officeDocument/2006/math">
                    <m:r>
                      <a:rPr lang="en-IN" b="0" i="1" smtClean="0">
                        <a:latin typeface="Cambria Math" panose="02040503050406030204" pitchFamily="18" charset="0"/>
                      </a:rPr>
                      <m:t>𝑟</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h</m:t>
                        </m:r>
                      </m:e>
                      <m:sup>
                        <m:r>
                          <a:rPr lang="en-IN" b="0" i="1" smtClean="0">
                            <a:latin typeface="Cambria Math" panose="02040503050406030204" pitchFamily="18" charset="0"/>
                          </a:rPr>
                          <m:t>′</m:t>
                        </m:r>
                      </m:sup>
                    </m:sSup>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𝑤</m:t>
                            </m:r>
                          </m:e>
                          <m:sup>
                            <m:r>
                              <a:rPr lang="en-IN" b="0" i="1" smtClean="0">
                                <a:latin typeface="Cambria Math" panose="02040503050406030204" pitchFamily="18" charset="0"/>
                              </a:rPr>
                              <m:t>0</m:t>
                            </m:r>
                          </m:sup>
                        </m:sSup>
                      </m:e>
                    </m:d>
                    <m:r>
                      <a:rPr lang="en-IN" b="0" i="1" smtClean="0">
                        <a:latin typeface="Cambria Math" panose="02040503050406030204" pitchFamily="18" charset="0"/>
                      </a:rPr>
                      <m:t>,</m:t>
                    </m:r>
                    <m:r>
                      <a:rPr lang="en-IN" b="0" i="1" smtClean="0">
                        <a:latin typeface="Cambria Math" panose="02040503050406030204" pitchFamily="18" charset="0"/>
                      </a:rPr>
                      <m:t>𝑞</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𝑔</m:t>
                        </m:r>
                      </m:e>
                      <m:sup>
                        <m:r>
                          <a:rPr lang="en-IN" b="0" i="1" smtClean="0">
                            <a:latin typeface="Cambria Math" panose="02040503050406030204" pitchFamily="18" charset="0"/>
                          </a:rPr>
                          <m:t>′</m:t>
                        </m:r>
                      </m:sup>
                    </m:sSup>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𝑧</m:t>
                            </m:r>
                          </m:e>
                          <m:sup>
                            <m:r>
                              <a:rPr lang="en-IN" b="0" i="1" smtClean="0">
                                <a:latin typeface="Cambria Math" panose="02040503050406030204" pitchFamily="18" charset="0"/>
                              </a:rPr>
                              <m:t>0</m:t>
                            </m:r>
                          </m:sup>
                        </m:sSup>
                      </m:e>
                    </m:d>
                    <m:r>
                      <a:rPr lang="en-IN" b="0" i="1" smtClean="0">
                        <a:latin typeface="Cambria Math" panose="02040503050406030204" pitchFamily="18" charset="0"/>
                      </a:rPr>
                      <m:t>,</m:t>
                    </m:r>
                    <m:r>
                      <a:rPr lang="en-IN" b="0" i="1" smtClean="0">
                        <a:latin typeface="Cambria Math" panose="02040503050406030204" pitchFamily="18" charset="0"/>
                      </a:rPr>
                      <m:t>𝑝</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𝑓</m:t>
                        </m:r>
                      </m:e>
                      <m:sup>
                        <m:r>
                          <a:rPr lang="en-IN" b="0" i="1" smtClean="0">
                            <a:latin typeface="Cambria Math" panose="02040503050406030204" pitchFamily="18" charset="0"/>
                          </a:rPr>
                          <m:t>′</m:t>
                        </m:r>
                      </m:sup>
                    </m:sSup>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0</m:t>
                            </m:r>
                          </m:sup>
                        </m:sSup>
                      </m:e>
                    </m:d>
                  </m:oMath>
                </a14:m>
                <a:endParaRPr lang="en-US" dirty="0" smtClean="0"/>
              </a:p>
              <a:p>
                <a:pPr lvl="2"/>
                <a:r>
                  <a:rPr lang="en-US" dirty="0" smtClean="0"/>
                  <a:t>Finally compute </a:t>
                </a:r>
                <a14:m>
                  <m:oMath xmlns:m="http://schemas.openxmlformats.org/officeDocument/2006/math">
                    <m:f>
                      <m:fPr>
                        <m:ctrlPr>
                          <a:rPr lang="en-IN">
                            <a:latin typeface="Cambria Math" panose="02040503050406030204" pitchFamily="18" charset="0"/>
                          </a:rPr>
                        </m:ctrlPr>
                      </m:fPr>
                      <m:num>
                        <m:r>
                          <a:rPr lang="en-IN">
                            <a:latin typeface="Cambria Math" panose="02040503050406030204" pitchFamily="18" charset="0"/>
                          </a:rPr>
                          <m:t>𝑑𝑥</m:t>
                        </m:r>
                      </m:num>
                      <m:den>
                        <m:r>
                          <a:rPr lang="en-IN">
                            <a:latin typeface="Cambria Math" panose="02040503050406030204" pitchFamily="18" charset="0"/>
                          </a:rPr>
                          <m:t>𝑑𝑤</m:t>
                        </m:r>
                      </m:den>
                    </m:f>
                    <m:r>
                      <a:rPr lang="en-IN">
                        <a:latin typeface="Cambria Math" panose="02040503050406030204" pitchFamily="18" charset="0"/>
                      </a:rPr>
                      <m:t>=</m:t>
                    </m:r>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𝑞</m:t>
                    </m:r>
                    <m:r>
                      <a:rPr lang="en-IN" b="0" i="1" smtClean="0">
                        <a:latin typeface="Cambria Math" panose="02040503050406030204" pitchFamily="18" charset="0"/>
                      </a:rPr>
                      <m:t>⋅</m:t>
                    </m:r>
                    <m:r>
                      <a:rPr lang="en-IN" b="0" i="1" smtClean="0">
                        <a:latin typeface="Cambria Math" panose="02040503050406030204" pitchFamily="18" charset="0"/>
                      </a:rPr>
                      <m:t>𝑟</m:t>
                    </m:r>
                  </m:oMath>
                </a14:m>
                <a:endParaRPr lang="en-US" dirty="0" smtClean="0"/>
              </a:p>
              <a:p>
                <a:r>
                  <a:rPr lang="en-US" dirty="0" err="1" smtClean="0"/>
                  <a:t>Backprop</a:t>
                </a:r>
                <a:r>
                  <a:rPr lang="en-US" dirty="0" smtClean="0"/>
                  <a:t> uses the multivariate version of this rule</a:t>
                </a:r>
              </a:p>
              <a:p>
                <a:pPr lvl="2"/>
                <a:r>
                  <a:rPr lang="en-US" dirty="0" smtClean="0"/>
                  <a:t>Recall </a:t>
                </a:r>
                <a:r>
                  <a:rPr lang="en-IN" dirty="0" smtClean="0"/>
                  <a:t>that if </a:t>
                </a:r>
                <a14:m>
                  <m:oMath xmlns:m="http://schemas.openxmlformats.org/officeDocument/2006/math">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b="1">
                            <a:latin typeface="Cambria Math" panose="02040503050406030204" pitchFamily="18" charset="0"/>
                          </a:rPr>
                          <m:t>𝐲</m:t>
                        </m:r>
                      </m:e>
                    </m:d>
                  </m:oMath>
                </a14:m>
                <a:r>
                  <a:rPr lang="en-US" dirty="0"/>
                  <a:t> where </a:t>
                </a:r>
                <a14:m>
                  <m:oMath xmlns:m="http://schemas.openxmlformats.org/officeDocument/2006/math">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r>
                      <a:rPr lang="en-IN" i="1">
                        <a:latin typeface="Cambria Math" panose="02040503050406030204" pitchFamily="18" charset="0"/>
                        <a:ea typeface="Cambria Math" panose="02040503050406030204" pitchFamily="18" charset="0"/>
                      </a:rPr>
                      <m:t>,</m:t>
                    </m:r>
                    <m:r>
                      <a:rPr lang="en-IN" b="1">
                        <a:latin typeface="Cambria Math" panose="02040503050406030204" pitchFamily="18" charset="0"/>
                      </a:rPr>
                      <m:t>𝐲</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𝑞</m:t>
                        </m:r>
                      </m:sup>
                    </m:sSup>
                  </m:oMath>
                </a14:m>
                <a:r>
                  <a:rPr lang="en-US" dirty="0"/>
                  <a:t> and </a:t>
                </a:r>
                <a14:m>
                  <m:oMath xmlns:m="http://schemas.openxmlformats.org/officeDocument/2006/math">
                    <m:r>
                      <a:rPr lang="en-IN" i="1">
                        <a:latin typeface="Cambria Math" panose="02040503050406030204" pitchFamily="18" charset="0"/>
                      </a:rPr>
                      <m:t>𝑓</m:t>
                    </m:r>
                    <m:r>
                      <a:rPr lang="en-IN" i="1">
                        <a:latin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𝑞</m:t>
                        </m:r>
                      </m:sup>
                    </m:sSup>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ℝ</m:t>
                    </m:r>
                  </m:oMath>
                </a14:m>
                <a:r>
                  <a:rPr lang="en-IN" dirty="0" smtClean="0"/>
                  <a:t> we have notion </a:t>
                </a:r>
                <a:r>
                  <a:rPr lang="en-IN" dirty="0"/>
                  <a:t>of </a:t>
                </a:r>
                <a:r>
                  <a:rPr lang="en-IN" dirty="0" smtClean="0"/>
                  <a:t>gradient of the function that gives us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𝑑𝑥</m:t>
                        </m:r>
                      </m:num>
                      <m:den>
                        <m:r>
                          <a:rPr lang="en-IN" i="1">
                            <a:latin typeface="Cambria Math" panose="02040503050406030204" pitchFamily="18" charset="0"/>
                          </a:rPr>
                          <m:t>𝑑</m:t>
                        </m:r>
                        <m:r>
                          <a:rPr lang="en-IN" b="1">
                            <a:latin typeface="Cambria Math" panose="02040503050406030204" pitchFamily="18" charset="0"/>
                          </a:rPr>
                          <m:t>𝐲</m:t>
                        </m:r>
                      </m:den>
                    </m:f>
                    <m:r>
                      <a:rPr lang="en-IN" i="1">
                        <a:latin typeface="Cambria Math" panose="02040503050406030204" pitchFamily="18" charset="0"/>
                      </a:rPr>
                      <m:t>=</m:t>
                    </m:r>
                    <m:r>
                      <a:rPr lang="en-IN">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b="1">
                            <a:latin typeface="Cambria Math" panose="02040503050406030204" pitchFamily="18" charset="0"/>
                          </a:rPr>
                          <m:t>𝐲</m:t>
                        </m:r>
                      </m:e>
                    </m:d>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𝑞</m:t>
                        </m:r>
                      </m:sup>
                    </m:sSup>
                  </m:oMath>
                </a14:m>
                <a:endParaRPr lang="en-US" dirty="0" smtClean="0"/>
              </a:p>
              <a:p>
                <a:pPr lvl="2"/>
                <a:r>
                  <a:rPr lang="en-US" b="1" dirty="0" smtClean="0"/>
                  <a:t>Convention</a:t>
                </a:r>
                <a:r>
                  <a:rPr lang="en-US" dirty="0" smtClean="0"/>
                  <a:t>: treat gradients as row vectors to make notation clean</a:t>
                </a:r>
              </a:p>
              <a:p>
                <a:endParaRPr lang="en-US" dirty="0"/>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4" y="1111623"/>
                <a:ext cx="11938645" cy="5746377"/>
              </a:xfrm>
              <a:blipFill>
                <a:blip r:embed="rId2"/>
                <a:stretch>
                  <a:fillRect l="-562" t="-2545" r="-71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7</a:t>
            </a:fld>
            <a:endParaRPr lang="en-US"/>
          </a:p>
        </p:txBody>
      </p:sp>
    </p:spTree>
    <p:extLst>
      <p:ext uri="{BB962C8B-B14F-4D97-AF65-F5344CB8AC3E}">
        <p14:creationId xmlns:p14="http://schemas.microsoft.com/office/powerpoint/2010/main" val="351242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Multivariate Chain Rule</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4" y="1111624"/>
                <a:ext cx="11938646" cy="5746376"/>
              </a:xfrm>
            </p:spPr>
            <p:txBody>
              <a:bodyPr/>
              <a:lstStyle/>
              <a:p>
                <a:r>
                  <a:rPr lang="en-IN" dirty="0" smtClean="0"/>
                  <a:t>If we now have a multivariate function </a:t>
                </a:r>
                <a14:m>
                  <m:oMath xmlns:m="http://schemas.openxmlformats.org/officeDocument/2006/math">
                    <m:r>
                      <a:rPr lang="en-IN" b="1">
                        <a:latin typeface="Cambria Math" panose="02040503050406030204" pitchFamily="18" charset="0"/>
                      </a:rPr>
                      <m:t>𝐱</m:t>
                    </m:r>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b="1">
                            <a:latin typeface="Cambria Math" panose="02040503050406030204" pitchFamily="18" charset="0"/>
                          </a:rPr>
                          <m:t>𝐲</m:t>
                        </m:r>
                      </m:e>
                    </m:d>
                  </m:oMath>
                </a14:m>
                <a:r>
                  <a:rPr lang="en-US" dirty="0"/>
                  <a:t> where </a:t>
                </a:r>
                <a14:m>
                  <m:oMath xmlns:m="http://schemas.openxmlformats.org/officeDocument/2006/math">
                    <m:r>
                      <a:rPr lang="en-IN" b="1">
                        <a:latin typeface="Cambria Math" panose="02040503050406030204" pitchFamily="18" charset="0"/>
                      </a:rPr>
                      <m:t>𝐱</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𝑝</m:t>
                        </m:r>
                      </m:sup>
                    </m:sSup>
                    <m:r>
                      <a:rPr lang="en-IN" i="1">
                        <a:latin typeface="Cambria Math" panose="02040503050406030204" pitchFamily="18" charset="0"/>
                        <a:ea typeface="Cambria Math" panose="02040503050406030204" pitchFamily="18" charset="0"/>
                      </a:rPr>
                      <m:t>,</m:t>
                    </m:r>
                    <m:r>
                      <a:rPr lang="en-IN" b="1">
                        <a:latin typeface="Cambria Math" panose="02040503050406030204" pitchFamily="18" charset="0"/>
                      </a:rPr>
                      <m:t>𝐲</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𝑞</m:t>
                        </m:r>
                      </m:sup>
                    </m:sSup>
                  </m:oMath>
                </a14:m>
                <a:r>
                  <a:rPr lang="en-US" dirty="0"/>
                  <a:t> and </a:t>
                </a:r>
                <a14:m>
                  <m:oMath xmlns:m="http://schemas.openxmlformats.org/officeDocument/2006/math">
                    <m:r>
                      <a:rPr lang="en-IN" i="1">
                        <a:latin typeface="Cambria Math" panose="02040503050406030204" pitchFamily="18" charset="0"/>
                      </a:rPr>
                      <m:t>𝑓</m:t>
                    </m:r>
                    <m:r>
                      <a:rPr lang="en-IN" i="1">
                        <a:latin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𝑞</m:t>
                        </m:r>
                      </m:sup>
                    </m:sSup>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𝑝</m:t>
                        </m:r>
                      </m:sup>
                    </m:sSup>
                  </m:oMath>
                </a14:m>
                <a:r>
                  <a:rPr lang="en-US" dirty="0" smtClean="0"/>
                  <a:t>, then we have the notion </a:t>
                </a:r>
                <a:r>
                  <a:rPr lang="en-US" dirty="0"/>
                  <a:t>of </a:t>
                </a:r>
                <a:r>
                  <a:rPr lang="en-US" dirty="0" smtClean="0"/>
                  <a:t>the </a:t>
                </a:r>
                <a:r>
                  <a:rPr lang="en-US" i="1" dirty="0" smtClean="0"/>
                  <a:t>Jacobian</a:t>
                </a:r>
                <a:endParaRPr lang="en-US" i="1" dirty="0"/>
              </a:p>
              <a:p>
                <a:pPr lvl="2"/>
                <a:r>
                  <a:rPr lang="en-US" dirty="0"/>
                  <a:t>Think of </a:t>
                </a:r>
                <a14:m>
                  <m:oMath xmlns:m="http://schemas.openxmlformats.org/officeDocument/2006/math">
                    <m:r>
                      <a:rPr lang="en-IN" i="1">
                        <a:latin typeface="Cambria Math" panose="02040503050406030204" pitchFamily="18" charset="0"/>
                      </a:rPr>
                      <m:t>𝑓</m:t>
                    </m:r>
                    <m:d>
                      <m:dPr>
                        <m:ctrlPr>
                          <a:rPr lang="en-IN" i="1">
                            <a:latin typeface="Cambria Math" panose="02040503050406030204" pitchFamily="18" charset="0"/>
                          </a:rPr>
                        </m:ctrlPr>
                      </m:dPr>
                      <m:e>
                        <m:r>
                          <a:rPr lang="en-IN" b="1">
                            <a:latin typeface="Cambria Math" panose="02040503050406030204" pitchFamily="18" charset="0"/>
                          </a:rPr>
                          <m:t>𝐲</m:t>
                        </m:r>
                      </m:e>
                    </m:d>
                    <m:r>
                      <a:rPr lang="en-IN" i="1">
                        <a:latin typeface="Cambria Math" panose="02040503050406030204" pitchFamily="18" charset="0"/>
                      </a:rPr>
                      <m:t>=</m:t>
                    </m:r>
                    <m:sSup>
                      <m:sSupPr>
                        <m:ctrlPr>
                          <a:rPr lang="en-IN" i="1">
                            <a:latin typeface="Cambria Math" panose="02040503050406030204" pitchFamily="18" charset="0"/>
                          </a:rPr>
                        </m:ctrlPr>
                      </m:sSupPr>
                      <m:e>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1</m:t>
                                </m:r>
                              </m:sub>
                            </m:sSub>
                            <m:d>
                              <m:dPr>
                                <m:ctrlPr>
                                  <a:rPr lang="en-IN" i="1">
                                    <a:latin typeface="Cambria Math" panose="02040503050406030204" pitchFamily="18" charset="0"/>
                                  </a:rPr>
                                </m:ctrlPr>
                              </m:dPr>
                              <m:e>
                                <m:r>
                                  <a:rPr lang="en-IN" b="1">
                                    <a:latin typeface="Cambria Math" panose="02040503050406030204" pitchFamily="18" charset="0"/>
                                  </a:rPr>
                                  <m:t>𝐲</m:t>
                                </m:r>
                                <m:r>
                                  <a:rPr lang="en-IN" i="1">
                                    <a:latin typeface="Cambria Math" panose="02040503050406030204" pitchFamily="18" charset="0"/>
                                  </a:rPr>
                                  <m:t> </m:t>
                                </m:r>
                              </m:e>
                            </m:d>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𝑝</m:t>
                                </m:r>
                              </m:sub>
                            </m:sSub>
                            <m:d>
                              <m:dPr>
                                <m:ctrlPr>
                                  <a:rPr lang="en-IN" i="1">
                                    <a:latin typeface="Cambria Math" panose="02040503050406030204" pitchFamily="18" charset="0"/>
                                  </a:rPr>
                                </m:ctrlPr>
                              </m:dPr>
                              <m:e>
                                <m:r>
                                  <a:rPr lang="en-IN" b="1">
                                    <a:latin typeface="Cambria Math" panose="02040503050406030204" pitchFamily="18" charset="0"/>
                                  </a:rPr>
                                  <m:t>𝐲</m:t>
                                </m:r>
                              </m:e>
                            </m:d>
                          </m:e>
                        </m:d>
                      </m:e>
                      <m:sup>
                        <m:r>
                          <a:rPr lang="en-IN" i="1">
                            <a:latin typeface="Cambria Math" panose="02040503050406030204" pitchFamily="18" charset="0"/>
                          </a:rPr>
                          <m:t>⊤</m:t>
                        </m:r>
                      </m:sup>
                    </m:sSup>
                  </m:oMath>
                </a14:m>
                <a:r>
                  <a:rPr lang="en-US" dirty="0"/>
                  <a:t> as a vector of </a:t>
                </a:r>
                <a14:m>
                  <m:oMath xmlns:m="http://schemas.openxmlformats.org/officeDocument/2006/math">
                    <m:r>
                      <a:rPr lang="en-IN" b="0" i="1" smtClean="0">
                        <a:latin typeface="Cambria Math" panose="02040503050406030204" pitchFamily="18" charset="0"/>
                      </a:rPr>
                      <m:t>𝑝</m:t>
                    </m:r>
                  </m:oMath>
                </a14:m>
                <a:r>
                  <a:rPr lang="en-US" dirty="0" smtClean="0"/>
                  <a:t> real-valued functions</a:t>
                </a:r>
                <a:r>
                  <a:rPr lang="en-US" dirty="0"/>
                  <a:t/>
                </a:r>
                <a:br>
                  <a:rPr lang="en-US" dirty="0"/>
                </a:br>
                <a14:m>
                  <m:oMath xmlns:m="http://schemas.openxmlformats.org/officeDocument/2006/math">
                    <m:f>
                      <m:fPr>
                        <m:ctrlPr>
                          <a:rPr lang="en-IN" i="1">
                            <a:latin typeface="Cambria Math" panose="02040503050406030204" pitchFamily="18" charset="0"/>
                          </a:rPr>
                        </m:ctrlPr>
                      </m:fPr>
                      <m:num>
                        <m:r>
                          <m:rPr>
                            <m:sty m:val="p"/>
                          </m:rPr>
                          <a:rPr lang="en-IN">
                            <a:latin typeface="Cambria Math" panose="02040503050406030204" pitchFamily="18" charset="0"/>
                          </a:rPr>
                          <m:t>d</m:t>
                        </m:r>
                        <m:r>
                          <a:rPr lang="en-IN" b="1">
                            <a:latin typeface="Cambria Math" panose="02040503050406030204" pitchFamily="18" charset="0"/>
                          </a:rPr>
                          <m:t>𝐱</m:t>
                        </m:r>
                      </m:num>
                      <m:den>
                        <m:r>
                          <m:rPr>
                            <m:sty m:val="p"/>
                          </m:rPr>
                          <a:rPr lang="en-IN">
                            <a:latin typeface="Cambria Math" panose="02040503050406030204" pitchFamily="18" charset="0"/>
                          </a:rPr>
                          <m:t>d</m:t>
                        </m:r>
                        <m:r>
                          <a:rPr lang="en-IN" b="1">
                            <a:latin typeface="Cambria Math" panose="02040503050406030204" pitchFamily="18" charset="0"/>
                          </a:rPr>
                          <m:t>𝐲</m:t>
                        </m:r>
                      </m:den>
                    </m:f>
                    <m:r>
                      <a:rPr lang="en-IN" i="1" smtClean="0">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𝐽</m:t>
                        </m:r>
                      </m:e>
                      <m:sup>
                        <m:r>
                          <a:rPr lang="en-IN" i="1">
                            <a:latin typeface="Cambria Math" panose="02040503050406030204" pitchFamily="18" charset="0"/>
                          </a:rPr>
                          <m:t>𝑓</m:t>
                        </m:r>
                      </m:sup>
                    </m:sSup>
                    <m:r>
                      <a:rPr lang="en-IN" i="1">
                        <a:latin typeface="Cambria Math" panose="02040503050406030204" pitchFamily="18" charset="0"/>
                      </a:rPr>
                      <m:t> </m:t>
                    </m:r>
                    <m:r>
                      <m:rPr>
                        <m:sty m:val="p"/>
                      </m:rPr>
                      <a:rPr lang="en-IN">
                        <a:latin typeface="Cambria Math" panose="02040503050406030204" pitchFamily="18" charset="0"/>
                      </a:rPr>
                      <m:t>where</m:t>
                    </m:r>
                    <m:r>
                      <a:rPr lang="en-IN">
                        <a:latin typeface="Cambria Math" panose="02040503050406030204" pitchFamily="18" charset="0"/>
                      </a:rPr>
                      <m:t> </m:t>
                    </m:r>
                    <m:r>
                      <a:rPr lang="en-IN" i="1">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ea typeface="Cambria Math" panose="02040503050406030204" pitchFamily="18" charset="0"/>
                          </a:rPr>
                        </m:ctrlPr>
                      </m:sSubSupPr>
                      <m:e>
                        <m:r>
                          <a:rPr lang="en-IN" i="1">
                            <a:latin typeface="Cambria Math" panose="02040503050406030204" pitchFamily="18" charset="0"/>
                            <a:ea typeface="Cambria Math" panose="02040503050406030204" pitchFamily="18" charset="0"/>
                          </a:rPr>
                          <m:t>𝐽</m:t>
                        </m:r>
                      </m:e>
                      <m:sub>
                        <m:r>
                          <a:rPr lang="en-IN" i="1">
                            <a:latin typeface="Cambria Math" panose="02040503050406030204" pitchFamily="18" charset="0"/>
                            <a:ea typeface="Cambria Math" panose="02040503050406030204" pitchFamily="18" charset="0"/>
                          </a:rPr>
                          <m:t>𝑖𝑗</m:t>
                        </m:r>
                      </m:sub>
                      <m:sup>
                        <m:r>
                          <a:rPr lang="en-IN" i="1">
                            <a:latin typeface="Cambria Math" panose="02040503050406030204" pitchFamily="18" charset="0"/>
                            <a:ea typeface="Cambria Math" panose="02040503050406030204" pitchFamily="18" charset="0"/>
                          </a:rPr>
                          <m:t>𝑓</m:t>
                        </m:r>
                      </m:sup>
                    </m:sSubSup>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𝑑</m:t>
                        </m:r>
                        <m:sSub>
                          <m:sSubPr>
                            <m:ctrlPr>
                              <a:rPr lang="en-IN" i="1">
                                <a:latin typeface="Cambria Math" panose="02040503050406030204" pitchFamily="18" charset="0"/>
                                <a:ea typeface="Cambria Math" panose="02040503050406030204" pitchFamily="18" charset="0"/>
                              </a:rPr>
                            </m:ctrlPr>
                          </m:sSubPr>
                          <m:e>
                            <m:r>
                              <a:rPr lang="en-IN" b="1">
                                <a:latin typeface="Cambria Math" panose="02040503050406030204" pitchFamily="18" charset="0"/>
                                <a:ea typeface="Cambria Math" panose="02040503050406030204" pitchFamily="18" charset="0"/>
                              </a:rPr>
                              <m:t>𝐱</m:t>
                            </m:r>
                          </m:e>
                          <m:sub>
                            <m:r>
                              <a:rPr lang="en-IN" i="1">
                                <a:latin typeface="Cambria Math" panose="02040503050406030204" pitchFamily="18" charset="0"/>
                                <a:ea typeface="Cambria Math" panose="02040503050406030204" pitchFamily="18" charset="0"/>
                              </a:rPr>
                              <m:t>𝑖</m:t>
                            </m:r>
                          </m:sub>
                        </m:sSub>
                      </m:num>
                      <m:den>
                        <m:r>
                          <a:rPr lang="en-IN" i="1">
                            <a:latin typeface="Cambria Math" panose="02040503050406030204" pitchFamily="18" charset="0"/>
                            <a:ea typeface="Cambria Math" panose="02040503050406030204" pitchFamily="18" charset="0"/>
                          </a:rPr>
                          <m:t>𝑑</m:t>
                        </m:r>
                        <m:sSub>
                          <m:sSubPr>
                            <m:ctrlPr>
                              <a:rPr lang="en-IN" i="1">
                                <a:latin typeface="Cambria Math" panose="02040503050406030204" pitchFamily="18" charset="0"/>
                                <a:ea typeface="Cambria Math" panose="02040503050406030204" pitchFamily="18" charset="0"/>
                              </a:rPr>
                            </m:ctrlPr>
                          </m:sSubPr>
                          <m:e>
                            <m:r>
                              <a:rPr lang="en-IN" b="1">
                                <a:latin typeface="Cambria Math" panose="02040503050406030204" pitchFamily="18" charset="0"/>
                                <a:ea typeface="Cambria Math" panose="02040503050406030204" pitchFamily="18" charset="0"/>
                              </a:rPr>
                              <m:t>𝐲</m:t>
                            </m:r>
                          </m:e>
                          <m:sub>
                            <m:r>
                              <a:rPr lang="en-IN" i="1">
                                <a:latin typeface="Cambria Math" panose="02040503050406030204" pitchFamily="18" charset="0"/>
                                <a:ea typeface="Cambria Math" panose="02040503050406030204" pitchFamily="18" charset="0"/>
                              </a:rPr>
                              <m:t>𝑗</m:t>
                            </m:r>
                          </m:sub>
                        </m:sSub>
                      </m:den>
                    </m:f>
                    <m:r>
                      <a:rPr lang="en-IN" i="1">
                        <a:latin typeface="Cambria Math" panose="02040503050406030204" pitchFamily="18" charset="0"/>
                        <a:ea typeface="Cambria Math" panose="02040503050406030204" pitchFamily="18" charset="0"/>
                      </a:rPr>
                      <m:t> </m:t>
                    </m:r>
                    <m:r>
                      <m:rPr>
                        <m:sty m:val="p"/>
                      </m:rPr>
                      <a:rPr lang="en-IN">
                        <a:latin typeface="Cambria Math" panose="02040503050406030204" pitchFamily="18" charset="0"/>
                        <a:ea typeface="Cambria Math" panose="02040503050406030204" pitchFamily="18" charset="0"/>
                      </a:rPr>
                      <m:t>i</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e</m:t>
                    </m:r>
                    <m:r>
                      <a:rPr lang="en-IN">
                        <a:latin typeface="Cambria Math" panose="02040503050406030204" pitchFamily="18" charset="0"/>
                        <a:ea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𝐽</m:t>
                        </m:r>
                      </m:e>
                      <m:sup>
                        <m:r>
                          <a:rPr lang="en-IN" i="1">
                            <a:latin typeface="Cambria Math" panose="02040503050406030204" pitchFamily="18" charset="0"/>
                            <a:ea typeface="Cambria Math" panose="02040503050406030204" pitchFamily="18" charset="0"/>
                          </a:rPr>
                          <m:t>𝑓</m:t>
                        </m:r>
                      </m:sup>
                    </m:sSup>
                    <m:r>
                      <a:rPr lang="en-IN" i="1">
                        <a:latin typeface="Cambria Math" panose="02040503050406030204" pitchFamily="18" charset="0"/>
                        <a:ea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m>
                          <m:mPr>
                            <m:mcs>
                              <m:mc>
                                <m:mcPr>
                                  <m:count m:val="1"/>
                                  <m:mcJc m:val="center"/>
                                </m:mcPr>
                              </m:mc>
                            </m:mcs>
                            <m:ctrlPr>
                              <a:rPr lang="en-IN" i="1">
                                <a:latin typeface="Cambria Math" panose="02040503050406030204" pitchFamily="18" charset="0"/>
                                <a:ea typeface="Cambria Math" panose="02040503050406030204" pitchFamily="18" charset="0"/>
                              </a:rPr>
                            </m:ctrlPr>
                          </m:mPr>
                          <m:mr>
                            <m:e>
                              <m:r>
                                <a:rPr lang="en-IN">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𝑓</m:t>
                                  </m:r>
                                </m:e>
                                <m:sub>
                                  <m:r>
                                    <a:rPr lang="en-IN" i="1">
                                      <a:latin typeface="Cambria Math" panose="02040503050406030204" pitchFamily="18" charset="0"/>
                                      <a:ea typeface="Cambria Math" panose="02040503050406030204" pitchFamily="18" charset="0"/>
                                    </a:rPr>
                                    <m:t>1</m:t>
                                  </m:r>
                                </m:sub>
                              </m:sSub>
                              <m:d>
                                <m:dPr>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ea typeface="Cambria Math" panose="02040503050406030204" pitchFamily="18" charset="0"/>
                                    </a:rPr>
                                    <m:t>𝐲</m:t>
                                  </m:r>
                                </m:e>
                              </m:d>
                            </m:e>
                          </m:mr>
                          <m:mr>
                            <m:e>
                              <m:r>
                                <a:rPr lang="en-IN" i="1">
                                  <a:latin typeface="Cambria Math" panose="02040503050406030204" pitchFamily="18" charset="0"/>
                                  <a:ea typeface="Cambria Math" panose="02040503050406030204" pitchFamily="18" charset="0"/>
                                </a:rPr>
                                <m:t>⋮</m:t>
                              </m:r>
                            </m:e>
                          </m:mr>
                          <m:mr>
                            <m:e>
                              <m:r>
                                <a:rPr lang="en-IN">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𝑓</m:t>
                                  </m:r>
                                </m:e>
                                <m:sub>
                                  <m:r>
                                    <a:rPr lang="en-IN" i="1">
                                      <a:latin typeface="Cambria Math" panose="02040503050406030204" pitchFamily="18" charset="0"/>
                                      <a:ea typeface="Cambria Math" panose="02040503050406030204" pitchFamily="18" charset="0"/>
                                    </a:rPr>
                                    <m:t>𝑝</m:t>
                                  </m:r>
                                </m:sub>
                              </m:sSub>
                              <m:d>
                                <m:dPr>
                                  <m:ctrlPr>
                                    <a:rPr lang="en-IN" i="1">
                                      <a:latin typeface="Cambria Math" panose="02040503050406030204" pitchFamily="18" charset="0"/>
                                      <a:ea typeface="Cambria Math" panose="02040503050406030204" pitchFamily="18" charset="0"/>
                                    </a:rPr>
                                  </m:ctrlPr>
                                </m:dPr>
                                <m:e>
                                  <m:r>
                                    <a:rPr lang="en-IN" b="1">
                                      <a:latin typeface="Cambria Math" panose="02040503050406030204" pitchFamily="18" charset="0"/>
                                      <a:ea typeface="Cambria Math" panose="02040503050406030204" pitchFamily="18" charset="0"/>
                                    </a:rPr>
                                    <m:t>𝐲</m:t>
                                  </m:r>
                                </m:e>
                              </m:d>
                            </m:e>
                          </m:mr>
                        </m:m>
                      </m:e>
                    </m:d>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𝑝</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𝑞</m:t>
                        </m:r>
                      </m:sup>
                    </m:sSup>
                  </m:oMath>
                </a14:m>
                <a:endParaRPr lang="en-IN" dirty="0" smtClean="0"/>
              </a:p>
              <a:p>
                <a:pPr lvl="2"/>
                <a:r>
                  <a:rPr lang="en-IN" dirty="0" smtClean="0"/>
                  <a:t>All that Jacobian does is consider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𝑖</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m:t>
                        </m:r>
                      </m:e>
                    </m:d>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𝑞</m:t>
                        </m:r>
                      </m:sup>
                    </m:sSup>
                    <m:r>
                      <a:rPr lang="en-IN" b="0" i="1" smtClean="0">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ℝ</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𝑖</m:t>
                    </m:r>
                    <m:r>
                      <a:rPr lang="en-IN" b="0" i="1" smtClean="0">
                        <a:latin typeface="Cambria Math" panose="02040503050406030204" pitchFamily="18" charset="0"/>
                        <a:ea typeface="Cambria Math" panose="02040503050406030204" pitchFamily="18" charset="0"/>
                      </a:rPr>
                      <m:t>=1,…,</m:t>
                    </m:r>
                    <m:r>
                      <a:rPr lang="en-IN" b="0" i="1" smtClean="0">
                        <a:latin typeface="Cambria Math" panose="02040503050406030204" pitchFamily="18" charset="0"/>
                        <a:ea typeface="Cambria Math" panose="02040503050406030204" pitchFamily="18" charset="0"/>
                      </a:rPr>
                      <m:t>𝑝</m:t>
                    </m:r>
                  </m:oMath>
                </a14:m>
                <a:r>
                  <a:rPr lang="en-IN" dirty="0" smtClean="0"/>
                  <a:t> separately, find their (row) gradient vectors, and stack them vertically as a matrix</a:t>
                </a:r>
              </a:p>
              <a:p>
                <a:r>
                  <a:rPr lang="en-IN" dirty="0" smtClean="0"/>
                  <a:t>If </a:t>
                </a:r>
                <a14:m>
                  <m:oMath xmlns:m="http://schemas.openxmlformats.org/officeDocument/2006/math">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b="1">
                            <a:latin typeface="Cambria Math" panose="02040503050406030204" pitchFamily="18" charset="0"/>
                          </a:rPr>
                          <m:t>𝐲</m:t>
                        </m:r>
                      </m:e>
                    </m:d>
                    <m:r>
                      <a:rPr lang="en-IN">
                        <a:latin typeface="Cambria Math" panose="02040503050406030204" pitchFamily="18" charset="0"/>
                      </a:rPr>
                      <m:t>, </m:t>
                    </m:r>
                    <m:r>
                      <a:rPr lang="en-IN" b="1">
                        <a:latin typeface="Cambria Math" panose="02040503050406030204" pitchFamily="18" charset="0"/>
                      </a:rPr>
                      <m:t>𝐲</m:t>
                    </m:r>
                    <m:r>
                      <a:rPr lang="en-IN" i="1">
                        <a:latin typeface="Cambria Math" panose="02040503050406030204" pitchFamily="18" charset="0"/>
                      </a:rPr>
                      <m:t>=</m:t>
                    </m:r>
                    <m:r>
                      <a:rPr lang="en-IN" i="1">
                        <a:latin typeface="Cambria Math" panose="02040503050406030204" pitchFamily="18" charset="0"/>
                      </a:rPr>
                      <m:t>𝑔</m:t>
                    </m:r>
                    <m:d>
                      <m:dPr>
                        <m:ctrlPr>
                          <a:rPr lang="en-IN" i="1">
                            <a:latin typeface="Cambria Math" panose="02040503050406030204" pitchFamily="18" charset="0"/>
                          </a:rPr>
                        </m:ctrlPr>
                      </m:dPr>
                      <m:e>
                        <m:r>
                          <a:rPr lang="en-IN" b="1">
                            <a:latin typeface="Cambria Math" panose="02040503050406030204" pitchFamily="18" charset="0"/>
                          </a:rPr>
                          <m:t>𝐳</m:t>
                        </m:r>
                      </m:e>
                    </m:d>
                  </m:oMath>
                </a14:m>
                <a:r>
                  <a:rPr lang="en-US" dirty="0" smtClean="0"/>
                  <a:t>, </a:t>
                </a:r>
                <a14:m>
                  <m:oMath xmlns:m="http://schemas.openxmlformats.org/officeDocument/2006/math">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r>
                      <a:rPr lang="en-IN" i="1">
                        <a:latin typeface="Cambria Math" panose="02040503050406030204" pitchFamily="18" charset="0"/>
                        <a:ea typeface="Cambria Math" panose="02040503050406030204" pitchFamily="18" charset="0"/>
                      </a:rPr>
                      <m:t>,</m:t>
                    </m:r>
                    <m:r>
                      <a:rPr lang="en-IN" b="1">
                        <a:latin typeface="Cambria Math" panose="02040503050406030204" pitchFamily="18" charset="0"/>
                      </a:rPr>
                      <m:t>𝐲</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𝑞</m:t>
                        </m:r>
                      </m:sup>
                    </m:sSup>
                    <m:r>
                      <a:rPr lang="en-IN" i="1">
                        <a:latin typeface="Cambria Math" panose="02040503050406030204" pitchFamily="18" charset="0"/>
                        <a:ea typeface="Cambria Math" panose="02040503050406030204" pitchFamily="18" charset="0"/>
                      </a:rPr>
                      <m:t>,</m:t>
                    </m:r>
                    <m:r>
                      <a:rPr lang="en-IN" b="1">
                        <a:latin typeface="Cambria Math" panose="02040503050406030204" pitchFamily="18" charset="0"/>
                      </a:rPr>
                      <m:t>𝐳</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𝑟</m:t>
                        </m:r>
                      </m:sup>
                    </m:sSup>
                  </m:oMath>
                </a14:m>
                <a:r>
                  <a:rPr lang="en-US" dirty="0" smtClean="0"/>
                  <a:t> </a:t>
                </a:r>
                <a14:m>
                  <m:oMath xmlns:m="http://schemas.openxmlformats.org/officeDocument/2006/math">
                    <m:r>
                      <a:rPr lang="en-IN" i="1">
                        <a:latin typeface="Cambria Math" panose="02040503050406030204" pitchFamily="18" charset="0"/>
                      </a:rPr>
                      <m:t>𝑓</m:t>
                    </m:r>
                    <m:r>
                      <a:rPr lang="en-IN" i="1">
                        <a:latin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𝑞</m:t>
                        </m:r>
                      </m:sup>
                    </m:sSup>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ℝ</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rPr>
                      <m:t>𝑔</m:t>
                    </m:r>
                    <m:r>
                      <a:rPr lang="en-IN" i="1">
                        <a:latin typeface="Cambria Math" panose="02040503050406030204" pitchFamily="18" charset="0"/>
                      </a:rPr>
                      <m:t>: </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𝑟</m:t>
                        </m:r>
                      </m:sup>
                    </m:sSup>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𝑞</m:t>
                        </m:r>
                      </m:sup>
                    </m:sSup>
                  </m:oMath>
                </a14:m>
                <a:r>
                  <a:rPr lang="en-IN" dirty="0" smtClean="0"/>
                  <a:t> (actually happens in NN) then chain rule changes its form</a:t>
                </a:r>
              </a:p>
              <a:p>
                <a:pPr marL="0" indent="0">
                  <a:buNone/>
                </a:pPr>
                <a14:m>
                  <m:oMathPara xmlns:m="http://schemas.openxmlformats.org/officeDocument/2006/math">
                    <m:oMathParaPr>
                      <m:jc m:val="centerGroup"/>
                    </m:oMathParaPr>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𝑑𝑥</m:t>
                          </m:r>
                        </m:num>
                        <m:den>
                          <m:r>
                            <a:rPr lang="en-IN" i="1">
                              <a:latin typeface="Cambria Math" panose="02040503050406030204" pitchFamily="18" charset="0"/>
                            </a:rPr>
                            <m:t>𝑑</m:t>
                          </m:r>
                          <m:sSub>
                            <m:sSubPr>
                              <m:ctrlPr>
                                <a:rPr lang="en-IN" b="1" i="1">
                                  <a:latin typeface="Cambria Math" panose="02040503050406030204" pitchFamily="18" charset="0"/>
                                </a:rPr>
                              </m:ctrlPr>
                            </m:sSubPr>
                            <m:e>
                              <m:r>
                                <a:rPr lang="en-IN" b="1">
                                  <a:latin typeface="Cambria Math" panose="02040503050406030204" pitchFamily="18" charset="0"/>
                                </a:rPr>
                                <m:t>𝐳</m:t>
                              </m:r>
                            </m:e>
                            <m:sub>
                              <m:r>
                                <a:rPr lang="en-IN" i="1">
                                  <a:latin typeface="Cambria Math" panose="02040503050406030204" pitchFamily="18" charset="0"/>
                                </a:rPr>
                                <m:t>𝑗</m:t>
                              </m:r>
                            </m:sub>
                          </m:sSub>
                        </m:den>
                      </m:f>
                      <m:r>
                        <a:rPr lang="en-IN" i="1">
                          <a:latin typeface="Cambria Math" panose="02040503050406030204" pitchFamily="18" charset="0"/>
                        </a:rPr>
                        <m:t>=</m:t>
                      </m:r>
                      <m:nary>
                        <m:naryPr>
                          <m:chr m:val="∑"/>
                          <m:ctrlPr>
                            <a:rPr lang="en-IN" i="1">
                              <a:latin typeface="Cambria Math" panose="02040503050406030204" pitchFamily="18" charset="0"/>
                            </a:rPr>
                          </m:ctrlPr>
                        </m:naryPr>
                        <m:sub>
                          <m: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𝑞</m:t>
                          </m:r>
                        </m:sup>
                        <m:e>
                          <m:f>
                            <m:fPr>
                              <m:ctrlPr>
                                <a:rPr lang="en-IN" i="1">
                                  <a:latin typeface="Cambria Math" panose="02040503050406030204" pitchFamily="18" charset="0"/>
                                </a:rPr>
                              </m:ctrlPr>
                            </m:fPr>
                            <m:num>
                              <m:r>
                                <a:rPr lang="en-IN" i="1">
                                  <a:latin typeface="Cambria Math" panose="02040503050406030204" pitchFamily="18" charset="0"/>
                                </a:rPr>
                                <m:t>𝑑𝑥</m:t>
                              </m:r>
                            </m:num>
                            <m:den>
                              <m:r>
                                <a:rPr lang="en-IN" i="1">
                                  <a:latin typeface="Cambria Math" panose="02040503050406030204" pitchFamily="18" charset="0"/>
                                </a:rPr>
                                <m:t>𝑑</m:t>
                              </m:r>
                              <m:sSub>
                                <m:sSubPr>
                                  <m:ctrlPr>
                                    <a:rPr lang="en-IN" i="1">
                                      <a:latin typeface="Cambria Math" panose="02040503050406030204" pitchFamily="18" charset="0"/>
                                    </a:rPr>
                                  </m:ctrlPr>
                                </m:sSubPr>
                                <m:e>
                                  <m:r>
                                    <a:rPr lang="en-IN" b="1">
                                      <a:latin typeface="Cambria Math" panose="02040503050406030204" pitchFamily="18" charset="0"/>
                                    </a:rPr>
                                    <m:t>𝐲</m:t>
                                  </m:r>
                                </m:e>
                                <m:sub>
                                  <m:r>
                                    <a:rPr lang="en-IN" i="1">
                                      <a:latin typeface="Cambria Math" panose="02040503050406030204" pitchFamily="18" charset="0"/>
                                    </a:rPr>
                                    <m:t>𝑖</m:t>
                                  </m:r>
                                </m:sub>
                              </m:sSub>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sSub>
                                <m:sSubPr>
                                  <m:ctrlPr>
                                    <a:rPr lang="en-IN" i="1">
                                      <a:latin typeface="Cambria Math" panose="02040503050406030204" pitchFamily="18" charset="0"/>
                                    </a:rPr>
                                  </m:ctrlPr>
                                </m:sSubPr>
                                <m:e>
                                  <m:r>
                                    <a:rPr lang="en-IN" b="1">
                                      <a:latin typeface="Cambria Math" panose="02040503050406030204" pitchFamily="18" charset="0"/>
                                    </a:rPr>
                                    <m:t>𝐲</m:t>
                                  </m:r>
                                </m:e>
                                <m:sub>
                                  <m:r>
                                    <a:rPr lang="en-IN" i="1">
                                      <a:latin typeface="Cambria Math" panose="02040503050406030204" pitchFamily="18" charset="0"/>
                                    </a:rPr>
                                    <m:t>𝑖</m:t>
                                  </m:r>
                                </m:sub>
                              </m:sSub>
                            </m:num>
                            <m:den>
                              <m:r>
                                <a:rPr lang="en-IN" i="1">
                                  <a:latin typeface="Cambria Math" panose="02040503050406030204" pitchFamily="18" charset="0"/>
                                </a:rPr>
                                <m:t>𝑑</m:t>
                              </m:r>
                              <m:sSub>
                                <m:sSubPr>
                                  <m:ctrlPr>
                                    <a:rPr lang="en-IN" b="1" i="1">
                                      <a:latin typeface="Cambria Math" panose="02040503050406030204" pitchFamily="18" charset="0"/>
                                    </a:rPr>
                                  </m:ctrlPr>
                                </m:sSubPr>
                                <m:e>
                                  <m:r>
                                    <a:rPr lang="en-IN" b="1">
                                      <a:latin typeface="Cambria Math" panose="02040503050406030204" pitchFamily="18" charset="0"/>
                                    </a:rPr>
                                    <m:t>𝐳</m:t>
                                  </m:r>
                                </m:e>
                                <m:sub>
                                  <m:r>
                                    <a:rPr lang="en-IN" i="1">
                                      <a:latin typeface="Cambria Math" panose="02040503050406030204" pitchFamily="18" charset="0"/>
                                    </a:rPr>
                                    <m:t>𝑗</m:t>
                                  </m:r>
                                </m:sub>
                              </m:sSub>
                            </m:den>
                          </m:f>
                        </m:e>
                      </m:nary>
                    </m:oMath>
                  </m:oMathPara>
                </a14:m>
                <a:endParaRPr lang="en-IN"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8</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24547" y="106586"/>
            <a:ext cx="1783305" cy="1783305"/>
          </a:xfrm>
          <a:prstGeom prst="rect">
            <a:avLst/>
          </a:prstGeom>
        </p:spPr>
      </p:pic>
      <mc:AlternateContent xmlns:mc="http://schemas.openxmlformats.org/markup-compatibility/2006">
        <mc:Choice xmlns:a14="http://schemas.microsoft.com/office/drawing/2010/main" Requires="a14">
          <p:sp>
            <p:nvSpPr>
              <p:cNvPr id="6" name="Rectangular Callout 5"/>
              <p:cNvSpPr/>
              <p:nvPr/>
            </p:nvSpPr>
            <p:spPr>
              <a:xfrm>
                <a:off x="1191802" y="189938"/>
                <a:ext cx="9043019" cy="1505297"/>
              </a:xfrm>
              <a:prstGeom prst="wedgeRectCallout">
                <a:avLst>
                  <a:gd name="adj1" fmla="val 60123"/>
                  <a:gd name="adj2" fmla="val 3957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In general </a:t>
                </a:r>
                <a:r>
                  <a:rPr lang="en-IN" sz="2400" dirty="0">
                    <a:solidFill>
                      <a:prstClr val="black"/>
                    </a:solidFill>
                    <a:latin typeface="Calibri Light" panose="020F0302020204030204"/>
                  </a:rPr>
                  <a:t>if we have a function </a:t>
                </a:r>
                <a14:m>
                  <m:oMath xmlns:m="http://schemas.openxmlformats.org/officeDocument/2006/math">
                    <m:r>
                      <a:rPr lang="en-IN" sz="2400" i="1">
                        <a:solidFill>
                          <a:prstClr val="black"/>
                        </a:solidFill>
                        <a:latin typeface="Cambria Math" panose="02040503050406030204" pitchFamily="18" charset="0"/>
                      </a:rPr>
                      <m:t>𝑓</m:t>
                    </m:r>
                    <m:r>
                      <a:rPr lang="en-IN" sz="2400" i="1">
                        <a:solidFill>
                          <a:prstClr val="black"/>
                        </a:solidFill>
                        <a:latin typeface="Cambria Math" panose="02040503050406030204" pitchFamily="18" charset="0"/>
                      </a:rPr>
                      <m:t>:</m:t>
                    </m:r>
                    <m:sSup>
                      <m:sSupPr>
                        <m:ctrlPr>
                          <a:rPr lang="en-IN" sz="2400" i="1">
                            <a:solidFill>
                              <a:prstClr val="black"/>
                            </a:solidFill>
                            <a:latin typeface="Cambria Math" panose="02040503050406030204" pitchFamily="18" charset="0"/>
                            <a:ea typeface="Cambria Math" panose="02040503050406030204" pitchFamily="18" charset="0"/>
                          </a:rPr>
                        </m:ctrlPr>
                      </m:sSupPr>
                      <m:e>
                        <m:r>
                          <a:rPr lang="en-IN" sz="2400" i="1">
                            <a:solidFill>
                              <a:prstClr val="black"/>
                            </a:solidFill>
                            <a:latin typeface="Cambria Math" panose="02040503050406030204" pitchFamily="18" charset="0"/>
                            <a:ea typeface="Cambria Math" panose="02040503050406030204" pitchFamily="18" charset="0"/>
                          </a:rPr>
                          <m:t>ℝ</m:t>
                        </m:r>
                      </m:e>
                      <m:sup>
                        <m:r>
                          <a:rPr lang="en-IN" sz="2400" i="1">
                            <a:solidFill>
                              <a:prstClr val="black"/>
                            </a:solidFill>
                            <a:latin typeface="Cambria Math" panose="02040503050406030204" pitchFamily="18" charset="0"/>
                            <a:ea typeface="Cambria Math" panose="02040503050406030204" pitchFamily="18" charset="0"/>
                          </a:rPr>
                          <m:t>𝑝</m:t>
                        </m:r>
                      </m:sup>
                    </m:sSup>
                    <m:r>
                      <a:rPr lang="en-IN" sz="2400" i="1">
                        <a:solidFill>
                          <a:prstClr val="black"/>
                        </a:solidFill>
                        <a:latin typeface="Cambria Math" panose="02040503050406030204" pitchFamily="18" charset="0"/>
                        <a:ea typeface="Cambria Math" panose="02040503050406030204" pitchFamily="18" charset="0"/>
                      </a:rPr>
                      <m:t>→</m:t>
                    </m:r>
                    <m:sSup>
                      <m:sSupPr>
                        <m:ctrlPr>
                          <a:rPr lang="en-IN" sz="2400" i="1">
                            <a:solidFill>
                              <a:prstClr val="black"/>
                            </a:solidFill>
                            <a:latin typeface="Cambria Math" panose="02040503050406030204" pitchFamily="18" charset="0"/>
                            <a:ea typeface="Cambria Math" panose="02040503050406030204" pitchFamily="18" charset="0"/>
                          </a:rPr>
                        </m:ctrlPr>
                      </m:sSupPr>
                      <m:e>
                        <m:r>
                          <a:rPr lang="en-IN" sz="2400" i="1">
                            <a:solidFill>
                              <a:prstClr val="black"/>
                            </a:solidFill>
                            <a:latin typeface="Cambria Math" panose="02040503050406030204" pitchFamily="18" charset="0"/>
                            <a:ea typeface="Cambria Math" panose="02040503050406030204" pitchFamily="18" charset="0"/>
                          </a:rPr>
                          <m:t>ℝ</m:t>
                        </m:r>
                      </m:e>
                      <m:sup>
                        <m:r>
                          <a:rPr lang="en-IN" sz="2400" i="1">
                            <a:solidFill>
                              <a:prstClr val="black"/>
                            </a:solidFill>
                            <a:latin typeface="Cambria Math" panose="02040503050406030204" pitchFamily="18" charset="0"/>
                            <a:ea typeface="Cambria Math" panose="02040503050406030204" pitchFamily="18" charset="0"/>
                          </a:rPr>
                          <m:t>𝑚</m:t>
                        </m:r>
                        <m:r>
                          <a:rPr lang="en-IN" sz="2400" i="1">
                            <a:solidFill>
                              <a:prstClr val="black"/>
                            </a:solidFill>
                            <a:latin typeface="Cambria Math" panose="02040503050406030204" pitchFamily="18" charset="0"/>
                            <a:ea typeface="Cambria Math" panose="02040503050406030204" pitchFamily="18" charset="0"/>
                          </a:rPr>
                          <m:t>×</m:t>
                        </m:r>
                        <m:r>
                          <a:rPr lang="en-IN" sz="2400" i="1">
                            <a:solidFill>
                              <a:prstClr val="black"/>
                            </a:solidFill>
                            <a:latin typeface="Cambria Math" panose="02040503050406030204" pitchFamily="18" charset="0"/>
                            <a:ea typeface="Cambria Math" panose="02040503050406030204" pitchFamily="18" charset="0"/>
                          </a:rPr>
                          <m:t>𝑛</m:t>
                        </m:r>
                      </m:sup>
                    </m:sSup>
                  </m:oMath>
                </a14:m>
                <a:r>
                  <a:rPr lang="en-US" sz="2400" dirty="0">
                    <a:solidFill>
                      <a:prstClr val="black"/>
                    </a:solidFill>
                    <a:latin typeface="Calibri Light" panose="020F0302020204030204"/>
                  </a:rPr>
                  <a:t>, its Jacobian is </a:t>
                </a:r>
                <a:r>
                  <a:rPr lang="en-US" sz="2400" dirty="0" smtClean="0">
                    <a:solidFill>
                      <a:prstClr val="black"/>
                    </a:solidFill>
                    <a:latin typeface="Calibri Light" panose="020F0302020204030204"/>
                  </a:rPr>
                  <a:t>a 3</a:t>
                </a:r>
                <a:r>
                  <a:rPr lang="en-US" sz="2400" baseline="30000" dirty="0" smtClean="0">
                    <a:solidFill>
                      <a:prstClr val="black"/>
                    </a:solidFill>
                    <a:latin typeface="Calibri Light" panose="020F0302020204030204"/>
                  </a:rPr>
                  <a:t>rd</a:t>
                </a:r>
                <a:r>
                  <a:rPr lang="en-US" sz="2400" dirty="0" smtClean="0">
                    <a:solidFill>
                      <a:prstClr val="black"/>
                    </a:solidFill>
                    <a:latin typeface="Calibri Light" panose="020F0302020204030204"/>
                  </a:rPr>
                  <a:t> order </a:t>
                </a:r>
                <a:r>
                  <a:rPr lang="en-US" sz="2400" dirty="0">
                    <a:solidFill>
                      <a:prstClr val="black"/>
                    </a:solidFill>
                    <a:latin typeface="Calibri Light" panose="020F0302020204030204"/>
                  </a:rPr>
                  <a:t>tensor (a </a:t>
                </a:r>
                <a:r>
                  <a:rPr lang="en-US" sz="2400" dirty="0" smtClean="0">
                    <a:solidFill>
                      <a:prstClr val="black"/>
                    </a:solidFill>
                    <a:latin typeface="Calibri Light" panose="020F0302020204030204"/>
                  </a:rPr>
                  <a:t>3D </a:t>
                </a:r>
                <a:r>
                  <a:rPr lang="en-US" sz="2400" dirty="0">
                    <a:solidFill>
                      <a:prstClr val="black"/>
                    </a:solidFill>
                    <a:latin typeface="Calibri Light" panose="020F0302020204030204"/>
                  </a:rPr>
                  <a:t>matrix) of dimensionality </a:t>
                </a:r>
                <a14:m>
                  <m:oMath xmlns:m="http://schemas.openxmlformats.org/officeDocument/2006/math">
                    <m:sSup>
                      <m:sSupPr>
                        <m:ctrlPr>
                          <a:rPr lang="en-IN" sz="2400" i="1">
                            <a:solidFill>
                              <a:prstClr val="black"/>
                            </a:solidFill>
                            <a:latin typeface="Cambria Math" panose="02040503050406030204" pitchFamily="18" charset="0"/>
                            <a:ea typeface="Cambria Math" panose="02040503050406030204" pitchFamily="18" charset="0"/>
                          </a:rPr>
                        </m:ctrlPr>
                      </m:sSupPr>
                      <m:e>
                        <m:r>
                          <a:rPr lang="en-US" sz="2400" i="1">
                            <a:solidFill>
                              <a:prstClr val="black"/>
                            </a:solidFill>
                            <a:latin typeface="Cambria Math" panose="02040503050406030204" pitchFamily="18" charset="0"/>
                            <a:ea typeface="Cambria Math" panose="02040503050406030204" pitchFamily="18" charset="0"/>
                          </a:rPr>
                          <m:t>ℝ</m:t>
                        </m:r>
                      </m:e>
                      <m:sup>
                        <m:r>
                          <a:rPr lang="en-IN" sz="2400" i="1">
                            <a:solidFill>
                              <a:prstClr val="black"/>
                            </a:solidFill>
                            <a:latin typeface="Cambria Math" panose="02040503050406030204" pitchFamily="18" charset="0"/>
                            <a:ea typeface="Cambria Math" panose="02040503050406030204" pitchFamily="18" charset="0"/>
                          </a:rPr>
                          <m:t>𝑚</m:t>
                        </m:r>
                        <m:r>
                          <a:rPr lang="en-IN" sz="2400" i="1">
                            <a:solidFill>
                              <a:prstClr val="black"/>
                            </a:solidFill>
                            <a:latin typeface="Cambria Math" panose="02040503050406030204" pitchFamily="18" charset="0"/>
                            <a:ea typeface="Cambria Math" panose="02040503050406030204" pitchFamily="18" charset="0"/>
                          </a:rPr>
                          <m:t>×</m:t>
                        </m:r>
                        <m:r>
                          <a:rPr lang="en-IN" sz="2400" i="1">
                            <a:solidFill>
                              <a:prstClr val="black"/>
                            </a:solidFill>
                            <a:latin typeface="Cambria Math" panose="02040503050406030204" pitchFamily="18" charset="0"/>
                            <a:ea typeface="Cambria Math" panose="02040503050406030204" pitchFamily="18" charset="0"/>
                          </a:rPr>
                          <m:t>𝑛</m:t>
                        </m:r>
                        <m:r>
                          <a:rPr lang="en-IN" sz="2400" b="0" i="1" smtClean="0">
                            <a:solidFill>
                              <a:prstClr val="black"/>
                            </a:solidFill>
                            <a:latin typeface="Cambria Math" panose="02040503050406030204" pitchFamily="18" charset="0"/>
                            <a:ea typeface="Cambria Math" panose="02040503050406030204" pitchFamily="18" charset="0"/>
                          </a:rPr>
                          <m:t>×</m:t>
                        </m:r>
                        <m:r>
                          <a:rPr lang="en-IN" sz="2400" b="0" i="1" smtClean="0">
                            <a:solidFill>
                              <a:prstClr val="black"/>
                            </a:solidFill>
                            <a:latin typeface="Cambria Math" panose="02040503050406030204" pitchFamily="18" charset="0"/>
                            <a:ea typeface="Cambria Math" panose="02040503050406030204" pitchFamily="18" charset="0"/>
                          </a:rPr>
                          <m:t>𝑝</m:t>
                        </m:r>
                      </m:sup>
                    </m:sSup>
                  </m:oMath>
                </a14:m>
                <a:r>
                  <a:rPr lang="en-IN" sz="2400" dirty="0" smtClean="0">
                    <a:solidFill>
                      <a:schemeClr val="tx1"/>
                    </a:solidFill>
                    <a:latin typeface="+mj-lt"/>
                  </a:rPr>
                  <a:t>. If </a:t>
                </a:r>
                <a14:m>
                  <m:oMath xmlns:m="http://schemas.openxmlformats.org/officeDocument/2006/math">
                    <m:r>
                      <a:rPr lang="en-IN" sz="2400" b="0" i="1" smtClean="0">
                        <a:solidFill>
                          <a:schemeClr val="tx1"/>
                        </a:solidFill>
                        <a:latin typeface="Cambria Math" panose="02040503050406030204" pitchFamily="18" charset="0"/>
                      </a:rPr>
                      <m:t>𝑔</m:t>
                    </m:r>
                    <m:r>
                      <a:rPr lang="en-IN" sz="2400" b="0" i="1" smtClean="0">
                        <a:solidFill>
                          <a:schemeClr val="tx1"/>
                        </a:solidFill>
                        <a:latin typeface="Cambria Math" panose="02040503050406030204" pitchFamily="18" charset="0"/>
                      </a:rPr>
                      <m:t>:</m:t>
                    </m:r>
                    <m:sSup>
                      <m:sSupPr>
                        <m:ctrlPr>
                          <a:rPr lang="en-IN" sz="2400" b="0" i="1" smtClean="0">
                            <a:solidFill>
                              <a:schemeClr val="tx1"/>
                            </a:solidFill>
                            <a:latin typeface="Cambria Math" panose="02040503050406030204" pitchFamily="18" charset="0"/>
                            <a:ea typeface="Cambria Math" panose="02040503050406030204" pitchFamily="18" charset="0"/>
                          </a:rPr>
                        </m:ctrlPr>
                      </m:sSupPr>
                      <m:e>
                        <m:r>
                          <a:rPr lang="en-IN" sz="2400" b="0" i="1" smtClean="0">
                            <a:solidFill>
                              <a:schemeClr val="tx1"/>
                            </a:solidFill>
                            <a:latin typeface="Cambria Math" panose="02040503050406030204" pitchFamily="18" charset="0"/>
                            <a:ea typeface="Cambria Math" panose="02040503050406030204" pitchFamily="18" charset="0"/>
                          </a:rPr>
                          <m:t>ℝ</m:t>
                        </m:r>
                      </m:e>
                      <m:sup>
                        <m:r>
                          <a:rPr lang="en-IN" sz="2400" b="0" i="1" smtClean="0">
                            <a:solidFill>
                              <a:schemeClr val="tx1"/>
                            </a:solidFill>
                            <a:latin typeface="Cambria Math" panose="02040503050406030204" pitchFamily="18" charset="0"/>
                            <a:ea typeface="Cambria Math" panose="02040503050406030204" pitchFamily="18" charset="0"/>
                          </a:rPr>
                          <m:t>𝑝</m:t>
                        </m:r>
                        <m:r>
                          <a:rPr lang="en-IN" sz="2400" b="0" i="1" smtClean="0">
                            <a:solidFill>
                              <a:schemeClr val="tx1"/>
                            </a:solidFill>
                            <a:latin typeface="Cambria Math" panose="02040503050406030204" pitchFamily="18" charset="0"/>
                            <a:ea typeface="Cambria Math" panose="02040503050406030204" pitchFamily="18" charset="0"/>
                          </a:rPr>
                          <m:t>×</m:t>
                        </m:r>
                        <m:r>
                          <a:rPr lang="en-IN" sz="2400" b="0" i="1" smtClean="0">
                            <a:solidFill>
                              <a:schemeClr val="tx1"/>
                            </a:solidFill>
                            <a:latin typeface="Cambria Math" panose="02040503050406030204" pitchFamily="18" charset="0"/>
                            <a:ea typeface="Cambria Math" panose="02040503050406030204" pitchFamily="18" charset="0"/>
                          </a:rPr>
                          <m:t>𝑞</m:t>
                        </m:r>
                      </m:sup>
                    </m:sSup>
                    <m:r>
                      <a:rPr lang="en-IN" sz="2400" b="0" i="1" smtClean="0">
                        <a:solidFill>
                          <a:schemeClr val="tx1"/>
                        </a:solidFill>
                        <a:latin typeface="Cambria Math" panose="02040503050406030204" pitchFamily="18" charset="0"/>
                        <a:ea typeface="Cambria Math" panose="02040503050406030204" pitchFamily="18" charset="0"/>
                      </a:rPr>
                      <m:t>→</m:t>
                    </m:r>
                    <m:sSup>
                      <m:sSupPr>
                        <m:ctrlPr>
                          <a:rPr lang="en-IN" sz="2400" b="0" i="1" smtClean="0">
                            <a:solidFill>
                              <a:schemeClr val="tx1"/>
                            </a:solidFill>
                            <a:latin typeface="Cambria Math" panose="02040503050406030204" pitchFamily="18" charset="0"/>
                            <a:ea typeface="Cambria Math" panose="02040503050406030204" pitchFamily="18" charset="0"/>
                          </a:rPr>
                        </m:ctrlPr>
                      </m:sSupPr>
                      <m:e>
                        <m:r>
                          <a:rPr lang="en-IN" sz="2400" b="0" i="1" smtClean="0">
                            <a:solidFill>
                              <a:schemeClr val="tx1"/>
                            </a:solidFill>
                            <a:latin typeface="Cambria Math" panose="02040503050406030204" pitchFamily="18" charset="0"/>
                            <a:ea typeface="Cambria Math" panose="02040503050406030204" pitchFamily="18" charset="0"/>
                          </a:rPr>
                          <m:t>ℝ</m:t>
                        </m:r>
                      </m:e>
                      <m:sup>
                        <m:r>
                          <a:rPr lang="en-IN" sz="2400" b="0" i="1" smtClean="0">
                            <a:solidFill>
                              <a:schemeClr val="tx1"/>
                            </a:solidFill>
                            <a:latin typeface="Cambria Math" panose="02040503050406030204" pitchFamily="18" charset="0"/>
                            <a:ea typeface="Cambria Math" panose="02040503050406030204" pitchFamily="18" charset="0"/>
                          </a:rPr>
                          <m:t>𝑚</m:t>
                        </m:r>
                        <m:r>
                          <a:rPr lang="en-IN" sz="2400" b="0" i="1" smtClean="0">
                            <a:solidFill>
                              <a:schemeClr val="tx1"/>
                            </a:solidFill>
                            <a:latin typeface="Cambria Math" panose="02040503050406030204" pitchFamily="18" charset="0"/>
                            <a:ea typeface="Cambria Math" panose="02040503050406030204" pitchFamily="18" charset="0"/>
                          </a:rPr>
                          <m:t>×</m:t>
                        </m:r>
                        <m:r>
                          <a:rPr lang="en-IN" sz="2400" b="0" i="1" smtClean="0">
                            <a:solidFill>
                              <a:schemeClr val="tx1"/>
                            </a:solidFill>
                            <a:latin typeface="Cambria Math" panose="02040503050406030204" pitchFamily="18" charset="0"/>
                            <a:ea typeface="Cambria Math" panose="02040503050406030204" pitchFamily="18" charset="0"/>
                          </a:rPr>
                          <m:t>𝑛</m:t>
                        </m:r>
                      </m:sup>
                    </m:sSup>
                  </m:oMath>
                </a14:m>
                <a:r>
                  <a:rPr lang="en-US" sz="2400" dirty="0" smtClean="0">
                    <a:solidFill>
                      <a:schemeClr val="tx1"/>
                    </a:solidFill>
                    <a:latin typeface="+mj-lt"/>
                  </a:rPr>
                  <a:t>, its Jacobian is a 4</a:t>
                </a:r>
                <a:r>
                  <a:rPr lang="en-US" sz="2400" baseline="30000" dirty="0" smtClean="0">
                    <a:solidFill>
                      <a:schemeClr val="tx1"/>
                    </a:solidFill>
                    <a:latin typeface="+mj-lt"/>
                  </a:rPr>
                  <a:t>th</a:t>
                </a:r>
                <a:r>
                  <a:rPr lang="en-US" sz="2400" dirty="0" smtClean="0">
                    <a:solidFill>
                      <a:schemeClr val="tx1"/>
                    </a:solidFill>
                    <a:latin typeface="+mj-lt"/>
                  </a:rPr>
                  <a:t> order tensor (a 4D matrix) of dimensionality </a:t>
                </a:r>
                <a14:m>
                  <m:oMath xmlns:m="http://schemas.openxmlformats.org/officeDocument/2006/math">
                    <m:sSup>
                      <m:sSupPr>
                        <m:ctrlPr>
                          <a:rPr lang="en-IN" sz="2400" b="0" i="1" smtClean="0">
                            <a:solidFill>
                              <a:schemeClr val="tx1"/>
                            </a:solidFill>
                            <a:latin typeface="Cambria Math" panose="02040503050406030204" pitchFamily="18" charset="0"/>
                            <a:ea typeface="Cambria Math" panose="02040503050406030204" pitchFamily="18" charset="0"/>
                          </a:rPr>
                        </m:ctrlPr>
                      </m:sSupPr>
                      <m:e>
                        <m:r>
                          <a:rPr lang="en-US" sz="2400" i="1" smtClean="0">
                            <a:solidFill>
                              <a:schemeClr val="tx1"/>
                            </a:solidFill>
                            <a:latin typeface="Cambria Math" panose="02040503050406030204" pitchFamily="18" charset="0"/>
                            <a:ea typeface="Cambria Math" panose="02040503050406030204" pitchFamily="18" charset="0"/>
                          </a:rPr>
                          <m:t>ℝ</m:t>
                        </m:r>
                      </m:e>
                      <m:sup>
                        <m:r>
                          <a:rPr lang="en-IN" sz="2400" i="1">
                            <a:solidFill>
                              <a:schemeClr val="tx1"/>
                            </a:solidFill>
                            <a:latin typeface="Cambria Math" panose="02040503050406030204" pitchFamily="18" charset="0"/>
                            <a:ea typeface="Cambria Math" panose="02040503050406030204" pitchFamily="18" charset="0"/>
                          </a:rPr>
                          <m:t>𝑚</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𝑛</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𝑝</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𝑞</m:t>
                        </m:r>
                      </m:sup>
                    </m:sSup>
                  </m:oMath>
                </a14:m>
                <a:r>
                  <a:rPr lang="en-US" sz="2400" dirty="0" smtClean="0">
                    <a:solidFill>
                      <a:schemeClr val="tx1"/>
                    </a:solidFill>
                    <a:latin typeface="+mj-lt"/>
                  </a:rPr>
                  <a:t>. In general very easy to predict dimensionality of Jacobian</a:t>
                </a:r>
                <a:endParaRPr lang="en-US" sz="2400" dirty="0">
                  <a:solidFill>
                    <a:schemeClr val="tx1"/>
                  </a:solidFill>
                  <a:latin typeface="+mj-lt"/>
                </a:endParaRPr>
              </a:p>
            </p:txBody>
          </p:sp>
        </mc:Choice>
        <mc:Fallback>
          <p:sp>
            <p:nvSpPr>
              <p:cNvPr id="6" name="Rectangular Callout 5"/>
              <p:cNvSpPr>
                <a:spLocks noRot="1" noChangeAspect="1" noMove="1" noResize="1" noEditPoints="1" noAdjustHandles="1" noChangeArrowheads="1" noChangeShapeType="1" noTextEdit="1"/>
              </p:cNvSpPr>
              <p:nvPr/>
            </p:nvSpPr>
            <p:spPr>
              <a:xfrm>
                <a:off x="1191802" y="189938"/>
                <a:ext cx="9043019" cy="1505297"/>
              </a:xfrm>
              <a:prstGeom prst="wedgeRectCallout">
                <a:avLst>
                  <a:gd name="adj1" fmla="val 60123"/>
                  <a:gd name="adj2" fmla="val 39572"/>
                </a:avLst>
              </a:prstGeom>
              <a:blipFill>
                <a:blip r:embed="rId4"/>
                <a:stretch>
                  <a:fillRect t="-3557" b="-9486"/>
                </a:stretch>
              </a:blipFill>
              <a:ln w="38100">
                <a:solidFill>
                  <a:schemeClr val="accent1"/>
                </a:solidFill>
              </a:ln>
            </p:spPr>
            <p:txBody>
              <a:bodyPr/>
              <a:lstStyle/>
              <a:p>
                <a:r>
                  <a:rPr lang="en-IN">
                    <a:noFill/>
                  </a:rPr>
                  <a:t> </a:t>
                </a:r>
              </a:p>
            </p:txBody>
          </p:sp>
        </mc:Fallback>
      </mc:AlternateContent>
      <p:grpSp>
        <p:nvGrpSpPr>
          <p:cNvPr id="9" name="Group 8"/>
          <p:cNvGrpSpPr/>
          <p:nvPr/>
        </p:nvGrpSpPr>
        <p:grpSpPr>
          <a:xfrm>
            <a:off x="10385076" y="2043638"/>
            <a:ext cx="1468606" cy="1238929"/>
            <a:chOff x="12383748" y="1219011"/>
            <a:chExt cx="1862104" cy="1570887"/>
          </a:xfrm>
        </p:grpSpPr>
        <p:sp>
          <p:nvSpPr>
            <p:cNvPr id="10" name="Freeform 9"/>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reeform 10"/>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reeform 11"/>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 name="Rectangular Callout 14"/>
          <p:cNvSpPr/>
          <p:nvPr/>
        </p:nvSpPr>
        <p:spPr>
          <a:xfrm>
            <a:off x="3760342" y="2080739"/>
            <a:ext cx="6486124" cy="1201828"/>
          </a:xfrm>
          <a:prstGeom prst="wedgeRectCallout">
            <a:avLst>
              <a:gd name="adj1" fmla="val 60021"/>
              <a:gd name="adj2" fmla="val 44455"/>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Yes, it is quite simply a tensor whose </a:t>
            </a:r>
            <a:r>
              <a:rPr lang="en-IN" sz="2400" dirty="0" smtClean="0">
                <a:solidFill>
                  <a:schemeClr val="tx1"/>
                </a:solidFill>
                <a:latin typeface="+mj-lt"/>
              </a:rPr>
              <a:t>dimensionality is the output dimensionality of the function “times” the input dimensionality of the function</a:t>
            </a:r>
            <a:endParaRPr lang="en-US" sz="2400" dirty="0">
              <a:solidFill>
                <a:schemeClr val="tx1"/>
              </a:solidFill>
              <a:latin typeface="+mj-lt"/>
            </a:endParaRPr>
          </a:p>
        </p:txBody>
      </p:sp>
    </p:spTree>
    <p:extLst>
      <p:ext uri="{BB962C8B-B14F-4D97-AF65-F5344CB8AC3E}">
        <p14:creationId xmlns:p14="http://schemas.microsoft.com/office/powerpoint/2010/main" val="128921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par>
                          <p:cTn id="27" fill="hold">
                            <p:stCondLst>
                              <p:cond delay="0"/>
                            </p:stCondLst>
                            <p:childTnLst>
                              <p:par>
                                <p:cTn id="28" presetID="22" presetClass="entr" presetSubtype="2"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right)">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0"/>
                            </p:stCondLst>
                            <p:childTnLst>
                              <p:par>
                                <p:cTn id="36" presetID="22" presetClass="entr" presetSubtype="2"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right)">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Multivariate Chain Rule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3354" y="1111624"/>
                <a:ext cx="11938646" cy="5746376"/>
              </a:xfrm>
            </p:spPr>
            <p:txBody>
              <a:bodyPr/>
              <a:lstStyle/>
              <a:p>
                <a:r>
                  <a:rPr lang="en-IN" dirty="0" smtClean="0"/>
                  <a:t>However, the above is simplified greatly by use of Jacobians</a:t>
                </a:r>
                <a:br>
                  <a:rPr lang="en-IN" dirty="0" smtClean="0"/>
                </a:b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𝑑𝑥</m:t>
                        </m:r>
                      </m:num>
                      <m:den>
                        <m:r>
                          <a:rPr lang="en-IN" i="1">
                            <a:latin typeface="Cambria Math" panose="02040503050406030204" pitchFamily="18" charset="0"/>
                          </a:rPr>
                          <m:t>𝑑</m:t>
                        </m:r>
                        <m:sSub>
                          <m:sSubPr>
                            <m:ctrlPr>
                              <a:rPr lang="en-IN" b="1" i="1">
                                <a:latin typeface="Cambria Math" panose="02040503050406030204" pitchFamily="18" charset="0"/>
                              </a:rPr>
                            </m:ctrlPr>
                          </m:sSubPr>
                          <m:e>
                            <m:r>
                              <a:rPr lang="en-IN" b="1">
                                <a:latin typeface="Cambria Math" panose="02040503050406030204" pitchFamily="18" charset="0"/>
                              </a:rPr>
                              <m:t>𝐳</m:t>
                            </m:r>
                          </m:e>
                          <m:sub>
                            <m:r>
                              <a:rPr lang="en-IN" i="1">
                                <a:latin typeface="Cambria Math" panose="02040503050406030204" pitchFamily="18" charset="0"/>
                              </a:rPr>
                              <m:t>𝑗</m:t>
                            </m:r>
                          </m:sub>
                        </m:sSub>
                      </m:den>
                    </m:f>
                    <m:r>
                      <a:rPr lang="en-IN" i="1">
                        <a:latin typeface="Cambria Math" panose="02040503050406030204" pitchFamily="18" charset="0"/>
                      </a:rPr>
                      <m:t>=</m:t>
                    </m:r>
                    <m:nary>
                      <m:naryPr>
                        <m:chr m:val="∑"/>
                        <m:ctrlPr>
                          <a:rPr lang="en-IN" i="1">
                            <a:latin typeface="Cambria Math" panose="02040503050406030204" pitchFamily="18" charset="0"/>
                          </a:rPr>
                        </m:ctrlPr>
                      </m:naryPr>
                      <m:sub>
                        <m: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𝑞</m:t>
                        </m:r>
                      </m:sup>
                      <m:e>
                        <m:f>
                          <m:fPr>
                            <m:ctrlPr>
                              <a:rPr lang="en-IN" i="1">
                                <a:latin typeface="Cambria Math" panose="02040503050406030204" pitchFamily="18" charset="0"/>
                              </a:rPr>
                            </m:ctrlPr>
                          </m:fPr>
                          <m:num>
                            <m:r>
                              <a:rPr lang="en-IN" i="1">
                                <a:latin typeface="Cambria Math" panose="02040503050406030204" pitchFamily="18" charset="0"/>
                              </a:rPr>
                              <m:t>𝑑𝑥</m:t>
                            </m:r>
                          </m:num>
                          <m:den>
                            <m:r>
                              <a:rPr lang="en-IN" i="1">
                                <a:latin typeface="Cambria Math" panose="02040503050406030204" pitchFamily="18" charset="0"/>
                              </a:rPr>
                              <m:t>𝑑</m:t>
                            </m:r>
                            <m:sSub>
                              <m:sSubPr>
                                <m:ctrlPr>
                                  <a:rPr lang="en-IN" i="1">
                                    <a:latin typeface="Cambria Math" panose="02040503050406030204" pitchFamily="18" charset="0"/>
                                  </a:rPr>
                                </m:ctrlPr>
                              </m:sSubPr>
                              <m:e>
                                <m:r>
                                  <a:rPr lang="en-IN" b="1">
                                    <a:latin typeface="Cambria Math" panose="02040503050406030204" pitchFamily="18" charset="0"/>
                                  </a:rPr>
                                  <m:t>𝐲</m:t>
                                </m:r>
                              </m:e>
                              <m:sub>
                                <m:r>
                                  <a:rPr lang="en-IN" i="1">
                                    <a:latin typeface="Cambria Math" panose="02040503050406030204" pitchFamily="18" charset="0"/>
                                  </a:rPr>
                                  <m:t>𝑖</m:t>
                                </m:r>
                              </m:sub>
                            </m:sSub>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𝑑</m:t>
                            </m:r>
                            <m:sSub>
                              <m:sSubPr>
                                <m:ctrlPr>
                                  <a:rPr lang="en-IN" i="1">
                                    <a:latin typeface="Cambria Math" panose="02040503050406030204" pitchFamily="18" charset="0"/>
                                  </a:rPr>
                                </m:ctrlPr>
                              </m:sSubPr>
                              <m:e>
                                <m:r>
                                  <a:rPr lang="en-IN" b="1">
                                    <a:latin typeface="Cambria Math" panose="02040503050406030204" pitchFamily="18" charset="0"/>
                                  </a:rPr>
                                  <m:t>𝐲</m:t>
                                </m:r>
                              </m:e>
                              <m:sub>
                                <m:r>
                                  <a:rPr lang="en-IN" i="1">
                                    <a:latin typeface="Cambria Math" panose="02040503050406030204" pitchFamily="18" charset="0"/>
                                  </a:rPr>
                                  <m:t>𝑖</m:t>
                                </m:r>
                              </m:sub>
                            </m:sSub>
                          </m:num>
                          <m:den>
                            <m:r>
                              <a:rPr lang="en-IN" i="1">
                                <a:latin typeface="Cambria Math" panose="02040503050406030204" pitchFamily="18" charset="0"/>
                              </a:rPr>
                              <m:t>𝑑</m:t>
                            </m:r>
                            <m:sSub>
                              <m:sSubPr>
                                <m:ctrlPr>
                                  <a:rPr lang="en-IN" b="1" i="1">
                                    <a:latin typeface="Cambria Math" panose="02040503050406030204" pitchFamily="18" charset="0"/>
                                  </a:rPr>
                                </m:ctrlPr>
                              </m:sSubPr>
                              <m:e>
                                <m:r>
                                  <a:rPr lang="en-IN" b="1">
                                    <a:latin typeface="Cambria Math" panose="02040503050406030204" pitchFamily="18" charset="0"/>
                                  </a:rPr>
                                  <m:t>𝐳</m:t>
                                </m:r>
                              </m:e>
                              <m:sub>
                                <m:r>
                                  <a:rPr lang="en-IN" i="1">
                                    <a:latin typeface="Cambria Math" panose="02040503050406030204" pitchFamily="18" charset="0"/>
                                  </a:rPr>
                                  <m:t>𝑗</m:t>
                                </m:r>
                              </m:sub>
                            </m:sSub>
                          </m:den>
                        </m:f>
                      </m:e>
                    </m:nary>
                    <m:r>
                      <a:rPr lang="en-IN" b="0" i="1" smtClean="0">
                        <a:latin typeface="Cambria Math" panose="02040503050406030204" pitchFamily="18" charset="0"/>
                      </a:rPr>
                      <m:t>=</m:t>
                    </m:r>
                    <m:r>
                      <a:rPr lang="en-IN">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b="1">
                            <a:latin typeface="Cambria Math" panose="02040503050406030204" pitchFamily="18" charset="0"/>
                          </a:rPr>
                          <m:t>𝐲</m:t>
                        </m:r>
                      </m:e>
                    </m:d>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𝐽</m:t>
                        </m:r>
                      </m:e>
                      <m:sup>
                        <m:r>
                          <a:rPr lang="en-IN" i="1">
                            <a:latin typeface="Cambria Math" panose="02040503050406030204" pitchFamily="18" charset="0"/>
                          </a:rPr>
                          <m:t>𝑔</m:t>
                        </m:r>
                      </m:sup>
                    </m:sSup>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𝑟</m:t>
                        </m:r>
                      </m:sup>
                    </m:sSup>
                  </m:oMath>
                </a14:m>
                <a:endParaRPr lang="en-IN" dirty="0" smtClean="0"/>
              </a:p>
              <a:p>
                <a:pPr lvl="2"/>
                <a:r>
                  <a:rPr lang="en-IN" dirty="0"/>
                  <a:t>w</a:t>
                </a:r>
                <a:r>
                  <a:rPr lang="en-IN" dirty="0" smtClean="0"/>
                  <a:t>here </a:t>
                </a:r>
                <a14:m>
                  <m:oMath xmlns:m="http://schemas.openxmlformats.org/officeDocument/2006/math">
                    <m:sSup>
                      <m:sSupPr>
                        <m:ctrlPr>
                          <a:rPr lang="en-IN">
                            <a:latin typeface="Cambria Math" panose="02040503050406030204" pitchFamily="18" charset="0"/>
                          </a:rPr>
                        </m:ctrlPr>
                      </m:sSupPr>
                      <m:e>
                        <m:r>
                          <a:rPr lang="en-IN">
                            <a:latin typeface="Cambria Math" panose="02040503050406030204" pitchFamily="18" charset="0"/>
                          </a:rPr>
                          <m:t>𝐽</m:t>
                        </m:r>
                      </m:e>
                      <m:sup>
                        <m:r>
                          <a:rPr lang="en-IN">
                            <a:latin typeface="Cambria Math" panose="02040503050406030204" pitchFamily="18" charset="0"/>
                          </a:rPr>
                          <m:t>𝑔</m:t>
                        </m:r>
                      </m:sup>
                    </m:sSup>
                  </m:oMath>
                </a14:m>
                <a:r>
                  <a:rPr lang="en-IN" dirty="0" smtClean="0"/>
                  <a:t> is the Jacobian of </a:t>
                </a:r>
                <a14:m>
                  <m:oMath xmlns:m="http://schemas.openxmlformats.org/officeDocument/2006/math">
                    <m:r>
                      <a:rPr lang="en-IN" b="0" i="1" smtClean="0">
                        <a:latin typeface="Cambria Math" panose="02040503050406030204" pitchFamily="18" charset="0"/>
                      </a:rPr>
                      <m:t>𝑔</m:t>
                    </m:r>
                  </m:oMath>
                </a14:m>
                <a:r>
                  <a:rPr lang="en-IN" dirty="0" smtClean="0"/>
                  <a:t> and </a:t>
                </a:r>
                <a14:m>
                  <m:oMath xmlns:m="http://schemas.openxmlformats.org/officeDocument/2006/math">
                    <m:r>
                      <a:rPr lang="en-IN">
                        <a:latin typeface="Cambria Math" panose="02040503050406030204" pitchFamily="18" charset="0"/>
                      </a:rPr>
                      <m:t>𝛻</m:t>
                    </m:r>
                    <m:r>
                      <a:rPr lang="en-IN">
                        <a:latin typeface="Cambria Math" panose="02040503050406030204" pitchFamily="18" charset="0"/>
                      </a:rPr>
                      <m:t>𝑓</m:t>
                    </m:r>
                    <m:d>
                      <m:dPr>
                        <m:ctrlPr>
                          <a:rPr lang="en-IN">
                            <a:latin typeface="Cambria Math" panose="02040503050406030204" pitchFamily="18" charset="0"/>
                          </a:rPr>
                        </m:ctrlPr>
                      </m:dPr>
                      <m:e>
                        <m:r>
                          <a:rPr lang="en-IN" b="1">
                            <a:latin typeface="Cambria Math" panose="02040503050406030204" pitchFamily="18" charset="0"/>
                          </a:rPr>
                          <m:t>𝐲</m:t>
                        </m:r>
                      </m:e>
                    </m:d>
                  </m:oMath>
                </a14:m>
                <a:r>
                  <a:rPr lang="en-IN" dirty="0" smtClean="0"/>
                  <a:t> is the Jacobian (gradient) of </a:t>
                </a:r>
                <a14:m>
                  <m:oMath xmlns:m="http://schemas.openxmlformats.org/officeDocument/2006/math">
                    <m:r>
                      <a:rPr lang="en-IN" b="0" i="1" smtClean="0">
                        <a:latin typeface="Cambria Math" panose="02040503050406030204" pitchFamily="18" charset="0"/>
                      </a:rPr>
                      <m:t>𝑓</m:t>
                    </m:r>
                  </m:oMath>
                </a14:m>
                <a:endParaRPr lang="en-IN" dirty="0" smtClean="0"/>
              </a:p>
              <a:p>
                <a:pPr lvl="2"/>
                <a:r>
                  <a:rPr lang="en-IN" dirty="0" smtClean="0"/>
                  <a:t>Jacobian of real-valued functions is simply their gradient (row) vector</a:t>
                </a:r>
              </a:p>
              <a:p>
                <a:pPr lvl="2"/>
                <a:r>
                  <a:rPr lang="en-IN" dirty="0" smtClean="0"/>
                  <a:t>Notion of Jacobian allows us to apply chain rule to very general settings</a:t>
                </a:r>
              </a:p>
              <a:p>
                <a:r>
                  <a:rPr lang="en-IN" dirty="0"/>
                  <a:t>If </a:t>
                </a:r>
                <a14:m>
                  <m:oMath xmlns:m="http://schemas.openxmlformats.org/officeDocument/2006/math">
                    <m:r>
                      <a:rPr lang="en-IN" b="1">
                        <a:latin typeface="Cambria Math" panose="02040503050406030204" pitchFamily="18" charset="0"/>
                      </a:rPr>
                      <m:t>𝐱</m:t>
                    </m:r>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b="1">
                            <a:latin typeface="Cambria Math" panose="02040503050406030204" pitchFamily="18" charset="0"/>
                          </a:rPr>
                          <m:t>𝐲</m:t>
                        </m:r>
                      </m:e>
                    </m:d>
                    <m:r>
                      <a:rPr lang="en-IN">
                        <a:latin typeface="Cambria Math" panose="02040503050406030204" pitchFamily="18" charset="0"/>
                      </a:rPr>
                      <m:t>, </m:t>
                    </m:r>
                    <m:r>
                      <a:rPr lang="en-IN" b="1">
                        <a:latin typeface="Cambria Math" panose="02040503050406030204" pitchFamily="18" charset="0"/>
                      </a:rPr>
                      <m:t>𝐲</m:t>
                    </m:r>
                    <m:r>
                      <a:rPr lang="en-IN" i="1">
                        <a:latin typeface="Cambria Math" panose="02040503050406030204" pitchFamily="18" charset="0"/>
                      </a:rPr>
                      <m:t>=</m:t>
                    </m:r>
                    <m:r>
                      <a:rPr lang="en-IN" i="1">
                        <a:latin typeface="Cambria Math" panose="02040503050406030204" pitchFamily="18" charset="0"/>
                      </a:rPr>
                      <m:t>𝑔</m:t>
                    </m:r>
                    <m:d>
                      <m:dPr>
                        <m:ctrlPr>
                          <a:rPr lang="en-IN" i="1">
                            <a:latin typeface="Cambria Math" panose="02040503050406030204" pitchFamily="18" charset="0"/>
                          </a:rPr>
                        </m:ctrlPr>
                      </m:dPr>
                      <m:e>
                        <m:r>
                          <a:rPr lang="en-IN" b="1">
                            <a:latin typeface="Cambria Math" panose="02040503050406030204" pitchFamily="18" charset="0"/>
                          </a:rPr>
                          <m:t>𝐳</m:t>
                        </m:r>
                      </m:e>
                    </m:d>
                    <m:r>
                      <a:rPr lang="en-IN" b="1" i="1">
                        <a:latin typeface="Cambria Math" panose="02040503050406030204" pitchFamily="18" charset="0"/>
                      </a:rPr>
                      <m:t>,</m:t>
                    </m:r>
                    <m:r>
                      <a:rPr lang="en-IN" b="1">
                        <a:latin typeface="Cambria Math" panose="02040503050406030204" pitchFamily="18" charset="0"/>
                      </a:rPr>
                      <m:t>𝐳</m:t>
                    </m:r>
                    <m:r>
                      <a:rPr lang="en-IN" i="1">
                        <a:latin typeface="Cambria Math" panose="02040503050406030204" pitchFamily="18" charset="0"/>
                      </a:rPr>
                      <m:t>=</m:t>
                    </m:r>
                    <m:r>
                      <a:rPr lang="en-IN" i="1">
                        <a:latin typeface="Cambria Math" panose="02040503050406030204" pitchFamily="18" charset="0"/>
                      </a:rPr>
                      <m:t>h</m:t>
                    </m:r>
                    <m:r>
                      <a:rPr lang="en-IN" i="1">
                        <a:latin typeface="Cambria Math" panose="02040503050406030204" pitchFamily="18" charset="0"/>
                      </a:rPr>
                      <m:t>(</m:t>
                    </m:r>
                    <m:r>
                      <a:rPr lang="en-IN" b="1">
                        <a:latin typeface="Cambria Math" panose="02040503050406030204" pitchFamily="18" charset="0"/>
                      </a:rPr>
                      <m:t>𝐰</m:t>
                    </m:r>
                    <m:r>
                      <a:rPr lang="en-IN" i="1">
                        <a:latin typeface="Cambria Math" panose="02040503050406030204" pitchFamily="18" charset="0"/>
                      </a:rPr>
                      <m:t>)</m:t>
                    </m:r>
                  </m:oMath>
                </a14:m>
                <a:r>
                  <a:rPr lang="en-US" dirty="0"/>
                  <a:t> </a:t>
                </a:r>
                <a:r>
                  <a:rPr lang="en-US" dirty="0" smtClean="0"/>
                  <a:t>with </a:t>
                </a:r>
                <a14:m>
                  <m:oMath xmlns:m="http://schemas.openxmlformats.org/officeDocument/2006/math">
                    <m:r>
                      <a:rPr lang="en-IN" b="1" i="0">
                        <a:latin typeface="Cambria Math" panose="02040503050406030204" pitchFamily="18" charset="0"/>
                      </a:rPr>
                      <m:t>𝐱</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𝑝</m:t>
                        </m:r>
                      </m:sup>
                    </m:sSup>
                    <m:r>
                      <a:rPr lang="en-IN" i="1">
                        <a:latin typeface="Cambria Math" panose="02040503050406030204" pitchFamily="18" charset="0"/>
                        <a:ea typeface="Cambria Math" panose="02040503050406030204" pitchFamily="18" charset="0"/>
                      </a:rPr>
                      <m:t>,</m:t>
                    </m:r>
                    <m:r>
                      <a:rPr lang="en-IN" b="1">
                        <a:latin typeface="Cambria Math" panose="02040503050406030204" pitchFamily="18" charset="0"/>
                      </a:rPr>
                      <m:t>𝐲</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𝑞</m:t>
                        </m:r>
                      </m:sup>
                    </m:sSup>
                    <m:r>
                      <a:rPr lang="en-IN" i="1">
                        <a:latin typeface="Cambria Math" panose="02040503050406030204" pitchFamily="18" charset="0"/>
                        <a:ea typeface="Cambria Math" panose="02040503050406030204" pitchFamily="18" charset="0"/>
                      </a:rPr>
                      <m:t>,</m:t>
                    </m:r>
                    <m:r>
                      <a:rPr lang="en-IN" b="1">
                        <a:latin typeface="Cambria Math" panose="02040503050406030204" pitchFamily="18" charset="0"/>
                      </a:rPr>
                      <m:t>𝐳</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𝑟</m:t>
                        </m:r>
                      </m:sup>
                    </m:sSup>
                    <m:r>
                      <a:rPr lang="en-IN" i="1">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𝐰</m:t>
                    </m:r>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𝑠</m:t>
                        </m:r>
                      </m:sup>
                    </m:sSup>
                  </m:oMath>
                </a14:m>
                <a:r>
                  <a:rPr lang="en-IN" dirty="0"/>
                  <a:t/>
                </a:r>
                <a:br>
                  <a:rPr lang="en-IN" dirty="0"/>
                </a:b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𝑑</m:t>
                        </m:r>
                        <m:r>
                          <a:rPr lang="en-IN" b="1">
                            <a:latin typeface="Cambria Math" panose="02040503050406030204" pitchFamily="18" charset="0"/>
                          </a:rPr>
                          <m:t>𝐱</m:t>
                        </m:r>
                      </m:num>
                      <m:den>
                        <m:r>
                          <a:rPr lang="en-IN" i="1">
                            <a:latin typeface="Cambria Math" panose="02040503050406030204" pitchFamily="18" charset="0"/>
                          </a:rPr>
                          <m:t>𝑑</m:t>
                        </m:r>
                        <m:r>
                          <a:rPr lang="en-IN" b="1">
                            <a:latin typeface="Cambria Math" panose="02040503050406030204" pitchFamily="18" charset="0"/>
                          </a:rPr>
                          <m:t>𝐰</m:t>
                        </m:r>
                      </m:den>
                    </m:f>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𝐽</m:t>
                        </m:r>
                      </m:e>
                      <m:sup>
                        <m:r>
                          <a:rPr lang="en-IN" i="1">
                            <a:latin typeface="Cambria Math" panose="02040503050406030204" pitchFamily="18" charset="0"/>
                          </a:rPr>
                          <m:t>𝑓</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𝐽</m:t>
                        </m:r>
                      </m:e>
                      <m:sup>
                        <m:r>
                          <a:rPr lang="en-IN" i="1">
                            <a:latin typeface="Cambria Math" panose="02040503050406030204" pitchFamily="18" charset="0"/>
                          </a:rPr>
                          <m:t>𝑔</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𝐽</m:t>
                        </m:r>
                      </m:e>
                      <m:sup>
                        <m:r>
                          <a:rPr lang="en-IN" i="1">
                            <a:latin typeface="Cambria Math" panose="02040503050406030204" pitchFamily="18" charset="0"/>
                          </a:rPr>
                          <m:t>h</m:t>
                        </m:r>
                      </m:sup>
                    </m:sSup>
                  </m:oMath>
                </a14:m>
                <a:endParaRPr lang="en-IN" dirty="0" smtClean="0"/>
              </a:p>
              <a:p>
                <a:pPr lvl="2"/>
                <a:r>
                  <a:rPr lang="en-IN" dirty="0" smtClean="0"/>
                  <a:t>Very elegant and mimics the real-valued case </a:t>
                </a:r>
                <a14:m>
                  <m:oMath xmlns:m="http://schemas.openxmlformats.org/officeDocument/2006/math">
                    <m:f>
                      <m:fPr>
                        <m:ctrlPr>
                          <a:rPr lang="en-IN">
                            <a:solidFill>
                              <a:schemeClr val="tx1"/>
                            </a:solidFill>
                            <a:latin typeface="Cambria Math" panose="02040503050406030204" pitchFamily="18" charset="0"/>
                          </a:rPr>
                        </m:ctrlPr>
                      </m:fPr>
                      <m:num>
                        <m:r>
                          <a:rPr lang="en-IN">
                            <a:solidFill>
                              <a:schemeClr val="tx1"/>
                            </a:solidFill>
                            <a:latin typeface="Cambria Math" panose="02040503050406030204" pitchFamily="18" charset="0"/>
                          </a:rPr>
                          <m:t>𝑑𝑥</m:t>
                        </m:r>
                      </m:num>
                      <m:den>
                        <m:r>
                          <a:rPr lang="en-IN">
                            <a:solidFill>
                              <a:schemeClr val="tx1"/>
                            </a:solidFill>
                            <a:latin typeface="Cambria Math" panose="02040503050406030204" pitchFamily="18" charset="0"/>
                          </a:rPr>
                          <m:t>𝑑𝑤</m:t>
                        </m:r>
                      </m:den>
                    </m:f>
                    <m:r>
                      <a:rPr lang="en-IN">
                        <a:solidFill>
                          <a:schemeClr val="tx1"/>
                        </a:solidFill>
                        <a:latin typeface="Cambria Math" panose="02040503050406030204" pitchFamily="18" charset="0"/>
                      </a:rPr>
                      <m:t>=</m:t>
                    </m:r>
                    <m:sSup>
                      <m:sSupPr>
                        <m:ctrlPr>
                          <a:rPr lang="en-IN">
                            <a:solidFill>
                              <a:schemeClr val="tx1"/>
                            </a:solidFill>
                            <a:latin typeface="Cambria Math" panose="02040503050406030204" pitchFamily="18" charset="0"/>
                          </a:rPr>
                        </m:ctrlPr>
                      </m:sSupPr>
                      <m:e>
                        <m:r>
                          <a:rPr lang="en-IN">
                            <a:solidFill>
                              <a:schemeClr val="tx1"/>
                            </a:solidFill>
                            <a:latin typeface="Cambria Math" panose="02040503050406030204" pitchFamily="18" charset="0"/>
                          </a:rPr>
                          <m:t>𝑓</m:t>
                        </m:r>
                      </m:e>
                      <m:sup>
                        <m:r>
                          <a:rPr lang="en-IN">
                            <a:solidFill>
                              <a:schemeClr val="tx1"/>
                            </a:solidFill>
                            <a:latin typeface="Cambria Math" panose="02040503050406030204" pitchFamily="18" charset="0"/>
                          </a:rPr>
                          <m:t>′</m:t>
                        </m:r>
                      </m:sup>
                    </m:sSup>
                    <m:d>
                      <m:dPr>
                        <m:ctrlPr>
                          <a:rPr lang="en-IN">
                            <a:solidFill>
                              <a:schemeClr val="tx1"/>
                            </a:solidFill>
                            <a:latin typeface="Cambria Math" panose="02040503050406030204" pitchFamily="18" charset="0"/>
                          </a:rPr>
                        </m:ctrlPr>
                      </m:dPr>
                      <m:e>
                        <m:r>
                          <a:rPr lang="en-IN">
                            <a:solidFill>
                              <a:schemeClr val="tx1"/>
                            </a:solidFill>
                            <a:latin typeface="Cambria Math" panose="02040503050406030204" pitchFamily="18" charset="0"/>
                          </a:rPr>
                          <m:t>𝑦</m:t>
                        </m:r>
                      </m:e>
                    </m:d>
                    <m:r>
                      <a:rPr lang="en-IN">
                        <a:solidFill>
                          <a:schemeClr val="tx1"/>
                        </a:solidFill>
                        <a:latin typeface="Cambria Math" panose="02040503050406030204" pitchFamily="18" charset="0"/>
                      </a:rPr>
                      <m:t>⋅</m:t>
                    </m:r>
                    <m:sSup>
                      <m:sSupPr>
                        <m:ctrlPr>
                          <a:rPr lang="en-IN">
                            <a:solidFill>
                              <a:schemeClr val="tx1"/>
                            </a:solidFill>
                            <a:latin typeface="Cambria Math" panose="02040503050406030204" pitchFamily="18" charset="0"/>
                          </a:rPr>
                        </m:ctrlPr>
                      </m:sSupPr>
                      <m:e>
                        <m:r>
                          <a:rPr lang="en-IN">
                            <a:solidFill>
                              <a:schemeClr val="tx1"/>
                            </a:solidFill>
                            <a:latin typeface="Cambria Math" panose="02040503050406030204" pitchFamily="18" charset="0"/>
                          </a:rPr>
                          <m:t>𝑔</m:t>
                        </m:r>
                      </m:e>
                      <m:sup>
                        <m:r>
                          <a:rPr lang="en-IN">
                            <a:solidFill>
                              <a:schemeClr val="tx1"/>
                            </a:solidFill>
                            <a:latin typeface="Cambria Math" panose="02040503050406030204" pitchFamily="18" charset="0"/>
                          </a:rPr>
                          <m:t>′</m:t>
                        </m:r>
                      </m:sup>
                    </m:sSup>
                    <m:d>
                      <m:dPr>
                        <m:ctrlPr>
                          <a:rPr lang="en-IN">
                            <a:solidFill>
                              <a:schemeClr val="tx1"/>
                            </a:solidFill>
                            <a:latin typeface="Cambria Math" panose="02040503050406030204" pitchFamily="18" charset="0"/>
                          </a:rPr>
                        </m:ctrlPr>
                      </m:dPr>
                      <m:e>
                        <m:r>
                          <a:rPr lang="en-IN">
                            <a:solidFill>
                              <a:schemeClr val="tx1"/>
                            </a:solidFill>
                            <a:latin typeface="Cambria Math" panose="02040503050406030204" pitchFamily="18" charset="0"/>
                          </a:rPr>
                          <m:t>𝑧</m:t>
                        </m:r>
                      </m:e>
                    </m:d>
                    <m:r>
                      <a:rPr lang="en-IN">
                        <a:solidFill>
                          <a:schemeClr val="tx1"/>
                        </a:solidFill>
                        <a:latin typeface="Cambria Math" panose="02040503050406030204" pitchFamily="18" charset="0"/>
                      </a:rPr>
                      <m:t>⋅</m:t>
                    </m:r>
                    <m:sSup>
                      <m:sSupPr>
                        <m:ctrlPr>
                          <a:rPr lang="en-IN">
                            <a:solidFill>
                              <a:schemeClr val="tx1"/>
                            </a:solidFill>
                            <a:latin typeface="Cambria Math" panose="02040503050406030204" pitchFamily="18" charset="0"/>
                          </a:rPr>
                        </m:ctrlPr>
                      </m:sSupPr>
                      <m:e>
                        <m:r>
                          <a:rPr lang="en-IN">
                            <a:solidFill>
                              <a:schemeClr val="tx1"/>
                            </a:solidFill>
                            <a:latin typeface="Cambria Math" panose="02040503050406030204" pitchFamily="18" charset="0"/>
                          </a:rPr>
                          <m:t>h</m:t>
                        </m:r>
                      </m:e>
                      <m:sup>
                        <m:r>
                          <a:rPr lang="en-IN">
                            <a:solidFill>
                              <a:schemeClr val="tx1"/>
                            </a:solidFill>
                            <a:latin typeface="Cambria Math" panose="02040503050406030204" pitchFamily="18" charset="0"/>
                          </a:rPr>
                          <m:t>′</m:t>
                        </m:r>
                      </m:sup>
                    </m:sSup>
                    <m:d>
                      <m:dPr>
                        <m:ctrlPr>
                          <a:rPr lang="en-IN">
                            <a:solidFill>
                              <a:schemeClr val="tx1"/>
                            </a:solidFill>
                            <a:latin typeface="Cambria Math" panose="02040503050406030204" pitchFamily="18" charset="0"/>
                          </a:rPr>
                        </m:ctrlPr>
                      </m:dPr>
                      <m:e>
                        <m:r>
                          <a:rPr lang="en-IN">
                            <a:solidFill>
                              <a:schemeClr val="tx1"/>
                            </a:solidFill>
                            <a:latin typeface="Cambria Math" panose="02040503050406030204" pitchFamily="18" charset="0"/>
                          </a:rPr>
                          <m:t>𝑤</m:t>
                        </m:r>
                      </m:e>
                    </m:d>
                  </m:oMath>
                </a14:m>
                <a:endParaRPr lang="en-IN" dirty="0" smtClean="0"/>
              </a:p>
              <a:p>
                <a:pPr lvl="2"/>
                <a:r>
                  <a:rPr lang="en-IN" dirty="0" smtClean="0"/>
                  <a:t>If we are careful with dimensions, Jacobians greatly simplify life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9</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08693" y="137516"/>
            <a:ext cx="1783306" cy="1783306"/>
          </a:xfrm>
          <a:prstGeom prst="rect">
            <a:avLst/>
          </a:prstGeom>
        </p:spPr>
      </p:pic>
      <mc:AlternateContent xmlns:mc="http://schemas.openxmlformats.org/markup-compatibility/2006">
        <mc:Choice xmlns:a14="http://schemas.microsoft.com/office/drawing/2010/main" Requires="a14">
          <p:sp>
            <p:nvSpPr>
              <p:cNvPr id="6" name="Rectangular Callout 5"/>
              <p:cNvSpPr/>
              <p:nvPr/>
            </p:nvSpPr>
            <p:spPr>
              <a:xfrm>
                <a:off x="749954" y="137515"/>
                <a:ext cx="9658737" cy="2369379"/>
              </a:xfrm>
              <a:prstGeom prst="wedgeRectCallout">
                <a:avLst>
                  <a:gd name="adj1" fmla="val 59825"/>
                  <a:gd name="adj2" fmla="val 241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smtClean="0">
                    <a:solidFill>
                      <a:schemeClr val="tx1"/>
                    </a:solidFill>
                    <a:latin typeface="+mj-lt"/>
                  </a:rPr>
                  <a:t>We may verify that Jacobian notation does preserve old results. </a:t>
                </a:r>
                <a:r>
                  <a:rPr lang="en-IN" sz="2400" dirty="0">
                    <a:solidFill>
                      <a:schemeClr val="tx1"/>
                    </a:solidFill>
                    <a:latin typeface="+mj-lt"/>
                  </a:rPr>
                  <a:t>Consider a function </a:t>
                </a:r>
                <a14:m>
                  <m:oMath xmlns:m="http://schemas.openxmlformats.org/officeDocument/2006/math">
                    <m:r>
                      <a:rPr lang="en-IN" sz="2400" b="1">
                        <a:solidFill>
                          <a:schemeClr val="tx1"/>
                        </a:solidFill>
                        <a:latin typeface="+mj-lt"/>
                      </a:rPr>
                      <m:t>𝐱</m:t>
                    </m:r>
                    <m:r>
                      <a:rPr lang="en-IN" sz="2400" i="1">
                        <a:solidFill>
                          <a:schemeClr val="tx1"/>
                        </a:solidFill>
                        <a:latin typeface="+mj-lt"/>
                      </a:rPr>
                      <m:t>=</m:t>
                    </m:r>
                    <m:r>
                      <a:rPr lang="en-IN" sz="2400" i="1">
                        <a:solidFill>
                          <a:schemeClr val="tx1"/>
                        </a:solidFill>
                        <a:latin typeface="+mj-lt"/>
                      </a:rPr>
                      <m:t>𝑓</m:t>
                    </m:r>
                    <m:d>
                      <m:dPr>
                        <m:ctrlPr>
                          <a:rPr lang="en-IN" sz="2400" i="1">
                            <a:solidFill>
                              <a:schemeClr val="tx1"/>
                            </a:solidFill>
                            <a:latin typeface="+mj-lt"/>
                          </a:rPr>
                        </m:ctrlPr>
                      </m:dPr>
                      <m:e>
                        <m:r>
                          <a:rPr lang="en-IN" sz="2400" b="1">
                            <a:solidFill>
                              <a:schemeClr val="tx1"/>
                            </a:solidFill>
                            <a:latin typeface="+mj-lt"/>
                          </a:rPr>
                          <m:t>𝐲</m:t>
                        </m:r>
                      </m:e>
                    </m:d>
                  </m:oMath>
                </a14:m>
                <a:r>
                  <a:rPr lang="en-US" sz="2400" dirty="0">
                    <a:solidFill>
                      <a:schemeClr val="tx1"/>
                    </a:solidFill>
                    <a:latin typeface="+mj-lt"/>
                  </a:rPr>
                  <a:t> where </a:t>
                </a:r>
                <a14:m>
                  <m:oMath xmlns:m="http://schemas.openxmlformats.org/officeDocument/2006/math">
                    <m:r>
                      <a:rPr lang="en-IN" sz="2400" i="1">
                        <a:solidFill>
                          <a:schemeClr val="tx1"/>
                        </a:solidFill>
                        <a:latin typeface="+mj-lt"/>
                      </a:rPr>
                      <m:t>𝑥</m:t>
                    </m:r>
                    <m:r>
                      <a:rPr lang="en-IN" sz="2400" i="1">
                        <a:solidFill>
                          <a:schemeClr val="tx1"/>
                        </a:solidFill>
                        <a:latin typeface="+mj-lt"/>
                      </a:rPr>
                      <m:t>∈</m:t>
                    </m:r>
                    <m:sSup>
                      <m:sSupPr>
                        <m:ctrlPr>
                          <a:rPr lang="en-IN" sz="2400" i="1">
                            <a:solidFill>
                              <a:schemeClr val="tx1"/>
                            </a:solidFill>
                            <a:latin typeface="+mj-lt"/>
                            <a:ea typeface="Cambria Math" panose="02040503050406030204" pitchFamily="18" charset="0"/>
                          </a:rPr>
                        </m:ctrlPr>
                      </m:sSupPr>
                      <m:e>
                        <m:r>
                          <a:rPr lang="en-IN" sz="2400" i="1">
                            <a:solidFill>
                              <a:schemeClr val="tx1"/>
                            </a:solidFill>
                            <a:latin typeface="+mj-lt"/>
                            <a:ea typeface="Cambria Math" panose="02040503050406030204" pitchFamily="18" charset="0"/>
                          </a:rPr>
                          <m:t>ℝ</m:t>
                        </m:r>
                      </m:e>
                      <m:sup>
                        <m:r>
                          <a:rPr lang="en-IN" sz="2400" i="1">
                            <a:solidFill>
                              <a:schemeClr val="tx1"/>
                            </a:solidFill>
                            <a:latin typeface="+mj-lt"/>
                            <a:ea typeface="Cambria Math" panose="02040503050406030204" pitchFamily="18" charset="0"/>
                          </a:rPr>
                          <m:t>𝑝</m:t>
                        </m:r>
                      </m:sup>
                    </m:sSup>
                    <m:r>
                      <a:rPr lang="en-IN" sz="2400" i="1">
                        <a:solidFill>
                          <a:schemeClr val="tx1"/>
                        </a:solidFill>
                        <a:latin typeface="+mj-lt"/>
                        <a:ea typeface="Cambria Math" panose="02040503050406030204" pitchFamily="18" charset="0"/>
                      </a:rPr>
                      <m:t>,</m:t>
                    </m:r>
                    <m:r>
                      <a:rPr lang="en-IN" sz="2400" b="1">
                        <a:solidFill>
                          <a:schemeClr val="tx1"/>
                        </a:solidFill>
                        <a:latin typeface="+mj-lt"/>
                      </a:rPr>
                      <m:t>𝐲</m:t>
                    </m:r>
                    <m:r>
                      <a:rPr lang="en-IN" sz="2400" i="1">
                        <a:solidFill>
                          <a:schemeClr val="tx1"/>
                        </a:solidFill>
                        <a:latin typeface="+mj-lt"/>
                      </a:rPr>
                      <m:t>∈</m:t>
                    </m:r>
                    <m:sSup>
                      <m:sSupPr>
                        <m:ctrlPr>
                          <a:rPr lang="en-IN" sz="2400" i="1">
                            <a:solidFill>
                              <a:schemeClr val="tx1"/>
                            </a:solidFill>
                            <a:latin typeface="+mj-lt"/>
                            <a:ea typeface="Cambria Math" panose="02040503050406030204" pitchFamily="18" charset="0"/>
                          </a:rPr>
                        </m:ctrlPr>
                      </m:sSupPr>
                      <m:e>
                        <m:r>
                          <a:rPr lang="en-IN" sz="2400" i="1">
                            <a:solidFill>
                              <a:schemeClr val="tx1"/>
                            </a:solidFill>
                            <a:latin typeface="+mj-lt"/>
                            <a:ea typeface="Cambria Math" panose="02040503050406030204" pitchFamily="18" charset="0"/>
                          </a:rPr>
                          <m:t>ℝ</m:t>
                        </m:r>
                      </m:e>
                      <m:sup>
                        <m:r>
                          <a:rPr lang="en-IN" sz="2400" i="1">
                            <a:solidFill>
                              <a:schemeClr val="tx1"/>
                            </a:solidFill>
                            <a:latin typeface="+mj-lt"/>
                            <a:ea typeface="Cambria Math" panose="02040503050406030204" pitchFamily="18" charset="0"/>
                          </a:rPr>
                          <m:t>𝑞</m:t>
                        </m:r>
                      </m:sup>
                    </m:sSup>
                  </m:oMath>
                </a14:m>
                <a:r>
                  <a:rPr lang="en-US" sz="2400" dirty="0" smtClean="0">
                    <a:solidFill>
                      <a:schemeClr val="tx1"/>
                    </a:solidFill>
                    <a:latin typeface="+mj-lt"/>
                  </a:rPr>
                  <a:t>.</a:t>
                </a:r>
              </a:p>
              <a:p>
                <a:pPr marL="342900" indent="-342900">
                  <a:buFont typeface="Arial" panose="020B0604020202020204" pitchFamily="34" charset="0"/>
                  <a:buChar char="•"/>
                </a:pPr>
                <a:r>
                  <a:rPr lang="en-IN" sz="2400" dirty="0" smtClean="0">
                    <a:solidFill>
                      <a:schemeClr val="tx1"/>
                    </a:solidFill>
                    <a:latin typeface="+mj-lt"/>
                  </a:rPr>
                  <a:t>If </a:t>
                </a:r>
                <a14:m>
                  <m:oMath xmlns:m="http://schemas.openxmlformats.org/officeDocument/2006/math">
                    <m:r>
                      <a:rPr lang="en-IN" sz="2400" i="1">
                        <a:solidFill>
                          <a:schemeClr val="tx1"/>
                        </a:solidFill>
                        <a:latin typeface="+mj-lt"/>
                      </a:rPr>
                      <m:t>𝑝</m:t>
                    </m:r>
                    <m:r>
                      <a:rPr lang="en-IN" sz="2400" i="1">
                        <a:solidFill>
                          <a:schemeClr val="tx1"/>
                        </a:solidFill>
                        <a:latin typeface="+mj-lt"/>
                      </a:rPr>
                      <m:t>=</m:t>
                    </m:r>
                    <m:r>
                      <a:rPr lang="en-IN" sz="2400" i="1">
                        <a:solidFill>
                          <a:schemeClr val="tx1"/>
                        </a:solidFill>
                        <a:latin typeface="+mj-lt"/>
                      </a:rPr>
                      <m:t>𝑞</m:t>
                    </m:r>
                    <m:r>
                      <a:rPr lang="en-IN" sz="2400" i="1">
                        <a:solidFill>
                          <a:schemeClr val="tx1"/>
                        </a:solidFill>
                        <a:latin typeface="+mj-lt"/>
                      </a:rPr>
                      <m:t>=1</m:t>
                    </m:r>
                  </m:oMath>
                </a14:m>
                <a:r>
                  <a:rPr lang="en-US" sz="2400" dirty="0">
                    <a:solidFill>
                      <a:schemeClr val="tx1"/>
                    </a:solidFill>
                    <a:latin typeface="+mj-lt"/>
                  </a:rPr>
                  <a:t> (basic case), </a:t>
                </a:r>
                <a:r>
                  <a:rPr lang="en-US" sz="2400" dirty="0">
                    <a:solidFill>
                      <a:schemeClr val="tx1"/>
                    </a:solidFill>
                    <a:latin typeface="+mj-lt"/>
                  </a:rPr>
                  <a:t>Jacobian is simply a </a:t>
                </a:r>
                <a14:m>
                  <m:oMath xmlns:m="http://schemas.openxmlformats.org/officeDocument/2006/math">
                    <m:r>
                      <a:rPr lang="en-IN" sz="2400" i="1">
                        <a:solidFill>
                          <a:schemeClr val="tx1"/>
                        </a:solidFill>
                        <a:latin typeface="+mj-lt"/>
                      </a:rPr>
                      <m:t>1×1</m:t>
                    </m:r>
                  </m:oMath>
                </a14:m>
                <a:r>
                  <a:rPr lang="en-US" sz="2400" dirty="0">
                    <a:solidFill>
                      <a:schemeClr val="tx1"/>
                    </a:solidFill>
                    <a:latin typeface="+mj-lt"/>
                  </a:rPr>
                  <a:t> </a:t>
                </a:r>
                <a:r>
                  <a:rPr lang="en-US" sz="2400" dirty="0">
                    <a:solidFill>
                      <a:schemeClr val="tx1"/>
                    </a:solidFill>
                    <a:latin typeface="+mj-lt"/>
                  </a:rPr>
                  <a:t>matrix (a real number</a:t>
                </a:r>
                <a:r>
                  <a:rPr lang="en-US" sz="2400" dirty="0" smtClean="0">
                    <a:solidFill>
                      <a:schemeClr val="tx1"/>
                    </a:solidFill>
                    <a:latin typeface="+mj-lt"/>
                  </a:rPr>
                  <a:t>)</a:t>
                </a:r>
              </a:p>
              <a:p>
                <a:pPr marL="342900" indent="-342900">
                  <a:buFont typeface="Arial" panose="020B0604020202020204" pitchFamily="34" charset="0"/>
                  <a:buChar char="•"/>
                </a:pPr>
                <a:r>
                  <a:rPr lang="en-IN" sz="2400" dirty="0" smtClean="0">
                    <a:solidFill>
                      <a:schemeClr val="tx1"/>
                    </a:solidFill>
                    <a:latin typeface="+mj-lt"/>
                  </a:rPr>
                  <a:t>If </a:t>
                </a:r>
                <a14:m>
                  <m:oMath xmlns:m="http://schemas.openxmlformats.org/officeDocument/2006/math">
                    <m:r>
                      <a:rPr lang="en-IN" sz="2400" i="1">
                        <a:solidFill>
                          <a:schemeClr val="tx1"/>
                        </a:solidFill>
                        <a:latin typeface="+mj-lt"/>
                      </a:rPr>
                      <m:t>𝑝</m:t>
                    </m:r>
                    <m:r>
                      <a:rPr lang="en-IN" sz="2400" i="1">
                        <a:solidFill>
                          <a:schemeClr val="tx1"/>
                        </a:solidFill>
                        <a:latin typeface="+mj-lt"/>
                      </a:rPr>
                      <m:t>=1</m:t>
                    </m:r>
                  </m:oMath>
                </a14:m>
                <a:r>
                  <a:rPr lang="en-US" sz="2400" dirty="0">
                    <a:solidFill>
                      <a:schemeClr val="tx1"/>
                    </a:solidFill>
                    <a:latin typeface="+mj-lt"/>
                  </a:rPr>
                  <a:t> and </a:t>
                </a:r>
                <a14:m>
                  <m:oMath xmlns:m="http://schemas.openxmlformats.org/officeDocument/2006/math">
                    <m:r>
                      <a:rPr lang="en-IN" sz="2400" i="1">
                        <a:solidFill>
                          <a:schemeClr val="tx1"/>
                        </a:solidFill>
                        <a:latin typeface="+mj-lt"/>
                      </a:rPr>
                      <m:t>𝑞</m:t>
                    </m:r>
                    <m:r>
                      <a:rPr lang="en-IN" sz="2400" i="1">
                        <a:solidFill>
                          <a:schemeClr val="tx1"/>
                        </a:solidFill>
                        <a:latin typeface="+mj-lt"/>
                      </a:rPr>
                      <m:t>&gt;1</m:t>
                    </m:r>
                  </m:oMath>
                </a14:m>
                <a:r>
                  <a:rPr lang="en-US" sz="2400" dirty="0">
                    <a:solidFill>
                      <a:schemeClr val="tx1"/>
                    </a:solidFill>
                    <a:latin typeface="+mj-lt"/>
                  </a:rPr>
                  <a:t> (real valued </a:t>
                </a:r>
                <a:r>
                  <a:rPr lang="en-US" sz="2400" dirty="0" err="1" smtClean="0">
                    <a:solidFill>
                      <a:schemeClr val="tx1"/>
                    </a:solidFill>
                    <a:latin typeface="+mj-lt"/>
                  </a:rPr>
                  <a:t>fn</a:t>
                </a:r>
                <a:r>
                  <a:rPr lang="en-US" sz="2400" dirty="0" smtClean="0">
                    <a:solidFill>
                      <a:schemeClr val="tx1"/>
                    </a:solidFill>
                    <a:latin typeface="+mj-lt"/>
                  </a:rPr>
                  <a:t> </a:t>
                </a:r>
                <a:r>
                  <a:rPr lang="en-US" sz="2400" dirty="0">
                    <a:solidFill>
                      <a:schemeClr val="tx1"/>
                    </a:solidFill>
                    <a:latin typeface="+mj-lt"/>
                  </a:rPr>
                  <a:t>on vector space), Jacobian </a:t>
                </a:r>
                <a:r>
                  <a:rPr lang="en-US" sz="2400" dirty="0" smtClean="0">
                    <a:solidFill>
                      <a:schemeClr val="tx1"/>
                    </a:solidFill>
                    <a:latin typeface="+mj-lt"/>
                  </a:rPr>
                  <a:t>is </a:t>
                </a:r>
                <a:r>
                  <a:rPr lang="en-US" sz="2400" dirty="0">
                    <a:solidFill>
                      <a:schemeClr val="tx1"/>
                    </a:solidFill>
                    <a:latin typeface="+mj-lt"/>
                  </a:rPr>
                  <a:t>a row </a:t>
                </a:r>
                <a:r>
                  <a:rPr lang="en-US" sz="2400" dirty="0" err="1" smtClean="0">
                    <a:solidFill>
                      <a:schemeClr val="tx1"/>
                    </a:solidFill>
                    <a:latin typeface="+mj-lt"/>
                  </a:rPr>
                  <a:t>vec</a:t>
                </a:r>
                <a:endParaRPr lang="en-US" sz="2400" dirty="0" smtClean="0">
                  <a:solidFill>
                    <a:schemeClr val="tx1"/>
                  </a:solidFill>
                  <a:latin typeface="+mj-lt"/>
                </a:endParaRPr>
              </a:p>
              <a:p>
                <a:pPr marL="342900" indent="-342900">
                  <a:buFont typeface="Arial" panose="020B0604020202020204" pitchFamily="34" charset="0"/>
                  <a:buChar char="•"/>
                </a:pPr>
                <a:r>
                  <a:rPr lang="en-IN" sz="2400" dirty="0" smtClean="0">
                    <a:solidFill>
                      <a:schemeClr val="tx1"/>
                    </a:solidFill>
                    <a:latin typeface="+mj-lt"/>
                  </a:rPr>
                  <a:t>If </a:t>
                </a:r>
                <a14:m>
                  <m:oMath xmlns:m="http://schemas.openxmlformats.org/officeDocument/2006/math">
                    <m:r>
                      <a:rPr lang="en-IN" sz="2400" i="1">
                        <a:solidFill>
                          <a:schemeClr val="tx1"/>
                        </a:solidFill>
                        <a:latin typeface="+mj-lt"/>
                      </a:rPr>
                      <m:t>𝑝</m:t>
                    </m:r>
                    <m:r>
                      <a:rPr lang="en-IN" sz="2400" i="1">
                        <a:solidFill>
                          <a:schemeClr val="tx1"/>
                        </a:solidFill>
                        <a:latin typeface="+mj-lt"/>
                      </a:rPr>
                      <m:t>&gt;1</m:t>
                    </m:r>
                  </m:oMath>
                </a14:m>
                <a:r>
                  <a:rPr lang="en-US" sz="2400" dirty="0">
                    <a:solidFill>
                      <a:schemeClr val="tx1"/>
                    </a:solidFill>
                    <a:latin typeface="+mj-lt"/>
                  </a:rPr>
                  <a:t> and </a:t>
                </a:r>
                <a14:m>
                  <m:oMath xmlns:m="http://schemas.openxmlformats.org/officeDocument/2006/math">
                    <m:r>
                      <a:rPr lang="en-IN" sz="2400" i="1">
                        <a:solidFill>
                          <a:schemeClr val="tx1"/>
                        </a:solidFill>
                        <a:latin typeface="+mj-lt"/>
                      </a:rPr>
                      <m:t>𝑞</m:t>
                    </m:r>
                    <m:r>
                      <a:rPr lang="en-IN" sz="2400" i="1">
                        <a:solidFill>
                          <a:schemeClr val="tx1"/>
                        </a:solidFill>
                        <a:latin typeface="+mj-lt"/>
                      </a:rPr>
                      <m:t>=1</m:t>
                    </m:r>
                  </m:oMath>
                </a14:m>
                <a:r>
                  <a:rPr lang="en-US" sz="2400" dirty="0">
                    <a:solidFill>
                      <a:schemeClr val="tx1"/>
                    </a:solidFill>
                    <a:latin typeface="+mj-lt"/>
                  </a:rPr>
                  <a:t> and no </a:t>
                </a:r>
                <a14:m>
                  <m:oMath xmlns:m="http://schemas.openxmlformats.org/officeDocument/2006/math">
                    <m:r>
                      <a:rPr lang="en-IN" sz="2400" b="1">
                        <a:solidFill>
                          <a:schemeClr val="tx1"/>
                        </a:solidFill>
                        <a:latin typeface="+mj-lt"/>
                      </a:rPr>
                      <m:t>𝐰</m:t>
                    </m:r>
                  </m:oMath>
                </a14:m>
                <a:r>
                  <a:rPr lang="en-US" sz="2400" dirty="0">
                    <a:solidFill>
                      <a:schemeClr val="tx1"/>
                    </a:solidFill>
                    <a:latin typeface="+mj-lt"/>
                  </a:rPr>
                  <a:t> (vector valued function on the real line), Jacobian becomes a column </a:t>
                </a:r>
                <a:r>
                  <a:rPr lang="en-US" sz="2400" dirty="0" smtClean="0">
                    <a:solidFill>
                      <a:schemeClr val="tx1"/>
                    </a:solidFill>
                    <a:latin typeface="+mj-lt"/>
                  </a:rPr>
                  <a:t>vector</a:t>
                </a:r>
                <a:endParaRPr lang="en-US" sz="2400" dirty="0">
                  <a:solidFill>
                    <a:schemeClr val="tx1"/>
                  </a:solidFill>
                  <a:latin typeface="+mj-lt"/>
                </a:endParaRPr>
              </a:p>
            </p:txBody>
          </p:sp>
        </mc:Choice>
        <mc:Fallback>
          <p:sp>
            <p:nvSpPr>
              <p:cNvPr id="6" name="Rectangular Callout 5"/>
              <p:cNvSpPr>
                <a:spLocks noRot="1" noChangeAspect="1" noMove="1" noResize="1" noEditPoints="1" noAdjustHandles="1" noChangeArrowheads="1" noChangeShapeType="1" noTextEdit="1"/>
              </p:cNvSpPr>
              <p:nvPr/>
            </p:nvSpPr>
            <p:spPr>
              <a:xfrm>
                <a:off x="749954" y="137515"/>
                <a:ext cx="9658737" cy="2369379"/>
              </a:xfrm>
              <a:prstGeom prst="wedgeRectCallout">
                <a:avLst>
                  <a:gd name="adj1" fmla="val 59825"/>
                  <a:gd name="adj2" fmla="val 2414"/>
                </a:avLst>
              </a:prstGeom>
              <a:blipFill>
                <a:blip r:embed="rId4"/>
                <a:stretch>
                  <a:fillRect l="-687" b="-3299"/>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275080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par>
                          <p:cTn id="35" fill="hold">
                            <p:stCondLst>
                              <p:cond delay="0"/>
                            </p:stCondLst>
                            <p:childTnLst>
                              <p:par>
                                <p:cTn id="36" presetID="22" presetClass="entr" presetSubtype="2"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right)">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1490</TotalTime>
  <Words>1128</Words>
  <Application>Microsoft Office PowerPoint</Application>
  <PresentationFormat>Widescreen</PresentationFormat>
  <Paragraphs>238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Wingdings</vt:lpstr>
      <vt:lpstr>Metropolitan</vt:lpstr>
      <vt:lpstr>Deep Learning III</vt:lpstr>
      <vt:lpstr>Announcements</vt:lpstr>
      <vt:lpstr>Announcements</vt:lpstr>
      <vt:lpstr>Recap of Previous Lecture</vt:lpstr>
      <vt:lpstr>Multi-output Deep Networks</vt:lpstr>
      <vt:lpstr>Training Multilayer NN</vt:lpstr>
      <vt:lpstr>Chain Rule Revisited</vt:lpstr>
      <vt:lpstr>Multivariate Chain Rule</vt:lpstr>
      <vt:lpstr>Multivariate Chain Rule</vt:lpstr>
      <vt:lpstr>Back to Backpropagation</vt:lpstr>
      <vt:lpstr>Back to Backpropagation</vt:lpstr>
      <vt:lpstr>Back to Backpropagation</vt:lpstr>
      <vt:lpstr>Back to Backpropagation</vt:lpstr>
      <vt:lpstr>Bookkeeping in Backprop</vt:lpstr>
      <vt:lpstr>Generative Neural Networks</vt:lpstr>
      <vt:lpstr>Autoencoders</vt:lpstr>
      <vt:lpstr>Autoencoders</vt:lpstr>
      <vt:lpstr>Regularized Autoencoders</vt:lpstr>
      <vt:lpstr>Generative Adversarial Networks</vt:lpstr>
      <vt:lpstr>GANs – a toy depiction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dc:creator>
  <cp:lastModifiedBy>Purushottam Kar</cp:lastModifiedBy>
  <cp:revision>135</cp:revision>
  <dcterms:created xsi:type="dcterms:W3CDTF">2018-07-30T05:08:11Z</dcterms:created>
  <dcterms:modified xsi:type="dcterms:W3CDTF">2019-10-30T14:10:21Z</dcterms:modified>
</cp:coreProperties>
</file>