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B3F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8</a:t>
            </a:fld>
            <a:endParaRPr lang="en-US"/>
          </a:p>
        </p:txBody>
      </p:sp>
    </p:spTree>
    <p:extLst>
      <p:ext uri="{BB962C8B-B14F-4D97-AF65-F5344CB8AC3E}">
        <p14:creationId xmlns:p14="http://schemas.microsoft.com/office/powerpoint/2010/main" val="36566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11/17/2019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11/17/2019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11/17/2019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11/17/2019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0.png"/><Relationship Id="rId4" Type="http://schemas.openxmlformats.org/officeDocument/2006/relationships/image" Target="../media/image14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IV</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Convolutional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Popular where </a:t>
                </a:r>
                <a:r>
                  <a:rPr lang="en-IN" dirty="0"/>
                  <a:t>the raw </a:t>
                </a:r>
                <a:r>
                  <a:rPr lang="en-IN" dirty="0" smtClean="0"/>
                  <a:t>data </a:t>
                </a:r>
                <a:r>
                  <a:rPr lang="en-IN" dirty="0"/>
                  <a:t>has strong spatial structure e.g. images have 2D structure, text has linear </a:t>
                </a:r>
                <a:r>
                  <a:rPr lang="en-IN" dirty="0" smtClean="0"/>
                  <a:t>structure, video has 3D structure</a:t>
                </a:r>
                <a:endParaRPr lang="en-IN" dirty="0"/>
              </a:p>
              <a:p>
                <a:pPr lvl="2"/>
                <a:r>
                  <a:rPr lang="en-IN" dirty="0"/>
                  <a:t>Greatly reduces the number of parameters to be learnt</a:t>
                </a:r>
              </a:p>
              <a:p>
                <a:pPr lvl="2"/>
                <a:r>
                  <a:rPr lang="en-IN" dirty="0"/>
                  <a:t>Layers sparsely connected and aggressive parameter sharing</a:t>
                </a:r>
              </a:p>
              <a:p>
                <a:pPr lvl="2"/>
                <a:r>
                  <a:rPr lang="en-IN" b="1" dirty="0"/>
                  <a:t>Note</a:t>
                </a:r>
                <a:r>
                  <a:rPr lang="en-IN" dirty="0"/>
                  <a:t>: notion of “convolution” used in CNNs is non-standard</a:t>
                </a:r>
              </a:p>
              <a:p>
                <a:r>
                  <a:rPr lang="en-IN" dirty="0"/>
                  <a:t>Standard notion of convolution of two vectors  </a:t>
                </a:r>
                <a14:m>
                  <m:oMath xmlns:m="http://schemas.openxmlformats.org/officeDocument/2006/math">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sup>
                    </m:sSup>
                  </m:oMath>
                </a14:m>
                <a:r>
                  <a:rPr lang="en-IN" dirty="0"/>
                  <a:t> is another vector </a:t>
                </a:r>
                <a14:m>
                  <m:oMath xmlns:m="http://schemas.openxmlformats.org/officeDocument/2006/math">
                    <m:r>
                      <a:rPr lang="en-IN" b="1">
                        <a:latin typeface="Cambria Math" panose="02040503050406030204" pitchFamily="18" charset="0"/>
                      </a:rPr>
                      <m:t>𝐬</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sup>
                    </m:sSup>
                  </m:oMath>
                </a14:m>
                <a:r>
                  <a:rPr lang="en-IN" dirty="0"/>
                  <a:t> denoted as </a:t>
                </a:r>
                <a14:m>
                  <m:oMath xmlns:m="http://schemas.openxmlformats.org/officeDocument/2006/math">
                    <m:r>
                      <a:rPr lang="en-IN" b="1">
                        <a:latin typeface="Cambria Math" panose="02040503050406030204" pitchFamily="18" charset="0"/>
                      </a:rPr>
                      <m:t>𝐬</m:t>
                    </m:r>
                    <m:r>
                      <a:rPr lang="en-IN" i="1">
                        <a:latin typeface="Cambria Math" panose="02040503050406030204" pitchFamily="18" charset="0"/>
                      </a:rPr>
                      <m:t>=</m:t>
                    </m:r>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oMath>
                </a14:m>
                <a:r>
                  <a:rPr lang="en-IN" dirty="0"/>
                  <a:t> such that </a:t>
                </a:r>
                <a:br>
                  <a:rPr lang="en-IN" dirty="0"/>
                </a:br>
                <a14:m>
                  <m:oMath xmlns:m="http://schemas.openxmlformats.org/officeDocument/2006/math">
                    <m:sSub>
                      <m:sSubPr>
                        <m:ctrlPr>
                          <a:rPr lang="en-IN" i="1">
                            <a:latin typeface="Cambria Math" panose="02040503050406030204" pitchFamily="18" charset="0"/>
                          </a:rPr>
                        </m:ctrlPr>
                      </m:sSubPr>
                      <m:e>
                        <m:r>
                          <a:rPr lang="en-IN" b="1">
                            <a:latin typeface="Cambria Math" panose="02040503050406030204" pitchFamily="18" charset="0"/>
                          </a:rPr>
                          <m:t>𝐬</m:t>
                        </m:r>
                      </m:e>
                      <m:sub>
                        <m:r>
                          <a:rPr lang="en-IN" i="1">
                            <a:latin typeface="Cambria Math" panose="02040503050406030204" pitchFamily="18" charset="0"/>
                          </a:rPr>
                          <m:t>𝑖</m:t>
                        </m:r>
                      </m:sub>
                    </m:sSub>
                    <m:r>
                      <a:rPr lang="en-IN" i="1">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a:rPr lang="en-IN" b="1">
                                <a:latin typeface="Cambria Math" panose="02040503050406030204" pitchFamily="18" charset="0"/>
                              </a:rPr>
                              <m:t>𝐮</m:t>
                            </m:r>
                          </m:e>
                          <m:sub>
                            <m:r>
                              <a:rPr lang="en-IN" i="1">
                                <a:latin typeface="Cambria Math" panose="02040503050406030204" pitchFamily="18" charset="0"/>
                              </a:rPr>
                              <m:t>𝑗</m:t>
                            </m:r>
                          </m:sub>
                        </m:sSub>
                        <m:sSub>
                          <m:sSubPr>
                            <m:ctrlPr>
                              <a:rPr lang="en-IN" i="1">
                                <a:latin typeface="Cambria Math" panose="02040503050406030204" pitchFamily="18" charset="0"/>
                              </a:rPr>
                            </m:ctrlPr>
                          </m:sSubPr>
                          <m:e>
                            <m:r>
                              <a:rPr lang="en-IN" i="1">
                                <a:latin typeface="Cambria Math" panose="02040503050406030204" pitchFamily="18" charset="0"/>
                              </a:rPr>
                              <m:t>⋅</m:t>
                            </m:r>
                            <m:r>
                              <a:rPr lang="en-IN" b="1">
                                <a:latin typeface="Cambria Math" panose="02040503050406030204" pitchFamily="18" charset="0"/>
                              </a:rPr>
                              <m:t>𝐯</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e>
                    </m:nary>
                  </m:oMath>
                </a14:m>
                <a:endParaRPr lang="en-US" dirty="0"/>
              </a:p>
              <a:p>
                <a:pPr lvl="2"/>
                <a:r>
                  <a:rPr lang="en-IN" dirty="0"/>
                  <a:t>However, </a:t>
                </a:r>
                <a:r>
                  <a:rPr lang="en-IN" dirty="0" smtClean="0"/>
                  <a:t>CNNs use the definition </a:t>
                </a:r>
                <a14:m>
                  <m:oMath xmlns:m="http://schemas.openxmlformats.org/officeDocument/2006/math">
                    <m:sSub>
                      <m:sSubPr>
                        <m:ctrlPr>
                          <a:rPr lang="en-IN" i="1">
                            <a:latin typeface="Cambria Math" panose="02040503050406030204" pitchFamily="18" charset="0"/>
                          </a:rPr>
                        </m:ctrlPr>
                      </m:sSubPr>
                      <m:e>
                        <m:d>
                          <m:dPr>
                            <m:ctrlPr>
                              <a:rPr lang="en-IN" b="1" i="1">
                                <a:latin typeface="Cambria Math" panose="02040503050406030204" pitchFamily="18" charset="0"/>
                              </a:rPr>
                            </m:ctrlPr>
                          </m:dPr>
                          <m:e>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e>
                        </m:d>
                      </m:e>
                      <m:sub>
                        <m:r>
                          <a:rPr lang="en-IN" i="1">
                            <a:latin typeface="Cambria Math" panose="02040503050406030204" pitchFamily="18" charset="0"/>
                          </a:rPr>
                          <m:t>𝑖</m:t>
                        </m:r>
                      </m:sub>
                    </m:sSub>
                    <m:r>
                      <a:rPr lang="en-IN" i="1">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a:rPr lang="en-IN" b="1">
                                <a:latin typeface="Cambria Math" panose="02040503050406030204" pitchFamily="18" charset="0"/>
                              </a:rPr>
                              <m:t>𝐮</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sSub>
                          <m:sSubPr>
                            <m:ctrlPr>
                              <a:rPr lang="en-IN" i="1">
                                <a:latin typeface="Cambria Math" panose="02040503050406030204" pitchFamily="18" charset="0"/>
                              </a:rPr>
                            </m:ctrlPr>
                          </m:sSubPr>
                          <m:e>
                            <m:r>
                              <a:rPr lang="en-IN" i="1">
                                <a:latin typeface="Cambria Math" panose="02040503050406030204" pitchFamily="18" charset="0"/>
                              </a:rPr>
                              <m:t>⋅</m:t>
                            </m:r>
                            <m:r>
                              <a:rPr lang="en-IN" b="1">
                                <a:latin typeface="Cambria Math" panose="02040503050406030204" pitchFamily="18" charset="0"/>
                              </a:rPr>
                              <m:t>𝐯</m:t>
                            </m:r>
                          </m:e>
                          <m:sub>
                            <m:r>
                              <a:rPr lang="en-IN" i="1">
                                <a:latin typeface="Cambria Math" panose="02040503050406030204" pitchFamily="18" charset="0"/>
                              </a:rPr>
                              <m:t>𝑗</m:t>
                            </m:r>
                          </m:sub>
                        </m:sSub>
                      </m:e>
                    </m:nary>
                  </m:oMath>
                </a14:m>
                <a:endParaRPr lang="en-IN" dirty="0" smtClean="0"/>
              </a:p>
              <a:p>
                <a:pPr lvl="2"/>
                <a:r>
                  <a:rPr lang="en-IN" dirty="0" smtClean="0"/>
                  <a:t>In signal processing literature this operation is actually called cross-correlation</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0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2374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 Operations</a:t>
            </a:r>
            <a:endParaRPr lang="en-IN" dirty="0"/>
          </a:p>
        </p:txBody>
      </p:sp>
      <p:sp>
        <p:nvSpPr>
          <p:cNvPr id="3" name="Content Placeholder 2"/>
          <p:cNvSpPr>
            <a:spLocks noGrp="1"/>
          </p:cNvSpPr>
          <p:nvPr>
            <p:ph idx="1"/>
          </p:nvPr>
        </p:nvSpPr>
        <p:spPr/>
        <p:txBody>
          <a:bodyPr/>
          <a:lstStyle/>
          <a:p>
            <a:r>
              <a:rPr lang="en-IN" dirty="0"/>
              <a:t>Reduce sensitivity of the network to small shifts/errors in image</a:t>
            </a:r>
          </a:p>
          <a:p>
            <a:r>
              <a:rPr lang="en-IN" dirty="0"/>
              <a:t>Max-pooling and average pooling most common</a:t>
            </a:r>
            <a:endParaRPr lang="en-US"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5" name="Group 4"/>
          <p:cNvGrpSpPr/>
          <p:nvPr/>
        </p:nvGrpSpPr>
        <p:grpSpPr>
          <a:xfrm>
            <a:off x="358588" y="4241193"/>
            <a:ext cx="8937031" cy="2523975"/>
            <a:chOff x="358588" y="3737759"/>
            <a:chExt cx="8937031" cy="2523975"/>
          </a:xfrm>
        </p:grpSpPr>
        <p:sp>
          <p:nvSpPr>
            <p:cNvPr id="6" name="Oval 5"/>
            <p:cNvSpPr/>
            <p:nvPr/>
          </p:nvSpPr>
          <p:spPr>
            <a:xfrm>
              <a:off x="358588"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 name="Oval 6"/>
            <p:cNvSpPr/>
            <p:nvPr/>
          </p:nvSpPr>
          <p:spPr>
            <a:xfrm>
              <a:off x="1510597"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8" name="Oval 7"/>
            <p:cNvSpPr/>
            <p:nvPr/>
          </p:nvSpPr>
          <p:spPr>
            <a:xfrm>
              <a:off x="8422651"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9" name="Picture 8"/>
            <p:cNvPicPr>
              <a:picLocks noChangeAspect="1"/>
            </p:cNvPicPr>
            <p:nvPr/>
          </p:nvPicPr>
          <p:blipFill>
            <a:blip r:embed="rId2"/>
            <a:stretch>
              <a:fillRect/>
            </a:stretch>
          </p:blipFill>
          <p:spPr>
            <a:xfrm>
              <a:off x="1505075" y="3737759"/>
              <a:ext cx="878490" cy="885750"/>
            </a:xfrm>
            <a:prstGeom prst="rect">
              <a:avLst/>
            </a:prstGeom>
          </p:spPr>
        </p:pic>
        <p:pic>
          <p:nvPicPr>
            <p:cNvPr id="10" name="Picture 9"/>
            <p:cNvPicPr>
              <a:picLocks noChangeAspect="1"/>
            </p:cNvPicPr>
            <p:nvPr/>
          </p:nvPicPr>
          <p:blipFill>
            <a:blip r:embed="rId2"/>
            <a:stretch>
              <a:fillRect/>
            </a:stretch>
          </p:blipFill>
          <p:spPr>
            <a:xfrm>
              <a:off x="2662606" y="3737759"/>
              <a:ext cx="878490" cy="885750"/>
            </a:xfrm>
            <a:prstGeom prst="rect">
              <a:avLst/>
            </a:prstGeom>
          </p:spPr>
        </p:pic>
        <p:cxnSp>
          <p:nvCxnSpPr>
            <p:cNvPr id="11" name="Straight Arrow Connector 10"/>
            <p:cNvCxnSpPr>
              <a:stCxn id="6" idx="0"/>
              <a:endCxn id="9" idx="2"/>
            </p:cNvCxnSpPr>
            <p:nvPr/>
          </p:nvCxnSpPr>
          <p:spPr>
            <a:xfrm flipV="1">
              <a:off x="795072" y="4623509"/>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10" idx="2"/>
            </p:cNvCxnSpPr>
            <p:nvPr/>
          </p:nvCxnSpPr>
          <p:spPr>
            <a:xfrm flipV="1">
              <a:off x="1947081"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654323"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4" name="Picture 13"/>
            <p:cNvPicPr>
              <a:picLocks noChangeAspect="1"/>
            </p:cNvPicPr>
            <p:nvPr/>
          </p:nvPicPr>
          <p:blipFill>
            <a:blip r:embed="rId2"/>
            <a:stretch>
              <a:fillRect/>
            </a:stretch>
          </p:blipFill>
          <p:spPr>
            <a:xfrm>
              <a:off x="3806332" y="3737759"/>
              <a:ext cx="878490" cy="885750"/>
            </a:xfrm>
            <a:prstGeom prst="rect">
              <a:avLst/>
            </a:prstGeom>
          </p:spPr>
        </p:pic>
        <p:cxnSp>
          <p:nvCxnSpPr>
            <p:cNvPr id="15" name="Straight Arrow Connector 14"/>
            <p:cNvCxnSpPr>
              <a:stCxn id="13" idx="0"/>
              <a:endCxn id="14" idx="2"/>
            </p:cNvCxnSpPr>
            <p:nvPr/>
          </p:nvCxnSpPr>
          <p:spPr>
            <a:xfrm flipV="1">
              <a:off x="3090807"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17376"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7" name="Picture 16"/>
            <p:cNvPicPr>
              <a:picLocks noChangeAspect="1"/>
            </p:cNvPicPr>
            <p:nvPr/>
          </p:nvPicPr>
          <p:blipFill>
            <a:blip r:embed="rId2"/>
            <a:stretch>
              <a:fillRect/>
            </a:stretch>
          </p:blipFill>
          <p:spPr>
            <a:xfrm>
              <a:off x="4969385" y="3737759"/>
              <a:ext cx="878490" cy="885750"/>
            </a:xfrm>
            <a:prstGeom prst="rect">
              <a:avLst/>
            </a:prstGeom>
          </p:spPr>
        </p:pic>
        <p:cxnSp>
          <p:nvCxnSpPr>
            <p:cNvPr id="18" name="Straight Arrow Connector 17"/>
            <p:cNvCxnSpPr>
              <a:stCxn id="16" idx="0"/>
              <a:endCxn id="17" idx="2"/>
            </p:cNvCxnSpPr>
            <p:nvPr/>
          </p:nvCxnSpPr>
          <p:spPr>
            <a:xfrm flipV="1">
              <a:off x="4253860"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980429"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20" name="Picture 19"/>
            <p:cNvPicPr>
              <a:picLocks noChangeAspect="1"/>
            </p:cNvPicPr>
            <p:nvPr/>
          </p:nvPicPr>
          <p:blipFill>
            <a:blip r:embed="rId2"/>
            <a:stretch>
              <a:fillRect/>
            </a:stretch>
          </p:blipFill>
          <p:spPr>
            <a:xfrm>
              <a:off x="6132438" y="3737759"/>
              <a:ext cx="878490" cy="885750"/>
            </a:xfrm>
            <a:prstGeom prst="rect">
              <a:avLst/>
            </a:prstGeom>
          </p:spPr>
        </p:pic>
        <p:cxnSp>
          <p:nvCxnSpPr>
            <p:cNvPr id="21" name="Straight Arrow Connector 20"/>
            <p:cNvCxnSpPr>
              <a:stCxn id="19" idx="0"/>
              <a:endCxn id="20" idx="2"/>
            </p:cNvCxnSpPr>
            <p:nvPr/>
          </p:nvCxnSpPr>
          <p:spPr>
            <a:xfrm flipV="1">
              <a:off x="5416913"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143482"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23" name="Picture 22"/>
            <p:cNvPicPr>
              <a:picLocks noChangeAspect="1"/>
            </p:cNvPicPr>
            <p:nvPr/>
          </p:nvPicPr>
          <p:blipFill>
            <a:blip r:embed="rId2"/>
            <a:stretch>
              <a:fillRect/>
            </a:stretch>
          </p:blipFill>
          <p:spPr>
            <a:xfrm>
              <a:off x="7295491" y="3737759"/>
              <a:ext cx="878490" cy="885750"/>
            </a:xfrm>
            <a:prstGeom prst="rect">
              <a:avLst/>
            </a:prstGeom>
          </p:spPr>
        </p:pic>
        <p:cxnSp>
          <p:nvCxnSpPr>
            <p:cNvPr id="24" name="Straight Arrow Connector 23"/>
            <p:cNvCxnSpPr>
              <a:stCxn id="22" idx="0"/>
              <a:endCxn id="23" idx="2"/>
            </p:cNvCxnSpPr>
            <p:nvPr/>
          </p:nvCxnSpPr>
          <p:spPr>
            <a:xfrm flipV="1">
              <a:off x="6579966"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306535"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6" name="Straight Arrow Connector 25"/>
            <p:cNvCxnSpPr>
              <a:stCxn id="13" idx="0"/>
              <a:endCxn id="9" idx="2"/>
            </p:cNvCxnSpPr>
            <p:nvPr/>
          </p:nvCxnSpPr>
          <p:spPr>
            <a:xfrm flipH="1" flipV="1">
              <a:off x="1944320" y="4623509"/>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a:endCxn id="10" idx="2"/>
            </p:cNvCxnSpPr>
            <p:nvPr/>
          </p:nvCxnSpPr>
          <p:spPr>
            <a:xfrm flipH="1" flipV="1">
              <a:off x="3101851" y="4623509"/>
              <a:ext cx="1152009"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0"/>
              <a:endCxn id="14" idx="2"/>
            </p:cNvCxnSpPr>
            <p:nvPr/>
          </p:nvCxnSpPr>
          <p:spPr>
            <a:xfrm flipH="1" flipV="1">
              <a:off x="4245577"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0"/>
              <a:endCxn id="17" idx="2"/>
            </p:cNvCxnSpPr>
            <p:nvPr/>
          </p:nvCxnSpPr>
          <p:spPr>
            <a:xfrm flipH="1" flipV="1">
              <a:off x="5408630"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a:endCxn id="20" idx="2"/>
            </p:cNvCxnSpPr>
            <p:nvPr/>
          </p:nvCxnSpPr>
          <p:spPr>
            <a:xfrm flipH="1" flipV="1">
              <a:off x="6571683"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2"/>
            </p:cNvCxnSpPr>
            <p:nvPr/>
          </p:nvCxnSpPr>
          <p:spPr>
            <a:xfrm flipH="1" flipV="1">
              <a:off x="7734736" y="4623509"/>
              <a:ext cx="1129720" cy="765255"/>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0"/>
              <a:endCxn id="9" idx="2"/>
            </p:cNvCxnSpPr>
            <p:nvPr/>
          </p:nvCxnSpPr>
          <p:spPr>
            <a:xfrm flipH="1" flipV="1">
              <a:off x="1944320" y="4623509"/>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0"/>
              <a:endCxn id="10" idx="2"/>
            </p:cNvCxnSpPr>
            <p:nvPr/>
          </p:nvCxnSpPr>
          <p:spPr>
            <a:xfrm flipV="1">
              <a:off x="3090807" y="4623509"/>
              <a:ext cx="11044"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0"/>
              <a:endCxn id="14" idx="2"/>
            </p:cNvCxnSpPr>
            <p:nvPr/>
          </p:nvCxnSpPr>
          <p:spPr>
            <a:xfrm flipH="1" flipV="1">
              <a:off x="4245577"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0"/>
              <a:endCxn id="17" idx="2"/>
            </p:cNvCxnSpPr>
            <p:nvPr/>
          </p:nvCxnSpPr>
          <p:spPr>
            <a:xfrm flipH="1" flipV="1">
              <a:off x="5408630"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0"/>
              <a:endCxn id="20" idx="2"/>
            </p:cNvCxnSpPr>
            <p:nvPr/>
          </p:nvCxnSpPr>
          <p:spPr>
            <a:xfrm flipH="1" flipV="1">
              <a:off x="6571683"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5" idx="0"/>
              <a:endCxn id="23" idx="2"/>
            </p:cNvCxnSpPr>
            <p:nvPr/>
          </p:nvCxnSpPr>
          <p:spPr>
            <a:xfrm flipH="1" flipV="1">
              <a:off x="7734736"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1385364" y="4161736"/>
            <a:ext cx="3421930" cy="10965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877666" y="4161736"/>
            <a:ext cx="3421930" cy="10965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Oval 39"/>
              <p:cNvSpPr/>
              <p:nvPr/>
            </p:nvSpPr>
            <p:spPr>
              <a:xfrm>
                <a:off x="2654323" y="26548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800" b="0" i="1" smtClean="0">
                          <a:solidFill>
                            <a:schemeClr val="tx1"/>
                          </a:solidFill>
                          <a:latin typeface="Cambria Math" panose="02040503050406030204" pitchFamily="18" charset="0"/>
                        </a:rPr>
                        <m:t>𝑝</m:t>
                      </m:r>
                    </m:oMath>
                  </m:oMathPara>
                </a14:m>
                <a:endParaRPr lang="en-US" sz="280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2654323" y="2654882"/>
                <a:ext cx="872968" cy="872968"/>
              </a:xfrm>
              <a:prstGeom prst="ellipse">
                <a:avLst/>
              </a:prstGeom>
              <a:blipFill>
                <a:blip r:embed="rId3"/>
                <a:stretch>
                  <a:fillRect/>
                </a:stretch>
              </a:blipFill>
              <a:ln w="381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6137960" y="26548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800" b="0" i="1" smtClean="0">
                          <a:solidFill>
                            <a:schemeClr val="tx1"/>
                          </a:solidFill>
                          <a:latin typeface="Cambria Math" panose="02040503050406030204" pitchFamily="18" charset="0"/>
                        </a:rPr>
                        <m:t>𝑝</m:t>
                      </m:r>
                    </m:oMath>
                  </m:oMathPara>
                </a14:m>
                <a:endParaRPr lang="en-US" sz="280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6137960" y="2654882"/>
                <a:ext cx="872968" cy="872968"/>
              </a:xfrm>
              <a:prstGeom prst="ellipse">
                <a:avLst/>
              </a:prstGeom>
              <a:blipFill>
                <a:blip r:embed="rId4"/>
                <a:stretch>
                  <a:fillRect/>
                </a:stretch>
              </a:blipFill>
              <a:ln w="38100">
                <a:solidFill>
                  <a:schemeClr val="tx1"/>
                </a:solidFill>
              </a:ln>
            </p:spPr>
            <p:txBody>
              <a:bodyPr/>
              <a:lstStyle/>
              <a:p>
                <a:r>
                  <a:rPr lang="en-IN">
                    <a:noFill/>
                  </a:rPr>
                  <a:t> </a:t>
                </a:r>
              </a:p>
            </p:txBody>
          </p:sp>
        </mc:Fallback>
      </mc:AlternateContent>
      <p:cxnSp>
        <p:nvCxnSpPr>
          <p:cNvPr id="42" name="Straight Arrow Connector 41"/>
          <p:cNvCxnSpPr>
            <a:stCxn id="9" idx="0"/>
            <a:endCxn id="40" idx="4"/>
          </p:cNvCxnSpPr>
          <p:nvPr/>
        </p:nvCxnSpPr>
        <p:spPr>
          <a:xfrm flipV="1">
            <a:off x="1944320" y="3527850"/>
            <a:ext cx="1146487"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379094" y="3527850"/>
            <a:ext cx="1146487"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0"/>
            <a:endCxn id="41" idx="4"/>
          </p:cNvCxnSpPr>
          <p:nvPr/>
        </p:nvCxnSpPr>
        <p:spPr>
          <a:xfrm flipH="1" flipV="1">
            <a:off x="6574444" y="3527850"/>
            <a:ext cx="1160292"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0"/>
            <a:endCxn id="40" idx="4"/>
          </p:cNvCxnSpPr>
          <p:nvPr/>
        </p:nvCxnSpPr>
        <p:spPr>
          <a:xfrm flipH="1" flipV="1">
            <a:off x="3090807" y="3527850"/>
            <a:ext cx="1154770"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0"/>
            <a:endCxn id="40" idx="4"/>
          </p:cNvCxnSpPr>
          <p:nvPr/>
        </p:nvCxnSpPr>
        <p:spPr>
          <a:xfrm flipH="1" flipV="1">
            <a:off x="3090807" y="3527850"/>
            <a:ext cx="11044"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0"/>
            <a:endCxn id="41" idx="4"/>
          </p:cNvCxnSpPr>
          <p:nvPr/>
        </p:nvCxnSpPr>
        <p:spPr>
          <a:xfrm flipV="1">
            <a:off x="6571683" y="3527850"/>
            <a:ext cx="2761"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8864456" y="2654882"/>
                <a:ext cx="2878365"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m:rPr>
                              <m:sty m:val="p"/>
                            </m:rPr>
                            <a:rPr lang="en-IN" sz="2800" b="0" i="0" smtClean="0">
                              <a:latin typeface="Cambria Math" panose="02040503050406030204" pitchFamily="18" charset="0"/>
                            </a:rPr>
                            <m:t>max</m:t>
                          </m:r>
                        </m:sub>
                      </m:sSub>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3</m:t>
                              </m:r>
                            </m:sub>
                          </m:sSub>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max</m:t>
                          </m:r>
                          <m:r>
                            <a:rPr lang="en-IN" sz="2800" b="0" i="0" smtClean="0">
                              <a:latin typeface="Cambria Math" panose="02040503050406030204" pitchFamily="18" charset="0"/>
                            </a:rPr>
                            <m:t> </m:t>
                          </m:r>
                        </m:fName>
                        <m:e>
                          <m:d>
                            <m:dPr>
                              <m:begChr m:val="{"/>
                              <m:endChr m:val="}"/>
                              <m:ctrlPr>
                                <a:rPr lang="en-IN" sz="2800" b="0" i="1" smtClean="0">
                                  <a:latin typeface="Cambria Math" panose="02040503050406030204" pitchFamily="18" charset="0"/>
                                </a:rPr>
                              </m:ctrlPr>
                            </m:dPr>
                            <m:e>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1</m:t>
                                  </m:r>
                                </m:sub>
                              </m:sSub>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2</m:t>
                                  </m:r>
                                </m:sub>
                              </m:sSub>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3</m:t>
                                  </m:r>
                                </m:sub>
                              </m:sSub>
                            </m:e>
                          </m:d>
                        </m:e>
                      </m:func>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8864456" y="2654882"/>
                <a:ext cx="2878365" cy="94416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64456" y="3957677"/>
                <a:ext cx="3234192" cy="13733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m:rPr>
                              <m:sty m:val="p"/>
                            </m:rPr>
                            <a:rPr lang="en-IN" sz="2800" b="0" i="0" smtClean="0">
                              <a:latin typeface="Cambria Math" panose="02040503050406030204" pitchFamily="18" charset="0"/>
                            </a:rPr>
                            <m:t>avg</m:t>
                          </m:r>
                        </m:sub>
                      </m:sSub>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𝐡</m:t>
                              </m:r>
                            </m:e>
                            <m:sub>
                              <m:r>
                                <a:rPr lang="en-IN" sz="2800" b="0" i="1" smtClean="0">
                                  <a:latin typeface="Cambria Math" panose="02040503050406030204" pitchFamily="18" charset="0"/>
                                </a:rPr>
                                <m:t>3</m:t>
                              </m:r>
                            </m:sub>
                          </m:sSub>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3</m:t>
                          </m:r>
                        </m:den>
                      </m:f>
                      <m:d>
                        <m:dPr>
                          <m:ctrlPr>
                            <a:rPr lang="en-IN" sz="2800" b="0" i="1" smtClean="0">
                              <a:latin typeface="Cambria Math" panose="02040503050406030204" pitchFamily="18" charset="0"/>
                            </a:rPr>
                          </m:ctrlPr>
                        </m:dPr>
                        <m:e>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1</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1">
                                  <a:latin typeface="Cambria Math" panose="02040503050406030204" pitchFamily="18" charset="0"/>
                                </a:rPr>
                                <m:t>𝐡</m:t>
                              </m:r>
                            </m:e>
                            <m:sub>
                              <m:r>
                                <a:rPr lang="en-IN" sz="2800" i="1">
                                  <a:latin typeface="Cambria Math" panose="02040503050406030204" pitchFamily="18" charset="0"/>
                                </a:rPr>
                                <m:t>3</m:t>
                              </m:r>
                            </m:sub>
                          </m:sSub>
                        </m:e>
                      </m:d>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8864456" y="3957677"/>
                <a:ext cx="3234192" cy="1373325"/>
              </a:xfrm>
              <a:prstGeom prst="rect">
                <a:avLst/>
              </a:prstGeom>
              <a:blipFill>
                <a:blip r:embed="rId6"/>
                <a:stretch>
                  <a:fillRect/>
                </a:stretch>
              </a:blipFill>
            </p:spPr>
            <p:txBody>
              <a:bodyPr/>
              <a:lstStyle/>
              <a:p>
                <a:r>
                  <a:rPr lang="en-IN">
                    <a:noFill/>
                  </a:rPr>
                  <a:t> </a:t>
                </a:r>
              </a:p>
            </p:txBody>
          </p:sp>
        </mc:Fallback>
      </mc:AlternateContent>
      <p:sp>
        <p:nvSpPr>
          <p:cNvPr id="50" name="Rectangular Callout 49"/>
          <p:cNvSpPr/>
          <p:nvPr/>
        </p:nvSpPr>
        <p:spPr>
          <a:xfrm>
            <a:off x="4245577" y="1683438"/>
            <a:ext cx="5777864" cy="842773"/>
          </a:xfrm>
          <a:prstGeom prst="wedgeRectCallout">
            <a:avLst>
              <a:gd name="adj1" fmla="val -64404"/>
              <a:gd name="adj2" fmla="val 5922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“Stride” length – number of nodes after which a new “pool” is started. Stride = 3 here</a:t>
            </a:r>
            <a:endParaRPr lang="en-IN" sz="2400" dirty="0">
              <a:solidFill>
                <a:schemeClr val="tx1"/>
              </a:solidFill>
              <a:latin typeface="+mj-lt"/>
            </a:endParaRPr>
          </a:p>
        </p:txBody>
      </p:sp>
    </p:spTree>
    <p:extLst>
      <p:ext uri="{BB962C8B-B14F-4D97-AF65-F5344CB8AC3E}">
        <p14:creationId xmlns:p14="http://schemas.microsoft.com/office/powerpoint/2010/main" val="4281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par>
                                <p:cTn id="36" presetID="22" presetClass="entr" presetSubtype="4"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down)">
                                      <p:cBhvr>
                                        <p:cTn id="38" dur="500"/>
                                        <p:tgtEl>
                                          <p:spTgt spid="47"/>
                                        </p:tgtEl>
                                      </p:cBhvr>
                                    </p:animEffect>
                                  </p:childTnLst>
                                </p:cTn>
                              </p:par>
                              <p:par>
                                <p:cTn id="39" presetID="22" presetClass="entr" presetSubtype="4"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right)">
                                      <p:cBhvr>
                                        <p:cTn id="6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8" grpId="0"/>
      <p:bldP spid="49" grpId="0"/>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Operations using </a:t>
            </a:r>
            <a:r>
              <a:rPr lang="en-IN" dirty="0" err="1"/>
              <a:t>Conv</a:t>
            </a:r>
            <a:r>
              <a:rPr lang="en-IN" dirty="0"/>
              <a:t> and Pool</a:t>
            </a:r>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dirty="0"/>
          </a:p>
        </p:txBody>
      </p:sp>
      <p:grpSp>
        <p:nvGrpSpPr>
          <p:cNvPr id="292" name="Group 291"/>
          <p:cNvGrpSpPr/>
          <p:nvPr/>
        </p:nvGrpSpPr>
        <p:grpSpPr>
          <a:xfrm>
            <a:off x="3969997" y="1800169"/>
            <a:ext cx="827773" cy="1655546"/>
            <a:chOff x="991402" y="1155032"/>
            <a:chExt cx="827773" cy="1655546"/>
          </a:xfrm>
        </p:grpSpPr>
        <mc:AlternateContent xmlns:mc="http://schemas.openxmlformats.org/markup-compatibility/2006" xmlns:a14="http://schemas.microsoft.com/office/drawing/2010/main">
          <mc:Choice Requires="a14">
            <p:sp>
              <p:nvSpPr>
                <p:cNvPr id="293" name="Rectangle 292"/>
                <p:cNvSpPr/>
                <p:nvPr/>
              </p:nvSpPr>
              <p:spPr>
                <a:xfrm>
                  <a:off x="991402" y="1155032"/>
                  <a:ext cx="827773" cy="827773"/>
                </a:xfrm>
                <a:prstGeom prst="rect">
                  <a:avLst/>
                </a:prstGeom>
                <a:solidFill>
                  <a:sysClr val="window" lastClr="FFFFFF">
                    <a:lumMod val="85000"/>
                  </a:sys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4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991402" y="1155032"/>
                  <a:ext cx="827773" cy="827773"/>
                </a:xfrm>
                <a:prstGeom prst="rect">
                  <a:avLst/>
                </a:prstGeom>
                <a:blipFill rotWithShape="0">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p:cNvSpPr/>
                <p:nvPr/>
              </p:nvSpPr>
              <p:spPr>
                <a:xfrm>
                  <a:off x="991402" y="1982805"/>
                  <a:ext cx="827773" cy="827773"/>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32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991402" y="1982805"/>
                  <a:ext cx="827773" cy="827773"/>
                </a:xfrm>
                <a:prstGeom prst="rect">
                  <a:avLst/>
                </a:prstGeom>
                <a:blipFill rotWithShape="0">
                  <a:blip r:embed="rId3"/>
                  <a:stretch>
                    <a:fillRect/>
                  </a:stretch>
                </a:blipFill>
                <a:ln w="38100">
                  <a:solidFill>
                    <a:schemeClr val="tx1"/>
                  </a:solidFill>
                </a:ln>
              </p:spPr>
              <p:txBody>
                <a:bodyPr/>
                <a:lstStyle/>
                <a:p>
                  <a:r>
                    <a:rPr lang="en-US">
                      <a:noFill/>
                    </a:rPr>
                    <a:t> </a:t>
                  </a:r>
                </a:p>
              </p:txBody>
            </p:sp>
          </mc:Fallback>
        </mc:AlternateContent>
      </p:grpSp>
      <p:grpSp>
        <p:nvGrpSpPr>
          <p:cNvPr id="295" name="Group 294"/>
          <p:cNvGrpSpPr/>
          <p:nvPr/>
        </p:nvGrpSpPr>
        <p:grpSpPr>
          <a:xfrm>
            <a:off x="3556110" y="4729920"/>
            <a:ext cx="1655546" cy="827774"/>
            <a:chOff x="991402" y="1155031"/>
            <a:chExt cx="1655546" cy="827774"/>
          </a:xfrm>
        </p:grpSpPr>
        <mc:AlternateContent xmlns:mc="http://schemas.openxmlformats.org/markup-compatibility/2006" xmlns:a14="http://schemas.microsoft.com/office/drawing/2010/main">
          <mc:Choice Requires="a14">
            <p:sp>
              <p:nvSpPr>
                <p:cNvPr id="296" name="Rectangle 295"/>
                <p:cNvSpPr/>
                <p:nvPr/>
              </p:nvSpPr>
              <p:spPr>
                <a:xfrm>
                  <a:off x="991402" y="1155032"/>
                  <a:ext cx="827773" cy="827773"/>
                </a:xfrm>
                <a:prstGeom prst="rect">
                  <a:avLst/>
                </a:prstGeom>
                <a:solidFill>
                  <a:sysClr val="window" lastClr="FFFFFF">
                    <a:lumMod val="85000"/>
                  </a:sys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40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991402" y="1155032"/>
                  <a:ext cx="827773" cy="827773"/>
                </a:xfrm>
                <a:prstGeom prst="rect">
                  <a:avLst/>
                </a:prstGeom>
                <a:blipFill rotWithShape="0">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 name="Rectangle 296"/>
                <p:cNvSpPr/>
                <p:nvPr/>
              </p:nvSpPr>
              <p:spPr>
                <a:xfrm>
                  <a:off x="1819175" y="1155031"/>
                  <a:ext cx="827773" cy="827773"/>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32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mc:Choice>
          <mc:Fallback xmlns="">
            <p:sp>
              <p:nvSpPr>
                <p:cNvPr id="13" name="Rectangle 12"/>
                <p:cNvSpPr>
                  <a:spLocks noRot="1" noChangeAspect="1" noMove="1" noResize="1" noEditPoints="1" noAdjustHandles="1" noChangeArrowheads="1" noChangeShapeType="1" noTextEdit="1"/>
                </p:cNvSpPr>
                <p:nvPr/>
              </p:nvSpPr>
              <p:spPr>
                <a:xfrm>
                  <a:off x="1819175" y="1155031"/>
                  <a:ext cx="827773" cy="827773"/>
                </a:xfrm>
                <a:prstGeom prst="rect">
                  <a:avLst/>
                </a:prstGeom>
                <a:blipFill rotWithShape="0">
                  <a:blip r:embed="rId5"/>
                  <a:stretch>
                    <a:fillRect/>
                  </a:stretch>
                </a:blipFill>
                <a:ln w="38100">
                  <a:solidFill>
                    <a:schemeClr val="tx1"/>
                  </a:solidFill>
                </a:ln>
              </p:spPr>
              <p:txBody>
                <a:bodyPr/>
                <a:lstStyle/>
                <a:p>
                  <a:r>
                    <a:rPr lang="en-US">
                      <a:noFill/>
                    </a:rPr>
                    <a:t> </a:t>
                  </a:r>
                </a:p>
              </p:txBody>
            </p:sp>
          </mc:Fallback>
        </mc:AlternateContent>
      </p:grpSp>
      <p:grpSp>
        <p:nvGrpSpPr>
          <p:cNvPr id="298" name="Group 297"/>
          <p:cNvGrpSpPr/>
          <p:nvPr/>
        </p:nvGrpSpPr>
        <p:grpSpPr>
          <a:xfrm>
            <a:off x="364711" y="2148651"/>
            <a:ext cx="2884858" cy="1727381"/>
            <a:chOff x="358588" y="1006075"/>
            <a:chExt cx="2884858" cy="1727381"/>
          </a:xfrm>
        </p:grpSpPr>
        <p:sp>
          <p:nvSpPr>
            <p:cNvPr id="299" name="Rectangle 298"/>
            <p:cNvSpPr/>
            <p:nvPr/>
          </p:nvSpPr>
          <p:spPr>
            <a:xfrm>
              <a:off x="358588"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0" name="Rectangle 299"/>
            <p:cNvSpPr/>
            <p:nvPr/>
          </p:nvSpPr>
          <p:spPr>
            <a:xfrm>
              <a:off x="647111"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1" name="Rectangle 300"/>
            <p:cNvSpPr/>
            <p:nvPr/>
          </p:nvSpPr>
          <p:spPr>
            <a:xfrm>
              <a:off x="935634"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2" name="Rectangle 301"/>
            <p:cNvSpPr/>
            <p:nvPr/>
          </p:nvSpPr>
          <p:spPr>
            <a:xfrm>
              <a:off x="358588" y="1294598"/>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3" name="Rectangle 302"/>
            <p:cNvSpPr/>
            <p:nvPr/>
          </p:nvSpPr>
          <p:spPr>
            <a:xfrm>
              <a:off x="647111"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4" name="Rectangle 303"/>
            <p:cNvSpPr/>
            <p:nvPr/>
          </p:nvSpPr>
          <p:spPr>
            <a:xfrm>
              <a:off x="935634"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5" name="Rectangle 304"/>
            <p:cNvSpPr/>
            <p:nvPr/>
          </p:nvSpPr>
          <p:spPr>
            <a:xfrm>
              <a:off x="358588" y="1583121"/>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6" name="Rectangle 305"/>
            <p:cNvSpPr/>
            <p:nvPr/>
          </p:nvSpPr>
          <p:spPr>
            <a:xfrm>
              <a:off x="647111" y="1583121"/>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7" name="Rectangle 306"/>
            <p:cNvSpPr/>
            <p:nvPr/>
          </p:nvSpPr>
          <p:spPr>
            <a:xfrm>
              <a:off x="935634"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8" name="Rectangle 307"/>
            <p:cNvSpPr/>
            <p:nvPr/>
          </p:nvSpPr>
          <p:spPr>
            <a:xfrm>
              <a:off x="1224033"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9" name="Rectangle 308"/>
            <p:cNvSpPr/>
            <p:nvPr/>
          </p:nvSpPr>
          <p:spPr>
            <a:xfrm>
              <a:off x="1512556"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0" name="Rectangle 309"/>
            <p:cNvSpPr/>
            <p:nvPr/>
          </p:nvSpPr>
          <p:spPr>
            <a:xfrm>
              <a:off x="1801079"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1" name="Rectangle 310"/>
            <p:cNvSpPr/>
            <p:nvPr/>
          </p:nvSpPr>
          <p:spPr>
            <a:xfrm>
              <a:off x="1224033"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2" name="Rectangle 311"/>
            <p:cNvSpPr/>
            <p:nvPr/>
          </p:nvSpPr>
          <p:spPr>
            <a:xfrm>
              <a:off x="1512556"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3" name="Rectangle 312"/>
            <p:cNvSpPr/>
            <p:nvPr/>
          </p:nvSpPr>
          <p:spPr>
            <a:xfrm>
              <a:off x="1801079"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4" name="Rectangle 313"/>
            <p:cNvSpPr/>
            <p:nvPr/>
          </p:nvSpPr>
          <p:spPr>
            <a:xfrm>
              <a:off x="1224033"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5" name="Rectangle 314"/>
            <p:cNvSpPr/>
            <p:nvPr/>
          </p:nvSpPr>
          <p:spPr>
            <a:xfrm>
              <a:off x="1512556"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6" name="Rectangle 315"/>
            <p:cNvSpPr/>
            <p:nvPr/>
          </p:nvSpPr>
          <p:spPr>
            <a:xfrm>
              <a:off x="1801079"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7" name="Rectangle 316"/>
            <p:cNvSpPr/>
            <p:nvPr/>
          </p:nvSpPr>
          <p:spPr>
            <a:xfrm>
              <a:off x="358588"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8" name="Rectangle 317"/>
            <p:cNvSpPr/>
            <p:nvPr/>
          </p:nvSpPr>
          <p:spPr>
            <a:xfrm>
              <a:off x="647111" y="1867887"/>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9" name="Rectangle 318"/>
            <p:cNvSpPr/>
            <p:nvPr/>
          </p:nvSpPr>
          <p:spPr>
            <a:xfrm>
              <a:off x="935634"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0" name="Rectangle 319"/>
            <p:cNvSpPr/>
            <p:nvPr/>
          </p:nvSpPr>
          <p:spPr>
            <a:xfrm>
              <a:off x="358588" y="2156410"/>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1" name="Rectangle 320"/>
            <p:cNvSpPr/>
            <p:nvPr/>
          </p:nvSpPr>
          <p:spPr>
            <a:xfrm>
              <a:off x="647111"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2" name="Rectangle 321"/>
            <p:cNvSpPr/>
            <p:nvPr/>
          </p:nvSpPr>
          <p:spPr>
            <a:xfrm>
              <a:off x="935634"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3" name="Rectangle 322"/>
            <p:cNvSpPr/>
            <p:nvPr/>
          </p:nvSpPr>
          <p:spPr>
            <a:xfrm>
              <a:off x="358588"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4" name="Rectangle 323"/>
            <p:cNvSpPr/>
            <p:nvPr/>
          </p:nvSpPr>
          <p:spPr>
            <a:xfrm>
              <a:off x="647111"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5" name="Rectangle 324"/>
            <p:cNvSpPr/>
            <p:nvPr/>
          </p:nvSpPr>
          <p:spPr>
            <a:xfrm>
              <a:off x="935634"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6" name="Rectangle 325"/>
            <p:cNvSpPr/>
            <p:nvPr/>
          </p:nvSpPr>
          <p:spPr>
            <a:xfrm>
              <a:off x="1224033"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7" name="Rectangle 326"/>
            <p:cNvSpPr/>
            <p:nvPr/>
          </p:nvSpPr>
          <p:spPr>
            <a:xfrm>
              <a:off x="1512556"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8" name="Rectangle 327"/>
            <p:cNvSpPr/>
            <p:nvPr/>
          </p:nvSpPr>
          <p:spPr>
            <a:xfrm>
              <a:off x="1801079"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9" name="Rectangle 328"/>
            <p:cNvSpPr/>
            <p:nvPr/>
          </p:nvSpPr>
          <p:spPr>
            <a:xfrm>
              <a:off x="1224033"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0" name="Rectangle 329"/>
            <p:cNvSpPr/>
            <p:nvPr/>
          </p:nvSpPr>
          <p:spPr>
            <a:xfrm>
              <a:off x="1512556"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1" name="Rectangle 330"/>
            <p:cNvSpPr/>
            <p:nvPr/>
          </p:nvSpPr>
          <p:spPr>
            <a:xfrm>
              <a:off x="1801079"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2" name="Rectangle 331"/>
            <p:cNvSpPr/>
            <p:nvPr/>
          </p:nvSpPr>
          <p:spPr>
            <a:xfrm>
              <a:off x="1224033"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3" name="Rectangle 332"/>
            <p:cNvSpPr/>
            <p:nvPr/>
          </p:nvSpPr>
          <p:spPr>
            <a:xfrm>
              <a:off x="1512556"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4" name="Rectangle 333"/>
            <p:cNvSpPr/>
            <p:nvPr/>
          </p:nvSpPr>
          <p:spPr>
            <a:xfrm>
              <a:off x="1801079" y="2444933"/>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5" name="Rectangle 334"/>
            <p:cNvSpPr/>
            <p:nvPr/>
          </p:nvSpPr>
          <p:spPr>
            <a:xfrm>
              <a:off x="2089478"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6" name="Rectangle 335"/>
            <p:cNvSpPr/>
            <p:nvPr/>
          </p:nvSpPr>
          <p:spPr>
            <a:xfrm>
              <a:off x="2378001"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7" name="Rectangle 336"/>
            <p:cNvSpPr/>
            <p:nvPr/>
          </p:nvSpPr>
          <p:spPr>
            <a:xfrm>
              <a:off x="2666524"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8" name="Rectangle 337"/>
            <p:cNvSpPr/>
            <p:nvPr/>
          </p:nvSpPr>
          <p:spPr>
            <a:xfrm>
              <a:off x="2089478"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9" name="Rectangle 338"/>
            <p:cNvSpPr/>
            <p:nvPr/>
          </p:nvSpPr>
          <p:spPr>
            <a:xfrm>
              <a:off x="2378001"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0" name="Rectangle 339"/>
            <p:cNvSpPr/>
            <p:nvPr/>
          </p:nvSpPr>
          <p:spPr>
            <a:xfrm>
              <a:off x="2666524"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1" name="Rectangle 340"/>
            <p:cNvSpPr/>
            <p:nvPr/>
          </p:nvSpPr>
          <p:spPr>
            <a:xfrm>
              <a:off x="2089478"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2" name="Rectangle 341"/>
            <p:cNvSpPr/>
            <p:nvPr/>
          </p:nvSpPr>
          <p:spPr>
            <a:xfrm>
              <a:off x="2378001"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3" name="Rectangle 342"/>
            <p:cNvSpPr/>
            <p:nvPr/>
          </p:nvSpPr>
          <p:spPr>
            <a:xfrm>
              <a:off x="2666524" y="1583121"/>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4" name="Rectangle 343"/>
            <p:cNvSpPr/>
            <p:nvPr/>
          </p:nvSpPr>
          <p:spPr>
            <a:xfrm>
              <a:off x="2089478"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5" name="Rectangle 344"/>
            <p:cNvSpPr/>
            <p:nvPr/>
          </p:nvSpPr>
          <p:spPr>
            <a:xfrm>
              <a:off x="2378001"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6" name="Rectangle 345"/>
            <p:cNvSpPr/>
            <p:nvPr/>
          </p:nvSpPr>
          <p:spPr>
            <a:xfrm>
              <a:off x="2666524" y="1867887"/>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7" name="Rectangle 346"/>
            <p:cNvSpPr/>
            <p:nvPr/>
          </p:nvSpPr>
          <p:spPr>
            <a:xfrm>
              <a:off x="2089478" y="2156410"/>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8" name="Rectangle 347"/>
            <p:cNvSpPr/>
            <p:nvPr/>
          </p:nvSpPr>
          <p:spPr>
            <a:xfrm>
              <a:off x="2378001" y="2156410"/>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9" name="Rectangle 348"/>
            <p:cNvSpPr/>
            <p:nvPr/>
          </p:nvSpPr>
          <p:spPr>
            <a:xfrm>
              <a:off x="2666524"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0" name="Rectangle 349"/>
            <p:cNvSpPr/>
            <p:nvPr/>
          </p:nvSpPr>
          <p:spPr>
            <a:xfrm>
              <a:off x="2089478"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1" name="Rectangle 350"/>
            <p:cNvSpPr/>
            <p:nvPr/>
          </p:nvSpPr>
          <p:spPr>
            <a:xfrm>
              <a:off x="2378001"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2" name="Rectangle 351"/>
            <p:cNvSpPr/>
            <p:nvPr/>
          </p:nvSpPr>
          <p:spPr>
            <a:xfrm>
              <a:off x="2666524"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3" name="Rectangle 352"/>
            <p:cNvSpPr/>
            <p:nvPr/>
          </p:nvSpPr>
          <p:spPr>
            <a:xfrm>
              <a:off x="2954923"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4" name="Rectangle 353"/>
            <p:cNvSpPr/>
            <p:nvPr/>
          </p:nvSpPr>
          <p:spPr>
            <a:xfrm>
              <a:off x="2954923" y="1294598"/>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5" name="Rectangle 354"/>
            <p:cNvSpPr/>
            <p:nvPr/>
          </p:nvSpPr>
          <p:spPr>
            <a:xfrm>
              <a:off x="2954923"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6" name="Rectangle 355"/>
            <p:cNvSpPr/>
            <p:nvPr/>
          </p:nvSpPr>
          <p:spPr>
            <a:xfrm>
              <a:off x="2954923" y="1867887"/>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7" name="Rectangle 356"/>
            <p:cNvSpPr/>
            <p:nvPr/>
          </p:nvSpPr>
          <p:spPr>
            <a:xfrm>
              <a:off x="2954923" y="2156410"/>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8" name="Rectangle 357"/>
            <p:cNvSpPr/>
            <p:nvPr/>
          </p:nvSpPr>
          <p:spPr>
            <a:xfrm>
              <a:off x="2954923"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59" name="Group 358"/>
          <p:cNvGrpSpPr/>
          <p:nvPr/>
        </p:nvGrpSpPr>
        <p:grpSpPr>
          <a:xfrm>
            <a:off x="5611650" y="1804640"/>
            <a:ext cx="2884858" cy="1727381"/>
            <a:chOff x="358588" y="1006075"/>
            <a:chExt cx="2884858" cy="1727381"/>
          </a:xfrm>
          <a:solidFill>
            <a:sysClr val="window" lastClr="FFFFFF"/>
          </a:solidFill>
        </p:grpSpPr>
        <p:sp>
          <p:nvSpPr>
            <p:cNvPr id="360" name="Rectangle 359"/>
            <p:cNvSpPr/>
            <p:nvPr/>
          </p:nvSpPr>
          <p:spPr>
            <a:xfrm>
              <a:off x="35858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1" name="Rectangle 360"/>
            <p:cNvSpPr/>
            <p:nvPr/>
          </p:nvSpPr>
          <p:spPr>
            <a:xfrm>
              <a:off x="647111"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2" name="Rectangle 361"/>
            <p:cNvSpPr/>
            <p:nvPr/>
          </p:nvSpPr>
          <p:spPr>
            <a:xfrm>
              <a:off x="935634"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3" name="Rectangle 362"/>
            <p:cNvSpPr/>
            <p:nvPr/>
          </p:nvSpPr>
          <p:spPr>
            <a:xfrm>
              <a:off x="358588" y="1294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4" name="Rectangle 363"/>
            <p:cNvSpPr/>
            <p:nvPr/>
          </p:nvSpPr>
          <p:spPr>
            <a:xfrm>
              <a:off x="64711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5" name="Rectangle 364"/>
            <p:cNvSpPr/>
            <p:nvPr/>
          </p:nvSpPr>
          <p:spPr>
            <a:xfrm>
              <a:off x="935634"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6" name="Rectangle 365"/>
            <p:cNvSpPr/>
            <p:nvPr/>
          </p:nvSpPr>
          <p:spPr>
            <a:xfrm>
              <a:off x="358588"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7" name="Rectangle 366"/>
            <p:cNvSpPr/>
            <p:nvPr/>
          </p:nvSpPr>
          <p:spPr>
            <a:xfrm>
              <a:off x="647111"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8" name="Rectangle 367"/>
            <p:cNvSpPr/>
            <p:nvPr/>
          </p:nvSpPr>
          <p:spPr>
            <a:xfrm>
              <a:off x="935634"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9" name="Rectangle 368"/>
            <p:cNvSpPr/>
            <p:nvPr/>
          </p:nvSpPr>
          <p:spPr>
            <a:xfrm>
              <a:off x="1224033"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0" name="Rectangle 369"/>
            <p:cNvSpPr/>
            <p:nvPr/>
          </p:nvSpPr>
          <p:spPr>
            <a:xfrm>
              <a:off x="1512556"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1" name="Rectangle 370"/>
            <p:cNvSpPr/>
            <p:nvPr/>
          </p:nvSpPr>
          <p:spPr>
            <a:xfrm>
              <a:off x="1801079"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2" name="Rectangle 371"/>
            <p:cNvSpPr/>
            <p:nvPr/>
          </p:nvSpPr>
          <p:spPr>
            <a:xfrm>
              <a:off x="1224033"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3" name="Rectangle 372"/>
            <p:cNvSpPr/>
            <p:nvPr/>
          </p:nvSpPr>
          <p:spPr>
            <a:xfrm>
              <a:off x="1512556"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4" name="Rectangle 373"/>
            <p:cNvSpPr/>
            <p:nvPr/>
          </p:nvSpPr>
          <p:spPr>
            <a:xfrm>
              <a:off x="1801079"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5" name="Rectangle 374"/>
            <p:cNvSpPr/>
            <p:nvPr/>
          </p:nvSpPr>
          <p:spPr>
            <a:xfrm>
              <a:off x="1224033"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6" name="Rectangle 375"/>
            <p:cNvSpPr/>
            <p:nvPr/>
          </p:nvSpPr>
          <p:spPr>
            <a:xfrm>
              <a:off x="1512556"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7" name="Rectangle 376"/>
            <p:cNvSpPr/>
            <p:nvPr/>
          </p:nvSpPr>
          <p:spPr>
            <a:xfrm>
              <a:off x="1801079"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8" name="Rectangle 377"/>
            <p:cNvSpPr/>
            <p:nvPr/>
          </p:nvSpPr>
          <p:spPr>
            <a:xfrm>
              <a:off x="358588"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9" name="Rectangle 378"/>
            <p:cNvSpPr/>
            <p:nvPr/>
          </p:nvSpPr>
          <p:spPr>
            <a:xfrm>
              <a:off x="647111"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0" name="Rectangle 379"/>
            <p:cNvSpPr/>
            <p:nvPr/>
          </p:nvSpPr>
          <p:spPr>
            <a:xfrm>
              <a:off x="935634"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1" name="Rectangle 380"/>
            <p:cNvSpPr/>
            <p:nvPr/>
          </p:nvSpPr>
          <p:spPr>
            <a:xfrm>
              <a:off x="358588"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2" name="Rectangle 381"/>
            <p:cNvSpPr/>
            <p:nvPr/>
          </p:nvSpPr>
          <p:spPr>
            <a:xfrm>
              <a:off x="647111"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3" name="Rectangle 382"/>
            <p:cNvSpPr/>
            <p:nvPr/>
          </p:nvSpPr>
          <p:spPr>
            <a:xfrm>
              <a:off x="935634"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4" name="Rectangle 383"/>
            <p:cNvSpPr/>
            <p:nvPr/>
          </p:nvSpPr>
          <p:spPr>
            <a:xfrm>
              <a:off x="35858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5" name="Rectangle 384"/>
            <p:cNvSpPr/>
            <p:nvPr/>
          </p:nvSpPr>
          <p:spPr>
            <a:xfrm>
              <a:off x="64711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6" name="Rectangle 385"/>
            <p:cNvSpPr/>
            <p:nvPr/>
          </p:nvSpPr>
          <p:spPr>
            <a:xfrm>
              <a:off x="93563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7" name="Rectangle 386"/>
            <p:cNvSpPr/>
            <p:nvPr/>
          </p:nvSpPr>
          <p:spPr>
            <a:xfrm>
              <a:off x="1224033"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8" name="Rectangle 387"/>
            <p:cNvSpPr/>
            <p:nvPr/>
          </p:nvSpPr>
          <p:spPr>
            <a:xfrm>
              <a:off x="1512556"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9" name="Rectangle 388"/>
            <p:cNvSpPr/>
            <p:nvPr/>
          </p:nvSpPr>
          <p:spPr>
            <a:xfrm>
              <a:off x="1801079"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0" name="Rectangle 389"/>
            <p:cNvSpPr/>
            <p:nvPr/>
          </p:nvSpPr>
          <p:spPr>
            <a:xfrm>
              <a:off x="1224033"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1" name="Rectangle 390"/>
            <p:cNvSpPr/>
            <p:nvPr/>
          </p:nvSpPr>
          <p:spPr>
            <a:xfrm>
              <a:off x="1512556"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2" name="Rectangle 391"/>
            <p:cNvSpPr/>
            <p:nvPr/>
          </p:nvSpPr>
          <p:spPr>
            <a:xfrm>
              <a:off x="1801079"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3" name="Rectangle 392"/>
            <p:cNvSpPr/>
            <p:nvPr/>
          </p:nvSpPr>
          <p:spPr>
            <a:xfrm>
              <a:off x="1224033"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4" name="Rectangle 393"/>
            <p:cNvSpPr/>
            <p:nvPr/>
          </p:nvSpPr>
          <p:spPr>
            <a:xfrm>
              <a:off x="1512556"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5" name="Rectangle 394"/>
            <p:cNvSpPr/>
            <p:nvPr/>
          </p:nvSpPr>
          <p:spPr>
            <a:xfrm>
              <a:off x="1801079"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6" name="Rectangle 395"/>
            <p:cNvSpPr/>
            <p:nvPr/>
          </p:nvSpPr>
          <p:spPr>
            <a:xfrm>
              <a:off x="2089478"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7" name="Rectangle 396"/>
            <p:cNvSpPr/>
            <p:nvPr/>
          </p:nvSpPr>
          <p:spPr>
            <a:xfrm>
              <a:off x="2378001"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8" name="Rectangle 397"/>
            <p:cNvSpPr/>
            <p:nvPr/>
          </p:nvSpPr>
          <p:spPr>
            <a:xfrm>
              <a:off x="2666524"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9" name="Rectangle 398"/>
            <p:cNvSpPr/>
            <p:nvPr/>
          </p:nvSpPr>
          <p:spPr>
            <a:xfrm>
              <a:off x="2089478"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0" name="Rectangle 399"/>
            <p:cNvSpPr/>
            <p:nvPr/>
          </p:nvSpPr>
          <p:spPr>
            <a:xfrm>
              <a:off x="2378001"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1" name="Rectangle 400"/>
            <p:cNvSpPr/>
            <p:nvPr/>
          </p:nvSpPr>
          <p:spPr>
            <a:xfrm>
              <a:off x="2666524"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2" name="Rectangle 401"/>
            <p:cNvSpPr/>
            <p:nvPr/>
          </p:nvSpPr>
          <p:spPr>
            <a:xfrm>
              <a:off x="2089478"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3" name="Rectangle 402"/>
            <p:cNvSpPr/>
            <p:nvPr/>
          </p:nvSpPr>
          <p:spPr>
            <a:xfrm>
              <a:off x="2378001" y="1583121"/>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4" name="Rectangle 403"/>
            <p:cNvSpPr/>
            <p:nvPr/>
          </p:nvSpPr>
          <p:spPr>
            <a:xfrm>
              <a:off x="2666524"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5" name="Rectangle 404"/>
            <p:cNvSpPr/>
            <p:nvPr/>
          </p:nvSpPr>
          <p:spPr>
            <a:xfrm>
              <a:off x="2089478"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6" name="Rectangle 405"/>
            <p:cNvSpPr/>
            <p:nvPr/>
          </p:nvSpPr>
          <p:spPr>
            <a:xfrm>
              <a:off x="2378001"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7" name="Rectangle 406"/>
            <p:cNvSpPr/>
            <p:nvPr/>
          </p:nvSpPr>
          <p:spPr>
            <a:xfrm>
              <a:off x="2666524"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8" name="Rectangle 407"/>
            <p:cNvSpPr/>
            <p:nvPr/>
          </p:nvSpPr>
          <p:spPr>
            <a:xfrm>
              <a:off x="2089478"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9" name="Rectangle 408"/>
            <p:cNvSpPr/>
            <p:nvPr/>
          </p:nvSpPr>
          <p:spPr>
            <a:xfrm>
              <a:off x="2378001"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0" name="Rectangle 409"/>
            <p:cNvSpPr/>
            <p:nvPr/>
          </p:nvSpPr>
          <p:spPr>
            <a:xfrm>
              <a:off x="2666524"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1" name="Rectangle 410"/>
            <p:cNvSpPr/>
            <p:nvPr/>
          </p:nvSpPr>
          <p:spPr>
            <a:xfrm>
              <a:off x="208947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2" name="Rectangle 411"/>
            <p:cNvSpPr/>
            <p:nvPr/>
          </p:nvSpPr>
          <p:spPr>
            <a:xfrm>
              <a:off x="237800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3" name="Rectangle 412"/>
            <p:cNvSpPr/>
            <p:nvPr/>
          </p:nvSpPr>
          <p:spPr>
            <a:xfrm>
              <a:off x="26665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4" name="Rectangle 413"/>
            <p:cNvSpPr/>
            <p:nvPr/>
          </p:nvSpPr>
          <p:spPr>
            <a:xfrm>
              <a:off x="2954923" y="1006075"/>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5" name="Rectangle 414"/>
            <p:cNvSpPr/>
            <p:nvPr/>
          </p:nvSpPr>
          <p:spPr>
            <a:xfrm>
              <a:off x="2954923"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6" name="Rectangle 415"/>
            <p:cNvSpPr/>
            <p:nvPr/>
          </p:nvSpPr>
          <p:spPr>
            <a:xfrm>
              <a:off x="2954923"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7" name="Rectangle 416"/>
            <p:cNvSpPr/>
            <p:nvPr/>
          </p:nvSpPr>
          <p:spPr>
            <a:xfrm>
              <a:off x="2954923"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8" name="Rectangle 417"/>
            <p:cNvSpPr/>
            <p:nvPr/>
          </p:nvSpPr>
          <p:spPr>
            <a:xfrm>
              <a:off x="2954923"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9" name="Rectangle 418"/>
            <p:cNvSpPr/>
            <p:nvPr/>
          </p:nvSpPr>
          <p:spPr>
            <a:xfrm>
              <a:off x="2954923"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420" name="Group 419"/>
          <p:cNvGrpSpPr/>
          <p:nvPr/>
        </p:nvGrpSpPr>
        <p:grpSpPr>
          <a:xfrm>
            <a:off x="5611711" y="3834874"/>
            <a:ext cx="2884859" cy="1727381"/>
            <a:chOff x="358588" y="1006075"/>
            <a:chExt cx="2884859" cy="1727381"/>
          </a:xfrm>
          <a:solidFill>
            <a:sysClr val="window" lastClr="FFFFFF"/>
          </a:solidFill>
        </p:grpSpPr>
        <p:sp>
          <p:nvSpPr>
            <p:cNvPr id="421" name="Rectangle 420"/>
            <p:cNvSpPr/>
            <p:nvPr/>
          </p:nvSpPr>
          <p:spPr>
            <a:xfrm>
              <a:off x="35858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2" name="Rectangle 421"/>
            <p:cNvSpPr/>
            <p:nvPr/>
          </p:nvSpPr>
          <p:spPr>
            <a:xfrm>
              <a:off x="647111"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3" name="Rectangle 422"/>
            <p:cNvSpPr/>
            <p:nvPr/>
          </p:nvSpPr>
          <p:spPr>
            <a:xfrm>
              <a:off x="93563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4" name="Rectangle 423"/>
            <p:cNvSpPr/>
            <p:nvPr/>
          </p:nvSpPr>
          <p:spPr>
            <a:xfrm>
              <a:off x="358588"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5" name="Rectangle 424"/>
            <p:cNvSpPr/>
            <p:nvPr/>
          </p:nvSpPr>
          <p:spPr>
            <a:xfrm>
              <a:off x="64711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6" name="Rectangle 425"/>
            <p:cNvSpPr/>
            <p:nvPr/>
          </p:nvSpPr>
          <p:spPr>
            <a:xfrm>
              <a:off x="935634"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7" name="Rectangle 426"/>
            <p:cNvSpPr/>
            <p:nvPr/>
          </p:nvSpPr>
          <p:spPr>
            <a:xfrm>
              <a:off x="358588"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8" name="Rectangle 427"/>
            <p:cNvSpPr/>
            <p:nvPr/>
          </p:nvSpPr>
          <p:spPr>
            <a:xfrm>
              <a:off x="647111"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9" name="Rectangle 428"/>
            <p:cNvSpPr/>
            <p:nvPr/>
          </p:nvSpPr>
          <p:spPr>
            <a:xfrm>
              <a:off x="935634"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0" name="Rectangle 429"/>
            <p:cNvSpPr/>
            <p:nvPr/>
          </p:nvSpPr>
          <p:spPr>
            <a:xfrm>
              <a:off x="1224033"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1" name="Rectangle 430"/>
            <p:cNvSpPr/>
            <p:nvPr/>
          </p:nvSpPr>
          <p:spPr>
            <a:xfrm>
              <a:off x="1512556"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2" name="Rectangle 431"/>
            <p:cNvSpPr/>
            <p:nvPr/>
          </p:nvSpPr>
          <p:spPr>
            <a:xfrm>
              <a:off x="1801079"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3" name="Rectangle 432"/>
            <p:cNvSpPr/>
            <p:nvPr/>
          </p:nvSpPr>
          <p:spPr>
            <a:xfrm>
              <a:off x="1224033"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4" name="Rectangle 433"/>
            <p:cNvSpPr/>
            <p:nvPr/>
          </p:nvSpPr>
          <p:spPr>
            <a:xfrm>
              <a:off x="1512556"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5" name="Rectangle 434"/>
            <p:cNvSpPr/>
            <p:nvPr/>
          </p:nvSpPr>
          <p:spPr>
            <a:xfrm>
              <a:off x="1801079"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6" name="Rectangle 435"/>
            <p:cNvSpPr/>
            <p:nvPr/>
          </p:nvSpPr>
          <p:spPr>
            <a:xfrm>
              <a:off x="1224033"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7" name="Rectangle 436"/>
            <p:cNvSpPr/>
            <p:nvPr/>
          </p:nvSpPr>
          <p:spPr>
            <a:xfrm>
              <a:off x="1512556"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8" name="Rectangle 437"/>
            <p:cNvSpPr/>
            <p:nvPr/>
          </p:nvSpPr>
          <p:spPr>
            <a:xfrm>
              <a:off x="1801079"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9" name="Rectangle 438"/>
            <p:cNvSpPr/>
            <p:nvPr/>
          </p:nvSpPr>
          <p:spPr>
            <a:xfrm>
              <a:off x="358588"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0" name="Rectangle 439"/>
            <p:cNvSpPr/>
            <p:nvPr/>
          </p:nvSpPr>
          <p:spPr>
            <a:xfrm>
              <a:off x="647111"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1" name="Rectangle 440"/>
            <p:cNvSpPr/>
            <p:nvPr/>
          </p:nvSpPr>
          <p:spPr>
            <a:xfrm>
              <a:off x="935634"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2" name="Rectangle 441"/>
            <p:cNvSpPr/>
            <p:nvPr/>
          </p:nvSpPr>
          <p:spPr>
            <a:xfrm>
              <a:off x="358588"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3" name="Rectangle 442"/>
            <p:cNvSpPr/>
            <p:nvPr/>
          </p:nvSpPr>
          <p:spPr>
            <a:xfrm>
              <a:off x="647111"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4" name="Rectangle 443"/>
            <p:cNvSpPr/>
            <p:nvPr/>
          </p:nvSpPr>
          <p:spPr>
            <a:xfrm>
              <a:off x="935634"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5" name="Rectangle 444"/>
            <p:cNvSpPr/>
            <p:nvPr/>
          </p:nvSpPr>
          <p:spPr>
            <a:xfrm>
              <a:off x="358588"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6" name="Rectangle 445"/>
            <p:cNvSpPr/>
            <p:nvPr/>
          </p:nvSpPr>
          <p:spPr>
            <a:xfrm>
              <a:off x="647111"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7" name="Rectangle 446"/>
            <p:cNvSpPr/>
            <p:nvPr/>
          </p:nvSpPr>
          <p:spPr>
            <a:xfrm>
              <a:off x="935634"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8" name="Rectangle 447"/>
            <p:cNvSpPr/>
            <p:nvPr/>
          </p:nvSpPr>
          <p:spPr>
            <a:xfrm>
              <a:off x="1224033"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9" name="Rectangle 448"/>
            <p:cNvSpPr/>
            <p:nvPr/>
          </p:nvSpPr>
          <p:spPr>
            <a:xfrm>
              <a:off x="1512556"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0" name="Rectangle 449"/>
            <p:cNvSpPr/>
            <p:nvPr/>
          </p:nvSpPr>
          <p:spPr>
            <a:xfrm>
              <a:off x="1801079"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1" name="Rectangle 450"/>
            <p:cNvSpPr/>
            <p:nvPr/>
          </p:nvSpPr>
          <p:spPr>
            <a:xfrm>
              <a:off x="1224033"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2" name="Rectangle 451"/>
            <p:cNvSpPr/>
            <p:nvPr/>
          </p:nvSpPr>
          <p:spPr>
            <a:xfrm>
              <a:off x="1512556"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3" name="Rectangle 452"/>
            <p:cNvSpPr/>
            <p:nvPr/>
          </p:nvSpPr>
          <p:spPr>
            <a:xfrm>
              <a:off x="1801079"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4" name="Rectangle 453"/>
            <p:cNvSpPr/>
            <p:nvPr/>
          </p:nvSpPr>
          <p:spPr>
            <a:xfrm>
              <a:off x="1224033"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5" name="Rectangle 454"/>
            <p:cNvSpPr/>
            <p:nvPr/>
          </p:nvSpPr>
          <p:spPr>
            <a:xfrm>
              <a:off x="1512556" y="2444933"/>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6" name="Rectangle 455"/>
            <p:cNvSpPr/>
            <p:nvPr/>
          </p:nvSpPr>
          <p:spPr>
            <a:xfrm>
              <a:off x="1801079"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7" name="Rectangle 456"/>
            <p:cNvSpPr/>
            <p:nvPr/>
          </p:nvSpPr>
          <p:spPr>
            <a:xfrm>
              <a:off x="208947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8" name="Rectangle 457"/>
            <p:cNvSpPr/>
            <p:nvPr/>
          </p:nvSpPr>
          <p:spPr>
            <a:xfrm>
              <a:off x="2378001"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9" name="Rectangle 458"/>
            <p:cNvSpPr/>
            <p:nvPr/>
          </p:nvSpPr>
          <p:spPr>
            <a:xfrm>
              <a:off x="266652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0" name="Rectangle 459"/>
            <p:cNvSpPr/>
            <p:nvPr/>
          </p:nvSpPr>
          <p:spPr>
            <a:xfrm>
              <a:off x="2089478"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1" name="Rectangle 460"/>
            <p:cNvSpPr/>
            <p:nvPr/>
          </p:nvSpPr>
          <p:spPr>
            <a:xfrm>
              <a:off x="237800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2" name="Rectangle 461"/>
            <p:cNvSpPr/>
            <p:nvPr/>
          </p:nvSpPr>
          <p:spPr>
            <a:xfrm>
              <a:off x="2666524"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3" name="Rectangle 462"/>
            <p:cNvSpPr/>
            <p:nvPr/>
          </p:nvSpPr>
          <p:spPr>
            <a:xfrm>
              <a:off x="2089478"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4" name="Rectangle 463"/>
            <p:cNvSpPr/>
            <p:nvPr/>
          </p:nvSpPr>
          <p:spPr>
            <a:xfrm>
              <a:off x="2378001"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5" name="Rectangle 464"/>
            <p:cNvSpPr/>
            <p:nvPr/>
          </p:nvSpPr>
          <p:spPr>
            <a:xfrm>
              <a:off x="2666524"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6" name="Rectangle 465"/>
            <p:cNvSpPr/>
            <p:nvPr/>
          </p:nvSpPr>
          <p:spPr>
            <a:xfrm>
              <a:off x="2089478"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7" name="Rectangle 466"/>
            <p:cNvSpPr/>
            <p:nvPr/>
          </p:nvSpPr>
          <p:spPr>
            <a:xfrm>
              <a:off x="2378001"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8" name="Rectangle 467"/>
            <p:cNvSpPr/>
            <p:nvPr/>
          </p:nvSpPr>
          <p:spPr>
            <a:xfrm>
              <a:off x="2666524"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9" name="Rectangle 468"/>
            <p:cNvSpPr/>
            <p:nvPr/>
          </p:nvSpPr>
          <p:spPr>
            <a:xfrm>
              <a:off x="2089478"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0" name="Rectangle 469"/>
            <p:cNvSpPr/>
            <p:nvPr/>
          </p:nvSpPr>
          <p:spPr>
            <a:xfrm>
              <a:off x="2378001"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1" name="Rectangle 470"/>
            <p:cNvSpPr/>
            <p:nvPr/>
          </p:nvSpPr>
          <p:spPr>
            <a:xfrm>
              <a:off x="2666524"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2" name="Rectangle 471"/>
            <p:cNvSpPr/>
            <p:nvPr/>
          </p:nvSpPr>
          <p:spPr>
            <a:xfrm>
              <a:off x="208947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3" name="Rectangle 472"/>
            <p:cNvSpPr/>
            <p:nvPr/>
          </p:nvSpPr>
          <p:spPr>
            <a:xfrm>
              <a:off x="237800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4" name="Rectangle 473"/>
            <p:cNvSpPr/>
            <p:nvPr/>
          </p:nvSpPr>
          <p:spPr>
            <a:xfrm>
              <a:off x="26665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5" name="Rectangle 474"/>
            <p:cNvSpPr/>
            <p:nvPr/>
          </p:nvSpPr>
          <p:spPr>
            <a:xfrm>
              <a:off x="295492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6" name="Rectangle 475"/>
            <p:cNvSpPr/>
            <p:nvPr/>
          </p:nvSpPr>
          <p:spPr>
            <a:xfrm>
              <a:off x="2954924" y="1294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7" name="Rectangle 476"/>
            <p:cNvSpPr/>
            <p:nvPr/>
          </p:nvSpPr>
          <p:spPr>
            <a:xfrm>
              <a:off x="2954924"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8" name="Rectangle 477"/>
            <p:cNvSpPr/>
            <p:nvPr/>
          </p:nvSpPr>
          <p:spPr>
            <a:xfrm>
              <a:off x="2954924"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9" name="Rectangle 478"/>
            <p:cNvSpPr/>
            <p:nvPr/>
          </p:nvSpPr>
          <p:spPr>
            <a:xfrm>
              <a:off x="2954924"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80" name="Rectangle 479"/>
            <p:cNvSpPr/>
            <p:nvPr/>
          </p:nvSpPr>
          <p:spPr>
            <a:xfrm>
              <a:off x="29549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481" name="TextBox 480"/>
          <p:cNvSpPr txBox="1"/>
          <p:nvPr/>
        </p:nvSpPr>
        <p:spPr>
          <a:xfrm>
            <a:off x="430718" y="1024647"/>
            <a:ext cx="2452198" cy="523220"/>
          </a:xfrm>
          <a:prstGeom prst="rect">
            <a:avLst/>
          </a:prstGeom>
          <a:noFill/>
        </p:spPr>
        <p:txBody>
          <a:bodyPr wrap="square" rtlCol="0">
            <a:spAutoFit/>
          </a:bodyPr>
          <a:lstStyle/>
          <a:p>
            <a:pPr algn="ctr"/>
            <a:r>
              <a:rPr lang="en-IN" sz="2800" dirty="0" smtClean="0">
                <a:solidFill>
                  <a:prstClr val="black"/>
                </a:solidFill>
                <a:latin typeface="+mj-lt"/>
              </a:rPr>
              <a:t>Raw Image</a:t>
            </a:r>
            <a:endParaRPr lang="en-US" sz="2800" dirty="0">
              <a:solidFill>
                <a:prstClr val="black"/>
              </a:solidFill>
              <a:latin typeface="+mj-lt"/>
            </a:endParaRPr>
          </a:p>
        </p:txBody>
      </p:sp>
      <p:sp>
        <p:nvSpPr>
          <p:cNvPr id="482" name="TextBox 481"/>
          <p:cNvSpPr txBox="1"/>
          <p:nvPr/>
        </p:nvSpPr>
        <p:spPr>
          <a:xfrm>
            <a:off x="3616324" y="1024647"/>
            <a:ext cx="1535113" cy="523220"/>
          </a:xfrm>
          <a:prstGeom prst="rect">
            <a:avLst/>
          </a:prstGeom>
          <a:noFill/>
        </p:spPr>
        <p:txBody>
          <a:bodyPr wrap="square" rtlCol="0">
            <a:spAutoFit/>
          </a:bodyPr>
          <a:lstStyle/>
          <a:p>
            <a:pPr algn="ctr"/>
            <a:r>
              <a:rPr lang="en-IN" sz="2800" dirty="0" smtClean="0">
                <a:solidFill>
                  <a:prstClr val="black"/>
                </a:solidFill>
                <a:latin typeface="+mj-lt"/>
              </a:rPr>
              <a:t>Kernels</a:t>
            </a:r>
            <a:endParaRPr lang="en-US" sz="2800" dirty="0">
              <a:solidFill>
                <a:prstClr val="black"/>
              </a:solidFill>
              <a:latin typeface="+mj-lt"/>
            </a:endParaRPr>
          </a:p>
        </p:txBody>
      </p:sp>
      <p:sp>
        <p:nvSpPr>
          <p:cNvPr id="483" name="TextBox 482"/>
          <p:cNvSpPr txBox="1"/>
          <p:nvPr/>
        </p:nvSpPr>
        <p:spPr>
          <a:xfrm>
            <a:off x="5418156" y="1024647"/>
            <a:ext cx="3233538" cy="523220"/>
          </a:xfrm>
          <a:prstGeom prst="rect">
            <a:avLst/>
          </a:prstGeom>
          <a:noFill/>
        </p:spPr>
        <p:txBody>
          <a:bodyPr wrap="square" rtlCol="0">
            <a:spAutoFit/>
          </a:bodyPr>
          <a:lstStyle/>
          <a:p>
            <a:pPr algn="ctr"/>
            <a:r>
              <a:rPr lang="en-IN" sz="2800" dirty="0" smtClean="0">
                <a:solidFill>
                  <a:prstClr val="black"/>
                </a:solidFill>
                <a:latin typeface="+mj-lt"/>
              </a:rPr>
              <a:t>Convolved Image</a:t>
            </a:r>
            <a:endParaRPr lang="en-US" sz="2800" dirty="0">
              <a:solidFill>
                <a:prstClr val="black"/>
              </a:solidFill>
              <a:latin typeface="+mj-lt"/>
            </a:endParaRPr>
          </a:p>
        </p:txBody>
      </p:sp>
      <p:sp>
        <p:nvSpPr>
          <p:cNvPr id="484" name="TextBox 483"/>
          <p:cNvSpPr txBox="1"/>
          <p:nvPr/>
        </p:nvSpPr>
        <p:spPr>
          <a:xfrm>
            <a:off x="9397452" y="776251"/>
            <a:ext cx="1985492" cy="954107"/>
          </a:xfrm>
          <a:prstGeom prst="rect">
            <a:avLst/>
          </a:prstGeom>
          <a:noFill/>
        </p:spPr>
        <p:txBody>
          <a:bodyPr wrap="square" rtlCol="0">
            <a:spAutoFit/>
          </a:bodyPr>
          <a:lstStyle/>
          <a:p>
            <a:pPr algn="ctr"/>
            <a:r>
              <a:rPr lang="en-IN" sz="2800" dirty="0" smtClean="0">
                <a:solidFill>
                  <a:prstClr val="black"/>
                </a:solidFill>
                <a:latin typeface="+mj-lt"/>
              </a:rPr>
              <a:t>Max Pooling (stride 1x2)</a:t>
            </a:r>
            <a:endParaRPr lang="en-US" sz="2800" dirty="0">
              <a:solidFill>
                <a:prstClr val="black"/>
              </a:solidFill>
              <a:latin typeface="+mj-lt"/>
            </a:endParaRPr>
          </a:p>
        </p:txBody>
      </p:sp>
      <p:sp>
        <p:nvSpPr>
          <p:cNvPr id="485" name="TextBox 484"/>
          <p:cNvSpPr txBox="1"/>
          <p:nvPr/>
        </p:nvSpPr>
        <p:spPr>
          <a:xfrm>
            <a:off x="3642071" y="3455715"/>
            <a:ext cx="1483621" cy="1200329"/>
          </a:xfrm>
          <a:prstGeom prst="rect">
            <a:avLst/>
          </a:prstGeom>
          <a:noFill/>
        </p:spPr>
        <p:txBody>
          <a:bodyPr wrap="square" rtlCol="0">
            <a:spAutoFit/>
          </a:bodyPr>
          <a:lstStyle/>
          <a:p>
            <a:pPr algn="ctr"/>
            <a:r>
              <a:rPr lang="en-IN" sz="2400" dirty="0" smtClean="0">
                <a:solidFill>
                  <a:prstClr val="black"/>
                </a:solidFill>
                <a:latin typeface="+mj-lt"/>
              </a:rPr>
              <a:t>Detects</a:t>
            </a:r>
            <a:br>
              <a:rPr lang="en-IN" sz="2400" dirty="0" smtClean="0">
                <a:solidFill>
                  <a:prstClr val="black"/>
                </a:solidFill>
                <a:latin typeface="+mj-lt"/>
              </a:rPr>
            </a:br>
            <a:r>
              <a:rPr lang="en-IN" sz="2400" dirty="0" smtClean="0">
                <a:solidFill>
                  <a:prstClr val="black"/>
                </a:solidFill>
                <a:latin typeface="+mj-lt"/>
              </a:rPr>
              <a:t>horizontal</a:t>
            </a:r>
            <a:br>
              <a:rPr lang="en-IN" sz="2400" dirty="0" smtClean="0">
                <a:solidFill>
                  <a:prstClr val="black"/>
                </a:solidFill>
                <a:latin typeface="+mj-lt"/>
              </a:rPr>
            </a:br>
            <a:r>
              <a:rPr lang="en-IN" sz="2400" dirty="0" smtClean="0">
                <a:solidFill>
                  <a:prstClr val="black"/>
                </a:solidFill>
                <a:latin typeface="+mj-lt"/>
              </a:rPr>
              <a:t>edges!</a:t>
            </a:r>
            <a:endParaRPr lang="en-US" sz="2400" dirty="0">
              <a:solidFill>
                <a:prstClr val="black"/>
              </a:solidFill>
              <a:latin typeface="+mj-lt"/>
            </a:endParaRPr>
          </a:p>
        </p:txBody>
      </p:sp>
      <p:sp>
        <p:nvSpPr>
          <p:cNvPr id="486" name="TextBox 485"/>
          <p:cNvSpPr txBox="1"/>
          <p:nvPr/>
        </p:nvSpPr>
        <p:spPr>
          <a:xfrm>
            <a:off x="3720277" y="5583290"/>
            <a:ext cx="1327208" cy="1200329"/>
          </a:xfrm>
          <a:prstGeom prst="rect">
            <a:avLst/>
          </a:prstGeom>
          <a:noFill/>
        </p:spPr>
        <p:txBody>
          <a:bodyPr wrap="square" rtlCol="0">
            <a:spAutoFit/>
          </a:bodyPr>
          <a:lstStyle/>
          <a:p>
            <a:pPr algn="ctr"/>
            <a:r>
              <a:rPr lang="en-IN" sz="2400" dirty="0" smtClean="0">
                <a:solidFill>
                  <a:prstClr val="black"/>
                </a:solidFill>
                <a:latin typeface="+mj-lt"/>
              </a:rPr>
              <a:t>Detects</a:t>
            </a:r>
            <a:br>
              <a:rPr lang="en-IN" sz="2400" dirty="0" smtClean="0">
                <a:solidFill>
                  <a:prstClr val="black"/>
                </a:solidFill>
                <a:latin typeface="+mj-lt"/>
              </a:rPr>
            </a:br>
            <a:r>
              <a:rPr lang="en-IN" sz="2400" dirty="0" smtClean="0">
                <a:solidFill>
                  <a:prstClr val="black"/>
                </a:solidFill>
                <a:latin typeface="+mj-lt"/>
              </a:rPr>
              <a:t>vertical</a:t>
            </a:r>
            <a:br>
              <a:rPr lang="en-IN" sz="2400" dirty="0" smtClean="0">
                <a:solidFill>
                  <a:prstClr val="black"/>
                </a:solidFill>
                <a:latin typeface="+mj-lt"/>
              </a:rPr>
            </a:br>
            <a:r>
              <a:rPr lang="en-IN" sz="2400" dirty="0" smtClean="0">
                <a:solidFill>
                  <a:prstClr val="black"/>
                </a:solidFill>
                <a:latin typeface="+mj-lt"/>
              </a:rPr>
              <a:t>edges!</a:t>
            </a:r>
            <a:endParaRPr lang="en-US" sz="2400" dirty="0">
              <a:solidFill>
                <a:prstClr val="black"/>
              </a:solidFill>
              <a:latin typeface="+mj-lt"/>
            </a:endParaRPr>
          </a:p>
        </p:txBody>
      </p:sp>
      <p:grpSp>
        <p:nvGrpSpPr>
          <p:cNvPr id="487" name="Group 486"/>
          <p:cNvGrpSpPr/>
          <p:nvPr/>
        </p:nvGrpSpPr>
        <p:grpSpPr>
          <a:xfrm>
            <a:off x="365006" y="4212004"/>
            <a:ext cx="2640211" cy="2677656"/>
            <a:chOff x="286456" y="4401637"/>
            <a:chExt cx="2640211" cy="2677656"/>
          </a:xfrm>
        </p:grpSpPr>
        <p:sp>
          <p:nvSpPr>
            <p:cNvPr id="488" name="Rectangle 487"/>
            <p:cNvSpPr/>
            <p:nvPr/>
          </p:nvSpPr>
          <p:spPr>
            <a:xfrm>
              <a:off x="286456" y="4940325"/>
              <a:ext cx="288523" cy="288523"/>
            </a:xfrm>
            <a:prstGeom prst="rect">
              <a:avLst/>
            </a:prstGeom>
            <a:solidFill>
              <a:srgbClr val="70AD47">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89" name="Rectangle 488"/>
            <p:cNvSpPr/>
            <p:nvPr/>
          </p:nvSpPr>
          <p:spPr>
            <a:xfrm>
              <a:off x="286456" y="5376426"/>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0" name="Rectangle 489"/>
            <p:cNvSpPr/>
            <p:nvPr/>
          </p:nvSpPr>
          <p:spPr>
            <a:xfrm>
              <a:off x="286456" y="624862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91" name="TextBox 490"/>
                <p:cNvSpPr txBox="1"/>
                <p:nvPr/>
              </p:nvSpPr>
              <p:spPr>
                <a:xfrm>
                  <a:off x="647111" y="4401637"/>
                  <a:ext cx="2279556" cy="267765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rPr>
                          <m:t>=+1</m:t>
                        </m:r>
                      </m:oMath>
                    </m:oMathPara>
                  </a14:m>
                  <a:r>
                    <a:rPr kumimoji="0" lang="en-IN" sz="2800" b="0" i="1" u="none" strike="noStrike" kern="0" cap="none" spc="0" normalizeH="0" baseline="0" noProof="0" dirty="0" smtClean="0">
                      <a:ln>
                        <a:noFill/>
                      </a:ln>
                      <a:solidFill>
                        <a:prstClr val="black"/>
                      </a:solidFill>
                      <a:effectLst/>
                      <a:uLnTx/>
                      <a:uFillTx/>
                      <a:latin typeface="Cambria Math" panose="02040503050406030204" pitchFamily="18" charset="0"/>
                    </a:rPr>
                    <a:t/>
                  </a:r>
                  <a:br>
                    <a:rPr kumimoji="0" lang="en-IN" sz="2800" b="0" i="1" u="none" strike="noStrike" kern="0" cap="none" spc="0" normalizeH="0" baseline="0" noProof="0" dirty="0" smtClean="0">
                      <a:ln>
                        <a:noFill/>
                      </a:ln>
                      <a:solidFill>
                        <a:prstClr val="black"/>
                      </a:solidFill>
                      <a:effectLst/>
                      <a:uLnTx/>
                      <a:uFillTx/>
                      <a:latin typeface="Cambria Math" panose="02040503050406030204" pitchFamily="18" charset="0"/>
                    </a:rPr>
                  </a:br>
                  <a:endParaRPr kumimoji="0" lang="en-IN" sz="2800" b="0" i="1" u="none" strike="noStrike" kern="0" cap="none" spc="0" normalizeH="0" baseline="0" noProof="0" dirty="0" smtClean="0">
                    <a:ln>
                      <a:noFill/>
                    </a:ln>
                    <a:solidFill>
                      <a:prstClr val="black"/>
                    </a:solidFill>
                    <a:effectLst/>
                    <a:uLnTx/>
                    <a:uFillTx/>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rPr>
                          <m:t>=+0.5</m:t>
                        </m:r>
                      </m:oMath>
                    </m:oMathPara>
                  </a14:m>
                  <a:endParaRPr kumimoji="0" lang="en-IN" sz="2800" b="0" i="1" u="none" strike="noStrike" kern="0" cap="none" spc="0" normalizeH="0" baseline="0" noProof="0" dirty="0" smtClean="0">
                    <a:ln>
                      <a:noFill/>
                    </a:ln>
                    <a:solidFill>
                      <a:prstClr val="black"/>
                    </a:solidFill>
                    <a:effectLst/>
                    <a:uLnTx/>
                    <a:uFillTx/>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IN" sz="2800" b="0" i="1" u="none" strike="noStrike" kern="0" cap="none" spc="0" normalizeH="0" baseline="0" noProof="0" dirty="0" smtClean="0">
                    <a:ln>
                      <a:noFill/>
                    </a:ln>
                    <a:solidFill>
                      <a:prstClr val="black"/>
                    </a:solidFill>
                    <a:effectLst/>
                    <a:uLnTx/>
                    <a:uFillTx/>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2800" b="0" i="0" u="none" strike="noStrike" kern="0" cap="none" spc="0" normalizeH="0" baseline="0" noProof="0" smtClean="0">
                          <a:ln>
                            <a:noFill/>
                          </a:ln>
                          <a:solidFill>
                            <a:prstClr val="black"/>
                          </a:solidFill>
                          <a:effectLst/>
                          <a:uLnTx/>
                          <a:uFillTx/>
                          <a:latin typeface="Cambria Math" panose="02040503050406030204" pitchFamily="18" charset="0"/>
                        </a:rPr>
                        <m:t>=0</m:t>
                      </m:r>
                    </m:oMath>
                  </a14:m>
                  <a:r>
                    <a:rPr kumimoji="0" lang="en-IN" sz="2800" b="0" i="0" u="none" strike="noStrike" kern="0" cap="none" spc="0" normalizeH="0" baseline="0" noProof="0" dirty="0" smtClean="0">
                      <a:ln>
                        <a:noFill/>
                      </a:ln>
                      <a:solidFill>
                        <a:prstClr val="black"/>
                      </a:solidFill>
                      <a:effectLst/>
                      <a:uLnTx/>
                      <a:uFillTx/>
                      <a:latin typeface="Cambria Math" panose="02040503050406030204" pitchFamily="18" charset="0"/>
                    </a:rPr>
                    <a:t> </a:t>
                  </a:r>
                  <a:r>
                    <a:rPr kumimoji="0" lang="en-IN" sz="2800" b="0" i="0" u="none" strike="noStrike" kern="0" cap="none" spc="0" normalizeH="0" baseline="0" noProof="0" dirty="0" smtClean="0">
                      <a:ln>
                        <a:noFill/>
                      </a:ln>
                      <a:solidFill>
                        <a:prstClr val="black"/>
                      </a:solidFill>
                      <a:effectLst/>
                      <a:uLnTx/>
                      <a:uFillTx/>
                      <a:latin typeface="+mj-lt"/>
                    </a:rPr>
                    <a:t>(padded)</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rPr>
                          <m:t>=−0.5</m:t>
                        </m:r>
                      </m:oMath>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rPr>
                          <m:t>=−1</m:t>
                        </m:r>
                      </m:oMath>
                    </m:oMathPara>
                  </a14:m>
                  <a:endParaRPr kumimoji="0" lang="en-IN" sz="2800" b="0" i="0" u="none" strike="noStrike" kern="0" cap="none" spc="0" normalizeH="0" baseline="0" noProof="0" dirty="0" smtClean="0">
                    <a:ln>
                      <a:noFill/>
                    </a:ln>
                    <a:solidFill>
                      <a:prstClr val="black"/>
                    </a:solidFill>
                    <a:effectLst/>
                    <a:uLnTx/>
                    <a:uFillTx/>
                  </a:endParaRPr>
                </a:p>
              </p:txBody>
            </p:sp>
          </mc:Choice>
          <mc:Fallback xmlns="">
            <p:sp>
              <p:nvSpPr>
                <p:cNvPr id="491" name="TextBox 490"/>
                <p:cNvSpPr txBox="1">
                  <a:spLocks noRot="1" noChangeAspect="1" noMove="1" noResize="1" noEditPoints="1" noAdjustHandles="1" noChangeArrowheads="1" noChangeShapeType="1" noTextEdit="1"/>
                </p:cNvSpPr>
                <p:nvPr/>
              </p:nvSpPr>
              <p:spPr>
                <a:xfrm>
                  <a:off x="647111" y="4401637"/>
                  <a:ext cx="2279556" cy="2677656"/>
                </a:xfrm>
                <a:prstGeom prst="rect">
                  <a:avLst/>
                </a:prstGeom>
                <a:blipFill>
                  <a:blip r:embed="rId6"/>
                  <a:stretch>
                    <a:fillRect/>
                  </a:stretch>
                </a:blipFill>
              </p:spPr>
              <p:txBody>
                <a:bodyPr/>
                <a:lstStyle/>
                <a:p>
                  <a:r>
                    <a:rPr lang="en-IN">
                      <a:noFill/>
                    </a:rPr>
                    <a:t> </a:t>
                  </a:r>
                </a:p>
              </p:txBody>
            </p:sp>
          </mc:Fallback>
        </mc:AlternateContent>
        <p:sp>
          <p:nvSpPr>
            <p:cNvPr id="492" name="Rectangle 491"/>
            <p:cNvSpPr/>
            <p:nvPr/>
          </p:nvSpPr>
          <p:spPr>
            <a:xfrm>
              <a:off x="286456" y="6684729"/>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3" name="Rectangle 492"/>
            <p:cNvSpPr/>
            <p:nvPr/>
          </p:nvSpPr>
          <p:spPr>
            <a:xfrm>
              <a:off x="286456" y="4504224"/>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4" name="Rectangle 493"/>
            <p:cNvSpPr/>
            <p:nvPr/>
          </p:nvSpPr>
          <p:spPr>
            <a:xfrm>
              <a:off x="286456" y="5812527"/>
              <a:ext cx="288523" cy="288523"/>
            </a:xfrm>
            <a:prstGeom prst="rect">
              <a:avLst/>
            </a:prstGeom>
            <a:solidFill>
              <a:srgbClr val="5B9BD5">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495" name="Rectangular Callout 494"/>
          <p:cNvSpPr/>
          <p:nvPr/>
        </p:nvSpPr>
        <p:spPr>
          <a:xfrm>
            <a:off x="5418155" y="5733617"/>
            <a:ext cx="3951876" cy="1124383"/>
          </a:xfrm>
          <a:prstGeom prst="wedgeRectCallout">
            <a:avLst>
              <a:gd name="adj1" fmla="val -60304"/>
              <a:gd name="adj2" fmla="val -47382"/>
            </a:avLst>
          </a:prstGeom>
          <a:solidFill>
            <a:sysClr val="window" lastClr="FFFFFF"/>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smtClean="0">
                <a:ln>
                  <a:noFill/>
                </a:ln>
                <a:solidFill>
                  <a:prstClr val="black"/>
                </a:solidFill>
                <a:effectLst/>
                <a:uLnTx/>
                <a:uFillTx/>
                <a:latin typeface="+mj-lt"/>
                <a:ea typeface="+mn-ea"/>
                <a:cs typeface="+mn-cs"/>
              </a:rPr>
              <a:t>Images are often padded with zero pixels so that convolved image is of same size</a:t>
            </a:r>
          </a:p>
        </p:txBody>
      </p:sp>
      <p:sp>
        <p:nvSpPr>
          <p:cNvPr id="496" name="TextBox 495"/>
          <p:cNvSpPr txBox="1"/>
          <p:nvPr/>
        </p:nvSpPr>
        <p:spPr>
          <a:xfrm>
            <a:off x="9537938" y="5581941"/>
            <a:ext cx="1993041" cy="954107"/>
          </a:xfrm>
          <a:prstGeom prst="rect">
            <a:avLst/>
          </a:prstGeom>
          <a:noFill/>
        </p:spPr>
        <p:txBody>
          <a:bodyPr wrap="square" rtlCol="0">
            <a:spAutoFit/>
          </a:bodyPr>
          <a:lstStyle/>
          <a:p>
            <a:pPr algn="ctr"/>
            <a:r>
              <a:rPr lang="en-IN" sz="2800" dirty="0" smtClean="0">
                <a:solidFill>
                  <a:prstClr val="black"/>
                </a:solidFill>
                <a:latin typeface="+mj-lt"/>
              </a:rPr>
              <a:t>Max Pooling (stride 2x1)</a:t>
            </a:r>
            <a:endParaRPr lang="en-US" sz="2800" dirty="0">
              <a:solidFill>
                <a:prstClr val="black"/>
              </a:solidFill>
              <a:latin typeface="+mj-lt"/>
            </a:endParaRPr>
          </a:p>
        </p:txBody>
      </p:sp>
      <p:grpSp>
        <p:nvGrpSpPr>
          <p:cNvPr id="497" name="Group 496"/>
          <p:cNvGrpSpPr/>
          <p:nvPr/>
        </p:nvGrpSpPr>
        <p:grpSpPr>
          <a:xfrm>
            <a:off x="8948553" y="1804640"/>
            <a:ext cx="2879903" cy="1727381"/>
            <a:chOff x="8948553" y="1804640"/>
            <a:chExt cx="2879903" cy="1727381"/>
          </a:xfrm>
        </p:grpSpPr>
        <p:sp>
          <p:nvSpPr>
            <p:cNvPr id="498" name="Freeform 497"/>
            <p:cNvSpPr/>
            <p:nvPr/>
          </p:nvSpPr>
          <p:spPr>
            <a:xfrm>
              <a:off x="8948553"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9" name="Freeform 498"/>
            <p:cNvSpPr/>
            <p:nvPr/>
          </p:nvSpPr>
          <p:spPr>
            <a:xfrm>
              <a:off x="9525599"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0" name="Freeform 499"/>
            <p:cNvSpPr/>
            <p:nvPr/>
          </p:nvSpPr>
          <p:spPr>
            <a:xfrm>
              <a:off x="10102522"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1" name="Freeform 500"/>
            <p:cNvSpPr/>
            <p:nvPr/>
          </p:nvSpPr>
          <p:spPr>
            <a:xfrm>
              <a:off x="10679444"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2" name="Freeform 501"/>
            <p:cNvSpPr/>
            <p:nvPr/>
          </p:nvSpPr>
          <p:spPr>
            <a:xfrm>
              <a:off x="11251410"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3" name="Freeform 502"/>
            <p:cNvSpPr/>
            <p:nvPr/>
          </p:nvSpPr>
          <p:spPr>
            <a:xfrm>
              <a:off x="8948553"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4" name="Freeform 503"/>
            <p:cNvSpPr/>
            <p:nvPr/>
          </p:nvSpPr>
          <p:spPr>
            <a:xfrm>
              <a:off x="9525599"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5" name="Freeform 504"/>
            <p:cNvSpPr/>
            <p:nvPr/>
          </p:nvSpPr>
          <p:spPr>
            <a:xfrm>
              <a:off x="10102522"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6" name="Freeform 505"/>
            <p:cNvSpPr/>
            <p:nvPr/>
          </p:nvSpPr>
          <p:spPr>
            <a:xfrm>
              <a:off x="10679444"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7" name="Freeform 506"/>
            <p:cNvSpPr/>
            <p:nvPr/>
          </p:nvSpPr>
          <p:spPr>
            <a:xfrm>
              <a:off x="11251410"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8" name="Freeform 507"/>
            <p:cNvSpPr/>
            <p:nvPr/>
          </p:nvSpPr>
          <p:spPr>
            <a:xfrm>
              <a:off x="8948553"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9" name="Freeform 508"/>
            <p:cNvSpPr/>
            <p:nvPr/>
          </p:nvSpPr>
          <p:spPr>
            <a:xfrm>
              <a:off x="9525599"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0" name="Freeform 509"/>
            <p:cNvSpPr/>
            <p:nvPr/>
          </p:nvSpPr>
          <p:spPr>
            <a:xfrm>
              <a:off x="10102522"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1" name="Freeform 510"/>
            <p:cNvSpPr/>
            <p:nvPr/>
          </p:nvSpPr>
          <p:spPr>
            <a:xfrm>
              <a:off x="10679444"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2" name="Freeform 511"/>
            <p:cNvSpPr/>
            <p:nvPr/>
          </p:nvSpPr>
          <p:spPr>
            <a:xfrm>
              <a:off x="11251410"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8CBAD"/>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3" name="Freeform 512"/>
            <p:cNvSpPr/>
            <p:nvPr/>
          </p:nvSpPr>
          <p:spPr>
            <a:xfrm>
              <a:off x="8948553"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4" name="Freeform 513"/>
            <p:cNvSpPr/>
            <p:nvPr/>
          </p:nvSpPr>
          <p:spPr>
            <a:xfrm>
              <a:off x="9525599"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5" name="Freeform 514"/>
            <p:cNvSpPr/>
            <p:nvPr/>
          </p:nvSpPr>
          <p:spPr>
            <a:xfrm>
              <a:off x="10102522"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6" name="Freeform 515"/>
            <p:cNvSpPr/>
            <p:nvPr/>
          </p:nvSpPr>
          <p:spPr>
            <a:xfrm>
              <a:off x="10679444"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7" name="Freeform 516"/>
            <p:cNvSpPr/>
            <p:nvPr/>
          </p:nvSpPr>
          <p:spPr>
            <a:xfrm>
              <a:off x="11251410"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8" name="Freeform 517"/>
            <p:cNvSpPr/>
            <p:nvPr/>
          </p:nvSpPr>
          <p:spPr>
            <a:xfrm>
              <a:off x="8948553"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19" name="Freeform 518"/>
            <p:cNvSpPr/>
            <p:nvPr/>
          </p:nvSpPr>
          <p:spPr>
            <a:xfrm>
              <a:off x="9525599"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0" name="Freeform 519"/>
            <p:cNvSpPr/>
            <p:nvPr/>
          </p:nvSpPr>
          <p:spPr>
            <a:xfrm>
              <a:off x="10102522"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1" name="Freeform 520"/>
            <p:cNvSpPr/>
            <p:nvPr/>
          </p:nvSpPr>
          <p:spPr>
            <a:xfrm>
              <a:off x="10679444"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2" name="Freeform 521"/>
            <p:cNvSpPr/>
            <p:nvPr/>
          </p:nvSpPr>
          <p:spPr>
            <a:xfrm>
              <a:off x="11251410"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3" name="Freeform 522"/>
            <p:cNvSpPr/>
            <p:nvPr/>
          </p:nvSpPr>
          <p:spPr>
            <a:xfrm>
              <a:off x="8948553"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4" name="Freeform 523"/>
            <p:cNvSpPr/>
            <p:nvPr/>
          </p:nvSpPr>
          <p:spPr>
            <a:xfrm>
              <a:off x="9525599"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5" name="Freeform 524"/>
            <p:cNvSpPr/>
            <p:nvPr/>
          </p:nvSpPr>
          <p:spPr>
            <a:xfrm>
              <a:off x="10102522"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6" name="Freeform 525"/>
            <p:cNvSpPr/>
            <p:nvPr/>
          </p:nvSpPr>
          <p:spPr>
            <a:xfrm>
              <a:off x="10679444"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27" name="Freeform 526"/>
            <p:cNvSpPr/>
            <p:nvPr/>
          </p:nvSpPr>
          <p:spPr>
            <a:xfrm>
              <a:off x="11251410"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528" name="Group 527"/>
          <p:cNvGrpSpPr/>
          <p:nvPr/>
        </p:nvGrpSpPr>
        <p:grpSpPr>
          <a:xfrm>
            <a:off x="8948615" y="3834873"/>
            <a:ext cx="2883950" cy="1726052"/>
            <a:chOff x="8948615" y="3834873"/>
            <a:chExt cx="2883950" cy="1726052"/>
          </a:xfrm>
        </p:grpSpPr>
        <p:sp>
          <p:nvSpPr>
            <p:cNvPr id="529" name="Freeform 528"/>
            <p:cNvSpPr/>
            <p:nvPr/>
          </p:nvSpPr>
          <p:spPr>
            <a:xfrm>
              <a:off x="8948615"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0" name="Freeform 529"/>
            <p:cNvSpPr/>
            <p:nvPr/>
          </p:nvSpPr>
          <p:spPr>
            <a:xfrm>
              <a:off x="8948615"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1" name="Freeform 530"/>
            <p:cNvSpPr/>
            <p:nvPr/>
          </p:nvSpPr>
          <p:spPr>
            <a:xfrm>
              <a:off x="8948615"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2" name="Freeform 531"/>
            <p:cNvSpPr/>
            <p:nvPr/>
          </p:nvSpPr>
          <p:spPr>
            <a:xfrm>
              <a:off x="9237014"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3" name="Freeform 532"/>
            <p:cNvSpPr/>
            <p:nvPr/>
          </p:nvSpPr>
          <p:spPr>
            <a:xfrm>
              <a:off x="9237014"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4" name="Freeform 533"/>
            <p:cNvSpPr/>
            <p:nvPr/>
          </p:nvSpPr>
          <p:spPr>
            <a:xfrm>
              <a:off x="9237014"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5" name="Freeform 534"/>
            <p:cNvSpPr/>
            <p:nvPr/>
          </p:nvSpPr>
          <p:spPr>
            <a:xfrm>
              <a:off x="9525537"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6" name="Freeform 535"/>
            <p:cNvSpPr/>
            <p:nvPr/>
          </p:nvSpPr>
          <p:spPr>
            <a:xfrm>
              <a:off x="9525537"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7" name="Freeform 536"/>
            <p:cNvSpPr/>
            <p:nvPr/>
          </p:nvSpPr>
          <p:spPr>
            <a:xfrm>
              <a:off x="9525537"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8" name="Freeform 537"/>
            <p:cNvSpPr/>
            <p:nvPr/>
          </p:nvSpPr>
          <p:spPr>
            <a:xfrm>
              <a:off x="9813936"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9" name="Freeform 538"/>
            <p:cNvSpPr/>
            <p:nvPr/>
          </p:nvSpPr>
          <p:spPr>
            <a:xfrm>
              <a:off x="9813936"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0" name="Freeform 539"/>
            <p:cNvSpPr/>
            <p:nvPr/>
          </p:nvSpPr>
          <p:spPr>
            <a:xfrm>
              <a:off x="9813936"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1" name="Freeform 540"/>
            <p:cNvSpPr/>
            <p:nvPr/>
          </p:nvSpPr>
          <p:spPr>
            <a:xfrm>
              <a:off x="10101799"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2" name="Freeform 541"/>
            <p:cNvSpPr/>
            <p:nvPr/>
          </p:nvSpPr>
          <p:spPr>
            <a:xfrm>
              <a:off x="10101799"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3" name="Freeform 542"/>
            <p:cNvSpPr/>
            <p:nvPr/>
          </p:nvSpPr>
          <p:spPr>
            <a:xfrm>
              <a:off x="10101799"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4" name="Freeform 543"/>
            <p:cNvSpPr/>
            <p:nvPr/>
          </p:nvSpPr>
          <p:spPr>
            <a:xfrm>
              <a:off x="10390198"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5" name="Freeform 544"/>
            <p:cNvSpPr/>
            <p:nvPr/>
          </p:nvSpPr>
          <p:spPr>
            <a:xfrm>
              <a:off x="10390198"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6" name="Freeform 545"/>
            <p:cNvSpPr/>
            <p:nvPr/>
          </p:nvSpPr>
          <p:spPr>
            <a:xfrm>
              <a:off x="10390198"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7" name="Freeform 546"/>
            <p:cNvSpPr/>
            <p:nvPr/>
          </p:nvSpPr>
          <p:spPr>
            <a:xfrm>
              <a:off x="10678721"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8" name="Freeform 547"/>
            <p:cNvSpPr/>
            <p:nvPr/>
          </p:nvSpPr>
          <p:spPr>
            <a:xfrm>
              <a:off x="10678721"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9" name="Freeform 548"/>
            <p:cNvSpPr/>
            <p:nvPr/>
          </p:nvSpPr>
          <p:spPr>
            <a:xfrm>
              <a:off x="10678721"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0" name="Freeform 549"/>
            <p:cNvSpPr/>
            <p:nvPr/>
          </p:nvSpPr>
          <p:spPr>
            <a:xfrm>
              <a:off x="10967120"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1" name="Freeform 550"/>
            <p:cNvSpPr/>
            <p:nvPr/>
          </p:nvSpPr>
          <p:spPr>
            <a:xfrm>
              <a:off x="10967120"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2" name="Freeform 551"/>
            <p:cNvSpPr/>
            <p:nvPr/>
          </p:nvSpPr>
          <p:spPr>
            <a:xfrm>
              <a:off x="10967120"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3" name="Freeform 552"/>
            <p:cNvSpPr/>
            <p:nvPr/>
          </p:nvSpPr>
          <p:spPr>
            <a:xfrm>
              <a:off x="11255643"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4" name="Freeform 553"/>
            <p:cNvSpPr/>
            <p:nvPr/>
          </p:nvSpPr>
          <p:spPr>
            <a:xfrm>
              <a:off x="11255643"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5" name="Freeform 554"/>
            <p:cNvSpPr/>
            <p:nvPr/>
          </p:nvSpPr>
          <p:spPr>
            <a:xfrm>
              <a:off x="11255643"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6" name="Freeform 555"/>
            <p:cNvSpPr/>
            <p:nvPr/>
          </p:nvSpPr>
          <p:spPr>
            <a:xfrm>
              <a:off x="11544042"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7" name="Freeform 556"/>
            <p:cNvSpPr/>
            <p:nvPr/>
          </p:nvSpPr>
          <p:spPr>
            <a:xfrm>
              <a:off x="11544042"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8" name="Freeform 557"/>
            <p:cNvSpPr/>
            <p:nvPr/>
          </p:nvSpPr>
          <p:spPr>
            <a:xfrm>
              <a:off x="11544042"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559" name="Rectangular Callout 558"/>
          <p:cNvSpPr/>
          <p:nvPr/>
        </p:nvSpPr>
        <p:spPr>
          <a:xfrm>
            <a:off x="1068512" y="1001826"/>
            <a:ext cx="3795814" cy="849362"/>
          </a:xfrm>
          <a:prstGeom prst="wedgeRectCallout">
            <a:avLst>
              <a:gd name="adj1" fmla="val 63970"/>
              <a:gd name="adj2" fmla="val 113537"/>
            </a:avLst>
          </a:prstGeom>
          <a:solidFill>
            <a:sysClr val="window" lastClr="FFFFFF"/>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400" kern="0" dirty="0" smtClean="0">
                <a:solidFill>
                  <a:prstClr val="black"/>
                </a:solidFill>
                <a:latin typeface="+mj-lt"/>
              </a:rPr>
              <a:t>We may v</a:t>
            </a:r>
            <a:r>
              <a:rPr kumimoji="0" lang="en-IN" sz="2400" b="0" i="0" u="none" strike="noStrike" kern="0" cap="none" spc="0" normalizeH="0" baseline="0" noProof="0" dirty="0" err="1" smtClean="0">
                <a:ln>
                  <a:noFill/>
                </a:ln>
                <a:solidFill>
                  <a:prstClr val="black"/>
                </a:solidFill>
                <a:effectLst/>
                <a:uLnTx/>
                <a:uFillTx/>
                <a:latin typeface="+mj-lt"/>
                <a:ea typeface="+mn-ea"/>
                <a:cs typeface="+mn-cs"/>
              </a:rPr>
              <a:t>erify</a:t>
            </a:r>
            <a:r>
              <a:rPr kumimoji="0" lang="en-IN" sz="2400" b="0" i="0" u="none" strike="noStrike" kern="0" cap="none" spc="0" normalizeH="0" baseline="0" noProof="0" dirty="0" smtClean="0">
                <a:ln>
                  <a:noFill/>
                </a:ln>
                <a:solidFill>
                  <a:prstClr val="black"/>
                </a:solidFill>
                <a:effectLst/>
                <a:uLnTx/>
                <a:uFillTx/>
                <a:latin typeface="+mj-lt"/>
                <a:ea typeface="+mn-ea"/>
                <a:cs typeface="+mn-cs"/>
              </a:rPr>
              <a:t> that 2x2 stride leads to too much info loss</a:t>
            </a:r>
          </a:p>
        </p:txBody>
      </p:sp>
      <p:grpSp>
        <p:nvGrpSpPr>
          <p:cNvPr id="560" name="Group 559"/>
          <p:cNvGrpSpPr/>
          <p:nvPr/>
        </p:nvGrpSpPr>
        <p:grpSpPr>
          <a:xfrm>
            <a:off x="364711" y="3876273"/>
            <a:ext cx="2884858" cy="288523"/>
            <a:chOff x="585637" y="2296636"/>
            <a:chExt cx="2884858" cy="288523"/>
          </a:xfrm>
          <a:solidFill>
            <a:srgbClr val="5B9BD5">
              <a:lumMod val="20000"/>
              <a:lumOff val="80000"/>
            </a:srgbClr>
          </a:solidFill>
        </p:grpSpPr>
        <p:sp>
          <p:nvSpPr>
            <p:cNvPr id="561" name="Rectangle 560"/>
            <p:cNvSpPr/>
            <p:nvPr/>
          </p:nvSpPr>
          <p:spPr>
            <a:xfrm>
              <a:off x="585637"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2" name="Rectangle 561"/>
            <p:cNvSpPr/>
            <p:nvPr/>
          </p:nvSpPr>
          <p:spPr>
            <a:xfrm>
              <a:off x="874160"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3" name="Rectangle 562"/>
            <p:cNvSpPr/>
            <p:nvPr/>
          </p:nvSpPr>
          <p:spPr>
            <a:xfrm>
              <a:off x="1162683"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4" name="Rectangle 563"/>
            <p:cNvSpPr/>
            <p:nvPr/>
          </p:nvSpPr>
          <p:spPr>
            <a:xfrm>
              <a:off x="1451082"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5" name="Rectangle 564"/>
            <p:cNvSpPr/>
            <p:nvPr/>
          </p:nvSpPr>
          <p:spPr>
            <a:xfrm>
              <a:off x="1739605"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6" name="Rectangle 565"/>
            <p:cNvSpPr/>
            <p:nvPr/>
          </p:nvSpPr>
          <p:spPr>
            <a:xfrm>
              <a:off x="2028128"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7" name="Rectangle 566"/>
            <p:cNvSpPr/>
            <p:nvPr/>
          </p:nvSpPr>
          <p:spPr>
            <a:xfrm>
              <a:off x="2316527"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8" name="Rectangle 567"/>
            <p:cNvSpPr/>
            <p:nvPr/>
          </p:nvSpPr>
          <p:spPr>
            <a:xfrm>
              <a:off x="2605050"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9" name="Rectangle 568"/>
            <p:cNvSpPr/>
            <p:nvPr/>
          </p:nvSpPr>
          <p:spPr>
            <a:xfrm>
              <a:off x="2893573"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0" name="Rectangle 569"/>
            <p:cNvSpPr/>
            <p:nvPr/>
          </p:nvSpPr>
          <p:spPr>
            <a:xfrm>
              <a:off x="3181972"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571" name="Group 570"/>
          <p:cNvGrpSpPr/>
          <p:nvPr/>
        </p:nvGrpSpPr>
        <p:grpSpPr>
          <a:xfrm>
            <a:off x="3250168" y="2152834"/>
            <a:ext cx="288523" cy="2016577"/>
            <a:chOff x="107224" y="2449263"/>
            <a:chExt cx="288523" cy="2016577"/>
          </a:xfrm>
          <a:solidFill>
            <a:srgbClr val="5B9BD5">
              <a:lumMod val="20000"/>
              <a:lumOff val="80000"/>
            </a:srgbClr>
          </a:solidFill>
        </p:grpSpPr>
        <p:sp>
          <p:nvSpPr>
            <p:cNvPr id="572" name="Rectangle 571"/>
            <p:cNvSpPr/>
            <p:nvPr/>
          </p:nvSpPr>
          <p:spPr>
            <a:xfrm>
              <a:off x="107224" y="244926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3" name="Rectangle 572"/>
            <p:cNvSpPr/>
            <p:nvPr/>
          </p:nvSpPr>
          <p:spPr>
            <a:xfrm>
              <a:off x="107224" y="273778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4" name="Rectangle 573"/>
            <p:cNvSpPr/>
            <p:nvPr/>
          </p:nvSpPr>
          <p:spPr>
            <a:xfrm>
              <a:off x="107224" y="3022552"/>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5" name="Rectangle 574"/>
            <p:cNvSpPr/>
            <p:nvPr/>
          </p:nvSpPr>
          <p:spPr>
            <a:xfrm>
              <a:off x="107224" y="3311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6" name="Rectangle 575"/>
            <p:cNvSpPr/>
            <p:nvPr/>
          </p:nvSpPr>
          <p:spPr>
            <a:xfrm>
              <a:off x="107224" y="3599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7" name="Rectangle 576"/>
            <p:cNvSpPr/>
            <p:nvPr/>
          </p:nvSpPr>
          <p:spPr>
            <a:xfrm>
              <a:off x="107224" y="3888794"/>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78" name="Rectangle 577"/>
            <p:cNvSpPr/>
            <p:nvPr/>
          </p:nvSpPr>
          <p:spPr>
            <a:xfrm>
              <a:off x="107224" y="417731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8009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wipe(left)">
                                      <p:cBhvr>
                                        <p:cTn id="7" dur="500"/>
                                        <p:tgtEl>
                                          <p:spTgt spid="4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2"/>
                                        </p:tgtEl>
                                        <p:attrNameLst>
                                          <p:attrName>style.visibility</p:attrName>
                                        </p:attrNameLst>
                                      </p:cBhvr>
                                      <p:to>
                                        <p:strVal val="visible"/>
                                      </p:to>
                                    </p:set>
                                    <p:animEffect transition="in" filter="wipe(left)">
                                      <p:cBhvr>
                                        <p:cTn id="11" dur="500"/>
                                        <p:tgtEl>
                                          <p:spTgt spid="48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83"/>
                                        </p:tgtEl>
                                        <p:attrNameLst>
                                          <p:attrName>style.visibility</p:attrName>
                                        </p:attrNameLst>
                                      </p:cBhvr>
                                      <p:to>
                                        <p:strVal val="visible"/>
                                      </p:to>
                                    </p:set>
                                    <p:animEffect transition="in" filter="wipe(left)">
                                      <p:cBhvr>
                                        <p:cTn id="15" dur="500"/>
                                        <p:tgtEl>
                                          <p:spTgt spid="48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84"/>
                                        </p:tgtEl>
                                        <p:attrNameLst>
                                          <p:attrName>style.visibility</p:attrName>
                                        </p:attrNameLst>
                                      </p:cBhvr>
                                      <p:to>
                                        <p:strVal val="visible"/>
                                      </p:to>
                                    </p:set>
                                    <p:animEffect transition="in" filter="wipe(left)">
                                      <p:cBhvr>
                                        <p:cTn id="19" dur="500"/>
                                        <p:tgtEl>
                                          <p:spTgt spid="4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8"/>
                                        </p:tgtEl>
                                        <p:attrNameLst>
                                          <p:attrName>style.visibility</p:attrName>
                                        </p:attrNameLst>
                                      </p:cBhvr>
                                      <p:to>
                                        <p:strVal val="visible"/>
                                      </p:to>
                                    </p:set>
                                    <p:animEffect transition="in" filter="fade">
                                      <p:cBhvr>
                                        <p:cTn id="24" dur="500"/>
                                        <p:tgtEl>
                                          <p:spTgt spid="29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87"/>
                                        </p:tgtEl>
                                        <p:attrNameLst>
                                          <p:attrName>style.visibility</p:attrName>
                                        </p:attrNameLst>
                                      </p:cBhvr>
                                      <p:to>
                                        <p:strVal val="visible"/>
                                      </p:to>
                                    </p:set>
                                    <p:animEffect transition="in" filter="wipe(up)">
                                      <p:cBhvr>
                                        <p:cTn id="29" dur="500"/>
                                        <p:tgtEl>
                                          <p:spTgt spid="4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495"/>
                                        </p:tgtEl>
                                        <p:attrNameLst>
                                          <p:attrName>style.visibility</p:attrName>
                                        </p:attrNameLst>
                                      </p:cBhvr>
                                      <p:to>
                                        <p:strVal val="visible"/>
                                      </p:to>
                                    </p:set>
                                    <p:animEffect transition="in" filter="wipe(right)">
                                      <p:cBhvr>
                                        <p:cTn id="34" dur="500"/>
                                        <p:tgtEl>
                                          <p:spTgt spid="49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71"/>
                                        </p:tgtEl>
                                        <p:attrNameLst>
                                          <p:attrName>style.visibility</p:attrName>
                                        </p:attrNameLst>
                                      </p:cBhvr>
                                      <p:to>
                                        <p:strVal val="visible"/>
                                      </p:to>
                                    </p:set>
                                    <p:animEffect transition="in" filter="fade">
                                      <p:cBhvr>
                                        <p:cTn id="38" dur="500"/>
                                        <p:tgtEl>
                                          <p:spTgt spid="571"/>
                                        </p:tgtEl>
                                      </p:cBhvr>
                                    </p:animEffect>
                                  </p:childTnLst>
                                </p:cTn>
                              </p:par>
                              <p:par>
                                <p:cTn id="39" presetID="10" presetClass="entr" presetSubtype="0" fill="hold" nodeType="withEffect">
                                  <p:stCondLst>
                                    <p:cond delay="0"/>
                                  </p:stCondLst>
                                  <p:childTnLst>
                                    <p:set>
                                      <p:cBhvr>
                                        <p:cTn id="40" dur="1" fill="hold">
                                          <p:stCondLst>
                                            <p:cond delay="0"/>
                                          </p:stCondLst>
                                        </p:cTn>
                                        <p:tgtEl>
                                          <p:spTgt spid="560"/>
                                        </p:tgtEl>
                                        <p:attrNameLst>
                                          <p:attrName>style.visibility</p:attrName>
                                        </p:attrNameLst>
                                      </p:cBhvr>
                                      <p:to>
                                        <p:strVal val="visible"/>
                                      </p:to>
                                    </p:set>
                                    <p:animEffect transition="in" filter="fade">
                                      <p:cBhvr>
                                        <p:cTn id="41" dur="500"/>
                                        <p:tgtEl>
                                          <p:spTgt spid="56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2"/>
                                        </p:tgtEl>
                                        <p:attrNameLst>
                                          <p:attrName>style.visibility</p:attrName>
                                        </p:attrNameLst>
                                      </p:cBhvr>
                                      <p:to>
                                        <p:strVal val="visible"/>
                                      </p:to>
                                    </p:set>
                                    <p:animEffect transition="in" filter="wipe(up)">
                                      <p:cBhvr>
                                        <p:cTn id="46" dur="500"/>
                                        <p:tgtEl>
                                          <p:spTgt spid="29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485"/>
                                        </p:tgtEl>
                                        <p:attrNameLst>
                                          <p:attrName>style.visibility</p:attrName>
                                        </p:attrNameLst>
                                      </p:cBhvr>
                                      <p:to>
                                        <p:strVal val="visible"/>
                                      </p:to>
                                    </p:set>
                                    <p:animEffect transition="in" filter="wipe(up)">
                                      <p:cBhvr>
                                        <p:cTn id="50" dur="500"/>
                                        <p:tgtEl>
                                          <p:spTgt spid="48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9"/>
                                        </p:tgtEl>
                                        <p:attrNameLst>
                                          <p:attrName>style.visibility</p:attrName>
                                        </p:attrNameLst>
                                      </p:cBhvr>
                                      <p:to>
                                        <p:strVal val="visible"/>
                                      </p:to>
                                    </p:set>
                                    <p:animEffect transition="in" filter="fade">
                                      <p:cBhvr>
                                        <p:cTn id="55" dur="500"/>
                                        <p:tgtEl>
                                          <p:spTgt spid="35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7"/>
                                        </p:tgtEl>
                                        <p:attrNameLst>
                                          <p:attrName>style.visibility</p:attrName>
                                        </p:attrNameLst>
                                      </p:cBhvr>
                                      <p:to>
                                        <p:strVal val="visible"/>
                                      </p:to>
                                    </p:set>
                                    <p:animEffect transition="in" filter="fade">
                                      <p:cBhvr>
                                        <p:cTn id="60" dur="500"/>
                                        <p:tgtEl>
                                          <p:spTgt spid="49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95"/>
                                        </p:tgtEl>
                                        <p:attrNameLst>
                                          <p:attrName>style.visibility</p:attrName>
                                        </p:attrNameLst>
                                      </p:cBhvr>
                                      <p:to>
                                        <p:strVal val="visible"/>
                                      </p:to>
                                    </p:set>
                                    <p:animEffect transition="in" filter="wipe(up)">
                                      <p:cBhvr>
                                        <p:cTn id="65" dur="500"/>
                                        <p:tgtEl>
                                          <p:spTgt spid="295"/>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86"/>
                                        </p:tgtEl>
                                        <p:attrNameLst>
                                          <p:attrName>style.visibility</p:attrName>
                                        </p:attrNameLst>
                                      </p:cBhvr>
                                      <p:to>
                                        <p:strVal val="visible"/>
                                      </p:to>
                                    </p:set>
                                    <p:animEffect transition="in" filter="wipe(up)">
                                      <p:cBhvr>
                                        <p:cTn id="69" dur="500"/>
                                        <p:tgtEl>
                                          <p:spTgt spid="48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20"/>
                                        </p:tgtEl>
                                        <p:attrNameLst>
                                          <p:attrName>style.visibility</p:attrName>
                                        </p:attrNameLst>
                                      </p:cBhvr>
                                      <p:to>
                                        <p:strVal val="visible"/>
                                      </p:to>
                                    </p:set>
                                    <p:animEffect transition="in" filter="fade">
                                      <p:cBhvr>
                                        <p:cTn id="74" dur="500"/>
                                        <p:tgtEl>
                                          <p:spTgt spid="4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28"/>
                                        </p:tgtEl>
                                        <p:attrNameLst>
                                          <p:attrName>style.visibility</p:attrName>
                                        </p:attrNameLst>
                                      </p:cBhvr>
                                      <p:to>
                                        <p:strVal val="visible"/>
                                      </p:to>
                                    </p:set>
                                    <p:animEffect transition="in" filter="fade">
                                      <p:cBhvr>
                                        <p:cTn id="79" dur="500"/>
                                        <p:tgtEl>
                                          <p:spTgt spid="52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496"/>
                                        </p:tgtEl>
                                        <p:attrNameLst>
                                          <p:attrName>style.visibility</p:attrName>
                                        </p:attrNameLst>
                                      </p:cBhvr>
                                      <p:to>
                                        <p:strVal val="visible"/>
                                      </p:to>
                                    </p:set>
                                    <p:animEffect transition="in" filter="wipe(left)">
                                      <p:cBhvr>
                                        <p:cTn id="83" dur="500"/>
                                        <p:tgtEl>
                                          <p:spTgt spid="49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59"/>
                                        </p:tgtEl>
                                        <p:attrNameLst>
                                          <p:attrName>style.visibility</p:attrName>
                                        </p:attrNameLst>
                                      </p:cBhvr>
                                      <p:to>
                                        <p:strVal val="visible"/>
                                      </p:to>
                                    </p:set>
                                    <p:animEffect transition="in" filter="wipe(left)">
                                      <p:cBhvr>
                                        <p:cTn id="88"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2" grpId="0"/>
      <p:bldP spid="483" grpId="0"/>
      <p:bldP spid="484" grpId="0"/>
      <p:bldP spid="485" grpId="0"/>
      <p:bldP spid="486" grpId="0"/>
      <p:bldP spid="495" grpId="0" animBg="1"/>
      <p:bldP spid="496" grpId="0"/>
      <p:bldP spid="5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CNNs in Computer Vision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grpSp>
        <p:nvGrpSpPr>
          <p:cNvPr id="103" name="Group 102"/>
          <p:cNvGrpSpPr/>
          <p:nvPr/>
        </p:nvGrpSpPr>
        <p:grpSpPr>
          <a:xfrm>
            <a:off x="653554" y="980019"/>
            <a:ext cx="3484450" cy="5124406"/>
            <a:chOff x="969904" y="1115098"/>
            <a:chExt cx="2288002" cy="3364850"/>
          </a:xfrm>
          <a:solidFill>
            <a:srgbClr val="00B0F0">
              <a:alpha val="20000"/>
            </a:srgbClr>
          </a:solidFill>
        </p:grpSpPr>
        <p:sp>
          <p:nvSpPr>
            <p:cNvPr id="104" name="Parallelogram 103"/>
            <p:cNvSpPr/>
            <p:nvPr/>
          </p:nvSpPr>
          <p:spPr>
            <a:xfrm rot="9472603">
              <a:off x="969904" y="182797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Parallelogram 104"/>
            <p:cNvSpPr/>
            <p:nvPr/>
          </p:nvSpPr>
          <p:spPr>
            <a:xfrm rot="9472603">
              <a:off x="1319735" y="168404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Parallelogram 105"/>
            <p:cNvSpPr/>
            <p:nvPr/>
          </p:nvSpPr>
          <p:spPr>
            <a:xfrm rot="9472603">
              <a:off x="969904" y="227595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Parallelogram 106"/>
            <p:cNvSpPr/>
            <p:nvPr/>
          </p:nvSpPr>
          <p:spPr>
            <a:xfrm rot="9472603">
              <a:off x="1319735" y="213202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Parallelogram 107"/>
            <p:cNvSpPr/>
            <p:nvPr/>
          </p:nvSpPr>
          <p:spPr>
            <a:xfrm rot="9472603">
              <a:off x="969904" y="272394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Parallelogram 108"/>
            <p:cNvSpPr/>
            <p:nvPr/>
          </p:nvSpPr>
          <p:spPr>
            <a:xfrm rot="9472603">
              <a:off x="1319735" y="258001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Parallelogram 109"/>
            <p:cNvSpPr/>
            <p:nvPr/>
          </p:nvSpPr>
          <p:spPr>
            <a:xfrm rot="9472603">
              <a:off x="969904" y="317192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9472603">
              <a:off x="1319735" y="302799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9472603">
              <a:off x="969904" y="36177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arallelogram 112"/>
            <p:cNvSpPr/>
            <p:nvPr/>
          </p:nvSpPr>
          <p:spPr>
            <a:xfrm rot="9472603">
              <a:off x="1319735" y="34737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9472603">
              <a:off x="969904" y="40657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9472603">
              <a:off x="1319735" y="39217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Parallelogram 115"/>
            <p:cNvSpPr/>
            <p:nvPr/>
          </p:nvSpPr>
          <p:spPr>
            <a:xfrm rot="9472603">
              <a:off x="1666287" y="154266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Parallelogram 116"/>
            <p:cNvSpPr/>
            <p:nvPr/>
          </p:nvSpPr>
          <p:spPr>
            <a:xfrm rot="9472603">
              <a:off x="2016118" y="139873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Parallelogram 117"/>
            <p:cNvSpPr/>
            <p:nvPr/>
          </p:nvSpPr>
          <p:spPr>
            <a:xfrm rot="9472603">
              <a:off x="1666287" y="199064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Parallelogram 118"/>
            <p:cNvSpPr/>
            <p:nvPr/>
          </p:nvSpPr>
          <p:spPr>
            <a:xfrm rot="9472603">
              <a:off x="2016118" y="184671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Parallelogram 119"/>
            <p:cNvSpPr/>
            <p:nvPr/>
          </p:nvSpPr>
          <p:spPr>
            <a:xfrm rot="9472603">
              <a:off x="1666287" y="243863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rot="9472603">
              <a:off x="2016118" y="229470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Parallelogram 121"/>
            <p:cNvSpPr/>
            <p:nvPr/>
          </p:nvSpPr>
          <p:spPr>
            <a:xfrm rot="9472603">
              <a:off x="1666287" y="288662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Parallelogram 122"/>
            <p:cNvSpPr/>
            <p:nvPr/>
          </p:nvSpPr>
          <p:spPr>
            <a:xfrm rot="9472603">
              <a:off x="2016118" y="274268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Parallelogram 123"/>
            <p:cNvSpPr/>
            <p:nvPr/>
          </p:nvSpPr>
          <p:spPr>
            <a:xfrm rot="9472603">
              <a:off x="1666287" y="333242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rot="9472603">
              <a:off x="2016118" y="318849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Parallelogram 125"/>
            <p:cNvSpPr/>
            <p:nvPr/>
          </p:nvSpPr>
          <p:spPr>
            <a:xfrm rot="9472603">
              <a:off x="1666287" y="378040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rot="9472603">
              <a:off x="2016118" y="363647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Parallelogram 127"/>
            <p:cNvSpPr/>
            <p:nvPr/>
          </p:nvSpPr>
          <p:spPr>
            <a:xfrm rot="9472603">
              <a:off x="2366902" y="12590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Parallelogram 128"/>
            <p:cNvSpPr/>
            <p:nvPr/>
          </p:nvSpPr>
          <p:spPr>
            <a:xfrm rot="9472603">
              <a:off x="2716733" y="11150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Parallelogram 129"/>
            <p:cNvSpPr/>
            <p:nvPr/>
          </p:nvSpPr>
          <p:spPr>
            <a:xfrm rot="9472603">
              <a:off x="2366902" y="17070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Parallelogram 130"/>
            <p:cNvSpPr/>
            <p:nvPr/>
          </p:nvSpPr>
          <p:spPr>
            <a:xfrm rot="9472603">
              <a:off x="2716733" y="15630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Parallelogram 131"/>
            <p:cNvSpPr/>
            <p:nvPr/>
          </p:nvSpPr>
          <p:spPr>
            <a:xfrm rot="9472603">
              <a:off x="2366902" y="215500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Parallelogram 132"/>
            <p:cNvSpPr/>
            <p:nvPr/>
          </p:nvSpPr>
          <p:spPr>
            <a:xfrm rot="9472603">
              <a:off x="2716733" y="201107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Parallelogram 133"/>
            <p:cNvSpPr/>
            <p:nvPr/>
          </p:nvSpPr>
          <p:spPr>
            <a:xfrm rot="9472603">
              <a:off x="2366902" y="260298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arallelogram 134"/>
            <p:cNvSpPr/>
            <p:nvPr/>
          </p:nvSpPr>
          <p:spPr>
            <a:xfrm rot="9472603">
              <a:off x="2716733" y="245905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arallelogram 135"/>
            <p:cNvSpPr/>
            <p:nvPr/>
          </p:nvSpPr>
          <p:spPr>
            <a:xfrm rot="9472603">
              <a:off x="2366902" y="304878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arallelogram 136"/>
            <p:cNvSpPr/>
            <p:nvPr/>
          </p:nvSpPr>
          <p:spPr>
            <a:xfrm rot="9472603">
              <a:off x="2716733" y="290485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Parallelogram 137"/>
            <p:cNvSpPr/>
            <p:nvPr/>
          </p:nvSpPr>
          <p:spPr>
            <a:xfrm rot="9472603">
              <a:off x="2366902" y="349676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Parallelogram 138"/>
            <p:cNvSpPr/>
            <p:nvPr/>
          </p:nvSpPr>
          <p:spPr>
            <a:xfrm rot="9472603">
              <a:off x="2716733" y="335283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4292371" y="2378683"/>
            <a:ext cx="2418919" cy="3321528"/>
            <a:chOff x="4611765" y="2701225"/>
            <a:chExt cx="2418919" cy="3321528"/>
          </a:xfrm>
          <a:solidFill>
            <a:srgbClr val="FF0000">
              <a:alpha val="20000"/>
            </a:srgbClr>
          </a:solidFill>
        </p:grpSpPr>
        <p:sp>
          <p:nvSpPr>
            <p:cNvPr id="141" name="Parallelogram 140"/>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Parallelogram 141"/>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Parallelogram 142"/>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Parallelogram 143"/>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arallelogram 145"/>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Parallelogram 146"/>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Parallelogram 147"/>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Parallelogram 149"/>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arallelogram 150"/>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arallelogram 151"/>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arallelogram 152"/>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Parallelogram 153"/>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Parallelogram 154"/>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Parallelogram 155"/>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359026" y="1512045"/>
            <a:ext cx="4371215" cy="2694628"/>
            <a:chOff x="359026" y="1338795"/>
            <a:chExt cx="4371215" cy="2694628"/>
          </a:xfrm>
        </p:grpSpPr>
        <p:sp>
          <p:nvSpPr>
            <p:cNvPr id="158" name="Parallelogram 157"/>
            <p:cNvSpPr/>
            <p:nvPr/>
          </p:nvSpPr>
          <p:spPr>
            <a:xfrm rot="9472603">
              <a:off x="359026" y="1735232"/>
              <a:ext cx="2475825" cy="1895098"/>
            </a:xfrm>
            <a:prstGeom prst="parallelogram">
              <a:avLst>
                <a:gd name="adj" fmla="val 39991"/>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809828" y="2000706"/>
              <a:ext cx="3920413" cy="11803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388667" y="1338795"/>
              <a:ext cx="2341574" cy="18422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03177" y="3181008"/>
              <a:ext cx="3927064" cy="852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93628" y="3181008"/>
              <a:ext cx="2318637" cy="2044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1432870" y="2425581"/>
            <a:ext cx="4582056" cy="2694629"/>
            <a:chOff x="359026" y="1338795"/>
            <a:chExt cx="4582056" cy="2694629"/>
          </a:xfrm>
        </p:grpSpPr>
        <p:sp>
          <p:nvSpPr>
            <p:cNvPr id="164" name="Parallelogram 163"/>
            <p:cNvSpPr/>
            <p:nvPr/>
          </p:nvSpPr>
          <p:spPr>
            <a:xfrm rot="9472603">
              <a:off x="359026" y="1735232"/>
              <a:ext cx="2475825" cy="1895098"/>
            </a:xfrm>
            <a:prstGeom prst="parallelogram">
              <a:avLst>
                <a:gd name="adj" fmla="val 39991"/>
              </a:avLst>
            </a:prstGeom>
            <a:noFill/>
            <a:ln w="762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p:nvPr/>
          </p:nvCxnSpPr>
          <p:spPr>
            <a:xfrm>
              <a:off x="809828" y="2000706"/>
              <a:ext cx="4118690" cy="1595998"/>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388667" y="1338795"/>
              <a:ext cx="2546502" cy="2264563"/>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03177" y="3599465"/>
              <a:ext cx="4137905" cy="433959"/>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393628" y="3385432"/>
              <a:ext cx="2547454" cy="212514"/>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897284" y="3329222"/>
            <a:ext cx="5401921" cy="2694629"/>
            <a:chOff x="359026" y="1338795"/>
            <a:chExt cx="5401921" cy="2694629"/>
          </a:xfrm>
        </p:grpSpPr>
        <p:sp>
          <p:nvSpPr>
            <p:cNvPr id="170" name="Parallelogram 169"/>
            <p:cNvSpPr/>
            <p:nvPr/>
          </p:nvSpPr>
          <p:spPr>
            <a:xfrm rot="9472603">
              <a:off x="359026" y="1735232"/>
              <a:ext cx="2475825" cy="1895098"/>
            </a:xfrm>
            <a:prstGeom prst="parallelogram">
              <a:avLst>
                <a:gd name="adj" fmla="val 39991"/>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p:cNvCxnSpPr/>
            <p:nvPr/>
          </p:nvCxnSpPr>
          <p:spPr>
            <a:xfrm>
              <a:off x="809828" y="2000706"/>
              <a:ext cx="4923880" cy="176470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88667" y="1338795"/>
              <a:ext cx="3372280" cy="24341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03177" y="3776264"/>
              <a:ext cx="4957770" cy="25716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393628" y="3385432"/>
              <a:ext cx="3360877" cy="39083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035802" y="2243381"/>
            <a:ext cx="4978032" cy="1756368"/>
            <a:chOff x="6035802" y="2243381"/>
            <a:chExt cx="4978032" cy="1756368"/>
          </a:xfrm>
        </p:grpSpPr>
        <p:cxnSp>
          <p:nvCxnSpPr>
            <p:cNvPr id="176" name="Straight Connector 175"/>
            <p:cNvCxnSpPr/>
            <p:nvPr/>
          </p:nvCxnSpPr>
          <p:spPr>
            <a:xfrm>
              <a:off x="6562366" y="2243381"/>
              <a:ext cx="4429562" cy="86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038531" y="2477918"/>
              <a:ext cx="4441086" cy="8478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6035802" y="3134128"/>
              <a:ext cx="4443815" cy="861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562366" y="2933194"/>
              <a:ext cx="4429562" cy="8582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6038531" y="2243381"/>
              <a:ext cx="523835" cy="216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6038531" y="2474456"/>
              <a:ext cx="0" cy="656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6557814" y="2243381"/>
              <a:ext cx="0" cy="685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6038532" y="2927813"/>
              <a:ext cx="525287" cy="213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10488546" y="3101630"/>
              <a:ext cx="525288" cy="898119"/>
              <a:chOff x="10488546" y="3101630"/>
              <a:chExt cx="525288" cy="898119"/>
            </a:xfrm>
          </p:grpSpPr>
          <p:cxnSp>
            <p:nvCxnSpPr>
              <p:cNvPr id="185" name="Straight Connector 184"/>
              <p:cNvCxnSpPr/>
              <p:nvPr/>
            </p:nvCxnSpPr>
            <p:spPr>
              <a:xfrm flipV="1">
                <a:off x="10488546" y="3101630"/>
                <a:ext cx="523835" cy="216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10488546" y="3332705"/>
                <a:ext cx="0" cy="656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11007829" y="3101630"/>
                <a:ext cx="0" cy="685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10488547" y="3786062"/>
                <a:ext cx="525287" cy="213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Rectangular Callout 188"/>
          <p:cNvSpPr/>
          <p:nvPr/>
        </p:nvSpPr>
        <p:spPr>
          <a:xfrm>
            <a:off x="4265517" y="402424"/>
            <a:ext cx="4529234" cy="895011"/>
          </a:xfrm>
          <a:prstGeom prst="wedgeRectCallout">
            <a:avLst>
              <a:gd name="adj1" fmla="val -85653"/>
              <a:gd name="adj2" fmla="val 7872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3 kernels used to create 3 channels</a:t>
            </a:r>
          </a:p>
          <a:p>
            <a:pPr algn="ctr">
              <a:lnSpc>
                <a:spcPct val="100000"/>
              </a:lnSpc>
            </a:pPr>
            <a:r>
              <a:rPr lang="en-IN" sz="2400" dirty="0">
                <a:solidFill>
                  <a:schemeClr val="tx1"/>
                </a:solidFill>
                <a:latin typeface="+mj-lt"/>
              </a:rPr>
              <a:t>Kernels learnt using </a:t>
            </a:r>
            <a:r>
              <a:rPr lang="en-IN" sz="2400" dirty="0" err="1" smtClean="0">
                <a:solidFill>
                  <a:schemeClr val="tx1"/>
                </a:solidFill>
                <a:latin typeface="+mj-lt"/>
              </a:rPr>
              <a:t>backprop</a:t>
            </a:r>
            <a:endParaRPr lang="en-IN" sz="2400" dirty="0">
              <a:solidFill>
                <a:schemeClr val="tx1"/>
              </a:solidFill>
              <a:latin typeface="+mj-lt"/>
            </a:endParaRPr>
          </a:p>
        </p:txBody>
      </p:sp>
      <p:sp>
        <p:nvSpPr>
          <p:cNvPr id="190" name="Rectangular Callout 189"/>
          <p:cNvSpPr/>
          <p:nvPr/>
        </p:nvSpPr>
        <p:spPr>
          <a:xfrm>
            <a:off x="8906220" y="809610"/>
            <a:ext cx="3177722" cy="904899"/>
          </a:xfrm>
          <a:prstGeom prst="wedgeRectCallout">
            <a:avLst>
              <a:gd name="adj1" fmla="val -93523"/>
              <a:gd name="adj2" fmla="val 11776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err="1" smtClean="0">
                <a:solidFill>
                  <a:schemeClr val="tx1"/>
                </a:solidFill>
                <a:latin typeface="+mj-lt"/>
              </a:rPr>
              <a:t>Maxpooling</a:t>
            </a:r>
            <a:r>
              <a:rPr lang="en-IN" sz="2400" dirty="0" smtClean="0">
                <a:solidFill>
                  <a:schemeClr val="tx1"/>
                </a:solidFill>
                <a:latin typeface="+mj-lt"/>
              </a:rPr>
              <a:t> often done across channels too</a:t>
            </a:r>
            <a:endParaRPr lang="en-IN" sz="2400" dirty="0">
              <a:solidFill>
                <a:schemeClr val="tx1"/>
              </a:solidFill>
              <a:latin typeface="+mj-lt"/>
            </a:endParaRPr>
          </a:p>
        </p:txBody>
      </p:sp>
      <p:grpSp>
        <p:nvGrpSpPr>
          <p:cNvPr id="191" name="Group 190"/>
          <p:cNvGrpSpPr/>
          <p:nvPr/>
        </p:nvGrpSpPr>
        <p:grpSpPr>
          <a:xfrm>
            <a:off x="5089747" y="2522657"/>
            <a:ext cx="2418919" cy="3321528"/>
            <a:chOff x="4611765" y="2701225"/>
            <a:chExt cx="2418919" cy="3321528"/>
          </a:xfrm>
        </p:grpSpPr>
        <p:sp>
          <p:nvSpPr>
            <p:cNvPr id="192" name="Parallelogram 191"/>
            <p:cNvSpPr/>
            <p:nvPr/>
          </p:nvSpPr>
          <p:spPr>
            <a:xfrm rot="9472603">
              <a:off x="4611765" y="334848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Parallelogram 192"/>
            <p:cNvSpPr/>
            <p:nvPr/>
          </p:nvSpPr>
          <p:spPr>
            <a:xfrm rot="9472603">
              <a:off x="4611765" y="4030740"/>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Parallelogram 193"/>
            <p:cNvSpPr/>
            <p:nvPr/>
          </p:nvSpPr>
          <p:spPr>
            <a:xfrm rot="9472603">
              <a:off x="4611765" y="4712982"/>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Parallelogram 194"/>
            <p:cNvSpPr/>
            <p:nvPr/>
          </p:nvSpPr>
          <p:spPr>
            <a:xfrm rot="9472603">
              <a:off x="4611765" y="5391904"/>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Parallelogram 195"/>
            <p:cNvSpPr/>
            <p:nvPr/>
          </p:nvSpPr>
          <p:spPr>
            <a:xfrm rot="9472603">
              <a:off x="5139537" y="3133181"/>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Parallelogram 196"/>
            <p:cNvSpPr/>
            <p:nvPr/>
          </p:nvSpPr>
          <p:spPr>
            <a:xfrm rot="9472603">
              <a:off x="5672302" y="2913983"/>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Parallelogram 197"/>
            <p:cNvSpPr/>
            <p:nvPr/>
          </p:nvSpPr>
          <p:spPr>
            <a:xfrm rot="9472603">
              <a:off x="5139537" y="381543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Parallelogram 198"/>
            <p:cNvSpPr/>
            <p:nvPr/>
          </p:nvSpPr>
          <p:spPr>
            <a:xfrm rot="9472603">
              <a:off x="5672302" y="3596238"/>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rot="9472603">
              <a:off x="5139537" y="4497677"/>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Parallelogram 200"/>
            <p:cNvSpPr/>
            <p:nvPr/>
          </p:nvSpPr>
          <p:spPr>
            <a:xfrm rot="9472603">
              <a:off x="5672302" y="4278480"/>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Parallelogram 201"/>
            <p:cNvSpPr/>
            <p:nvPr/>
          </p:nvSpPr>
          <p:spPr>
            <a:xfrm rot="9472603">
              <a:off x="5139537" y="5176599"/>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Parallelogram 202"/>
            <p:cNvSpPr/>
            <p:nvPr/>
          </p:nvSpPr>
          <p:spPr>
            <a:xfrm rot="9472603">
              <a:off x="5672302" y="4957402"/>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Parallelogram 203"/>
            <p:cNvSpPr/>
            <p:nvPr/>
          </p:nvSpPr>
          <p:spPr>
            <a:xfrm rot="9472603">
              <a:off x="6206519" y="270122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Parallelogram 204"/>
            <p:cNvSpPr/>
            <p:nvPr/>
          </p:nvSpPr>
          <p:spPr>
            <a:xfrm rot="9472603">
              <a:off x="6206519" y="3383479"/>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rot="9472603">
              <a:off x="6206519" y="4065721"/>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Parallelogram 206"/>
            <p:cNvSpPr/>
            <p:nvPr/>
          </p:nvSpPr>
          <p:spPr>
            <a:xfrm rot="9472603">
              <a:off x="6206519" y="4744643"/>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p:cNvGrpSpPr/>
          <p:nvPr/>
        </p:nvGrpSpPr>
        <p:grpSpPr>
          <a:xfrm>
            <a:off x="5917259" y="2708813"/>
            <a:ext cx="2418919" cy="3321528"/>
            <a:chOff x="4611765" y="2701225"/>
            <a:chExt cx="2418919" cy="3321528"/>
          </a:xfrm>
          <a:solidFill>
            <a:srgbClr val="7030A0">
              <a:alpha val="20000"/>
            </a:srgbClr>
          </a:solidFill>
        </p:grpSpPr>
        <p:sp>
          <p:nvSpPr>
            <p:cNvPr id="209" name="Parallelogram 208"/>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Parallelogram 209"/>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Parallelogram 210"/>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Parallelogram 211"/>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Parallelogram 212"/>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Parallelogram 213"/>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Parallelogram 214"/>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Parallelogram 215"/>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Parallelogram 216"/>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Parallelogram 217"/>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Parallelogram 218"/>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Parallelogram 219"/>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Parallelogram 220"/>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Parallelogram 221"/>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Parallelogram 222"/>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Parallelogram 223"/>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5" name="Group 224"/>
          <p:cNvGrpSpPr/>
          <p:nvPr/>
        </p:nvGrpSpPr>
        <p:grpSpPr>
          <a:xfrm>
            <a:off x="8739970" y="3239687"/>
            <a:ext cx="2418919" cy="3321528"/>
            <a:chOff x="4611765" y="2701225"/>
            <a:chExt cx="2418919" cy="3321528"/>
          </a:xfrm>
          <a:solidFill>
            <a:srgbClr val="FFFF00">
              <a:alpha val="20000"/>
            </a:srgbClr>
          </a:solidFill>
        </p:grpSpPr>
        <p:sp>
          <p:nvSpPr>
            <p:cNvPr id="226" name="Parallelogram 225"/>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arallelogram 227"/>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arallelogram 228"/>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Parallelogram 229"/>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arallelogram 230"/>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arallelogram 231"/>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arallelogram 233"/>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arallelogram 234"/>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arallelogram 235"/>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arallelogram 236"/>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arallelogram 237"/>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Parallelogram 238"/>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Parallelogram 239"/>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Parallelogram 240"/>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1" name="Picture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3868" y="1979072"/>
            <a:ext cx="1783306" cy="1783306"/>
          </a:xfrm>
          <a:prstGeom prst="rect">
            <a:avLst/>
          </a:prstGeom>
        </p:spPr>
      </p:pic>
      <p:sp>
        <p:nvSpPr>
          <p:cNvPr id="252" name="Rectangular Callout 251"/>
          <p:cNvSpPr/>
          <p:nvPr/>
        </p:nvSpPr>
        <p:spPr>
          <a:xfrm>
            <a:off x="1006228" y="2018263"/>
            <a:ext cx="9577916" cy="1474889"/>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Think of each channel (kernel) acting as a feature e.g. one kernel may tell if there is a vertical edge or not, another might tell if there is a diagonal edge or not. </a:t>
            </a:r>
            <a:r>
              <a:rPr lang="en-US" sz="2400" dirty="0" err="1">
                <a:solidFill>
                  <a:schemeClr val="tx1"/>
                </a:solidFill>
                <a:latin typeface="+mj-lt"/>
              </a:rPr>
              <a:t>Maxpooling</a:t>
            </a:r>
            <a:r>
              <a:rPr lang="en-US" sz="2400" dirty="0">
                <a:solidFill>
                  <a:schemeClr val="tx1"/>
                </a:solidFill>
                <a:latin typeface="+mj-lt"/>
              </a:rPr>
              <a:t> across channels is like asking if at least one of the features is active or is it the case that all features are inactive (no edges)</a:t>
            </a:r>
          </a:p>
        </p:txBody>
      </p:sp>
      <p:grpSp>
        <p:nvGrpSpPr>
          <p:cNvPr id="253" name="Group 252"/>
          <p:cNvGrpSpPr/>
          <p:nvPr/>
        </p:nvGrpSpPr>
        <p:grpSpPr>
          <a:xfrm>
            <a:off x="10723394" y="3857624"/>
            <a:ext cx="1468606" cy="1238929"/>
            <a:chOff x="12383748" y="1219011"/>
            <a:chExt cx="1862104" cy="1570887"/>
          </a:xfrm>
        </p:grpSpPr>
        <p:sp>
          <p:nvSpPr>
            <p:cNvPr id="254" name="Freeform 25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 name="Freeform 25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Freeform 25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Oval 25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Oval 25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9" name="Rectangular Callout 258"/>
          <p:cNvSpPr/>
          <p:nvPr/>
        </p:nvSpPr>
        <p:spPr>
          <a:xfrm>
            <a:off x="1208201" y="3894724"/>
            <a:ext cx="9376584" cy="1522541"/>
          </a:xfrm>
          <a:prstGeom prst="wedgeRectCallout">
            <a:avLst>
              <a:gd name="adj1" fmla="val 59802"/>
              <a:gd name="adj2" fmla="val 255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True. However, note that even CNNs usually have a top layer that is dense i.e. weights that connect the last hidden layer to output layer are usually dense since it is assumed that by then all features that had to be learnt, have been learnt and so now all we need is a linear function over those.</a:t>
            </a:r>
            <a:endParaRPr lang="en-US" sz="2400" dirty="0">
              <a:solidFill>
                <a:schemeClr val="tx1"/>
              </a:solidFill>
              <a:latin typeface="+mj-lt"/>
            </a:endParaRPr>
          </a:p>
        </p:txBody>
      </p:sp>
    </p:spTree>
    <p:extLst>
      <p:ext uri="{BB962C8B-B14F-4D97-AF65-F5344CB8AC3E}">
        <p14:creationId xmlns:p14="http://schemas.microsoft.com/office/powerpoint/2010/main" val="40135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left)">
                                      <p:cBhvr>
                                        <p:cTn id="12" dur="500"/>
                                        <p:tgtEl>
                                          <p:spTgt spid="15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wipe(left)">
                                      <p:cBhvr>
                                        <p:cTn id="21" dur="500"/>
                                        <p:tgtEl>
                                          <p:spTgt spid="16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wipe(left)">
                                      <p:cBhvr>
                                        <p:cTn id="30" dur="500"/>
                                        <p:tgtEl>
                                          <p:spTgt spid="169"/>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08"/>
                                        </p:tgtEl>
                                        <p:attrNameLst>
                                          <p:attrName>style.visibility</p:attrName>
                                        </p:attrNameLst>
                                      </p:cBhvr>
                                      <p:to>
                                        <p:strVal val="visible"/>
                                      </p:to>
                                    </p:set>
                                    <p:animEffect transition="in" filter="fade">
                                      <p:cBhvr>
                                        <p:cTn id="34" dur="500"/>
                                        <p:tgtEl>
                                          <p:spTgt spid="20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89"/>
                                        </p:tgtEl>
                                        <p:attrNameLst>
                                          <p:attrName>style.visibility</p:attrName>
                                        </p:attrNameLst>
                                      </p:cBhvr>
                                      <p:to>
                                        <p:strVal val="visible"/>
                                      </p:to>
                                    </p:set>
                                    <p:animEffect transition="in" filter="wipe(right)">
                                      <p:cBhvr>
                                        <p:cTn id="39" dur="500"/>
                                        <p:tgtEl>
                                          <p:spTgt spid="18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wipe(left)">
                                      <p:cBhvr>
                                        <p:cTn id="44" dur="500"/>
                                        <p:tgtEl>
                                          <p:spTgt spid="17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25"/>
                                        </p:tgtEl>
                                        <p:attrNameLst>
                                          <p:attrName>style.visibility</p:attrName>
                                        </p:attrNameLst>
                                      </p:cBhvr>
                                      <p:to>
                                        <p:strVal val="visible"/>
                                      </p:to>
                                    </p:set>
                                    <p:animEffect transition="in" filter="fade">
                                      <p:cBhvr>
                                        <p:cTn id="48" dur="500"/>
                                        <p:tgtEl>
                                          <p:spTgt spid="2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90"/>
                                        </p:tgtEl>
                                        <p:attrNameLst>
                                          <p:attrName>style.visibility</p:attrName>
                                        </p:attrNameLst>
                                      </p:cBhvr>
                                      <p:to>
                                        <p:strVal val="visible"/>
                                      </p:to>
                                    </p:set>
                                    <p:animEffect transition="in" filter="wipe(right)">
                                      <p:cBhvr>
                                        <p:cTn id="53" dur="500"/>
                                        <p:tgtEl>
                                          <p:spTgt spid="19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51"/>
                                        </p:tgtEl>
                                        <p:attrNameLst>
                                          <p:attrName>style.visibility</p:attrName>
                                        </p:attrNameLst>
                                      </p:cBhvr>
                                      <p:to>
                                        <p:strVal val="visible"/>
                                      </p:to>
                                    </p:set>
                                  </p:childTnLst>
                                </p:cTn>
                              </p:par>
                            </p:childTnLst>
                          </p:cTn>
                        </p:par>
                        <p:par>
                          <p:cTn id="58" fill="hold">
                            <p:stCondLst>
                              <p:cond delay="0"/>
                            </p:stCondLst>
                            <p:childTnLst>
                              <p:par>
                                <p:cTn id="59" presetID="22" presetClass="entr" presetSubtype="2" fill="hold" grpId="0" nodeType="afterEffect">
                                  <p:stCondLst>
                                    <p:cond delay="0"/>
                                  </p:stCondLst>
                                  <p:childTnLst>
                                    <p:set>
                                      <p:cBhvr>
                                        <p:cTn id="60" dur="1" fill="hold">
                                          <p:stCondLst>
                                            <p:cond delay="0"/>
                                          </p:stCondLst>
                                        </p:cTn>
                                        <p:tgtEl>
                                          <p:spTgt spid="252"/>
                                        </p:tgtEl>
                                        <p:attrNameLst>
                                          <p:attrName>style.visibility</p:attrName>
                                        </p:attrNameLst>
                                      </p:cBhvr>
                                      <p:to>
                                        <p:strVal val="visible"/>
                                      </p:to>
                                    </p:set>
                                    <p:animEffect transition="in" filter="wipe(right)">
                                      <p:cBhvr>
                                        <p:cTn id="61" dur="500"/>
                                        <p:tgtEl>
                                          <p:spTgt spid="25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53"/>
                                        </p:tgtEl>
                                        <p:attrNameLst>
                                          <p:attrName>style.visibility</p:attrName>
                                        </p:attrNameLst>
                                      </p:cBhvr>
                                      <p:to>
                                        <p:strVal val="visible"/>
                                      </p:to>
                                    </p:set>
                                  </p:childTnLst>
                                </p:cTn>
                              </p:par>
                            </p:childTnLst>
                          </p:cTn>
                        </p:par>
                        <p:par>
                          <p:cTn id="66" fill="hold">
                            <p:stCondLst>
                              <p:cond delay="0"/>
                            </p:stCondLst>
                            <p:childTnLst>
                              <p:par>
                                <p:cTn id="67" presetID="22" presetClass="entr" presetSubtype="2" fill="hold" grpId="0" nodeType="afterEffect">
                                  <p:stCondLst>
                                    <p:cond delay="0"/>
                                  </p:stCondLst>
                                  <p:childTnLst>
                                    <p:set>
                                      <p:cBhvr>
                                        <p:cTn id="68" dur="1" fill="hold">
                                          <p:stCondLst>
                                            <p:cond delay="0"/>
                                          </p:stCondLst>
                                        </p:cTn>
                                        <p:tgtEl>
                                          <p:spTgt spid="259"/>
                                        </p:tgtEl>
                                        <p:attrNameLst>
                                          <p:attrName>style.visibility</p:attrName>
                                        </p:attrNameLst>
                                      </p:cBhvr>
                                      <p:to>
                                        <p:strVal val="visible"/>
                                      </p:to>
                                    </p:set>
                                    <p:animEffect transition="in" filter="wipe(right)">
                                      <p:cBhvr>
                                        <p:cTn id="69"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0" grpId="0" animBg="1"/>
      <p:bldP spid="252" grpId="0" animBg="1"/>
      <p:bldP spid="2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723894" y="4256027"/>
            <a:ext cx="3131478" cy="782872"/>
            <a:chOff x="4862382" y="5755530"/>
            <a:chExt cx="3131478" cy="782872"/>
          </a:xfrm>
        </p:grpSpPr>
        <p:sp>
          <p:nvSpPr>
            <p:cNvPr id="11" name="Rectangle 10"/>
            <p:cNvSpPr/>
            <p:nvPr/>
          </p:nvSpPr>
          <p:spPr>
            <a:xfrm>
              <a:off x="4862382" y="5755531"/>
              <a:ext cx="3131478" cy="782871"/>
            </a:xfrm>
            <a:prstGeom prst="rect">
              <a:avLst/>
            </a:prstGeom>
            <a:solidFill>
              <a:srgbClr val="B3F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12667" b="85333" l="53167" r="68667"/>
                      </a14:imgEffect>
                    </a14:imgLayer>
                  </a14:imgProps>
                </a:ext>
                <a:ext uri="{28A0092B-C50C-407E-A947-70E740481C1C}">
                  <a14:useLocalDpi xmlns:a14="http://schemas.microsoft.com/office/drawing/2010/main" val="0"/>
                </a:ext>
              </a:extLst>
            </a:blip>
            <a:stretch>
              <a:fillRect/>
            </a:stretch>
          </p:blipFill>
          <p:spPr>
            <a:xfrm>
              <a:off x="4862382" y="5755532"/>
              <a:ext cx="3131478" cy="78287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3">
                      <a14:imgEffect>
                        <a14:backgroundRemoval t="19333" b="86000" l="23000" r="39833"/>
                      </a14:imgEffect>
                    </a14:imgLayer>
                  </a14:imgProps>
                </a:ext>
                <a:ext uri="{28A0092B-C50C-407E-A947-70E740481C1C}">
                  <a14:useLocalDpi xmlns:a14="http://schemas.microsoft.com/office/drawing/2010/main" val="0"/>
                </a:ext>
              </a:extLst>
            </a:blip>
            <a:stretch>
              <a:fillRect/>
            </a:stretch>
          </p:blipFill>
          <p:spPr>
            <a:xfrm>
              <a:off x="4862382" y="5755532"/>
              <a:ext cx="3131478" cy="782870"/>
            </a:xfrm>
            <a:prstGeom prst="rect">
              <a:avLst/>
            </a:prstGeom>
          </p:spPr>
        </p:pic>
        <p:pic>
          <p:nvPicPr>
            <p:cNvPr id="8" name="Picture 7"/>
            <p:cNvPicPr>
              <a:picLocks noChangeAspect="1"/>
            </p:cNvPicPr>
            <p:nvPr/>
          </p:nvPicPr>
          <p:blipFill>
            <a:blip r:embed="rId5">
              <a:extLst>
                <a:ext uri="{BEBA8EAE-BF5A-486C-A8C5-ECC9F3942E4B}">
                  <a14:imgProps xmlns:a14="http://schemas.microsoft.com/office/drawing/2010/main">
                    <a14:imgLayer r:embed="rId3">
                      <a14:imgEffect>
                        <a14:backgroundRemoval t="14000" b="84000" l="78167" r="94667"/>
                      </a14:imgEffect>
                    </a14:imgLayer>
                  </a14:imgProps>
                </a:ext>
                <a:ext uri="{28A0092B-C50C-407E-A947-70E740481C1C}">
                  <a14:useLocalDpi xmlns:a14="http://schemas.microsoft.com/office/drawing/2010/main" val="0"/>
                </a:ext>
              </a:extLst>
            </a:blip>
            <a:stretch>
              <a:fillRect/>
            </a:stretch>
          </p:blipFill>
          <p:spPr>
            <a:xfrm>
              <a:off x="4862382" y="5755530"/>
              <a:ext cx="3131478" cy="782870"/>
            </a:xfrm>
            <a:prstGeom prst="rect">
              <a:avLst/>
            </a:prstGeom>
          </p:spPr>
        </p:pic>
      </p:grpSp>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Assignment 3 released</a:t>
            </a:r>
          </a:p>
          <a:p>
            <a:pPr lvl="2"/>
            <a:r>
              <a:rPr lang="en-US" dirty="0" smtClean="0"/>
              <a:t>Deadline </a:t>
            </a:r>
            <a:r>
              <a:rPr lang="en-US" dirty="0"/>
              <a:t>November </a:t>
            </a:r>
            <a:r>
              <a:rPr lang="en-US" dirty="0" smtClean="0"/>
              <a:t>23, 2019, </a:t>
            </a:r>
            <a:r>
              <a:rPr lang="en-US" dirty="0"/>
              <a:t>9:59PM </a:t>
            </a:r>
            <a:r>
              <a:rPr lang="en-US" dirty="0" smtClean="0"/>
              <a:t>IST</a:t>
            </a:r>
          </a:p>
          <a:p>
            <a:pPr lvl="2"/>
            <a:r>
              <a:rPr lang="en-US" dirty="0" smtClean="0"/>
              <a:t>Very close to grade submission deadline – do not rely on “extensions”</a:t>
            </a:r>
          </a:p>
          <a:p>
            <a:pPr lvl="2"/>
            <a:r>
              <a:rPr lang="en-US" dirty="0" smtClean="0"/>
              <a:t>Use non-linear methods (kernels, NN) judiciously for this assignment</a:t>
            </a:r>
          </a:p>
          <a:p>
            <a:pPr lvl="2"/>
            <a:r>
              <a:rPr lang="en-US" dirty="0" smtClean="0"/>
              <a:t>Do not forget to also explore </a:t>
            </a:r>
            <a:r>
              <a:rPr lang="en-US" dirty="0" err="1" smtClean="0"/>
              <a:t>LwP</a:t>
            </a:r>
            <a:r>
              <a:rPr lang="en-US" dirty="0" smtClean="0"/>
              <a:t>, linear methods</a:t>
            </a:r>
          </a:p>
          <a:p>
            <a:pPr lvl="2"/>
            <a:r>
              <a:rPr lang="en-US" dirty="0" smtClean="0"/>
              <a:t>In ML, good and insightful feature engineering can beat the best of </a:t>
            </a:r>
            <a:r>
              <a:rPr lang="en-US" dirty="0" err="1" smtClean="0"/>
              <a:t>algos</a:t>
            </a:r>
            <a:r>
              <a:rPr lang="en-US" dirty="0" smtClean="0"/>
              <a:t> </a:t>
            </a:r>
            <a:r>
              <a:rPr lang="en-US" i="0" dirty="0" smtClean="0">
                <a:sym typeface="Wingdings" panose="05000000000000000000" pitchFamily="2" charset="2"/>
              </a:rPr>
              <a:t></a:t>
            </a:r>
          </a:p>
          <a:p>
            <a:pPr lvl="2"/>
            <a:r>
              <a:rPr lang="en-US" dirty="0" smtClean="0"/>
              <a:t>Fully exploit the simplicities and structure in given data</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787" y="4256027"/>
            <a:ext cx="3131478" cy="782870"/>
          </a:xfrm>
          <a:prstGeom prst="rect">
            <a:avLst/>
          </a:prstGeom>
        </p:spPr>
      </p:pic>
      <p:grpSp>
        <p:nvGrpSpPr>
          <p:cNvPr id="31" name="Group 30"/>
          <p:cNvGrpSpPr/>
          <p:nvPr/>
        </p:nvGrpSpPr>
        <p:grpSpPr>
          <a:xfrm>
            <a:off x="8993654" y="4318688"/>
            <a:ext cx="2509747" cy="657547"/>
            <a:chOff x="8993654" y="4318688"/>
            <a:chExt cx="2509747" cy="657547"/>
          </a:xfrm>
        </p:grpSpPr>
        <p:pic>
          <p:nvPicPr>
            <p:cNvPr id="15" name="Picture 14"/>
            <p:cNvPicPr>
              <a:picLocks noChangeAspect="1"/>
            </p:cNvPicPr>
            <p:nvPr/>
          </p:nvPicPr>
          <p:blipFill rotWithShape="1">
            <a:blip r:embed="rId2">
              <a:extLst>
                <a:ext uri="{BEBA8EAE-BF5A-486C-A8C5-ECC9F3942E4B}">
                  <a14:imgProps xmlns:a14="http://schemas.microsoft.com/office/drawing/2010/main">
                    <a14:imgLayer r:embed="rId3">
                      <a14:imgEffect>
                        <a14:backgroundRemoval t="12667" b="85333" l="53167" r="68667"/>
                      </a14:imgEffect>
                    </a14:imgLayer>
                  </a14:imgProps>
                </a:ext>
                <a:ext uri="{28A0092B-C50C-407E-A947-70E740481C1C}">
                  <a14:useLocalDpi xmlns:a14="http://schemas.microsoft.com/office/drawing/2010/main" val="0"/>
                </a:ext>
              </a:extLst>
            </a:blip>
            <a:srcRect l="51586" t="4963" r="30040" b="11045"/>
            <a:stretch/>
          </p:blipFill>
          <p:spPr>
            <a:xfrm>
              <a:off x="9950576" y="4318688"/>
              <a:ext cx="575354" cy="657547"/>
            </a:xfrm>
            <a:prstGeom prst="rect">
              <a:avLst/>
            </a:prstGeom>
            <a:solidFill>
              <a:srgbClr val="B3FFDF"/>
            </a:solidFill>
          </p:spPr>
        </p:pic>
        <p:pic>
          <p:nvPicPr>
            <p:cNvPr id="16" name="Picture 15"/>
            <p:cNvPicPr>
              <a:picLocks noChangeAspect="1"/>
            </p:cNvPicPr>
            <p:nvPr/>
          </p:nvPicPr>
          <p:blipFill rotWithShape="1">
            <a:blip r:embed="rId4">
              <a:extLst>
                <a:ext uri="{BEBA8EAE-BF5A-486C-A8C5-ECC9F3942E4B}">
                  <a14:imgProps xmlns:a14="http://schemas.microsoft.com/office/drawing/2010/main">
                    <a14:imgLayer r:embed="rId3">
                      <a14:imgEffect>
                        <a14:backgroundRemoval t="19333" b="86000" l="23000" r="39833"/>
                      </a14:imgEffect>
                    </a14:imgLayer>
                  </a14:imgProps>
                </a:ext>
                <a:ext uri="{28A0092B-C50C-407E-A947-70E740481C1C}">
                  <a14:useLocalDpi xmlns:a14="http://schemas.microsoft.com/office/drawing/2010/main" val="0"/>
                </a:ext>
              </a:extLst>
            </a:blip>
            <a:srcRect l="23698" t="6275" r="58913" b="9734"/>
            <a:stretch/>
          </p:blipFill>
          <p:spPr>
            <a:xfrm>
              <a:off x="8993654" y="4318688"/>
              <a:ext cx="544530" cy="657547"/>
            </a:xfrm>
            <a:prstGeom prst="rect">
              <a:avLst/>
            </a:prstGeom>
            <a:solidFill>
              <a:srgbClr val="B3FFDF"/>
            </a:solidFill>
          </p:spPr>
        </p:pic>
        <p:pic>
          <p:nvPicPr>
            <p:cNvPr id="17" name="Picture 16"/>
            <p:cNvPicPr>
              <a:picLocks noChangeAspect="1"/>
            </p:cNvPicPr>
            <p:nvPr/>
          </p:nvPicPr>
          <p:blipFill rotWithShape="1">
            <a:blip r:embed="rId5">
              <a:extLst>
                <a:ext uri="{BEBA8EAE-BF5A-486C-A8C5-ECC9F3942E4B}">
                  <a14:imgProps xmlns:a14="http://schemas.microsoft.com/office/drawing/2010/main">
                    <a14:imgLayer r:embed="rId3">
                      <a14:imgEffect>
                        <a14:backgroundRemoval t="14000" b="84000" l="78167" r="94667"/>
                      </a14:imgEffect>
                    </a14:imgLayer>
                  </a14:imgProps>
                </a:ext>
                <a:ext uri="{28A0092B-C50C-407E-A947-70E740481C1C}">
                  <a14:useLocalDpi xmlns:a14="http://schemas.microsoft.com/office/drawing/2010/main" val="0"/>
                </a:ext>
              </a:extLst>
            </a:blip>
            <a:srcRect l="77337" t="11121" r="4617" b="13930"/>
            <a:stretch/>
          </p:blipFill>
          <p:spPr>
            <a:xfrm>
              <a:off x="10938322" y="4318688"/>
              <a:ext cx="565079" cy="586750"/>
            </a:xfrm>
            <a:prstGeom prst="rect">
              <a:avLst/>
            </a:prstGeom>
            <a:solidFill>
              <a:srgbClr val="B3FFDF"/>
            </a:solidFill>
          </p:spPr>
        </p:pic>
      </p:grpSp>
      <p:grpSp>
        <p:nvGrpSpPr>
          <p:cNvPr id="32" name="Group 31"/>
          <p:cNvGrpSpPr/>
          <p:nvPr/>
        </p:nvGrpSpPr>
        <p:grpSpPr>
          <a:xfrm>
            <a:off x="8993654" y="5754900"/>
            <a:ext cx="2509747" cy="657547"/>
            <a:chOff x="8993654" y="5754900"/>
            <a:chExt cx="2509747" cy="657547"/>
          </a:xfrm>
        </p:grpSpPr>
        <p:pic>
          <p:nvPicPr>
            <p:cNvPr id="23" name="Picture 22"/>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12667" b="85333" l="53167" r="68667"/>
                      </a14:imgEffect>
                    </a14:imgLayer>
                  </a14:imgProps>
                </a:ext>
                <a:ext uri="{28A0092B-C50C-407E-A947-70E740481C1C}">
                  <a14:useLocalDpi xmlns:a14="http://schemas.microsoft.com/office/drawing/2010/main" val="0"/>
                </a:ext>
              </a:extLst>
            </a:blip>
            <a:srcRect l="51586" t="4963" r="30040" b="11045"/>
            <a:stretch/>
          </p:blipFill>
          <p:spPr>
            <a:xfrm>
              <a:off x="9950576" y="5754900"/>
              <a:ext cx="575354" cy="657547"/>
            </a:xfrm>
            <a:prstGeom prst="rect">
              <a:avLst/>
            </a:prstGeom>
            <a:noFill/>
          </p:spPr>
        </p:pic>
        <p:pic>
          <p:nvPicPr>
            <p:cNvPr id="24" name="Picture 23"/>
            <p:cNvPicPr>
              <a:picLocks noChangeAspect="1"/>
            </p:cNvPicPr>
            <p:nvPr/>
          </p:nvPicPr>
          <p:blipFill rotWithShape="1">
            <a:blip r:embed="rId4">
              <a:grayscl/>
              <a:extLst>
                <a:ext uri="{BEBA8EAE-BF5A-486C-A8C5-ECC9F3942E4B}">
                  <a14:imgProps xmlns:a14="http://schemas.microsoft.com/office/drawing/2010/main">
                    <a14:imgLayer r:embed="rId3">
                      <a14:imgEffect>
                        <a14:backgroundRemoval t="19333" b="86000" l="23000" r="39833"/>
                      </a14:imgEffect>
                    </a14:imgLayer>
                  </a14:imgProps>
                </a:ext>
                <a:ext uri="{28A0092B-C50C-407E-A947-70E740481C1C}">
                  <a14:useLocalDpi xmlns:a14="http://schemas.microsoft.com/office/drawing/2010/main" val="0"/>
                </a:ext>
              </a:extLst>
            </a:blip>
            <a:srcRect l="23698" t="6275" r="58913" b="9734"/>
            <a:stretch/>
          </p:blipFill>
          <p:spPr>
            <a:xfrm>
              <a:off x="8993654" y="5754900"/>
              <a:ext cx="544530" cy="657547"/>
            </a:xfrm>
            <a:prstGeom prst="rect">
              <a:avLst/>
            </a:prstGeom>
            <a:noFill/>
          </p:spPr>
        </p:pic>
        <p:pic>
          <p:nvPicPr>
            <p:cNvPr id="25" name="Picture 24"/>
            <p:cNvPicPr>
              <a:picLocks noChangeAspect="1"/>
            </p:cNvPicPr>
            <p:nvPr/>
          </p:nvPicPr>
          <p:blipFill rotWithShape="1">
            <a:blip r:embed="rId5">
              <a:grayscl/>
              <a:extLst>
                <a:ext uri="{BEBA8EAE-BF5A-486C-A8C5-ECC9F3942E4B}">
                  <a14:imgProps xmlns:a14="http://schemas.microsoft.com/office/drawing/2010/main">
                    <a14:imgLayer r:embed="rId3">
                      <a14:imgEffect>
                        <a14:backgroundRemoval t="14000" b="84000" l="78167" r="94667"/>
                      </a14:imgEffect>
                    </a14:imgLayer>
                  </a14:imgProps>
                </a:ext>
                <a:ext uri="{28A0092B-C50C-407E-A947-70E740481C1C}">
                  <a14:useLocalDpi xmlns:a14="http://schemas.microsoft.com/office/drawing/2010/main" val="0"/>
                </a:ext>
              </a:extLst>
            </a:blip>
            <a:srcRect l="77337" t="11121" r="4617" b="13930"/>
            <a:stretch/>
          </p:blipFill>
          <p:spPr>
            <a:xfrm>
              <a:off x="10938322" y="5754900"/>
              <a:ext cx="565079" cy="586750"/>
            </a:xfrm>
            <a:prstGeom prst="rect">
              <a:avLst/>
            </a:prstGeom>
            <a:noFill/>
          </p:spPr>
        </p:pic>
      </p:grpSp>
      <p:sp>
        <p:nvSpPr>
          <p:cNvPr id="26" name="TextBox 25"/>
          <p:cNvSpPr txBox="1"/>
          <p:nvPr/>
        </p:nvSpPr>
        <p:spPr>
          <a:xfrm>
            <a:off x="5019339" y="5806836"/>
            <a:ext cx="2831499" cy="584775"/>
          </a:xfrm>
          <a:prstGeom prst="rect">
            <a:avLst/>
          </a:prstGeom>
          <a:noFill/>
        </p:spPr>
        <p:txBody>
          <a:bodyPr wrap="square" rtlCol="0">
            <a:spAutoFit/>
          </a:bodyPr>
          <a:lstStyle/>
          <a:p>
            <a:pPr algn="ctr"/>
            <a:r>
              <a:rPr lang="en-IN" sz="3200" dirty="0" smtClean="0">
                <a:latin typeface="+mj-lt"/>
              </a:rPr>
              <a:t>BGZ</a:t>
            </a:r>
            <a:endParaRPr lang="en-IN" sz="3200" dirty="0">
              <a:latin typeface="+mj-lt"/>
            </a:endParaRPr>
          </a:p>
        </p:txBody>
      </p:sp>
      <p:sp>
        <p:nvSpPr>
          <p:cNvPr id="27" name="Right Arrow 26"/>
          <p:cNvSpPr/>
          <p:nvPr/>
        </p:nvSpPr>
        <p:spPr>
          <a:xfrm>
            <a:off x="4179555" y="4503622"/>
            <a:ext cx="38014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8201119" y="4503622"/>
            <a:ext cx="38014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10105014" y="5223137"/>
            <a:ext cx="266478" cy="37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10800000">
            <a:off x="8201119" y="5955385"/>
            <a:ext cx="38014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p:cNvGrpSpPr/>
          <p:nvPr/>
        </p:nvGrpSpPr>
        <p:grpSpPr>
          <a:xfrm>
            <a:off x="1107458" y="5553524"/>
            <a:ext cx="1468606" cy="1238929"/>
            <a:chOff x="12383748" y="1219011"/>
            <a:chExt cx="1862104" cy="1570887"/>
          </a:xfrm>
        </p:grpSpPr>
        <p:sp>
          <p:nvSpPr>
            <p:cNvPr id="34" name="Freeform 3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3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Rectangular Callout 38"/>
          <p:cNvSpPr/>
          <p:nvPr/>
        </p:nvSpPr>
        <p:spPr>
          <a:xfrm>
            <a:off x="2622719" y="5376967"/>
            <a:ext cx="2271062" cy="1201828"/>
          </a:xfrm>
          <a:prstGeom prst="wedgeRectCallout">
            <a:avLst>
              <a:gd name="adj1" fmla="val -66438"/>
              <a:gd name="adj2" fmla="val 5556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Maybe fruitful to use ML methods for the last step</a:t>
            </a:r>
            <a:endParaRPr lang="en-US" sz="2400" dirty="0">
              <a:solidFill>
                <a:schemeClr val="tx1"/>
              </a:solidFill>
              <a:latin typeface="+mj-lt"/>
            </a:endParaRPr>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right)">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right)">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right)">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par>
                          <p:cTn id="80" fill="hold">
                            <p:stCondLst>
                              <p:cond delay="0"/>
                            </p:stCondLst>
                            <p:childTnLst>
                              <p:par>
                                <p:cTn id="81" presetID="22" presetClass="entr" presetSubtype="8"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animBg="1"/>
      <p:bldP spid="28" grpId="0" animBg="1"/>
      <p:bldP spid="29" grpId="0" animBg="1"/>
      <p:bldP spid="30"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 of Last Lecture</a:t>
            </a:r>
            <a:endParaRPr lang="en-IN" dirty="0"/>
          </a:p>
        </p:txBody>
      </p:sp>
      <p:sp>
        <p:nvSpPr>
          <p:cNvPr id="3" name="Content Placeholder 2"/>
          <p:cNvSpPr>
            <a:spLocks noGrp="1"/>
          </p:cNvSpPr>
          <p:nvPr>
            <p:ph idx="1"/>
          </p:nvPr>
        </p:nvSpPr>
        <p:spPr/>
        <p:txBody>
          <a:bodyPr/>
          <a:lstStyle/>
          <a:p>
            <a:r>
              <a:rPr lang="en-IN" dirty="0" smtClean="0"/>
              <a:t>Chain rule for multivariate functions (notion of Jacobian)</a:t>
            </a:r>
          </a:p>
          <a:p>
            <a:r>
              <a:rPr lang="en-IN" dirty="0" err="1" smtClean="0"/>
              <a:t>Backprogation</a:t>
            </a:r>
            <a:r>
              <a:rPr lang="en-IN" dirty="0" smtClean="0"/>
              <a:t> rule </a:t>
            </a:r>
            <a:r>
              <a:rPr lang="en-IN" smtClean="0"/>
              <a:t>for training DN using GD</a:t>
            </a:r>
            <a:endParaRPr lang="en-IN" dirty="0" smtClean="0"/>
          </a:p>
          <a:p>
            <a:r>
              <a:rPr lang="en-IN" dirty="0" smtClean="0"/>
              <a:t>Generative models via NN – </a:t>
            </a:r>
            <a:r>
              <a:rPr lang="en-IN" dirty="0" err="1" smtClean="0"/>
              <a:t>autoencoders</a:t>
            </a:r>
            <a:r>
              <a:rPr lang="en-IN" dirty="0" smtClean="0"/>
              <a:t>, GANs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381147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Feedforward Networks can </a:t>
            </a:r>
            <a:r>
              <a:rPr lang="en-IN" dirty="0" smtClean="0"/>
              <a:t>be massive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5239820" y="1085531"/>
                <a:ext cx="6952180" cy="577246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dirty="0" smtClean="0"/>
                  <a:t>Fully connected layers are powerful</a:t>
                </a:r>
              </a:p>
              <a:p>
                <a:pPr lvl="2"/>
                <a:r>
                  <a:rPr lang="en-IN" dirty="0" smtClean="0"/>
                  <a:t>Allow all possible combinations of input dims to create new features which are functions of any subset of </a:t>
                </a:r>
                <a14:m>
                  <m:oMath xmlns:m="http://schemas.openxmlformats.org/officeDocument/2006/math">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𝑑</m:t>
                        </m:r>
                      </m:sub>
                    </m:sSub>
                  </m:oMath>
                </a14:m>
                <a:endParaRPr lang="en-IN" dirty="0" smtClean="0"/>
              </a:p>
              <a:p>
                <a:pPr lvl="2"/>
                <a:r>
                  <a:rPr lang="en-IN" dirty="0" smtClean="0"/>
                  <a:t>New features of the form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e>
                    </m:d>
                  </m:oMath>
                </a14:m>
                <a:endParaRPr lang="en-IN" dirty="0" smtClean="0"/>
              </a:p>
              <a:p>
                <a:r>
                  <a:rPr lang="en-IN" dirty="0" smtClean="0"/>
                  <a:t>Also very unnecessary for apps where input has lots of structure</a:t>
                </a:r>
              </a:p>
              <a:p>
                <a:pPr lvl="2"/>
                <a:r>
                  <a:rPr lang="en-IN" dirty="0" smtClean="0"/>
                  <a:t>Make networks very bulky – e.g. the AE</a:t>
                </a:r>
              </a:p>
              <a:p>
                <a:pPr marL="0" lvl="2" indent="0">
                  <a:buNone/>
                </a:pPr>
                <a:r>
                  <a:rPr lang="en-IN" sz="2400" dirty="0"/>
                  <a:t>784 </a:t>
                </a:r>
                <a:r>
                  <a:rPr lang="en-IN" sz="2400" dirty="0" smtClean="0">
                    <a:sym typeface="Wingdings" panose="05000000000000000000" pitchFamily="2" charset="2"/>
                  </a:rPr>
                  <a:t>1000</a:t>
                </a:r>
                <a:r>
                  <a:rPr lang="en-IN" sz="2400" dirty="0">
                    <a:sym typeface="Wingdings" panose="05000000000000000000" pitchFamily="2" charset="2"/>
                  </a:rPr>
                  <a:t>500250302505001000784</a:t>
                </a:r>
                <a:endParaRPr lang="en-IN" sz="2400" dirty="0" smtClean="0"/>
              </a:p>
              <a:p>
                <a:pPr lvl="2"/>
                <a:r>
                  <a:rPr lang="en-IN" dirty="0" smtClean="0"/>
                  <a:t>needs 2.8 million edge weights to be learnt</a:t>
                </a:r>
              </a:p>
              <a:p>
                <a:pPr lvl="2"/>
                <a:r>
                  <a:rPr lang="en-IN" dirty="0" smtClean="0"/>
                  <a:t>From only 60 thousand data points </a:t>
                </a:r>
                <a:r>
                  <a:rPr lang="en-IN" i="0" dirty="0" smtClean="0">
                    <a:sym typeface="Wingdings" panose="05000000000000000000" pitchFamily="2" charset="2"/>
                  </a:rPr>
                  <a:t></a:t>
                </a:r>
                <a:endParaRPr lang="en-IN" i="0" dirty="0" smtClean="0"/>
              </a:p>
              <a:p>
                <a:pPr lvl="2"/>
                <a:r>
                  <a:rPr lang="en-IN" dirty="0" smtClean="0"/>
                  <a:t>Also require tons of data to train so many edge weights otherwise NN may </a:t>
                </a:r>
                <a:r>
                  <a:rPr lang="en-IN" dirty="0" err="1" smtClean="0"/>
                  <a:t>overfit</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5239820" y="1085531"/>
                <a:ext cx="6952180" cy="5772469"/>
              </a:xfrm>
              <a:prstGeom prst="rect">
                <a:avLst/>
              </a:prstGeom>
              <a:blipFill>
                <a:blip r:embed="rId2"/>
                <a:stretch>
                  <a:fillRect l="-1404" t="-2534" r="-877" b="-211"/>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0" y="1582676"/>
            <a:ext cx="5351646" cy="4181911"/>
          </a:xfrm>
          <a:prstGeom prst="rect">
            <a:avLst/>
          </a:prstGeom>
          <a:solidFill>
            <a:schemeClr val="bg1"/>
          </a:solidFill>
        </p:spPr>
      </p:pic>
    </p:spTree>
    <p:extLst>
      <p:ext uri="{BB962C8B-B14F-4D97-AF65-F5344CB8AC3E}">
        <p14:creationId xmlns:p14="http://schemas.microsoft.com/office/powerpoint/2010/main" val="26478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Structured Data needs Local Features</a:t>
            </a:r>
            <a:endParaRPr lang="en-IN" dirty="0"/>
          </a:p>
        </p:txBody>
      </p:sp>
      <p:sp>
        <p:nvSpPr>
          <p:cNvPr id="3" name="Content Placeholder 2"/>
          <p:cNvSpPr>
            <a:spLocks noGrp="1"/>
          </p:cNvSpPr>
          <p:nvPr>
            <p:ph idx="1"/>
          </p:nvPr>
        </p:nvSpPr>
        <p:spPr>
          <a:xfrm>
            <a:off x="253353" y="3113070"/>
            <a:ext cx="11938645" cy="3744930"/>
          </a:xfrm>
        </p:spPr>
        <p:txBody>
          <a:bodyPr/>
          <a:lstStyle/>
          <a:p>
            <a:r>
              <a:rPr lang="en-IN" dirty="0" smtClean="0"/>
              <a:t>Highly unlikely that </a:t>
            </a:r>
            <a:r>
              <a:rPr lang="en-US" dirty="0" smtClean="0"/>
              <a:t>top </a:t>
            </a:r>
            <a:r>
              <a:rPr lang="en-US" dirty="0"/>
              <a:t>left and bottom right pixels </a:t>
            </a:r>
            <a:r>
              <a:rPr lang="en-US" dirty="0" smtClean="0"/>
              <a:t>would </a:t>
            </a:r>
            <a:r>
              <a:rPr lang="en-US" dirty="0"/>
              <a:t>need to be considered together right </a:t>
            </a:r>
            <a:r>
              <a:rPr lang="en-US" dirty="0" smtClean="0"/>
              <a:t>at the first hidden layer to detect edges</a:t>
            </a:r>
          </a:p>
          <a:p>
            <a:pPr lvl="2"/>
            <a:r>
              <a:rPr lang="en-US" dirty="0" smtClean="0"/>
              <a:t>Only </a:t>
            </a:r>
            <a:r>
              <a:rPr lang="en-US" dirty="0"/>
              <a:t>neighboring pixels need to talk to each other to detect </a:t>
            </a:r>
            <a:r>
              <a:rPr lang="en-US" dirty="0" smtClean="0"/>
              <a:t>edges. Also edge detection happens via “filters” – same filter needs to be applied everywhere</a:t>
            </a:r>
          </a:p>
          <a:p>
            <a:r>
              <a:rPr lang="en-US" dirty="0"/>
              <a:t>Then, need to aggregate info to detect </a:t>
            </a:r>
            <a:r>
              <a:rPr lang="en-US" dirty="0" smtClean="0"/>
              <a:t>structures</a:t>
            </a:r>
          </a:p>
          <a:p>
            <a:pPr lvl="2"/>
            <a:r>
              <a:rPr lang="en-US" dirty="0"/>
              <a:t>Then, need to detect even higher level features</a:t>
            </a:r>
          </a:p>
          <a:p>
            <a:pPr lvl="2"/>
            <a:r>
              <a:rPr lang="en-US" dirty="0"/>
              <a:t>Distant pixels </a:t>
            </a:r>
            <a:r>
              <a:rPr lang="en-US" dirty="0" smtClean="0"/>
              <a:t>are jointly considered, </a:t>
            </a:r>
            <a:r>
              <a:rPr lang="en-US" dirty="0"/>
              <a:t>but at a much later </a:t>
            </a:r>
            <a:r>
              <a:rPr lang="en-US" dirty="0" smtClean="0"/>
              <a:t>stage (deeper layer)</a:t>
            </a:r>
          </a:p>
          <a:p>
            <a:endParaRPr lang="en-US"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grpSp>
        <p:nvGrpSpPr>
          <p:cNvPr id="5" name="Group 4"/>
          <p:cNvGrpSpPr/>
          <p:nvPr/>
        </p:nvGrpSpPr>
        <p:grpSpPr>
          <a:xfrm>
            <a:off x="2763068" y="1006075"/>
            <a:ext cx="1904215" cy="1904215"/>
            <a:chOff x="3045227" y="1006075"/>
            <a:chExt cx="1904215" cy="1904215"/>
          </a:xfrm>
        </p:grpSpPr>
        <p:grpSp>
          <p:nvGrpSpPr>
            <p:cNvPr id="6" name="Group 5"/>
            <p:cNvGrpSpPr/>
            <p:nvPr/>
          </p:nvGrpSpPr>
          <p:grpSpPr>
            <a:xfrm>
              <a:off x="3289951" y="1226748"/>
              <a:ext cx="1510822" cy="1510822"/>
              <a:chOff x="679100" y="1326587"/>
              <a:chExt cx="1263191" cy="1263191"/>
            </a:xfrm>
          </p:grpSpPr>
          <p:sp>
            <p:nvSpPr>
              <p:cNvPr id="39" name="Oval 38"/>
              <p:cNvSpPr/>
              <p:nvPr/>
            </p:nvSpPr>
            <p:spPr>
              <a:xfrm flipH="1" flipV="1">
                <a:off x="679100" y="1326587"/>
                <a:ext cx="1263191" cy="126319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964642"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flipV="1">
                <a:off x="1463319"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p:cNvSpPr/>
              <p:nvPr/>
            </p:nvSpPr>
            <p:spPr>
              <a:xfrm>
                <a:off x="1046219" y="1958182"/>
                <a:ext cx="532884" cy="333679"/>
              </a:xfrm>
              <a:prstGeom prst="arc">
                <a:avLst>
                  <a:gd name="adj1" fmla="val 912196"/>
                  <a:gd name="adj2" fmla="val 98221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Rectangle 6"/>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10796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577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8358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9454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234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5673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2138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7015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45227" y="139144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45227" y="151801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5227" y="164458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45227" y="113830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5227" y="126487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45227" y="1771156"/>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5227" y="189772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45227" y="202429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5227" y="2150869"/>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5227" y="240401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45227" y="22774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45227" y="253058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5227" y="265715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5227" y="278372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78852" y="1009500"/>
            <a:ext cx="1904215" cy="1904215"/>
            <a:chOff x="586564" y="1009500"/>
            <a:chExt cx="1904215" cy="1904215"/>
          </a:xfrm>
        </p:grpSpPr>
        <p:grpSp>
          <p:nvGrpSpPr>
            <p:cNvPr id="44" name="Group 43"/>
            <p:cNvGrpSpPr/>
            <p:nvPr/>
          </p:nvGrpSpPr>
          <p:grpSpPr>
            <a:xfrm>
              <a:off x="831288" y="1230173"/>
              <a:ext cx="1510822" cy="1510822"/>
              <a:chOff x="679100" y="1326587"/>
              <a:chExt cx="1263191" cy="1263191"/>
            </a:xfrm>
          </p:grpSpPr>
          <p:sp>
            <p:nvSpPr>
              <p:cNvPr id="48" name="Oval 47"/>
              <p:cNvSpPr/>
              <p:nvPr/>
            </p:nvSpPr>
            <p:spPr>
              <a:xfrm flipH="1" flipV="1">
                <a:off x="679100" y="1326587"/>
                <a:ext cx="1263191" cy="126319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flipV="1">
                <a:off x="964642"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flipV="1">
                <a:off x="1463319"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p:cNvSpPr/>
              <p:nvPr/>
            </p:nvSpPr>
            <p:spPr>
              <a:xfrm>
                <a:off x="1046219" y="1958182"/>
                <a:ext cx="532884" cy="333679"/>
              </a:xfrm>
              <a:prstGeom prst="arc">
                <a:avLst>
                  <a:gd name="adj1" fmla="val 912196"/>
                  <a:gd name="adj2" fmla="val 98221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586564" y="1009500"/>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586564" y="101515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86564" y="291371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147284" y="1006075"/>
            <a:ext cx="1904215" cy="1904215"/>
            <a:chOff x="3045227" y="1006075"/>
            <a:chExt cx="1904215" cy="1904215"/>
          </a:xfrm>
        </p:grpSpPr>
        <p:grpSp>
          <p:nvGrpSpPr>
            <p:cNvPr id="53" name="Group 52"/>
            <p:cNvGrpSpPr/>
            <p:nvPr/>
          </p:nvGrpSpPr>
          <p:grpSpPr>
            <a:xfrm>
              <a:off x="3289951" y="1226748"/>
              <a:ext cx="1510822" cy="1510822"/>
              <a:chOff x="679100" y="1326587"/>
              <a:chExt cx="1263191" cy="1263191"/>
            </a:xfrm>
          </p:grpSpPr>
          <p:sp>
            <p:nvSpPr>
              <p:cNvPr id="86" name="Oval 85"/>
              <p:cNvSpPr/>
              <p:nvPr/>
            </p:nvSpPr>
            <p:spPr>
              <a:xfrm flipH="1" flipV="1">
                <a:off x="679100" y="1326587"/>
                <a:ext cx="1263191" cy="12631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flipV="1">
                <a:off x="964642" y="1680536"/>
                <a:ext cx="197963" cy="1979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H="1" flipV="1">
                <a:off x="1463319" y="1680536"/>
                <a:ext cx="197963" cy="1979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p:cNvSpPr/>
              <p:nvPr/>
            </p:nvSpPr>
            <p:spPr>
              <a:xfrm>
                <a:off x="1046219" y="1958182"/>
                <a:ext cx="532884" cy="333679"/>
              </a:xfrm>
              <a:prstGeom prst="arc">
                <a:avLst>
                  <a:gd name="adj1" fmla="val 912196"/>
                  <a:gd name="adj2" fmla="val 98221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Rectangle 53"/>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410796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34577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8358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39454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63234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5673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82138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87015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45227" y="139144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45227" y="151801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5227" y="164458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45227" y="113830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045227" y="126487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045227" y="1771156"/>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045227" y="189772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045227" y="202429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45227" y="2150869"/>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045227" y="240401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45227" y="22774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045227" y="253058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45227" y="265715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5227" y="278372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7531500" y="1006075"/>
            <a:ext cx="1904215" cy="1904215"/>
            <a:chOff x="3045227" y="1006075"/>
            <a:chExt cx="1904215" cy="1904215"/>
          </a:xfrm>
        </p:grpSpPr>
        <p:grpSp>
          <p:nvGrpSpPr>
            <p:cNvPr id="91" name="Group 90"/>
            <p:cNvGrpSpPr/>
            <p:nvPr/>
          </p:nvGrpSpPr>
          <p:grpSpPr>
            <a:xfrm>
              <a:off x="3233649" y="1226748"/>
              <a:ext cx="1510822" cy="1510822"/>
              <a:chOff x="632026" y="1326587"/>
              <a:chExt cx="1263191" cy="1263191"/>
            </a:xfrm>
          </p:grpSpPr>
          <p:sp>
            <p:nvSpPr>
              <p:cNvPr id="109" name="Oval 108"/>
              <p:cNvSpPr/>
              <p:nvPr/>
            </p:nvSpPr>
            <p:spPr>
              <a:xfrm flipH="1" flipV="1">
                <a:off x="632026" y="1326587"/>
                <a:ext cx="1263191" cy="12631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flipH="1" flipV="1">
                <a:off x="917004" y="1646251"/>
                <a:ext cx="197963" cy="19796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flipH="1" flipV="1">
                <a:off x="1415681" y="1646251"/>
                <a:ext cx="197963" cy="19796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004098" y="2203716"/>
                <a:ext cx="532884" cy="66365"/>
              </a:xfrm>
              <a:prstGeom prst="rect">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2" name="Rectangle 91"/>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045227" y="14845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045227" y="171840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45227" y="125067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045227" y="195227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045227" y="218614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45227" y="242000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45227" y="265387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9915714" y="1006075"/>
            <a:ext cx="1904215" cy="1904215"/>
            <a:chOff x="9915714" y="1006075"/>
            <a:chExt cx="1904215" cy="1904215"/>
          </a:xfrm>
        </p:grpSpPr>
        <p:grpSp>
          <p:nvGrpSpPr>
            <p:cNvPr id="114" name="Group 113"/>
            <p:cNvGrpSpPr/>
            <p:nvPr/>
          </p:nvGrpSpPr>
          <p:grpSpPr>
            <a:xfrm>
              <a:off x="9915714" y="1006075"/>
              <a:ext cx="1904215" cy="1904215"/>
              <a:chOff x="3045227" y="1006075"/>
              <a:chExt cx="1904215" cy="1904215"/>
            </a:xfrm>
          </p:grpSpPr>
          <p:sp>
            <p:nvSpPr>
              <p:cNvPr id="118" name="Oval 117"/>
              <p:cNvSpPr/>
              <p:nvPr/>
            </p:nvSpPr>
            <p:spPr>
              <a:xfrm flipH="1" flipV="1">
                <a:off x="3233649" y="1226748"/>
                <a:ext cx="1510822" cy="151082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10245208" y="1542797"/>
              <a:ext cx="639333" cy="369332"/>
            </a:xfrm>
            <a:prstGeom prst="rect">
              <a:avLst/>
            </a:prstGeom>
            <a:noFill/>
          </p:spPr>
          <p:txBody>
            <a:bodyPr wrap="square" rtlCol="0">
              <a:spAutoFit/>
            </a:bodyPr>
            <a:lstStyle/>
            <a:p>
              <a:pPr algn="ctr"/>
              <a:r>
                <a:rPr lang="en-IN" dirty="0" smtClean="0">
                  <a:latin typeface="Nexa Book" panose="02000000000000000000" pitchFamily="2" charset="0"/>
                </a:rPr>
                <a:t>EYE</a:t>
              </a:r>
              <a:endParaRPr lang="en-US" dirty="0">
                <a:latin typeface="Nexa Book" panose="02000000000000000000" pitchFamily="2" charset="0"/>
              </a:endParaRPr>
            </a:p>
          </p:txBody>
        </p:sp>
        <p:sp>
          <p:nvSpPr>
            <p:cNvPr id="116" name="TextBox 115"/>
            <p:cNvSpPr txBox="1"/>
            <p:nvPr/>
          </p:nvSpPr>
          <p:spPr>
            <a:xfrm>
              <a:off x="10844643" y="1542797"/>
              <a:ext cx="639333" cy="369332"/>
            </a:xfrm>
            <a:prstGeom prst="rect">
              <a:avLst/>
            </a:prstGeom>
            <a:noFill/>
          </p:spPr>
          <p:txBody>
            <a:bodyPr wrap="square" rtlCol="0">
              <a:spAutoFit/>
            </a:bodyPr>
            <a:lstStyle/>
            <a:p>
              <a:pPr algn="ctr"/>
              <a:r>
                <a:rPr lang="en-IN" dirty="0" smtClean="0">
                  <a:latin typeface="Nexa Book" panose="02000000000000000000" pitchFamily="2" charset="0"/>
                </a:rPr>
                <a:t>EYE</a:t>
              </a:r>
              <a:endParaRPr lang="en-US" dirty="0">
                <a:latin typeface="Nexa Book" panose="02000000000000000000" pitchFamily="2" charset="0"/>
              </a:endParaRPr>
            </a:p>
          </p:txBody>
        </p:sp>
        <p:sp>
          <p:nvSpPr>
            <p:cNvPr id="117" name="TextBox 116"/>
            <p:cNvSpPr txBox="1"/>
            <p:nvPr/>
          </p:nvSpPr>
          <p:spPr>
            <a:xfrm>
              <a:off x="10347604" y="2050676"/>
              <a:ext cx="1049874" cy="369332"/>
            </a:xfrm>
            <a:prstGeom prst="rect">
              <a:avLst/>
            </a:prstGeom>
            <a:noFill/>
          </p:spPr>
          <p:txBody>
            <a:bodyPr wrap="square" rtlCol="0">
              <a:spAutoFit/>
            </a:bodyPr>
            <a:lstStyle/>
            <a:p>
              <a:pPr algn="ctr"/>
              <a:r>
                <a:rPr lang="en-IN" dirty="0" smtClean="0">
                  <a:latin typeface="Nexa Book" panose="02000000000000000000" pitchFamily="2" charset="0"/>
                </a:rPr>
                <a:t>MOUTH</a:t>
              </a:r>
              <a:endParaRPr lang="en-US" dirty="0">
                <a:latin typeface="Nexa Book" panose="02000000000000000000" pitchFamily="2" charset="0"/>
              </a:endParaRPr>
            </a:p>
          </p:txBody>
        </p:sp>
      </p:grpSp>
    </p:spTree>
    <p:extLst>
      <p:ext uri="{BB962C8B-B14F-4D97-AF65-F5344CB8AC3E}">
        <p14:creationId xmlns:p14="http://schemas.microsoft.com/office/powerpoint/2010/main" val="361890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fade">
                                      <p:cBhvr>
                                        <p:cTn id="43" dur="500"/>
                                        <p:tgtEl>
                                          <p:spTgt spid="1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p:sp>
        <p:nvSpPr>
          <p:cNvPr id="3" name="Content Placeholder 2"/>
          <p:cNvSpPr>
            <a:spLocks noGrp="1"/>
          </p:cNvSpPr>
          <p:nvPr>
            <p:ph idx="1"/>
          </p:nvPr>
        </p:nvSpPr>
        <p:spPr>
          <a:xfrm>
            <a:off x="253354" y="3729519"/>
            <a:ext cx="11600328" cy="2682928"/>
          </a:xfrm>
        </p:spPr>
        <p:txBody>
          <a:bodyPr/>
          <a:lstStyle/>
          <a:p>
            <a:r>
              <a:rPr lang="en-IN" dirty="0" smtClean="0"/>
              <a:t>Convolutions are at the heart of signal processing and CNNs</a:t>
            </a:r>
          </a:p>
          <a:p>
            <a:pPr lvl="2"/>
            <a:r>
              <a:rPr lang="en-IN" dirty="0" smtClean="0"/>
              <a:t>Convolutions create layers which are sparsely connected</a:t>
            </a:r>
          </a:p>
          <a:p>
            <a:pPr lvl="2"/>
            <a:r>
              <a:rPr lang="en-IN" dirty="0" smtClean="0"/>
              <a:t>Only </a:t>
            </a:r>
            <a:r>
              <a:rPr lang="en-IN" dirty="0"/>
              <a:t>18 edges, fully connected layer would have had 48 edges</a:t>
            </a:r>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37" name="Group 36"/>
          <p:cNvGrpSpPr/>
          <p:nvPr/>
        </p:nvGrpSpPr>
        <p:grpSpPr>
          <a:xfrm>
            <a:off x="358588" y="1006075"/>
            <a:ext cx="8937031" cy="2523975"/>
            <a:chOff x="358588" y="1006075"/>
            <a:chExt cx="8937031" cy="2523975"/>
          </a:xfrm>
        </p:grpSpPr>
        <p:sp>
          <p:nvSpPr>
            <p:cNvPr id="5" name="Oval 4"/>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Oval 5"/>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 name="Oval 6"/>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8" name="Picture 7"/>
            <p:cNvPicPr>
              <a:picLocks noChangeAspect="1"/>
            </p:cNvPicPr>
            <p:nvPr/>
          </p:nvPicPr>
          <p:blipFill>
            <a:blip r:embed="rId2"/>
            <a:stretch>
              <a:fillRect/>
            </a:stretch>
          </p:blipFill>
          <p:spPr>
            <a:xfrm>
              <a:off x="1505075" y="1006075"/>
              <a:ext cx="878490" cy="885750"/>
            </a:xfrm>
            <a:prstGeom prst="rect">
              <a:avLst/>
            </a:prstGeom>
          </p:spPr>
        </p:pic>
        <p:pic>
          <p:nvPicPr>
            <p:cNvPr id="9" name="Picture 8"/>
            <p:cNvPicPr>
              <a:picLocks noChangeAspect="1"/>
            </p:cNvPicPr>
            <p:nvPr/>
          </p:nvPicPr>
          <p:blipFill>
            <a:blip r:embed="rId2"/>
            <a:stretch>
              <a:fillRect/>
            </a:stretch>
          </p:blipFill>
          <p:spPr>
            <a:xfrm>
              <a:off x="2662606" y="1006075"/>
              <a:ext cx="878490" cy="885750"/>
            </a:xfrm>
            <a:prstGeom prst="rect">
              <a:avLst/>
            </a:prstGeom>
          </p:spPr>
        </p:pic>
        <p:cxnSp>
          <p:nvCxnSpPr>
            <p:cNvPr id="10" name="Straight Arrow Connector 9"/>
            <p:cNvCxnSpPr>
              <a:stCxn id="5" idx="0"/>
              <a:endCxn id="8" idx="2"/>
            </p:cNvCxnSpPr>
            <p:nvPr/>
          </p:nvCxnSpPr>
          <p:spPr>
            <a:xfrm flipV="1">
              <a:off x="795072" y="1891825"/>
              <a:ext cx="1149248"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9" idx="2"/>
            </p:cNvCxnSpPr>
            <p:nvPr/>
          </p:nvCxnSpPr>
          <p:spPr>
            <a:xfrm flipV="1">
              <a:off x="1947081"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3" name="Picture 12"/>
            <p:cNvPicPr>
              <a:picLocks noChangeAspect="1"/>
            </p:cNvPicPr>
            <p:nvPr/>
          </p:nvPicPr>
          <p:blipFill>
            <a:blip r:embed="rId2"/>
            <a:stretch>
              <a:fillRect/>
            </a:stretch>
          </p:blipFill>
          <p:spPr>
            <a:xfrm>
              <a:off x="3806332" y="1006075"/>
              <a:ext cx="878490" cy="885750"/>
            </a:xfrm>
            <a:prstGeom prst="rect">
              <a:avLst/>
            </a:prstGeom>
          </p:spPr>
        </p:pic>
        <p:cxnSp>
          <p:nvCxnSpPr>
            <p:cNvPr id="14" name="Straight Arrow Connector 13"/>
            <p:cNvCxnSpPr>
              <a:stCxn id="12" idx="0"/>
              <a:endCxn id="13" idx="2"/>
            </p:cNvCxnSpPr>
            <p:nvPr/>
          </p:nvCxnSpPr>
          <p:spPr>
            <a:xfrm flipV="1">
              <a:off x="3090807"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6" name="Picture 15"/>
            <p:cNvPicPr>
              <a:picLocks noChangeAspect="1"/>
            </p:cNvPicPr>
            <p:nvPr/>
          </p:nvPicPr>
          <p:blipFill>
            <a:blip r:embed="rId2"/>
            <a:stretch>
              <a:fillRect/>
            </a:stretch>
          </p:blipFill>
          <p:spPr>
            <a:xfrm>
              <a:off x="4969385" y="1006075"/>
              <a:ext cx="878490" cy="885750"/>
            </a:xfrm>
            <a:prstGeom prst="rect">
              <a:avLst/>
            </a:prstGeom>
          </p:spPr>
        </p:pic>
        <p:cxnSp>
          <p:nvCxnSpPr>
            <p:cNvPr id="17" name="Straight Arrow Connector 16"/>
            <p:cNvCxnSpPr>
              <a:stCxn id="15" idx="0"/>
              <a:endCxn id="16" idx="2"/>
            </p:cNvCxnSpPr>
            <p:nvPr/>
          </p:nvCxnSpPr>
          <p:spPr>
            <a:xfrm flipV="1">
              <a:off x="4253860"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9" name="Picture 18"/>
            <p:cNvPicPr>
              <a:picLocks noChangeAspect="1"/>
            </p:cNvPicPr>
            <p:nvPr/>
          </p:nvPicPr>
          <p:blipFill>
            <a:blip r:embed="rId2"/>
            <a:stretch>
              <a:fillRect/>
            </a:stretch>
          </p:blipFill>
          <p:spPr>
            <a:xfrm>
              <a:off x="6132438" y="1006075"/>
              <a:ext cx="878490" cy="885750"/>
            </a:xfrm>
            <a:prstGeom prst="rect">
              <a:avLst/>
            </a:prstGeom>
          </p:spPr>
        </p:pic>
        <p:cxnSp>
          <p:nvCxnSpPr>
            <p:cNvPr id="20" name="Straight Arrow Connector 19"/>
            <p:cNvCxnSpPr>
              <a:stCxn id="18" idx="0"/>
              <a:endCxn id="19" idx="2"/>
            </p:cNvCxnSpPr>
            <p:nvPr/>
          </p:nvCxnSpPr>
          <p:spPr>
            <a:xfrm flipV="1">
              <a:off x="5416913"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22" name="Picture 21"/>
            <p:cNvPicPr>
              <a:picLocks noChangeAspect="1"/>
            </p:cNvPicPr>
            <p:nvPr/>
          </p:nvPicPr>
          <p:blipFill>
            <a:blip r:embed="rId2"/>
            <a:stretch>
              <a:fillRect/>
            </a:stretch>
          </p:blipFill>
          <p:spPr>
            <a:xfrm>
              <a:off x="7295491" y="1006075"/>
              <a:ext cx="878490" cy="885750"/>
            </a:xfrm>
            <a:prstGeom prst="rect">
              <a:avLst/>
            </a:prstGeom>
          </p:spPr>
        </p:pic>
        <p:cxnSp>
          <p:nvCxnSpPr>
            <p:cNvPr id="23" name="Straight Arrow Connector 22"/>
            <p:cNvCxnSpPr>
              <a:stCxn id="21" idx="0"/>
              <a:endCxn id="22" idx="2"/>
            </p:cNvCxnSpPr>
            <p:nvPr/>
          </p:nvCxnSpPr>
          <p:spPr>
            <a:xfrm flipV="1">
              <a:off x="6579966"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5" name="Straight Arrow Connector 24"/>
            <p:cNvCxnSpPr>
              <a:stCxn id="12" idx="0"/>
              <a:endCxn id="8" idx="2"/>
            </p:cNvCxnSpPr>
            <p:nvPr/>
          </p:nvCxnSpPr>
          <p:spPr>
            <a:xfrm flipH="1" flipV="1">
              <a:off x="1944320" y="1891825"/>
              <a:ext cx="1146487"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0"/>
              <a:endCxn id="9" idx="2"/>
            </p:cNvCxnSpPr>
            <p:nvPr/>
          </p:nvCxnSpPr>
          <p:spPr>
            <a:xfrm flipH="1" flipV="1">
              <a:off x="3101851" y="1891825"/>
              <a:ext cx="1152009"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0"/>
              <a:endCxn id="13" idx="2"/>
            </p:cNvCxnSpPr>
            <p:nvPr/>
          </p:nvCxnSpPr>
          <p:spPr>
            <a:xfrm flipH="1" flipV="1">
              <a:off x="4245577"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a:endCxn id="16" idx="2"/>
            </p:cNvCxnSpPr>
            <p:nvPr/>
          </p:nvCxnSpPr>
          <p:spPr>
            <a:xfrm flipH="1" flipV="1">
              <a:off x="5408630"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a:endCxn id="19" idx="2"/>
            </p:cNvCxnSpPr>
            <p:nvPr/>
          </p:nvCxnSpPr>
          <p:spPr>
            <a:xfrm flipH="1" flipV="1">
              <a:off x="6571683"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H="1" flipV="1">
              <a:off x="7734736" y="1891825"/>
              <a:ext cx="1129720" cy="76525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0"/>
              <a:endCxn id="8" idx="2"/>
            </p:cNvCxnSpPr>
            <p:nvPr/>
          </p:nvCxnSpPr>
          <p:spPr>
            <a:xfrm flipH="1" flipV="1">
              <a:off x="1944320" y="1891825"/>
              <a:ext cx="2761"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0"/>
              <a:endCxn id="9" idx="2"/>
            </p:cNvCxnSpPr>
            <p:nvPr/>
          </p:nvCxnSpPr>
          <p:spPr>
            <a:xfrm flipV="1">
              <a:off x="3090807" y="1891825"/>
              <a:ext cx="11044"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0"/>
              <a:endCxn id="13" idx="2"/>
            </p:cNvCxnSpPr>
            <p:nvPr/>
          </p:nvCxnSpPr>
          <p:spPr>
            <a:xfrm flipH="1" flipV="1">
              <a:off x="4245577"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0"/>
              <a:endCxn id="16" idx="2"/>
            </p:cNvCxnSpPr>
            <p:nvPr/>
          </p:nvCxnSpPr>
          <p:spPr>
            <a:xfrm flipH="1" flipV="1">
              <a:off x="5408630"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0"/>
              <a:endCxn id="19" idx="2"/>
            </p:cNvCxnSpPr>
            <p:nvPr/>
          </p:nvCxnSpPr>
          <p:spPr>
            <a:xfrm flipH="1" flipV="1">
              <a:off x="6571683"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0"/>
              <a:endCxn id="22" idx="2"/>
            </p:cNvCxnSpPr>
            <p:nvPr/>
          </p:nvCxnSpPr>
          <p:spPr>
            <a:xfrm flipH="1" flipV="1">
              <a:off x="7734736"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54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p:sp>
        <p:nvSpPr>
          <p:cNvPr id="3" name="Content Placeholder 2"/>
          <p:cNvSpPr>
            <a:spLocks noGrp="1"/>
          </p:cNvSpPr>
          <p:nvPr>
            <p:ph idx="1"/>
          </p:nvPr>
        </p:nvSpPr>
        <p:spPr>
          <a:xfrm>
            <a:off x="253354" y="3729518"/>
            <a:ext cx="11600328" cy="3128481"/>
          </a:xfrm>
        </p:spPr>
        <p:txBody>
          <a:bodyPr/>
          <a:lstStyle/>
          <a:p>
            <a:r>
              <a:rPr lang="en-IN" dirty="0" smtClean="0"/>
              <a:t>Convolutions are at the heart of signal processing and CNNs</a:t>
            </a:r>
          </a:p>
          <a:p>
            <a:pPr lvl="2"/>
            <a:r>
              <a:rPr lang="en-IN" dirty="0" smtClean="0"/>
              <a:t>Convolutions create layers which are sparsely connected</a:t>
            </a:r>
          </a:p>
          <a:p>
            <a:pPr lvl="2"/>
            <a:r>
              <a:rPr lang="en-IN" dirty="0" smtClean="0"/>
              <a:t>On top of that they force equality constraints among weights in that layer</a:t>
            </a:r>
          </a:p>
          <a:p>
            <a:pPr lvl="2"/>
            <a:r>
              <a:rPr lang="en-US" dirty="0"/>
              <a:t>All green edges forced to have the same weight, all red edges forced to have the same weight, all </a:t>
            </a:r>
            <a:r>
              <a:rPr lang="en-US" dirty="0" smtClean="0"/>
              <a:t>blue </a:t>
            </a:r>
            <a:r>
              <a:rPr lang="en-US" dirty="0"/>
              <a:t>edges …</a:t>
            </a:r>
          </a:p>
          <a:p>
            <a:pPr lvl="2"/>
            <a:r>
              <a:rPr lang="en-US" dirty="0"/>
              <a:t>So effectively only 3 edge weights to be learnt for this layer</a:t>
            </a:r>
            <a:r>
              <a:rPr lang="en-US" dirty="0" smtClean="0"/>
              <a:t>!</a:t>
            </a:r>
          </a:p>
          <a:p>
            <a:pPr lvl="2"/>
            <a:r>
              <a:rPr lang="en-IN" dirty="0" smtClean="0"/>
              <a:t>A fully </a:t>
            </a:r>
            <a:r>
              <a:rPr lang="en-IN" dirty="0"/>
              <a:t>connected layer would have had 48 edges</a:t>
            </a:r>
          </a:p>
        </p:txBody>
      </p:sp>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70" name="Group 69"/>
          <p:cNvGrpSpPr/>
          <p:nvPr/>
        </p:nvGrpSpPr>
        <p:grpSpPr>
          <a:xfrm>
            <a:off x="358588" y="1006075"/>
            <a:ext cx="8937031" cy="2523975"/>
            <a:chOff x="358588" y="1006075"/>
            <a:chExt cx="8937031" cy="2523975"/>
          </a:xfrm>
        </p:grpSpPr>
        <p:sp>
          <p:nvSpPr>
            <p:cNvPr id="38" name="Oval 37"/>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9" name="Oval 38"/>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0" name="Oval 39"/>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41" name="Picture 40"/>
            <p:cNvPicPr>
              <a:picLocks noChangeAspect="1"/>
            </p:cNvPicPr>
            <p:nvPr/>
          </p:nvPicPr>
          <p:blipFill>
            <a:blip r:embed="rId2"/>
            <a:stretch>
              <a:fillRect/>
            </a:stretch>
          </p:blipFill>
          <p:spPr>
            <a:xfrm>
              <a:off x="1505075" y="1006075"/>
              <a:ext cx="878490" cy="885750"/>
            </a:xfrm>
            <a:prstGeom prst="rect">
              <a:avLst/>
            </a:prstGeom>
          </p:spPr>
        </p:pic>
        <p:pic>
          <p:nvPicPr>
            <p:cNvPr id="42" name="Picture 41"/>
            <p:cNvPicPr>
              <a:picLocks noChangeAspect="1"/>
            </p:cNvPicPr>
            <p:nvPr/>
          </p:nvPicPr>
          <p:blipFill>
            <a:blip r:embed="rId2"/>
            <a:stretch>
              <a:fillRect/>
            </a:stretch>
          </p:blipFill>
          <p:spPr>
            <a:xfrm>
              <a:off x="2662606" y="1006075"/>
              <a:ext cx="878490" cy="885750"/>
            </a:xfrm>
            <a:prstGeom prst="rect">
              <a:avLst/>
            </a:prstGeom>
          </p:spPr>
        </p:pic>
        <p:cxnSp>
          <p:nvCxnSpPr>
            <p:cNvPr id="43" name="Straight Arrow Connector 42"/>
            <p:cNvCxnSpPr>
              <a:stCxn id="38" idx="0"/>
              <a:endCxn id="41" idx="2"/>
            </p:cNvCxnSpPr>
            <p:nvPr/>
          </p:nvCxnSpPr>
          <p:spPr>
            <a:xfrm flipV="1">
              <a:off x="795072" y="1891825"/>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0"/>
              <a:endCxn id="42" idx="2"/>
            </p:cNvCxnSpPr>
            <p:nvPr/>
          </p:nvCxnSpPr>
          <p:spPr>
            <a:xfrm flipV="1">
              <a:off x="1947081"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46" name="Picture 45"/>
            <p:cNvPicPr>
              <a:picLocks noChangeAspect="1"/>
            </p:cNvPicPr>
            <p:nvPr/>
          </p:nvPicPr>
          <p:blipFill>
            <a:blip r:embed="rId2"/>
            <a:stretch>
              <a:fillRect/>
            </a:stretch>
          </p:blipFill>
          <p:spPr>
            <a:xfrm>
              <a:off x="3806332" y="1006075"/>
              <a:ext cx="878490" cy="885750"/>
            </a:xfrm>
            <a:prstGeom prst="rect">
              <a:avLst/>
            </a:prstGeom>
          </p:spPr>
        </p:pic>
        <p:cxnSp>
          <p:nvCxnSpPr>
            <p:cNvPr id="47" name="Straight Arrow Connector 46"/>
            <p:cNvCxnSpPr>
              <a:stCxn id="45" idx="0"/>
              <a:endCxn id="46" idx="2"/>
            </p:cNvCxnSpPr>
            <p:nvPr/>
          </p:nvCxnSpPr>
          <p:spPr>
            <a:xfrm flipV="1">
              <a:off x="3090807"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49" name="Picture 48"/>
            <p:cNvPicPr>
              <a:picLocks noChangeAspect="1"/>
            </p:cNvPicPr>
            <p:nvPr/>
          </p:nvPicPr>
          <p:blipFill>
            <a:blip r:embed="rId2"/>
            <a:stretch>
              <a:fillRect/>
            </a:stretch>
          </p:blipFill>
          <p:spPr>
            <a:xfrm>
              <a:off x="4969385" y="1006075"/>
              <a:ext cx="878490" cy="885750"/>
            </a:xfrm>
            <a:prstGeom prst="rect">
              <a:avLst/>
            </a:prstGeom>
          </p:spPr>
        </p:pic>
        <p:cxnSp>
          <p:nvCxnSpPr>
            <p:cNvPr id="50" name="Straight Arrow Connector 49"/>
            <p:cNvCxnSpPr>
              <a:stCxn id="48" idx="0"/>
              <a:endCxn id="49" idx="2"/>
            </p:cNvCxnSpPr>
            <p:nvPr/>
          </p:nvCxnSpPr>
          <p:spPr>
            <a:xfrm flipV="1">
              <a:off x="4253860"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52" name="Picture 51"/>
            <p:cNvPicPr>
              <a:picLocks noChangeAspect="1"/>
            </p:cNvPicPr>
            <p:nvPr/>
          </p:nvPicPr>
          <p:blipFill>
            <a:blip r:embed="rId2"/>
            <a:stretch>
              <a:fillRect/>
            </a:stretch>
          </p:blipFill>
          <p:spPr>
            <a:xfrm>
              <a:off x="6132438" y="1006075"/>
              <a:ext cx="878490" cy="885750"/>
            </a:xfrm>
            <a:prstGeom prst="rect">
              <a:avLst/>
            </a:prstGeom>
          </p:spPr>
        </p:pic>
        <p:cxnSp>
          <p:nvCxnSpPr>
            <p:cNvPr id="53" name="Straight Arrow Connector 52"/>
            <p:cNvCxnSpPr>
              <a:stCxn id="51" idx="0"/>
              <a:endCxn id="52" idx="2"/>
            </p:cNvCxnSpPr>
            <p:nvPr/>
          </p:nvCxnSpPr>
          <p:spPr>
            <a:xfrm flipV="1">
              <a:off x="5416913"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55" name="Picture 54"/>
            <p:cNvPicPr>
              <a:picLocks noChangeAspect="1"/>
            </p:cNvPicPr>
            <p:nvPr/>
          </p:nvPicPr>
          <p:blipFill>
            <a:blip r:embed="rId2"/>
            <a:stretch>
              <a:fillRect/>
            </a:stretch>
          </p:blipFill>
          <p:spPr>
            <a:xfrm>
              <a:off x="7295491" y="1006075"/>
              <a:ext cx="878490" cy="885750"/>
            </a:xfrm>
            <a:prstGeom prst="rect">
              <a:avLst/>
            </a:prstGeom>
          </p:spPr>
        </p:pic>
        <p:cxnSp>
          <p:nvCxnSpPr>
            <p:cNvPr id="56" name="Straight Arrow Connector 55"/>
            <p:cNvCxnSpPr>
              <a:stCxn id="54" idx="0"/>
              <a:endCxn id="55" idx="2"/>
            </p:cNvCxnSpPr>
            <p:nvPr/>
          </p:nvCxnSpPr>
          <p:spPr>
            <a:xfrm flipV="1">
              <a:off x="6579966"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58" name="Straight Arrow Connector 57"/>
            <p:cNvCxnSpPr>
              <a:stCxn id="45" idx="0"/>
              <a:endCxn id="41" idx="2"/>
            </p:cNvCxnSpPr>
            <p:nvPr/>
          </p:nvCxnSpPr>
          <p:spPr>
            <a:xfrm flipH="1" flipV="1">
              <a:off x="1944320" y="1891825"/>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0"/>
              <a:endCxn id="42" idx="2"/>
            </p:cNvCxnSpPr>
            <p:nvPr/>
          </p:nvCxnSpPr>
          <p:spPr>
            <a:xfrm flipH="1" flipV="1">
              <a:off x="3101851" y="1891825"/>
              <a:ext cx="1152009"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0"/>
              <a:endCxn id="46" idx="2"/>
            </p:cNvCxnSpPr>
            <p:nvPr/>
          </p:nvCxnSpPr>
          <p:spPr>
            <a:xfrm flipH="1" flipV="1">
              <a:off x="4245577"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4" idx="0"/>
              <a:endCxn id="49" idx="2"/>
            </p:cNvCxnSpPr>
            <p:nvPr/>
          </p:nvCxnSpPr>
          <p:spPr>
            <a:xfrm flipH="1" flipV="1">
              <a:off x="5408630"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0"/>
              <a:endCxn id="52" idx="2"/>
            </p:cNvCxnSpPr>
            <p:nvPr/>
          </p:nvCxnSpPr>
          <p:spPr>
            <a:xfrm flipH="1" flipV="1">
              <a:off x="6571683"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5" idx="2"/>
            </p:cNvCxnSpPr>
            <p:nvPr/>
          </p:nvCxnSpPr>
          <p:spPr>
            <a:xfrm flipH="1" flipV="1">
              <a:off x="7734736" y="1891825"/>
              <a:ext cx="1129720" cy="765255"/>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0"/>
              <a:endCxn id="41" idx="2"/>
            </p:cNvCxnSpPr>
            <p:nvPr/>
          </p:nvCxnSpPr>
          <p:spPr>
            <a:xfrm flipH="1" flipV="1">
              <a:off x="1944320" y="1891825"/>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0"/>
              <a:endCxn id="42" idx="2"/>
            </p:cNvCxnSpPr>
            <p:nvPr/>
          </p:nvCxnSpPr>
          <p:spPr>
            <a:xfrm flipV="1">
              <a:off x="3090807" y="1891825"/>
              <a:ext cx="11044"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8" idx="0"/>
              <a:endCxn id="46" idx="2"/>
            </p:cNvCxnSpPr>
            <p:nvPr/>
          </p:nvCxnSpPr>
          <p:spPr>
            <a:xfrm flipH="1" flipV="1">
              <a:off x="4245577"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1" idx="0"/>
              <a:endCxn id="49" idx="2"/>
            </p:cNvCxnSpPr>
            <p:nvPr/>
          </p:nvCxnSpPr>
          <p:spPr>
            <a:xfrm flipH="1" flipV="1">
              <a:off x="5408630"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0"/>
              <a:endCxn id="52" idx="2"/>
            </p:cNvCxnSpPr>
            <p:nvPr/>
          </p:nvCxnSpPr>
          <p:spPr>
            <a:xfrm flipH="1" flipV="1">
              <a:off x="6571683"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0"/>
              <a:endCxn id="55" idx="2"/>
            </p:cNvCxnSpPr>
            <p:nvPr/>
          </p:nvCxnSpPr>
          <p:spPr>
            <a:xfrm flipH="1" flipV="1">
              <a:off x="7734736"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13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3729518"/>
                <a:ext cx="11600328" cy="3128481"/>
              </a:xfrm>
            </p:spPr>
            <p:txBody>
              <a:bodyPr>
                <a:normAutofit/>
              </a:bodyPr>
              <a:lstStyle/>
              <a:p>
                <a:r>
                  <a:rPr lang="en-IN" dirty="0" smtClean="0"/>
                  <a:t>Convolutions are at the heart of signal processing and CNNs</a:t>
                </a:r>
              </a:p>
              <a:p>
                <a:pPr lvl="2"/>
                <a:r>
                  <a:rPr lang="en-IN" dirty="0" smtClean="0"/>
                  <a:t>Convolutions create layers which are sparsely connected</a:t>
                </a:r>
              </a:p>
              <a:p>
                <a:pPr lvl="2"/>
                <a:r>
                  <a:rPr lang="en-IN" dirty="0" smtClean="0"/>
                  <a:t>On top of that they force equality constraints among weights in that layer</a:t>
                </a:r>
              </a:p>
              <a:p>
                <a:pPr lvl="2"/>
                <a:r>
                  <a:rPr lang="en-US" dirty="0" smtClean="0"/>
                  <a:t>Doing so efficiently and cleverly so that we don’t land up with a nasty constrained optimization problem is the key to the success of CNNs</a:t>
                </a:r>
              </a:p>
              <a:p>
                <a:pPr lvl="2"/>
                <a14:m>
                  <m:oMath xmlns:m="http://schemas.openxmlformats.org/officeDocument/2006/math">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𝐡</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𝑓</m:t>
                    </m:r>
                    <m:d>
                      <m:dPr>
                        <m:ctrlPr>
                          <a:rPr lang="en-IN" sz="2800" i="1">
                            <a:solidFill>
                              <a:schemeClr val="tx1"/>
                            </a:solidFill>
                            <a:latin typeface="Cambria Math" panose="02040503050406030204" pitchFamily="18" charset="0"/>
                          </a:rPr>
                        </m:ctrlPr>
                      </m:dPr>
                      <m:e>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2</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+2</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3</m:t>
                            </m:r>
                          </m:sub>
                        </m:sSub>
                      </m:e>
                    </m:d>
                  </m:oMath>
                </a14:m>
                <a:r>
                  <a:rPr lang="en-IN" sz="2800" i="1" dirty="0" smtClean="0">
                    <a:solidFill>
                      <a:schemeClr val="tx1"/>
                    </a:solidFill>
                    <a:latin typeface="Cambria Math" panose="02040503050406030204" pitchFamily="18" charset="0"/>
                  </a:rPr>
                  <a:t> </a:t>
                </a:r>
                <a:r>
                  <a:rPr lang="en-IN" sz="2800" i="1" dirty="0" smtClean="0">
                    <a:solidFill>
                      <a:schemeClr val="tx1"/>
                    </a:solidFill>
                    <a:latin typeface="+mj-lt"/>
                  </a:rPr>
                  <a:t>i.e. </a:t>
                </a:r>
                <a14:m>
                  <m:oMath xmlns:m="http://schemas.openxmlformats.org/officeDocument/2006/math">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𝐡</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𝑓</m:t>
                    </m:r>
                    <m:d>
                      <m:dPr>
                        <m:ctrlPr>
                          <a:rPr lang="en-IN" sz="2800" i="1">
                            <a:solidFill>
                              <a:schemeClr val="tx1"/>
                            </a:solidFill>
                            <a:latin typeface="Cambria Math" panose="02040503050406030204" pitchFamily="18" charset="0"/>
                          </a:rPr>
                        </m:ctrlPr>
                      </m:dPr>
                      <m:e>
                        <m:nary>
                          <m:naryPr>
                            <m:chr m:val="∑"/>
                            <m:ctrlPr>
                              <a:rPr lang="en-IN" sz="2800" i="1">
                                <a:solidFill>
                                  <a:schemeClr val="tx1"/>
                                </a:solidFill>
                                <a:latin typeface="Cambria Math" panose="02040503050406030204" pitchFamily="18" charset="0"/>
                              </a:rPr>
                            </m:ctrlPr>
                          </m:naryPr>
                          <m:sub>
                            <m:r>
                              <a:rPr lang="en-IN" sz="2800" i="1">
                                <a:solidFill>
                                  <a:schemeClr val="tx1"/>
                                </a:solidFill>
                                <a:latin typeface="Cambria Math" panose="02040503050406030204" pitchFamily="18" charset="0"/>
                              </a:rPr>
                              <m:t>𝑗</m:t>
                            </m:r>
                            <m:r>
                              <a:rPr lang="en-IN" sz="2800" i="1">
                                <a:solidFill>
                                  <a:schemeClr val="tx1"/>
                                </a:solidFill>
                                <a:latin typeface="Cambria Math" panose="02040503050406030204" pitchFamily="18" charset="0"/>
                              </a:rPr>
                              <m:t>=1</m:t>
                            </m:r>
                          </m:sub>
                          <m:sup>
                            <m:r>
                              <a:rPr lang="en-IN" sz="2800" i="1">
                                <a:solidFill>
                                  <a:schemeClr val="tx1"/>
                                </a:solidFill>
                                <a:latin typeface="Cambria Math" panose="02040503050406030204" pitchFamily="18" charset="0"/>
                              </a:rPr>
                              <m:t>3</m:t>
                            </m:r>
                          </m:sup>
                          <m:e>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𝑗</m:t>
                                </m:r>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𝑗</m:t>
                                </m:r>
                              </m:sub>
                            </m:sSub>
                          </m:e>
                        </m:nary>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3729518"/>
                <a:ext cx="11600328" cy="3128481"/>
              </a:xfrm>
              <a:blipFill>
                <a:blip r:embed="rId3"/>
                <a:stretch>
                  <a:fillRect l="-578" t="-4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
        <p:nvSpPr>
          <p:cNvPr id="71" name="Oval 70"/>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2" name="Oval 71"/>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3" name="Oval 72"/>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74" name="Picture 73"/>
          <p:cNvPicPr>
            <a:picLocks noChangeAspect="1"/>
          </p:cNvPicPr>
          <p:nvPr/>
        </p:nvPicPr>
        <p:blipFill>
          <a:blip r:embed="rId4"/>
          <a:stretch>
            <a:fillRect/>
          </a:stretch>
        </p:blipFill>
        <p:spPr>
          <a:xfrm>
            <a:off x="1505075" y="1006075"/>
            <a:ext cx="878490" cy="885750"/>
          </a:xfrm>
          <a:prstGeom prst="rect">
            <a:avLst/>
          </a:prstGeom>
        </p:spPr>
      </p:pic>
      <p:pic>
        <p:nvPicPr>
          <p:cNvPr id="75" name="Picture 74"/>
          <p:cNvPicPr>
            <a:picLocks noChangeAspect="1"/>
          </p:cNvPicPr>
          <p:nvPr/>
        </p:nvPicPr>
        <p:blipFill>
          <a:blip r:embed="rId4"/>
          <a:stretch>
            <a:fillRect/>
          </a:stretch>
        </p:blipFill>
        <p:spPr>
          <a:xfrm>
            <a:off x="2662606" y="1006075"/>
            <a:ext cx="878490" cy="885750"/>
          </a:xfrm>
          <a:prstGeom prst="rect">
            <a:avLst/>
          </a:prstGeom>
        </p:spPr>
      </p:pic>
      <p:sp>
        <p:nvSpPr>
          <p:cNvPr id="76" name="Oval 75"/>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77" name="Picture 76"/>
          <p:cNvPicPr>
            <a:picLocks noChangeAspect="1"/>
          </p:cNvPicPr>
          <p:nvPr/>
        </p:nvPicPr>
        <p:blipFill>
          <a:blip r:embed="rId4"/>
          <a:stretch>
            <a:fillRect/>
          </a:stretch>
        </p:blipFill>
        <p:spPr>
          <a:xfrm>
            <a:off x="3806332" y="1006075"/>
            <a:ext cx="878490" cy="885750"/>
          </a:xfrm>
          <a:prstGeom prst="rect">
            <a:avLst/>
          </a:prstGeom>
        </p:spPr>
      </p:pic>
      <p:sp>
        <p:nvSpPr>
          <p:cNvPr id="78" name="Oval 77"/>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79" name="Picture 78"/>
          <p:cNvPicPr>
            <a:picLocks noChangeAspect="1"/>
          </p:cNvPicPr>
          <p:nvPr/>
        </p:nvPicPr>
        <p:blipFill>
          <a:blip r:embed="rId4"/>
          <a:stretch>
            <a:fillRect/>
          </a:stretch>
        </p:blipFill>
        <p:spPr>
          <a:xfrm>
            <a:off x="4969385" y="1006075"/>
            <a:ext cx="878490" cy="885750"/>
          </a:xfrm>
          <a:prstGeom prst="rect">
            <a:avLst/>
          </a:prstGeom>
        </p:spPr>
      </p:pic>
      <p:sp>
        <p:nvSpPr>
          <p:cNvPr id="80" name="Oval 79"/>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81" name="Picture 80"/>
          <p:cNvPicPr>
            <a:picLocks noChangeAspect="1"/>
          </p:cNvPicPr>
          <p:nvPr/>
        </p:nvPicPr>
        <p:blipFill>
          <a:blip r:embed="rId4"/>
          <a:stretch>
            <a:fillRect/>
          </a:stretch>
        </p:blipFill>
        <p:spPr>
          <a:xfrm>
            <a:off x="6132438" y="1006075"/>
            <a:ext cx="878490" cy="885750"/>
          </a:xfrm>
          <a:prstGeom prst="rect">
            <a:avLst/>
          </a:prstGeom>
        </p:spPr>
      </p:pic>
      <p:sp>
        <p:nvSpPr>
          <p:cNvPr id="82" name="Oval 81"/>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83" name="Picture 82"/>
          <p:cNvPicPr>
            <a:picLocks noChangeAspect="1"/>
          </p:cNvPicPr>
          <p:nvPr/>
        </p:nvPicPr>
        <p:blipFill>
          <a:blip r:embed="rId4"/>
          <a:stretch>
            <a:fillRect/>
          </a:stretch>
        </p:blipFill>
        <p:spPr>
          <a:xfrm>
            <a:off x="7295491" y="1006075"/>
            <a:ext cx="878490" cy="885750"/>
          </a:xfrm>
          <a:prstGeom prst="rect">
            <a:avLst/>
          </a:prstGeom>
        </p:spPr>
      </p:pic>
      <p:sp>
        <p:nvSpPr>
          <p:cNvPr id="84" name="Oval 83"/>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nvGrpSpPr>
          <p:cNvPr id="85" name="Group 84"/>
          <p:cNvGrpSpPr/>
          <p:nvPr/>
        </p:nvGrpSpPr>
        <p:grpSpPr>
          <a:xfrm>
            <a:off x="795072" y="1891825"/>
            <a:ext cx="2295735" cy="765257"/>
            <a:chOff x="795072" y="1891825"/>
            <a:chExt cx="2295735" cy="765257"/>
          </a:xfrm>
        </p:grpSpPr>
        <p:cxnSp>
          <p:nvCxnSpPr>
            <p:cNvPr id="86" name="Straight Arrow Connector 85"/>
            <p:cNvCxnSpPr>
              <a:stCxn id="71" idx="0"/>
              <a:endCxn id="74" idx="2"/>
            </p:cNvCxnSpPr>
            <p:nvPr/>
          </p:nvCxnSpPr>
          <p:spPr>
            <a:xfrm flipV="1">
              <a:off x="795072" y="1891825"/>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6" idx="0"/>
              <a:endCxn id="74" idx="2"/>
            </p:cNvCxnSpPr>
            <p:nvPr/>
          </p:nvCxnSpPr>
          <p:spPr>
            <a:xfrm flipH="1" flipV="1">
              <a:off x="1944320" y="1891825"/>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0"/>
              <a:endCxn id="74" idx="2"/>
            </p:cNvCxnSpPr>
            <p:nvPr/>
          </p:nvCxnSpPr>
          <p:spPr>
            <a:xfrm flipH="1" flipV="1">
              <a:off x="1944320" y="1891825"/>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226243" y="2545237"/>
            <a:ext cx="3421930" cy="1102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3869" y="114422"/>
            <a:ext cx="1783305" cy="1783305"/>
          </a:xfrm>
          <a:prstGeom prst="rect">
            <a:avLst/>
          </a:prstGeom>
        </p:spPr>
      </p:pic>
      <mc:AlternateContent xmlns:mc="http://schemas.openxmlformats.org/markup-compatibility/2006" xmlns:a14="http://schemas.microsoft.com/office/drawing/2010/main">
        <mc:Choice Requires="a14">
          <p:sp>
            <p:nvSpPr>
              <p:cNvPr id="91" name="Rectangular Callout 90"/>
              <p:cNvSpPr/>
              <p:nvPr/>
            </p:nvSpPr>
            <p:spPr>
              <a:xfrm>
                <a:off x="602676" y="197775"/>
                <a:ext cx="9981468" cy="1320362"/>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formal name for such an operation which sweeps a function (in this case </a:t>
                </a:r>
                <a14:m>
                  <m:oMath xmlns:m="http://schemas.openxmlformats.org/officeDocument/2006/math">
                    <m:r>
                      <a:rPr lang="en-IN" sz="2400" b="0" i="1" smtClean="0">
                        <a:solidFill>
                          <a:schemeClr val="tx1"/>
                        </a:solidFill>
                        <a:latin typeface="Cambria Math" panose="02040503050406030204" pitchFamily="18" charset="0"/>
                      </a:rPr>
                      <m:t>𝑓</m:t>
                    </m:r>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𝐰</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m:t>
                        </m:r>
                      </m:e>
                    </m:d>
                  </m:oMath>
                </a14:m>
                <a:r>
                  <a:rPr lang="en-IN" sz="2400" dirty="0" smtClean="0">
                    <a:solidFill>
                      <a:schemeClr val="tx1"/>
                    </a:solidFill>
                    <a:latin typeface="+mj-lt"/>
                  </a:rPr>
                  <a:t> across a signal or an array is </a:t>
                </a:r>
                <a:r>
                  <a:rPr lang="en-IN" sz="2400" i="1" dirty="0" smtClean="0">
                    <a:solidFill>
                      <a:schemeClr val="tx1"/>
                    </a:solidFill>
                    <a:latin typeface="+mj-lt"/>
                  </a:rPr>
                  <a:t>convolution</a:t>
                </a:r>
                <a:r>
                  <a:rPr lang="en-IN" sz="2400" dirty="0" smtClean="0">
                    <a:solidFill>
                      <a:schemeClr val="tx1"/>
                    </a:solidFill>
                    <a:latin typeface="+mj-lt"/>
                  </a:rPr>
                  <a:t>. The vector </a:t>
                </a:r>
                <a14:m>
                  <m:oMath xmlns:m="http://schemas.openxmlformats.org/officeDocument/2006/math">
                    <m:r>
                      <a:rPr lang="en-IN" sz="2400" b="0" i="1" smtClean="0">
                        <a:solidFill>
                          <a:schemeClr val="tx1"/>
                        </a:solidFill>
                        <a:latin typeface="Cambria Math" panose="02040503050406030204" pitchFamily="18" charset="0"/>
                      </a:rPr>
                      <m:t>𝑤</m:t>
                    </m:r>
                  </m:oMath>
                </a14:m>
                <a:r>
                  <a:rPr lang="en-US" sz="2400" dirty="0" smtClean="0">
                    <a:solidFill>
                      <a:schemeClr val="tx1"/>
                    </a:solidFill>
                    <a:latin typeface="+mj-lt"/>
                  </a:rPr>
                  <a:t> is often called the </a:t>
                </a:r>
                <a:r>
                  <a:rPr lang="en-US" sz="2400" i="1" dirty="0" smtClean="0">
                    <a:solidFill>
                      <a:schemeClr val="tx1"/>
                    </a:solidFill>
                    <a:latin typeface="+mj-lt"/>
                  </a:rPr>
                  <a:t>kernel</a:t>
                </a:r>
                <a:r>
                  <a:rPr lang="en-US" sz="2400" dirty="0" smtClean="0">
                    <a:solidFill>
                      <a:schemeClr val="tx1"/>
                    </a:solidFill>
                    <a:latin typeface="+mj-lt"/>
                  </a:rPr>
                  <a:t> of the convolution – don’t confuse this with Mercer kernels though!</a:t>
                </a:r>
                <a:endParaRPr lang="en-US" sz="2400" dirty="0">
                  <a:solidFill>
                    <a:schemeClr val="tx1"/>
                  </a:solidFill>
                  <a:latin typeface="+mj-lt"/>
                </a:endParaRPr>
              </a:p>
            </p:txBody>
          </p:sp>
        </mc:Choice>
        <mc:Fallback xmlns="">
          <p:sp>
            <p:nvSpPr>
              <p:cNvPr id="91" name="Rectangular Callout 90"/>
              <p:cNvSpPr>
                <a:spLocks noRot="1" noChangeAspect="1" noMove="1" noResize="1" noEditPoints="1" noAdjustHandles="1" noChangeArrowheads="1" noChangeShapeType="1" noTextEdit="1"/>
              </p:cNvSpPr>
              <p:nvPr/>
            </p:nvSpPr>
            <p:spPr>
              <a:xfrm>
                <a:off x="602676" y="197775"/>
                <a:ext cx="9981468" cy="1320362"/>
              </a:xfrm>
              <a:prstGeom prst="wedgeRectCallout">
                <a:avLst>
                  <a:gd name="adj1" fmla="val 60123"/>
                  <a:gd name="adj2" fmla="val 39572"/>
                </a:avLst>
              </a:prstGeom>
              <a:blipFill>
                <a:blip r:embed="rId6"/>
                <a:stretch>
                  <a:fillRect b="-4036"/>
                </a:stretch>
              </a:blipFill>
              <a:ln w="38100">
                <a:solidFill>
                  <a:schemeClr val="accent1"/>
                </a:solidFill>
              </a:ln>
            </p:spPr>
            <p:txBody>
              <a:bodyPr/>
              <a:lstStyle/>
              <a:p>
                <a:r>
                  <a:rPr lang="en-IN">
                    <a:noFill/>
                  </a:rPr>
                  <a:t> </a:t>
                </a:r>
              </a:p>
            </p:txBody>
          </p:sp>
        </mc:Fallback>
      </mc:AlternateContent>
      <p:pic>
        <p:nvPicPr>
          <p:cNvPr id="92" name="Picture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3868" y="1979072"/>
            <a:ext cx="1783306" cy="1783306"/>
          </a:xfrm>
          <a:prstGeom prst="rect">
            <a:avLst/>
          </a:prstGeom>
        </p:spPr>
      </p:pic>
      <p:sp>
        <p:nvSpPr>
          <p:cNvPr id="93" name="Rectangular Callout 92"/>
          <p:cNvSpPr/>
          <p:nvPr/>
        </p:nvSpPr>
        <p:spPr>
          <a:xfrm>
            <a:off x="1006228" y="2018264"/>
            <a:ext cx="9577916"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Convolutions have been around in image processing for decades. Earlier, people used to painstakingly design the kernels by hand (e.g. Canny filters) but CNNs allow us to learn the kernel of the convolution itself.</a:t>
            </a:r>
            <a:endParaRPr lang="en-US" sz="2400" dirty="0">
              <a:solidFill>
                <a:schemeClr val="tx1"/>
              </a:solidFill>
              <a:latin typeface="+mj-lt"/>
            </a:endParaRPr>
          </a:p>
        </p:txBody>
      </p:sp>
      <p:grpSp>
        <p:nvGrpSpPr>
          <p:cNvPr id="94" name="Group 93"/>
          <p:cNvGrpSpPr/>
          <p:nvPr/>
        </p:nvGrpSpPr>
        <p:grpSpPr>
          <a:xfrm>
            <a:off x="10746750" y="3838978"/>
            <a:ext cx="1468606" cy="1238929"/>
            <a:chOff x="12383748" y="1219011"/>
            <a:chExt cx="1862104" cy="1570887"/>
          </a:xfrm>
        </p:grpSpPr>
        <p:sp>
          <p:nvSpPr>
            <p:cNvPr id="95" name="Freeform 9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reeform 9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9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0" name="Rectangular Callout 99"/>
          <p:cNvSpPr/>
          <p:nvPr/>
        </p:nvSpPr>
        <p:spPr>
          <a:xfrm>
            <a:off x="1231557" y="3876078"/>
            <a:ext cx="9376584" cy="1522541"/>
          </a:xfrm>
          <a:prstGeom prst="wedgeRectCallout">
            <a:avLst>
              <a:gd name="adj1" fmla="val 59802"/>
              <a:gd name="adj2" fmla="val 255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True, the idea is to allow difficult problems to be solved with a customized filter that works best for that problem. However, handcrafted filters may still offer good results for simple problems (and offer faster training since learning filters is not an easy task – the </a:t>
            </a:r>
            <a:r>
              <a:rPr lang="en-IN" sz="2400" dirty="0" err="1" smtClean="0">
                <a:solidFill>
                  <a:schemeClr val="tx1"/>
                </a:solidFill>
                <a:latin typeface="+mj-lt"/>
              </a:rPr>
              <a:t>backprop</a:t>
            </a:r>
            <a:r>
              <a:rPr lang="en-IN" sz="2400" dirty="0" smtClean="0">
                <a:solidFill>
                  <a:schemeClr val="tx1"/>
                </a:solidFill>
                <a:latin typeface="+mj-lt"/>
              </a:rPr>
              <a:t> becomes complicated)</a:t>
            </a:r>
            <a:endParaRPr lang="en-US" sz="2400" dirty="0">
              <a:solidFill>
                <a:schemeClr val="tx1"/>
              </a:solidFill>
              <a:latin typeface="+mj-lt"/>
            </a:endParaRPr>
          </a:p>
        </p:txBody>
      </p:sp>
    </p:spTree>
    <p:extLst>
      <p:ext uri="{BB962C8B-B14F-4D97-AF65-F5344CB8AC3E}">
        <p14:creationId xmlns:p14="http://schemas.microsoft.com/office/powerpoint/2010/main" val="363153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500"/>
                                        <p:tgtEl>
                                          <p:spTgt spid="89"/>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down)">
                                      <p:cBhvr>
                                        <p:cTn id="15" dur="500"/>
                                        <p:tgtEl>
                                          <p:spTgt spid="8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5E-6 -2.96296E-6 L 0.09415 -2.96296E-6 " pathEditMode="relative" rAng="0" ptsTypes="AA">
                                      <p:cBhvr>
                                        <p:cTn id="23" dur="1000" fill="hold"/>
                                        <p:tgtEl>
                                          <p:spTgt spid="85"/>
                                        </p:tgtEl>
                                        <p:attrNameLst>
                                          <p:attrName>ppt_x</p:attrName>
                                          <p:attrName>ppt_y</p:attrName>
                                        </p:attrNameLst>
                                      </p:cBhvr>
                                      <p:rCtr x="4701" y="0"/>
                                    </p:animMotion>
                                  </p:childTnLst>
                                </p:cTn>
                              </p:par>
                              <p:par>
                                <p:cTn id="24" presetID="63" presetClass="path" presetSubtype="0" accel="50000" decel="50000" fill="hold" grpId="1" nodeType="withEffect">
                                  <p:stCondLst>
                                    <p:cond delay="0"/>
                                  </p:stCondLst>
                                  <p:childTnLst>
                                    <p:animMotion origin="layout" path="M -4.16667E-6 1.11111E-6 L 0.09467 1.11111E-6 " pathEditMode="relative" rAng="0" ptsTypes="AA">
                                      <p:cBhvr>
                                        <p:cTn id="25" dur="1000" fill="hold"/>
                                        <p:tgtEl>
                                          <p:spTgt spid="89"/>
                                        </p:tgtEl>
                                        <p:attrNameLst>
                                          <p:attrName>ppt_x</p:attrName>
                                          <p:attrName>ppt_y</p:attrName>
                                        </p:attrNameLst>
                                      </p:cBhvr>
                                      <p:rCtr x="4727" y="0"/>
                                    </p:animMotion>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0.09415 -2.96296E-6 L 0.18933 -2.96296E-6 " pathEditMode="relative" rAng="0" ptsTypes="AA">
                                      <p:cBhvr>
                                        <p:cTn id="33" dur="1000" fill="hold"/>
                                        <p:tgtEl>
                                          <p:spTgt spid="85"/>
                                        </p:tgtEl>
                                        <p:attrNameLst>
                                          <p:attrName>ppt_x</p:attrName>
                                          <p:attrName>ppt_y</p:attrName>
                                        </p:attrNameLst>
                                      </p:cBhvr>
                                      <p:rCtr x="4753" y="0"/>
                                    </p:animMotion>
                                  </p:childTnLst>
                                </p:cTn>
                              </p:par>
                              <p:par>
                                <p:cTn id="34" presetID="63" presetClass="path" presetSubtype="0" accel="50000" decel="50000" fill="hold" grpId="2" nodeType="withEffect">
                                  <p:stCondLst>
                                    <p:cond delay="0"/>
                                  </p:stCondLst>
                                  <p:childTnLst>
                                    <p:animMotion origin="layout" path="M 0.09467 1.11111E-6 L 0.18985 1.11111E-6 " pathEditMode="relative" rAng="0" ptsTypes="AA">
                                      <p:cBhvr>
                                        <p:cTn id="35" dur="1000" fill="hold"/>
                                        <p:tgtEl>
                                          <p:spTgt spid="89"/>
                                        </p:tgtEl>
                                        <p:attrNameLst>
                                          <p:attrName>ppt_x</p:attrName>
                                          <p:attrName>ppt_y</p:attrName>
                                        </p:attrNameLst>
                                      </p:cBhvr>
                                      <p:rCtr x="4753" y="0"/>
                                    </p:animMotion>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18933 -2.96296E-6 L 0.28373 -2.96296E-6 " pathEditMode="relative" rAng="0" ptsTypes="AA">
                                      <p:cBhvr>
                                        <p:cTn id="43" dur="1000" fill="hold"/>
                                        <p:tgtEl>
                                          <p:spTgt spid="85"/>
                                        </p:tgtEl>
                                        <p:attrNameLst>
                                          <p:attrName>ppt_x</p:attrName>
                                          <p:attrName>ppt_y</p:attrName>
                                        </p:attrNameLst>
                                      </p:cBhvr>
                                      <p:rCtr x="4714" y="0"/>
                                    </p:animMotion>
                                  </p:childTnLst>
                                </p:cTn>
                              </p:par>
                              <p:par>
                                <p:cTn id="44" presetID="63" presetClass="path" presetSubtype="0" accel="50000" decel="50000" fill="hold" grpId="3" nodeType="withEffect">
                                  <p:stCondLst>
                                    <p:cond delay="0"/>
                                  </p:stCondLst>
                                  <p:childTnLst>
                                    <p:animMotion origin="layout" path="M 0.18985 1.11111E-6 L 0.28568 1.11111E-6 " pathEditMode="relative" rAng="0" ptsTypes="AA">
                                      <p:cBhvr>
                                        <p:cTn id="45" dur="1000" fill="hold"/>
                                        <p:tgtEl>
                                          <p:spTgt spid="89"/>
                                        </p:tgtEl>
                                        <p:attrNameLst>
                                          <p:attrName>ppt_x</p:attrName>
                                          <p:attrName>ppt_y</p:attrName>
                                        </p:attrNameLst>
                                      </p:cBhvr>
                                      <p:rCtr x="4792" y="0"/>
                                    </p:animMotion>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28373 -2.96296E-6 L 0.38034 -2.96296E-6 " pathEditMode="relative" rAng="0" ptsTypes="AA">
                                      <p:cBhvr>
                                        <p:cTn id="53" dur="1000" fill="hold"/>
                                        <p:tgtEl>
                                          <p:spTgt spid="85"/>
                                        </p:tgtEl>
                                        <p:attrNameLst>
                                          <p:attrName>ppt_x</p:attrName>
                                          <p:attrName>ppt_y</p:attrName>
                                        </p:attrNameLst>
                                      </p:cBhvr>
                                      <p:rCtr x="4831" y="0"/>
                                    </p:animMotion>
                                  </p:childTnLst>
                                </p:cTn>
                              </p:par>
                              <p:par>
                                <p:cTn id="54" presetID="63" presetClass="path" presetSubtype="0" accel="50000" decel="50000" fill="hold" grpId="4" nodeType="withEffect">
                                  <p:stCondLst>
                                    <p:cond delay="0"/>
                                  </p:stCondLst>
                                  <p:childTnLst>
                                    <p:animMotion origin="layout" path="M 0.28568 1.11111E-6 L 0.38021 1.11111E-6 " pathEditMode="relative" rAng="0" ptsTypes="AA">
                                      <p:cBhvr>
                                        <p:cTn id="55" dur="1000" fill="hold"/>
                                        <p:tgtEl>
                                          <p:spTgt spid="89"/>
                                        </p:tgtEl>
                                        <p:attrNameLst>
                                          <p:attrName>ppt_x</p:attrName>
                                          <p:attrName>ppt_y</p:attrName>
                                        </p:attrNameLst>
                                      </p:cBhvr>
                                      <p:rCtr x="4740" y="0"/>
                                    </p:animMotion>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nodeType="clickEffect">
                                  <p:stCondLst>
                                    <p:cond delay="0"/>
                                  </p:stCondLst>
                                  <p:childTnLst>
                                    <p:animMotion origin="layout" path="M 0.38034 -2.96296E-6 L 0.4754 -2.96296E-6 " pathEditMode="relative" rAng="0" ptsTypes="AA">
                                      <p:cBhvr>
                                        <p:cTn id="63" dur="1000" fill="hold"/>
                                        <p:tgtEl>
                                          <p:spTgt spid="85"/>
                                        </p:tgtEl>
                                        <p:attrNameLst>
                                          <p:attrName>ppt_x</p:attrName>
                                          <p:attrName>ppt_y</p:attrName>
                                        </p:attrNameLst>
                                      </p:cBhvr>
                                      <p:rCtr x="4792" y="0"/>
                                    </p:animMotion>
                                  </p:childTnLst>
                                </p:cTn>
                              </p:par>
                              <p:par>
                                <p:cTn id="64" presetID="63" presetClass="path" presetSubtype="0" accel="50000" decel="50000" fill="hold" grpId="5" nodeType="withEffect">
                                  <p:stCondLst>
                                    <p:cond delay="0"/>
                                  </p:stCondLst>
                                  <p:childTnLst>
                                    <p:animMotion origin="layout" path="M 0.38021 1.11111E-6 L 0.47553 1.11111E-6 " pathEditMode="relative" rAng="0" ptsTypes="AA">
                                      <p:cBhvr>
                                        <p:cTn id="65" dur="1000" fill="hold"/>
                                        <p:tgtEl>
                                          <p:spTgt spid="89"/>
                                        </p:tgtEl>
                                        <p:attrNameLst>
                                          <p:attrName>ppt_x</p:attrName>
                                          <p:attrName>ppt_y</p:attrName>
                                        </p:attrNameLst>
                                      </p:cBhvr>
                                      <p:rCtr x="4766" y="0"/>
                                    </p:animMotion>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fade">
                                      <p:cBhvr>
                                        <p:cTn id="69" dur="500"/>
                                        <p:tgtEl>
                                          <p:spTgt spid="83"/>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90"/>
                                        </p:tgtEl>
                                        <p:attrNameLst>
                                          <p:attrName>style.visibility</p:attrName>
                                        </p:attrNameLst>
                                      </p:cBhvr>
                                      <p:to>
                                        <p:strVal val="visible"/>
                                      </p:to>
                                    </p:set>
                                  </p:childTnLst>
                                </p:cTn>
                              </p:par>
                            </p:childTnLst>
                          </p:cTn>
                        </p:par>
                        <p:par>
                          <p:cTn id="78" fill="hold">
                            <p:stCondLst>
                              <p:cond delay="0"/>
                            </p:stCondLst>
                            <p:childTnLst>
                              <p:par>
                                <p:cTn id="79" presetID="22" presetClass="entr" presetSubtype="2" fill="hold" grpId="0" nodeType="after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wipe(right)">
                                      <p:cBhvr>
                                        <p:cTn id="81" dur="500"/>
                                        <p:tgtEl>
                                          <p:spTgt spid="9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2"/>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grpId="0" nodeType="after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wipe(right)">
                                      <p:cBhvr>
                                        <p:cTn id="89" dur="500"/>
                                        <p:tgtEl>
                                          <p:spTgt spid="9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94"/>
                                        </p:tgtEl>
                                        <p:attrNameLst>
                                          <p:attrName>style.visibility</p:attrName>
                                        </p:attrNameLst>
                                      </p:cBhvr>
                                      <p:to>
                                        <p:strVal val="visible"/>
                                      </p:to>
                                    </p:set>
                                  </p:childTnLst>
                                </p:cTn>
                              </p:par>
                            </p:childTnLst>
                          </p:cTn>
                        </p:par>
                        <p:par>
                          <p:cTn id="94" fill="hold">
                            <p:stCondLst>
                              <p:cond delay="0"/>
                            </p:stCondLst>
                            <p:childTnLst>
                              <p:par>
                                <p:cTn id="95" presetID="22" presetClass="entr" presetSubtype="2" fill="hold" grpId="0" nodeType="after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wipe(right)">
                                      <p:cBhvr>
                                        <p:cTn id="9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9" grpId="0" animBg="1"/>
      <p:bldP spid="89" grpId="1" animBg="1"/>
      <p:bldP spid="89" grpId="2" animBg="1"/>
      <p:bldP spid="89" grpId="3" animBg="1"/>
      <p:bldP spid="89" grpId="4" animBg="1"/>
      <p:bldP spid="89" grpId="5" animBg="1"/>
      <p:bldP spid="91" grpId="0" animBg="1"/>
      <p:bldP spid="93" grpId="0" animBg="1"/>
      <p:bldP spid="10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2D Convolutions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5" name="Content Placeholder 178"/>
          <p:cNvSpPr>
            <a:spLocks noGrp="1"/>
          </p:cNvSpPr>
          <p:nvPr>
            <p:ph idx="1"/>
          </p:nvPr>
        </p:nvSpPr>
        <p:spPr>
          <a:xfrm>
            <a:off x="6938487" y="1085530"/>
            <a:ext cx="5253513" cy="5772469"/>
          </a:xfrm>
        </p:spPr>
        <p:txBody>
          <a:bodyPr>
            <a:normAutofit/>
          </a:bodyPr>
          <a:lstStyle/>
          <a:p>
            <a:r>
              <a:rPr lang="en-IN" dirty="0" smtClean="0"/>
              <a:t>Convolutions make sense for 2D, 3D, </a:t>
            </a:r>
            <a:r>
              <a:rPr lang="en-IN" dirty="0" err="1" smtClean="0"/>
              <a:t>nD</a:t>
            </a:r>
            <a:r>
              <a:rPr lang="en-IN" dirty="0" smtClean="0"/>
              <a:t> data as well</a:t>
            </a:r>
          </a:p>
          <a:p>
            <a:pPr lvl="2"/>
            <a:r>
              <a:rPr lang="en-IN" dirty="0" smtClean="0"/>
              <a:t>A fully conn. layer would’ve needed 576 weights. A conv. needs only 9 weights</a:t>
            </a:r>
          </a:p>
          <a:p>
            <a:r>
              <a:rPr lang="en-IN" dirty="0" smtClean="0"/>
              <a:t>Such local operations are exactly what we need for detecting local patterns</a:t>
            </a:r>
          </a:p>
          <a:p>
            <a:pPr lvl="2"/>
            <a:r>
              <a:rPr lang="en-IN" dirty="0" smtClean="0"/>
              <a:t>Edges, boundaries, textures</a:t>
            </a:r>
          </a:p>
          <a:p>
            <a:pPr lvl="2"/>
            <a:r>
              <a:rPr lang="en-IN" dirty="0" smtClean="0"/>
              <a:t>Can apply convolutions to 3D layers as well</a:t>
            </a:r>
          </a:p>
          <a:p>
            <a:pPr lvl="2"/>
            <a:r>
              <a:rPr lang="en-IN" dirty="0" smtClean="0"/>
              <a:t>E.g. Video data is 3D</a:t>
            </a:r>
            <a:endParaRPr lang="en-US" dirty="0"/>
          </a:p>
        </p:txBody>
      </p:sp>
      <p:grpSp>
        <p:nvGrpSpPr>
          <p:cNvPr id="6" name="Group 5"/>
          <p:cNvGrpSpPr/>
          <p:nvPr/>
        </p:nvGrpSpPr>
        <p:grpSpPr>
          <a:xfrm>
            <a:off x="653554" y="980019"/>
            <a:ext cx="3484450" cy="5124406"/>
            <a:chOff x="969904" y="1115098"/>
            <a:chExt cx="2288002" cy="3364850"/>
          </a:xfrm>
          <a:solidFill>
            <a:srgbClr val="00B0F0">
              <a:alpha val="20000"/>
            </a:srgbClr>
          </a:solidFill>
        </p:grpSpPr>
        <p:sp>
          <p:nvSpPr>
            <p:cNvPr id="7" name="Parallelogram 6"/>
            <p:cNvSpPr/>
            <p:nvPr/>
          </p:nvSpPr>
          <p:spPr>
            <a:xfrm rot="9472603">
              <a:off x="969904" y="182797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rot="9472603">
              <a:off x="1319735" y="168404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rot="9472603">
              <a:off x="969904" y="227595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rot="9472603">
              <a:off x="1319735" y="213202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p:cNvSpPr/>
            <p:nvPr/>
          </p:nvSpPr>
          <p:spPr>
            <a:xfrm rot="9472603">
              <a:off x="969904" y="272394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rot="9472603">
              <a:off x="1319735" y="258001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p:nvSpPr>
          <p:spPr>
            <a:xfrm rot="9472603">
              <a:off x="969904" y="317192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rot="9472603">
              <a:off x="1319735" y="302799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rot="9472603">
              <a:off x="969904" y="36177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rot="9472603">
              <a:off x="1319735" y="34737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rot="9472603">
              <a:off x="969904" y="40657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p:cNvSpPr/>
            <p:nvPr/>
          </p:nvSpPr>
          <p:spPr>
            <a:xfrm rot="9472603">
              <a:off x="1319735" y="39217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rot="9472603">
              <a:off x="1666287" y="154266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rot="9472603">
              <a:off x="2016118" y="139873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rot="9472603">
              <a:off x="1666287" y="199064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p:cNvSpPr/>
            <p:nvPr/>
          </p:nvSpPr>
          <p:spPr>
            <a:xfrm rot="9472603">
              <a:off x="2016118" y="184671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p:cNvSpPr/>
            <p:nvPr/>
          </p:nvSpPr>
          <p:spPr>
            <a:xfrm rot="9472603">
              <a:off x="1666287" y="243863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p:cNvSpPr/>
            <p:nvPr/>
          </p:nvSpPr>
          <p:spPr>
            <a:xfrm rot="9472603">
              <a:off x="2016118" y="229470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allelogram 24"/>
            <p:cNvSpPr/>
            <p:nvPr/>
          </p:nvSpPr>
          <p:spPr>
            <a:xfrm rot="9472603">
              <a:off x="1666287" y="288662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p:cNvSpPr/>
            <p:nvPr/>
          </p:nvSpPr>
          <p:spPr>
            <a:xfrm rot="9472603">
              <a:off x="2016118" y="274268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arallelogram 26"/>
            <p:cNvSpPr/>
            <p:nvPr/>
          </p:nvSpPr>
          <p:spPr>
            <a:xfrm rot="9472603">
              <a:off x="1666287" y="333242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p:cNvSpPr/>
            <p:nvPr/>
          </p:nvSpPr>
          <p:spPr>
            <a:xfrm rot="9472603">
              <a:off x="2016118" y="318849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p:cNvSpPr/>
            <p:nvPr/>
          </p:nvSpPr>
          <p:spPr>
            <a:xfrm rot="9472603">
              <a:off x="1666287" y="378040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p:cNvSpPr/>
            <p:nvPr/>
          </p:nvSpPr>
          <p:spPr>
            <a:xfrm rot="9472603">
              <a:off x="2016118" y="363647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p:cNvSpPr/>
            <p:nvPr/>
          </p:nvSpPr>
          <p:spPr>
            <a:xfrm rot="9472603">
              <a:off x="2366902" y="12590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p:cNvSpPr/>
            <p:nvPr/>
          </p:nvSpPr>
          <p:spPr>
            <a:xfrm rot="9472603">
              <a:off x="2716733" y="11150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p:cNvSpPr/>
            <p:nvPr/>
          </p:nvSpPr>
          <p:spPr>
            <a:xfrm rot="9472603">
              <a:off x="2366902" y="17070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rallelogram 33"/>
            <p:cNvSpPr/>
            <p:nvPr/>
          </p:nvSpPr>
          <p:spPr>
            <a:xfrm rot="9472603">
              <a:off x="2716733" y="15630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arallelogram 34"/>
            <p:cNvSpPr/>
            <p:nvPr/>
          </p:nvSpPr>
          <p:spPr>
            <a:xfrm rot="9472603">
              <a:off x="2366902" y="215500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arallelogram 35"/>
            <p:cNvSpPr/>
            <p:nvPr/>
          </p:nvSpPr>
          <p:spPr>
            <a:xfrm rot="9472603">
              <a:off x="2716733" y="201107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arallelogram 36"/>
            <p:cNvSpPr/>
            <p:nvPr/>
          </p:nvSpPr>
          <p:spPr>
            <a:xfrm rot="9472603">
              <a:off x="2366902" y="260298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37"/>
            <p:cNvSpPr/>
            <p:nvPr/>
          </p:nvSpPr>
          <p:spPr>
            <a:xfrm rot="9472603">
              <a:off x="2716733" y="245905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arallelogram 38"/>
            <p:cNvSpPr/>
            <p:nvPr/>
          </p:nvSpPr>
          <p:spPr>
            <a:xfrm rot="9472603">
              <a:off x="2366902" y="304878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arallelogram 39"/>
            <p:cNvSpPr/>
            <p:nvPr/>
          </p:nvSpPr>
          <p:spPr>
            <a:xfrm rot="9472603">
              <a:off x="2716733" y="290485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arallelogram 40"/>
            <p:cNvSpPr/>
            <p:nvPr/>
          </p:nvSpPr>
          <p:spPr>
            <a:xfrm rot="9472603">
              <a:off x="2366902" y="349676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p:cNvSpPr/>
            <p:nvPr/>
          </p:nvSpPr>
          <p:spPr>
            <a:xfrm rot="9472603">
              <a:off x="2716733" y="335283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359026" y="1512045"/>
            <a:ext cx="4690609" cy="2694627"/>
            <a:chOff x="359026" y="1338795"/>
            <a:chExt cx="4690609" cy="2694627"/>
          </a:xfrm>
        </p:grpSpPr>
        <p:sp>
          <p:nvSpPr>
            <p:cNvPr id="44" name="Parallelogram 43"/>
            <p:cNvSpPr/>
            <p:nvPr/>
          </p:nvSpPr>
          <p:spPr>
            <a:xfrm rot="9472603">
              <a:off x="359026" y="1735232"/>
              <a:ext cx="2475825" cy="1895098"/>
            </a:xfrm>
            <a:prstGeom prst="parallelogram">
              <a:avLst>
                <a:gd name="adj" fmla="val 39991"/>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809828" y="2000706"/>
              <a:ext cx="4232050" cy="14889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88667" y="1338795"/>
              <a:ext cx="2653211" cy="21477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03177" y="3489845"/>
              <a:ext cx="4246458" cy="5435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393628" y="3385430"/>
              <a:ext cx="2648250" cy="1058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9" name="Parallelogram 48"/>
          <p:cNvSpPr/>
          <p:nvPr/>
        </p:nvSpPr>
        <p:spPr>
          <a:xfrm rot="9472603">
            <a:off x="4611765" y="334848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arallelogram 49"/>
          <p:cNvSpPr/>
          <p:nvPr/>
        </p:nvSpPr>
        <p:spPr>
          <a:xfrm rot="9472603">
            <a:off x="4611765" y="4030740"/>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9472603">
            <a:off x="4611765" y="4712982"/>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9472603">
            <a:off x="4611765" y="5391904"/>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arallelogram 52"/>
          <p:cNvSpPr/>
          <p:nvPr/>
        </p:nvSpPr>
        <p:spPr>
          <a:xfrm rot="9472603">
            <a:off x="5139537" y="3133181"/>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p:cNvSpPr/>
          <p:nvPr/>
        </p:nvSpPr>
        <p:spPr>
          <a:xfrm rot="9472603">
            <a:off x="5672302" y="2913983"/>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Parallelogram 54"/>
          <p:cNvSpPr/>
          <p:nvPr/>
        </p:nvSpPr>
        <p:spPr>
          <a:xfrm rot="9472603">
            <a:off x="5139537" y="381543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arallelogram 55"/>
          <p:cNvSpPr/>
          <p:nvPr/>
        </p:nvSpPr>
        <p:spPr>
          <a:xfrm rot="9472603">
            <a:off x="5672302" y="3596238"/>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arallelogram 56"/>
          <p:cNvSpPr/>
          <p:nvPr/>
        </p:nvSpPr>
        <p:spPr>
          <a:xfrm rot="9472603">
            <a:off x="5139537" y="4497677"/>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arallelogram 57"/>
          <p:cNvSpPr/>
          <p:nvPr/>
        </p:nvSpPr>
        <p:spPr>
          <a:xfrm rot="9472603">
            <a:off x="5672302" y="4278480"/>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arallelogram 58"/>
          <p:cNvSpPr/>
          <p:nvPr/>
        </p:nvSpPr>
        <p:spPr>
          <a:xfrm rot="9472603">
            <a:off x="5139537" y="5176599"/>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arallelogram 59"/>
          <p:cNvSpPr/>
          <p:nvPr/>
        </p:nvSpPr>
        <p:spPr>
          <a:xfrm rot="9472603">
            <a:off x="5672302" y="4957402"/>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arallelogram 60"/>
          <p:cNvSpPr/>
          <p:nvPr/>
        </p:nvSpPr>
        <p:spPr>
          <a:xfrm rot="9472603">
            <a:off x="6206519" y="270122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arallelogram 61"/>
          <p:cNvSpPr/>
          <p:nvPr/>
        </p:nvSpPr>
        <p:spPr>
          <a:xfrm rot="9472603">
            <a:off x="6206519" y="3383479"/>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9472603">
            <a:off x="6206519" y="4065721"/>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9472603">
            <a:off x="6206519" y="4744643"/>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1000"/>
                                        <p:tgtEl>
                                          <p:spTgt spid="4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4.79167E-6 1.85185E-6 L 0.04284 -0.03171 " pathEditMode="relative" rAng="0" ptsTypes="AA">
                                      <p:cBhvr>
                                        <p:cTn id="24" dur="1000" fill="hold"/>
                                        <p:tgtEl>
                                          <p:spTgt spid="43"/>
                                        </p:tgtEl>
                                        <p:attrNameLst>
                                          <p:attrName>ppt_x</p:attrName>
                                          <p:attrName>ppt_y</p:attrName>
                                        </p:attrNameLst>
                                      </p:cBhvr>
                                      <p:rCtr x="2135" y="-1597"/>
                                    </p:animMotion>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04284 -0.03171 L 0.08659 -0.06505 " pathEditMode="relative" rAng="0" ptsTypes="AA">
                                      <p:cBhvr>
                                        <p:cTn id="32" dur="1000" fill="hold"/>
                                        <p:tgtEl>
                                          <p:spTgt spid="43"/>
                                        </p:tgtEl>
                                        <p:attrNameLst>
                                          <p:attrName>ppt_x</p:attrName>
                                          <p:attrName>ppt_y</p:attrName>
                                        </p:attrNameLst>
                                      </p:cBhvr>
                                      <p:rCtr x="2187" y="-1667"/>
                                    </p:animMotion>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nodeType="clickEffect">
                                  <p:stCondLst>
                                    <p:cond delay="0"/>
                                  </p:stCondLst>
                                  <p:childTnLst>
                                    <p:animMotion origin="layout" path="M 0.08659 -0.06505 L 0.13034 -0.09468 " pathEditMode="relative" rAng="0" ptsTypes="AA">
                                      <p:cBhvr>
                                        <p:cTn id="40" dur="1000" fill="hold"/>
                                        <p:tgtEl>
                                          <p:spTgt spid="43"/>
                                        </p:tgtEl>
                                        <p:attrNameLst>
                                          <p:attrName>ppt_x</p:attrName>
                                          <p:attrName>ppt_y</p:attrName>
                                        </p:attrNameLst>
                                      </p:cBhvr>
                                      <p:rCtr x="2187" y="-1481"/>
                                    </p:animMotion>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13034 -0.09468 L 0.12982 0.00509 " pathEditMode="relative" rAng="0" ptsTypes="AA">
                                      <p:cBhvr>
                                        <p:cTn id="48" dur="1000" fill="hold"/>
                                        <p:tgtEl>
                                          <p:spTgt spid="43"/>
                                        </p:tgtEl>
                                        <p:attrNameLst>
                                          <p:attrName>ppt_x</p:attrName>
                                          <p:attrName>ppt_y</p:attrName>
                                        </p:attrNameLst>
                                      </p:cBhvr>
                                      <p:rCtr x="-26" y="4977"/>
                                    </p:animMotion>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982 0.00509 L 0.08659 0.03727 " pathEditMode="relative" rAng="0" ptsTypes="AA">
                                      <p:cBhvr>
                                        <p:cTn id="56" dur="1000" fill="hold"/>
                                        <p:tgtEl>
                                          <p:spTgt spid="43"/>
                                        </p:tgtEl>
                                        <p:attrNameLst>
                                          <p:attrName>ppt_x</p:attrName>
                                          <p:attrName>ppt_y</p:attrName>
                                        </p:attrNameLst>
                                      </p:cBhvr>
                                      <p:rCtr x="-2161" y="1597"/>
                                    </p:animMotion>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0.08659 0.03727 L 0.04284 0.07106 " pathEditMode="relative" rAng="0" ptsTypes="AA">
                                      <p:cBhvr>
                                        <p:cTn id="64" dur="1000" fill="hold"/>
                                        <p:tgtEl>
                                          <p:spTgt spid="43"/>
                                        </p:tgtEl>
                                        <p:attrNameLst>
                                          <p:attrName>ppt_x</p:attrName>
                                          <p:attrName>ppt_y</p:attrName>
                                        </p:attrNameLst>
                                      </p:cBhvr>
                                      <p:rCtr x="-2187" y="1690"/>
                                    </p:animMotion>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0.04284 0.07106 L -0.00104 0.10208 " pathEditMode="relative" rAng="0" ptsTypes="AA">
                                      <p:cBhvr>
                                        <p:cTn id="72" dur="1000" fill="hold"/>
                                        <p:tgtEl>
                                          <p:spTgt spid="43"/>
                                        </p:tgtEl>
                                        <p:attrNameLst>
                                          <p:attrName>ppt_x</p:attrName>
                                          <p:attrName>ppt_y</p:attrName>
                                        </p:attrNameLst>
                                      </p:cBhvr>
                                      <p:rCtr x="-2201" y="1551"/>
                                    </p:animMotion>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104 0.10208 L -0.00104 0.19768 " pathEditMode="relative" rAng="0" ptsTypes="AA">
                                      <p:cBhvr>
                                        <p:cTn id="80" dur="1000" fill="hold"/>
                                        <p:tgtEl>
                                          <p:spTgt spid="43"/>
                                        </p:tgtEl>
                                        <p:attrNameLst>
                                          <p:attrName>ppt_x</p:attrName>
                                          <p:attrName>ppt_y</p:attrName>
                                        </p:attrNameLst>
                                      </p:cBhvr>
                                      <p:rCtr x="0" y="4769"/>
                                    </p:animMotion>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nodeType="clickEffect">
                                  <p:stCondLst>
                                    <p:cond delay="0"/>
                                  </p:stCondLst>
                                  <p:childTnLst>
                                    <p:animMotion origin="layout" path="M -0.00104 0.19768 L 0.04284 0.16713 " pathEditMode="relative" rAng="0" ptsTypes="AA">
                                      <p:cBhvr>
                                        <p:cTn id="88" dur="1000" fill="hold"/>
                                        <p:tgtEl>
                                          <p:spTgt spid="43"/>
                                        </p:tgtEl>
                                        <p:attrNameLst>
                                          <p:attrName>ppt_x</p:attrName>
                                          <p:attrName>ppt_y</p:attrName>
                                        </p:attrNameLst>
                                      </p:cBhvr>
                                      <p:rCtr x="2187" y="-1528"/>
                                    </p:animMotion>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nodeType="clickEffect">
                                  <p:stCondLst>
                                    <p:cond delay="0"/>
                                  </p:stCondLst>
                                  <p:childTnLst>
                                    <p:animMotion origin="layout" path="M 0.04284 0.16713 L 0.08659 0.13541 " pathEditMode="relative" rAng="0" ptsTypes="AA">
                                      <p:cBhvr>
                                        <p:cTn id="96" dur="1000" fill="hold"/>
                                        <p:tgtEl>
                                          <p:spTgt spid="43"/>
                                        </p:tgtEl>
                                        <p:attrNameLst>
                                          <p:attrName>ppt_x</p:attrName>
                                          <p:attrName>ppt_y</p:attrName>
                                        </p:attrNameLst>
                                      </p:cBhvr>
                                      <p:rCtr x="2187" y="-1597"/>
                                    </p:animMotion>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63" presetClass="path" presetSubtype="0" accel="50000" decel="50000" fill="hold" nodeType="clickEffect">
                                  <p:stCondLst>
                                    <p:cond delay="0"/>
                                  </p:stCondLst>
                                  <p:childTnLst>
                                    <p:animMotion origin="layout" path="M 0.08659 0.13541 L 0.13034 0.10416 " pathEditMode="relative" rAng="0" ptsTypes="AA">
                                      <p:cBhvr>
                                        <p:cTn id="104" dur="1000" fill="hold"/>
                                        <p:tgtEl>
                                          <p:spTgt spid="43"/>
                                        </p:tgtEl>
                                        <p:attrNameLst>
                                          <p:attrName>ppt_x</p:attrName>
                                          <p:attrName>ppt_y</p:attrName>
                                        </p:attrNameLst>
                                      </p:cBhvr>
                                      <p:rCtr x="2187" y="-1574"/>
                                    </p:animMotion>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13034 0.10416 L 0.13034 0.2037 " pathEditMode="relative" rAng="0" ptsTypes="AA">
                                      <p:cBhvr>
                                        <p:cTn id="112" dur="1000" fill="hold"/>
                                        <p:tgtEl>
                                          <p:spTgt spid="43"/>
                                        </p:tgtEl>
                                        <p:attrNameLst>
                                          <p:attrName>ppt_x</p:attrName>
                                          <p:attrName>ppt_y</p:attrName>
                                        </p:attrNameLst>
                                      </p:cBhvr>
                                      <p:rCtr x="0" y="4977"/>
                                    </p:animMotion>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childTnLst>
                                </p:cTn>
                              </p:par>
                            </p:childTnLst>
                          </p:cTn>
                        </p:par>
                      </p:childTnLst>
                    </p:cTn>
                  </p:par>
                  <p:par>
                    <p:cTn id="117" fill="hold">
                      <p:stCondLst>
                        <p:cond delay="indefinite"/>
                      </p:stCondLst>
                      <p:childTnLst>
                        <p:par>
                          <p:cTn id="118" fill="hold">
                            <p:stCondLst>
                              <p:cond delay="0"/>
                            </p:stCondLst>
                            <p:childTnLst>
                              <p:par>
                                <p:cTn id="119" presetID="35" presetClass="path" presetSubtype="0" accel="50000" decel="50000" fill="hold" nodeType="clickEffect">
                                  <p:stCondLst>
                                    <p:cond delay="0"/>
                                  </p:stCondLst>
                                  <p:childTnLst>
                                    <p:animMotion origin="layout" path="M 0.13034 0.2037 L 0.08659 0.23472 " pathEditMode="relative" rAng="0" ptsTypes="AA">
                                      <p:cBhvr>
                                        <p:cTn id="120" dur="1000" fill="hold"/>
                                        <p:tgtEl>
                                          <p:spTgt spid="43"/>
                                        </p:tgtEl>
                                        <p:attrNameLst>
                                          <p:attrName>ppt_x</p:attrName>
                                          <p:attrName>ppt_y</p:attrName>
                                        </p:attrNameLst>
                                      </p:cBhvr>
                                      <p:rCtr x="-2187" y="1551"/>
                                    </p:animMotion>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fade">
                                      <p:cBhvr>
                                        <p:cTn id="124" dur="500"/>
                                        <p:tgtEl>
                                          <p:spTgt spid="60"/>
                                        </p:tgtEl>
                                      </p:cBhvr>
                                    </p:animEffect>
                                  </p:childTnLst>
                                </p:cTn>
                              </p:par>
                            </p:childTnLst>
                          </p:cTn>
                        </p:par>
                      </p:childTnLst>
                    </p:cTn>
                  </p:par>
                  <p:par>
                    <p:cTn id="125" fill="hold">
                      <p:stCondLst>
                        <p:cond delay="indefinite"/>
                      </p:stCondLst>
                      <p:childTnLst>
                        <p:par>
                          <p:cTn id="126" fill="hold">
                            <p:stCondLst>
                              <p:cond delay="0"/>
                            </p:stCondLst>
                            <p:childTnLst>
                              <p:par>
                                <p:cTn id="127" presetID="35" presetClass="path" presetSubtype="0" accel="50000" decel="50000" fill="hold" nodeType="clickEffect">
                                  <p:stCondLst>
                                    <p:cond delay="0"/>
                                  </p:stCondLst>
                                  <p:childTnLst>
                                    <p:animMotion origin="layout" path="M 0.08659 0.23472 L 0.04284 0.26666 " pathEditMode="relative" rAng="0" ptsTypes="AA">
                                      <p:cBhvr>
                                        <p:cTn id="128" dur="1000" fill="hold"/>
                                        <p:tgtEl>
                                          <p:spTgt spid="43"/>
                                        </p:tgtEl>
                                        <p:attrNameLst>
                                          <p:attrName>ppt_x</p:attrName>
                                          <p:attrName>ppt_y</p:attrName>
                                        </p:attrNameLst>
                                      </p:cBhvr>
                                      <p:rCtr x="-2187" y="1597"/>
                                    </p:animMotion>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500"/>
                                        <p:tgtEl>
                                          <p:spTgt spid="59"/>
                                        </p:tgtEl>
                                      </p:cBhvr>
                                    </p:animEffect>
                                  </p:childTnLst>
                                </p:cTn>
                              </p:par>
                            </p:childTnLst>
                          </p:cTn>
                        </p:par>
                      </p:childTnLst>
                    </p:cTn>
                  </p:par>
                  <p:par>
                    <p:cTn id="133" fill="hold">
                      <p:stCondLst>
                        <p:cond delay="indefinite"/>
                      </p:stCondLst>
                      <p:childTnLst>
                        <p:par>
                          <p:cTn id="134" fill="hold">
                            <p:stCondLst>
                              <p:cond delay="0"/>
                            </p:stCondLst>
                            <p:childTnLst>
                              <p:par>
                                <p:cTn id="135" presetID="35" presetClass="path" presetSubtype="0" accel="50000" decel="50000" fill="hold" nodeType="clickEffect">
                                  <p:stCondLst>
                                    <p:cond delay="0"/>
                                  </p:stCondLst>
                                  <p:childTnLst>
                                    <p:animMotion origin="layout" path="M 0.04284 0.26666 L -0.00091 0.29861 " pathEditMode="relative" rAng="0" ptsTypes="AA">
                                      <p:cBhvr>
                                        <p:cTn id="136" dur="1000" fill="hold"/>
                                        <p:tgtEl>
                                          <p:spTgt spid="43"/>
                                        </p:tgtEl>
                                        <p:attrNameLst>
                                          <p:attrName>ppt_x</p:attrName>
                                          <p:attrName>ppt_y</p:attrName>
                                        </p:attrNameLst>
                                      </p:cBhvr>
                                      <p:rCtr x="-2187" y="1597"/>
                                    </p:animMotion>
                                  </p:childTnLst>
                                </p:cTn>
                              </p:par>
                            </p:childTnLst>
                          </p:cTn>
                        </p:par>
                        <p:par>
                          <p:cTn id="137" fill="hold">
                            <p:stCondLst>
                              <p:cond delay="1000"/>
                            </p:stCondLst>
                            <p:childTnLst>
                              <p:par>
                                <p:cTn id="138" presetID="10" presetClass="entr" presetSubtype="0" fill="hold" grpId="0" nodeType="afterEffect">
                                  <p:stCondLst>
                                    <p:cond delay="0"/>
                                  </p:stCondLst>
                                  <p:childTnLst>
                                    <p:set>
                                      <p:cBhvr>
                                        <p:cTn id="139" dur="1" fill="hold">
                                          <p:stCondLst>
                                            <p:cond delay="0"/>
                                          </p:stCondLst>
                                        </p:cTn>
                                        <p:tgtEl>
                                          <p:spTgt spid="52"/>
                                        </p:tgtEl>
                                        <p:attrNameLst>
                                          <p:attrName>style.visibility</p:attrName>
                                        </p:attrNameLst>
                                      </p:cBhvr>
                                      <p:to>
                                        <p:strVal val="visible"/>
                                      </p:to>
                                    </p:set>
                                    <p:animEffect transition="in" filter="fade">
                                      <p:cBhvr>
                                        <p:cTn id="140" dur="500"/>
                                        <p:tgtEl>
                                          <p:spTgt spid="5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586</TotalTime>
  <Words>918</Words>
  <Application>Microsoft Office PowerPoint</Application>
  <PresentationFormat>Widescreen</PresentationFormat>
  <Paragraphs>118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Nexa Book</vt:lpstr>
      <vt:lpstr>Wingdings</vt:lpstr>
      <vt:lpstr>Metropolitan</vt:lpstr>
      <vt:lpstr>Deep Learning IV</vt:lpstr>
      <vt:lpstr>Announcements</vt:lpstr>
      <vt:lpstr>Recap of Last Lecture</vt:lpstr>
      <vt:lpstr>Feedforward Networks can be massive</vt:lpstr>
      <vt:lpstr>Structured Data needs Local Features</vt:lpstr>
      <vt:lpstr>Convolution Operation</vt:lpstr>
      <vt:lpstr>Convolution Operation</vt:lpstr>
      <vt:lpstr>Convolution Operation</vt:lpstr>
      <vt:lpstr>2D Convolutions</vt:lpstr>
      <vt:lpstr>Convolutional Neural Network</vt:lpstr>
      <vt:lpstr>Pooling Operations</vt:lpstr>
      <vt:lpstr>Simple Operations using Conv and Pool</vt:lpstr>
      <vt:lpstr>Using CNNs in Computer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55</cp:revision>
  <dcterms:created xsi:type="dcterms:W3CDTF">2018-07-30T05:08:11Z</dcterms:created>
  <dcterms:modified xsi:type="dcterms:W3CDTF">2019-11-17T17:12:40Z</dcterms:modified>
</cp:coreProperties>
</file>