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8"/>
  </p:notesMasterIdLst>
  <p:sldIdLst>
    <p:sldId id="256" r:id="rId2"/>
    <p:sldId id="257" r:id="rId3"/>
    <p:sldId id="258" r:id="rId4"/>
    <p:sldId id="262" r:id="rId5"/>
    <p:sldId id="263" r:id="rId6"/>
    <p:sldId id="260" r:id="rId7"/>
    <p:sldId id="259" r:id="rId8"/>
    <p:sldId id="261"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86" autoAdjust="0"/>
  </p:normalViewPr>
  <p:slideViewPr>
    <p:cSldViewPr snapToGrid="0">
      <p:cViewPr varScale="1">
        <p:scale>
          <a:sx n="64" d="100"/>
          <a:sy n="64" d="100"/>
        </p:scale>
        <p:origin x="9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D3E5C-F930-41FF-A7BD-4F17EC525029}" type="datetimeFigureOut">
              <a:rPr lang="en-US" smtClean="0"/>
              <a:t>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E7B1E-ABB1-46B6-B8A6-8D4F0CECF6C4}" type="slidenum">
              <a:rPr lang="en-US" smtClean="0"/>
              <a:t>‹#›</a:t>
            </a:fld>
            <a:endParaRPr lang="en-US"/>
          </a:p>
        </p:txBody>
      </p:sp>
    </p:spTree>
    <p:extLst>
      <p:ext uri="{BB962C8B-B14F-4D97-AF65-F5344CB8AC3E}">
        <p14:creationId xmlns:p14="http://schemas.microsoft.com/office/powerpoint/2010/main" val="225993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6E7B1E-ABB1-46B6-B8A6-8D4F0CECF6C4}" type="slidenum">
              <a:rPr lang="en-US" smtClean="0"/>
              <a:t>12</a:t>
            </a:fld>
            <a:endParaRPr lang="en-US"/>
          </a:p>
        </p:txBody>
      </p:sp>
    </p:spTree>
    <p:extLst>
      <p:ext uri="{BB962C8B-B14F-4D97-AF65-F5344CB8AC3E}">
        <p14:creationId xmlns:p14="http://schemas.microsoft.com/office/powerpoint/2010/main" val="3488505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latin typeface="+mj-lt"/>
                <a:cs typeface="Calibri" panose="020F050202020403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755E22-BC43-4D49-9578-DDCD8AECFE11}" type="datetime1">
              <a:rPr lang="en-US" smtClean="0"/>
              <a:t>11/4/2019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spTree>
    <p:extLst>
      <p:ext uri="{BB962C8B-B14F-4D97-AF65-F5344CB8AC3E}">
        <p14:creationId xmlns:p14="http://schemas.microsoft.com/office/powerpoint/2010/main" val="357854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794BCA7-61FF-4C69-83B4-1EE7F9C38FAE}" type="datetime1">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8397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27602" y="695325"/>
            <a:ext cx="2926080" cy="5717122"/>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F426122-0BE0-446C-A2FF-4796182DFFAC}" type="datetime1">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72842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327D2D-9EC0-4F31-85D2-F4C48BAC2F55}" type="datetime1">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58582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rgbClr val="7030A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3504" y="1975389"/>
            <a:ext cx="11250178" cy="4437058"/>
          </a:xfrm>
        </p:spPr>
        <p:txBody>
          <a:bodyPr anchor="t">
            <a:normAutofit/>
          </a:bodyPr>
          <a:lstStyle>
            <a:lvl1pPr marL="457200" indent="-457200">
              <a:buFont typeface="Wingdings" panose="05000000000000000000" pitchFamily="2" charset="2"/>
              <a:buChar char="§"/>
              <a:defRPr sz="3200">
                <a:solidFill>
                  <a:schemeClr val="tx1"/>
                </a:solidFill>
                <a:latin typeface="Calibri Light" panose="020F0302020204030204" pitchFamily="34" charset="0"/>
                <a:cs typeface="Calibri Light" panose="020F03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384E5460-7712-4DAC-A337-BB4CDDFDE11E}" type="datetime1">
              <a:rPr lang="en-US" smtClean="0"/>
              <a:t>11/4/2019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
        <p:nvSpPr>
          <p:cNvPr id="7" name="Rectangle 6"/>
          <p:cNvSpPr/>
          <p:nvPr userDrawn="1"/>
        </p:nvSpPr>
        <p:spPr>
          <a:xfrm>
            <a:off x="253353" y="466165"/>
            <a:ext cx="259977" cy="594628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97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253352" y="1111623"/>
            <a:ext cx="5757977"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11330" y="1111624"/>
            <a:ext cx="5842352"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6D96965-36E5-4BBA-B60B-6A05499492A8}" type="datetime1">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98516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53353" y="1866373"/>
            <a:ext cx="5754255" cy="454505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007608" y="1898745"/>
            <a:ext cx="5846074" cy="451267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E5FF4975-A1F7-4E83-8D89-D5C6A414E393}" type="datetime1">
              <a:rPr lang="en-US" smtClean="0"/>
              <a:t>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17344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743C323-1D9C-4347-AB6E-A56B8A43D30E}" type="datetime1">
              <a:rPr lang="en-US" smtClean="0"/>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47862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699DA-48FF-4F63-A1AD-D752E11C195D}" type="datetime1">
              <a:rPr lang="en-US" smtClean="0"/>
              <a:t>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84631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smtClean="0"/>
              <a:t>Click to edit Master text styles</a:t>
            </a:r>
          </a:p>
        </p:txBody>
      </p:sp>
      <p:sp>
        <p:nvSpPr>
          <p:cNvPr id="5" name="Date Placeholder 4"/>
          <p:cNvSpPr>
            <a:spLocks noGrp="1"/>
          </p:cNvSpPr>
          <p:nvPr>
            <p:ph type="dt" sz="half" idx="10"/>
          </p:nvPr>
        </p:nvSpPr>
        <p:spPr/>
        <p:txBody>
          <a:bodyPr/>
          <a:lstStyle/>
          <a:p>
            <a:fld id="{13DBFBEF-2B7E-4BA9-A9F8-30DFE087F6D3}" type="datetime1">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392734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2">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CBB7AE7-2826-4915-A6AD-CDE2CB158F62}" type="datetime1">
              <a:rPr lang="en-US" smtClean="0"/>
              <a:t>11/4/2019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250597141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8DB072C-F5A4-4FFF-AAE2-73A8228D61CF}" type="datetime1">
              <a:rPr lang="en-US" smtClean="0"/>
              <a:t>11/4/2019</a:t>
            </a:fld>
            <a:endParaRPr lang="en-US"/>
          </a:p>
        </p:txBody>
      </p:sp>
      <p:sp>
        <p:nvSpPr>
          <p:cNvPr id="5" name="Footer Placeholder 4"/>
          <p:cNvSpPr>
            <a:spLocks noGrp="1"/>
          </p:cNvSpPr>
          <p:nvPr>
            <p:ph type="ftr" sz="quarter" idx="3"/>
          </p:nvPr>
        </p:nvSpPr>
        <p:spPr>
          <a:xfrm>
            <a:off x="253353" y="6412447"/>
            <a:ext cx="8674249" cy="37085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rgbClr val="7030A0">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grpSp>
        <p:nvGrpSpPr>
          <p:cNvPr id="12" name="Group 11"/>
          <p:cNvGrpSpPr/>
          <p:nvPr userDrawn="1"/>
        </p:nvGrpSpPr>
        <p:grpSpPr>
          <a:xfrm>
            <a:off x="10538010" y="5196309"/>
            <a:ext cx="1748118" cy="1661691"/>
            <a:chOff x="10538010" y="5120875"/>
            <a:chExt cx="1748118" cy="1661691"/>
          </a:xfrm>
        </p:grpSpPr>
        <p:sp>
          <p:nvSpPr>
            <p:cNvPr id="8" name="TextBox 7"/>
            <p:cNvSpPr txBox="1"/>
            <p:nvPr/>
          </p:nvSpPr>
          <p:spPr>
            <a:xfrm>
              <a:off x="10538010" y="6474789"/>
              <a:ext cx="1748118" cy="307777"/>
            </a:xfrm>
            <a:prstGeom prst="rect">
              <a:avLst/>
            </a:prstGeom>
            <a:noFill/>
          </p:spPr>
          <p:txBody>
            <a:bodyPr wrap="square" rtlCol="0">
              <a:spAutoFit/>
            </a:bodyPr>
            <a:lstStyle/>
            <a:p>
              <a:pPr algn="ctr"/>
              <a:r>
                <a:rPr lang="en-IN" sz="1400" b="0" dirty="0" smtClean="0">
                  <a:solidFill>
                    <a:srgbClr val="7030A0"/>
                  </a:solidFill>
                  <a:latin typeface="Calibri Light" panose="020F0302020204030204" pitchFamily="34" charset="0"/>
                  <a:cs typeface="Calibri Light" panose="020F0302020204030204" pitchFamily="34" charset="0"/>
                </a:rPr>
                <a:t>CS771: Intro to ML</a:t>
              </a:r>
              <a:endParaRPr lang="en-US" sz="1400" b="0" dirty="0">
                <a:solidFill>
                  <a:srgbClr val="7030A0"/>
                </a:solidFill>
                <a:latin typeface="Calibri Light" panose="020F0302020204030204" pitchFamily="34" charset="0"/>
                <a:cs typeface="Calibri Light" panose="020F0302020204030204" pitchFamily="34" charset="0"/>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08886" y="5120875"/>
              <a:ext cx="1406366" cy="1406366"/>
            </a:xfrm>
            <a:prstGeom prst="rect">
              <a:avLst/>
            </a:prstGeom>
          </p:spPr>
        </p:pic>
        <p:sp>
          <p:nvSpPr>
            <p:cNvPr id="10" name="Rectangle 9"/>
            <p:cNvSpPr/>
            <p:nvPr/>
          </p:nvSpPr>
          <p:spPr>
            <a:xfrm>
              <a:off x="10641104" y="5120875"/>
              <a:ext cx="1541929" cy="166169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98557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85000"/>
        </a:lnSpc>
        <a:spcBef>
          <a:spcPct val="0"/>
        </a:spcBef>
        <a:buNone/>
        <a:defRPr sz="5400" kern="1200" spc="-120" baseline="0">
          <a:solidFill>
            <a:srgbClr val="7030A0"/>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tx1">
              <a:lumMod val="85000"/>
              <a:lumOff val="15000"/>
            </a:schemeClr>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19.png"/><Relationship Id="rId12"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10.png"/><Relationship Id="rId5" Type="http://schemas.openxmlformats.org/officeDocument/2006/relationships/image" Target="../media/image17.png"/><Relationship Id="rId10"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image" Target="../media/image41.png"/><Relationship Id="rId26" Type="http://schemas.openxmlformats.org/officeDocument/2006/relationships/image" Target="../media/image49.png"/><Relationship Id="rId3" Type="http://schemas.openxmlformats.org/officeDocument/2006/relationships/image" Target="../media/image26.png"/><Relationship Id="rId21" Type="http://schemas.openxmlformats.org/officeDocument/2006/relationships/image" Target="../media/image44.png"/><Relationship Id="rId34" Type="http://schemas.openxmlformats.org/officeDocument/2006/relationships/image" Target="../media/image21.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5" Type="http://schemas.openxmlformats.org/officeDocument/2006/relationships/image" Target="../media/image48.png"/><Relationship Id="rId33" Type="http://schemas.openxmlformats.org/officeDocument/2006/relationships/image" Target="../media/image16.png"/><Relationship Id="rId2" Type="http://schemas.openxmlformats.org/officeDocument/2006/relationships/image" Target="../media/image12.png"/><Relationship Id="rId16" Type="http://schemas.openxmlformats.org/officeDocument/2006/relationships/image" Target="../media/image39.png"/><Relationship Id="rId20" Type="http://schemas.openxmlformats.org/officeDocument/2006/relationships/image" Target="../media/image43.png"/><Relationship Id="rId29"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24" Type="http://schemas.openxmlformats.org/officeDocument/2006/relationships/image" Target="../media/image47.png"/><Relationship Id="rId32" Type="http://schemas.openxmlformats.org/officeDocument/2006/relationships/image" Target="../media/image15.png"/><Relationship Id="rId5" Type="http://schemas.openxmlformats.org/officeDocument/2006/relationships/image" Target="../media/image28.png"/><Relationship Id="rId15" Type="http://schemas.openxmlformats.org/officeDocument/2006/relationships/image" Target="../media/image38.png"/><Relationship Id="rId23" Type="http://schemas.openxmlformats.org/officeDocument/2006/relationships/image" Target="../media/image46.png"/><Relationship Id="rId28" Type="http://schemas.openxmlformats.org/officeDocument/2006/relationships/image" Target="../media/image51.png"/><Relationship Id="rId10" Type="http://schemas.openxmlformats.org/officeDocument/2006/relationships/image" Target="../media/image33.png"/><Relationship Id="rId19" Type="http://schemas.openxmlformats.org/officeDocument/2006/relationships/image" Target="../media/image42.png"/><Relationship Id="rId31" Type="http://schemas.openxmlformats.org/officeDocument/2006/relationships/image" Target="../media/image10.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5.png"/><Relationship Id="rId27" Type="http://schemas.openxmlformats.org/officeDocument/2006/relationships/image" Target="../media/image50.png"/><Relationship Id="rId30" Type="http://schemas.openxmlformats.org/officeDocument/2006/relationships/image" Target="../media/image14.png"/><Relationship Id="rId35" Type="http://schemas.openxmlformats.org/officeDocument/2006/relationships/image" Target="../media/image22.png"/><Relationship Id="rId8" Type="http://schemas.openxmlformats.org/officeDocument/2006/relationships/image" Target="../media/image31.png"/></Relationships>
</file>

<file path=ppt/slides/_rels/slide12.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image" Target="../media/image23.png"/><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5" Type="http://schemas.openxmlformats.org/officeDocument/2006/relationships/image" Target="../media/image6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s>
</file>

<file path=ppt/slides/_rels/slide13.xml.rels><?xml version="1.0" encoding="UTF-8" standalone="yes"?>
<Relationships xmlns="http://schemas.openxmlformats.org/package/2006/relationships"><Relationship Id="rId18" Type="http://schemas.openxmlformats.org/officeDocument/2006/relationships/image" Target="../media/image70.png"/><Relationship Id="rId21" Type="http://schemas.openxmlformats.org/officeDocument/2006/relationships/image" Target="../media/image73.png"/><Relationship Id="rId17" Type="http://schemas.openxmlformats.org/officeDocument/2006/relationships/image" Target="../media/image69.png"/><Relationship Id="rId2" Type="http://schemas.openxmlformats.org/officeDocument/2006/relationships/image" Target="../media/image24.png"/><Relationship Id="rId16" Type="http://schemas.openxmlformats.org/officeDocument/2006/relationships/image" Target="../media/image68.png"/><Relationship Id="rId20" Type="http://schemas.openxmlformats.org/officeDocument/2006/relationships/image" Target="../media/image72.png"/><Relationship Id="rId1" Type="http://schemas.openxmlformats.org/officeDocument/2006/relationships/slideLayout" Target="../slideLayouts/slideLayout2.xml"/><Relationship Id="rId15" Type="http://schemas.openxmlformats.org/officeDocument/2006/relationships/image" Target="../media/image67.png"/><Relationship Id="rId23" Type="http://schemas.openxmlformats.org/officeDocument/2006/relationships/image" Target="../media/image75.png"/><Relationship Id="rId22" Type="http://schemas.openxmlformats.org/officeDocument/2006/relationships/image" Target="../media/image7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Deep Learning V</a:t>
            </a:r>
            <a:endParaRPr lang="en-US" dirty="0"/>
          </a:p>
        </p:txBody>
      </p:sp>
      <p:sp>
        <p:nvSpPr>
          <p:cNvPr id="3" name="Subtitle 2"/>
          <p:cNvSpPr>
            <a:spLocks noGrp="1"/>
          </p:cNvSpPr>
          <p:nvPr>
            <p:ph type="subTitle" idx="1"/>
          </p:nvPr>
        </p:nvSpPr>
        <p:spPr/>
        <p:txBody>
          <a:bodyPr/>
          <a:lstStyle/>
          <a:p>
            <a:r>
              <a:rPr lang="en-IN" dirty="0" smtClean="0"/>
              <a:t>CS771: Introduction to Machine Learning</a:t>
            </a:r>
            <a:endParaRPr lang="en-IN" dirty="0"/>
          </a:p>
          <a:p>
            <a:r>
              <a:rPr lang="en-IN" dirty="0" err="1" smtClean="0"/>
              <a:t>Purushottam</a:t>
            </a:r>
            <a:r>
              <a:rPr lang="en-IN" dirty="0" smtClean="0"/>
              <a:t> </a:t>
            </a:r>
            <a:r>
              <a:rPr lang="en-IN" dirty="0" err="1" smtClean="0"/>
              <a:t>Kar</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1</a:t>
            </a:fld>
            <a:endParaRPr lang="en-US"/>
          </a:p>
        </p:txBody>
      </p:sp>
    </p:spTree>
    <p:extLst>
      <p:ext uri="{BB962C8B-B14F-4D97-AF65-F5344CB8AC3E}">
        <p14:creationId xmlns:p14="http://schemas.microsoft.com/office/powerpoint/2010/main" val="2783279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253352" y="2646555"/>
            <a:ext cx="5351646" cy="4181912"/>
            <a:chOff x="253353" y="2230535"/>
            <a:chExt cx="5351646" cy="4181912"/>
          </a:xfrm>
        </p:grpSpPr>
        <p:pic>
          <p:nvPicPr>
            <p:cNvPr id="5" name="Picture 4"/>
            <p:cNvPicPr>
              <a:picLocks noChangeAspect="1"/>
            </p:cNvPicPr>
            <p:nvPr/>
          </p:nvPicPr>
          <p:blipFill>
            <a:blip r:embed="rId2"/>
            <a:stretch>
              <a:fillRect/>
            </a:stretch>
          </p:blipFill>
          <p:spPr>
            <a:xfrm>
              <a:off x="253353" y="2230536"/>
              <a:ext cx="5351646" cy="4181911"/>
            </a:xfrm>
            <a:prstGeom prst="rect">
              <a:avLst/>
            </a:prstGeom>
            <a:solidFill>
              <a:schemeClr val="bg1"/>
            </a:solidFill>
          </p:spPr>
        </p:pic>
        <p:sp>
          <p:nvSpPr>
            <p:cNvPr id="15" name="Rectangle 14"/>
            <p:cNvSpPr/>
            <p:nvPr/>
          </p:nvSpPr>
          <p:spPr>
            <a:xfrm>
              <a:off x="2758947" y="2304907"/>
              <a:ext cx="215900" cy="176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6" name="TextBox 15"/>
                <p:cNvSpPr txBox="1"/>
                <p:nvPr/>
              </p:nvSpPr>
              <p:spPr>
                <a:xfrm>
                  <a:off x="2543570" y="2230535"/>
                  <a:ext cx="71194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1600" b="0" i="1" smtClean="0">
                            <a:latin typeface="Cambria Math" panose="02040503050406030204" pitchFamily="18" charset="0"/>
                          </a:rPr>
                          <m:t>𝑓</m:t>
                        </m:r>
                      </m:oMath>
                    </m:oMathPara>
                  </a14:m>
                  <a:endParaRPr lang="en-IN" sz="1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543570" y="2230535"/>
                  <a:ext cx="711944" cy="338554"/>
                </a:xfrm>
                <a:prstGeom prst="rect">
                  <a:avLst/>
                </a:prstGeom>
                <a:blipFill>
                  <a:blip r:embed="rId3"/>
                  <a:stretch>
                    <a:fillRect b="-8929"/>
                  </a:stretch>
                </a:blipFill>
              </p:spPr>
              <p:txBody>
                <a:bodyPr/>
                <a:lstStyle/>
                <a:p>
                  <a:r>
                    <a:rPr lang="en-IN">
                      <a:noFill/>
                    </a:rPr>
                    <a:t> </a:t>
                  </a:r>
                </a:p>
              </p:txBody>
            </p:sp>
          </mc:Fallback>
        </mc:AlternateContent>
      </p:grpSp>
      <p:sp>
        <p:nvSpPr>
          <p:cNvPr id="2" name="Title 1"/>
          <p:cNvSpPr>
            <a:spLocks noGrp="1"/>
          </p:cNvSpPr>
          <p:nvPr>
            <p:ph type="title"/>
          </p:nvPr>
        </p:nvSpPr>
        <p:spPr/>
        <p:txBody>
          <a:bodyPr/>
          <a:lstStyle/>
          <a:p>
            <a:r>
              <a:rPr lang="en-IN" dirty="0" smtClean="0"/>
              <a:t>Recurrent Neural Networks</a:t>
            </a:r>
            <a:endParaRPr lang="en-IN" dirty="0"/>
          </a:p>
        </p:txBody>
      </p:sp>
      <p:sp>
        <p:nvSpPr>
          <p:cNvPr id="3" name="Content Placeholder 2"/>
          <p:cNvSpPr>
            <a:spLocks noGrp="1"/>
          </p:cNvSpPr>
          <p:nvPr>
            <p:ph idx="1"/>
          </p:nvPr>
        </p:nvSpPr>
        <p:spPr>
          <a:xfrm>
            <a:off x="253353" y="981778"/>
            <a:ext cx="11938645" cy="5430670"/>
          </a:xfrm>
        </p:spPr>
        <p:txBody>
          <a:bodyPr/>
          <a:lstStyle/>
          <a:p>
            <a:r>
              <a:rPr lang="en-IN" dirty="0" smtClean="0"/>
              <a:t>For sake of notational clarity, we now represent all hidden layers, all nodes in those hidden layers, using a single hidden layer node</a:t>
            </a:r>
          </a:p>
          <a:p>
            <a:pPr lvl="2"/>
            <a:r>
              <a:rPr lang="en-IN" dirty="0" smtClean="0"/>
              <a:t>Recurrent neural networks in some sense, create a virtual copy of this network for every point in the time series and allow these copies to share information</a:t>
            </a:r>
          </a:p>
          <a:p>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10</a:t>
            </a:fld>
            <a:endParaRPr lang="en-US"/>
          </a:p>
        </p:txBody>
      </p:sp>
      <p:grpSp>
        <p:nvGrpSpPr>
          <p:cNvPr id="6" name="Group 5"/>
          <p:cNvGrpSpPr/>
          <p:nvPr/>
        </p:nvGrpSpPr>
        <p:grpSpPr>
          <a:xfrm>
            <a:off x="6035074" y="2679802"/>
            <a:ext cx="878490" cy="4115418"/>
            <a:chOff x="8392263" y="1421373"/>
            <a:chExt cx="878490" cy="4115418"/>
          </a:xfrm>
        </p:grpSpPr>
        <p:grpSp>
          <p:nvGrpSpPr>
            <p:cNvPr id="7" name="Group 6"/>
            <p:cNvGrpSpPr/>
            <p:nvPr/>
          </p:nvGrpSpPr>
          <p:grpSpPr>
            <a:xfrm>
              <a:off x="8392263" y="1421373"/>
              <a:ext cx="878490" cy="4115418"/>
              <a:chOff x="9400690" y="1421373"/>
              <a:chExt cx="878490" cy="4115418"/>
            </a:xfrm>
          </p:grpSpPr>
          <p:sp>
            <p:nvSpPr>
              <p:cNvPr id="9" name="Oval 8"/>
              <p:cNvSpPr/>
              <p:nvPr/>
            </p:nvSpPr>
            <p:spPr>
              <a:xfrm>
                <a:off x="9400690" y="4663823"/>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pic>
            <p:nvPicPr>
              <p:cNvPr id="10" name="Picture 9"/>
              <p:cNvPicPr>
                <a:picLocks noChangeAspect="1"/>
              </p:cNvPicPr>
              <p:nvPr/>
            </p:nvPicPr>
            <p:blipFill>
              <a:blip r:embed="rId4"/>
              <a:stretch>
                <a:fillRect/>
              </a:stretch>
            </p:blipFill>
            <p:spPr>
              <a:xfrm>
                <a:off x="9400690" y="3042598"/>
                <a:ext cx="878490" cy="885750"/>
              </a:xfrm>
              <a:prstGeom prst="rect">
                <a:avLst/>
              </a:prstGeom>
            </p:spPr>
          </p:pic>
          <p:pic>
            <p:nvPicPr>
              <p:cNvPr id="11" name="Picture 10"/>
              <p:cNvPicPr>
                <a:picLocks noChangeAspect="1"/>
              </p:cNvPicPr>
              <p:nvPr/>
            </p:nvPicPr>
            <p:blipFill>
              <a:blip r:embed="rId4"/>
              <a:stretch>
                <a:fillRect/>
              </a:stretch>
            </p:blipFill>
            <p:spPr>
              <a:xfrm>
                <a:off x="9400690" y="1421373"/>
                <a:ext cx="878490" cy="885750"/>
              </a:xfrm>
              <a:prstGeom prst="rect">
                <a:avLst/>
              </a:prstGeom>
            </p:spPr>
          </p:pic>
          <p:cxnSp>
            <p:nvCxnSpPr>
              <p:cNvPr id="12" name="Straight Arrow Connector 11"/>
              <p:cNvCxnSpPr>
                <a:stCxn id="9" idx="0"/>
                <a:endCxn id="10" idx="2"/>
              </p:cNvCxnSpPr>
              <p:nvPr/>
            </p:nvCxnSpPr>
            <p:spPr>
              <a:xfrm flipV="1">
                <a:off x="9837174" y="3928348"/>
                <a:ext cx="2761" cy="735475"/>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0"/>
                <a:endCxn id="11" idx="2"/>
              </p:cNvCxnSpPr>
              <p:nvPr/>
            </p:nvCxnSpPr>
            <p:spPr>
              <a:xfrm flipV="1">
                <a:off x="9839935" y="2307123"/>
                <a:ext cx="0" cy="735475"/>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 name="Rectangle 7"/>
                <p:cNvSpPr/>
                <p:nvPr/>
              </p:nvSpPr>
              <p:spPr>
                <a:xfrm>
                  <a:off x="8581724" y="4801610"/>
                  <a:ext cx="49404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3200" b="1" i="0" smtClean="0">
                            <a:latin typeface="Cambria Math" panose="02040503050406030204" pitchFamily="18" charset="0"/>
                          </a:rPr>
                          <m:t>𝐱</m:t>
                        </m:r>
                      </m:oMath>
                    </m:oMathPara>
                  </a14:m>
                  <a:endParaRPr lang="en-US" sz="1600" b="1" dirty="0"/>
                </a:p>
              </p:txBody>
            </p:sp>
          </mc:Choice>
          <mc:Fallback xmlns="">
            <p:sp>
              <p:nvSpPr>
                <p:cNvPr id="61" name="Rectangle 60"/>
                <p:cNvSpPr>
                  <a:spLocks noRot="1" noChangeAspect="1" noMove="1" noResize="1" noEditPoints="1" noAdjustHandles="1" noChangeArrowheads="1" noChangeShapeType="1" noTextEdit="1"/>
                </p:cNvSpPr>
                <p:nvPr/>
              </p:nvSpPr>
              <p:spPr>
                <a:xfrm>
                  <a:off x="8581724" y="4801610"/>
                  <a:ext cx="494046" cy="584775"/>
                </a:xfrm>
                <a:prstGeom prst="rect">
                  <a:avLst/>
                </a:prstGeom>
                <a:blipFill rotWithShape="0">
                  <a:blip r:embed="rId5"/>
                  <a:stretch>
                    <a:fillRect/>
                  </a:stretch>
                </a:blipFill>
              </p:spPr>
              <p:txBody>
                <a:bodyPr/>
                <a:lstStyle/>
                <a:p>
                  <a:r>
                    <a:rPr lang="en-US">
                      <a:noFill/>
                    </a:rPr>
                    <a:t> </a:t>
                  </a:r>
                </a:p>
              </p:txBody>
            </p:sp>
          </mc:Fallback>
        </mc:AlternateContent>
      </p:grpSp>
      <p:grpSp>
        <p:nvGrpSpPr>
          <p:cNvPr id="18" name="Group 17"/>
          <p:cNvGrpSpPr/>
          <p:nvPr/>
        </p:nvGrpSpPr>
        <p:grpSpPr>
          <a:xfrm>
            <a:off x="8123387" y="2679802"/>
            <a:ext cx="872968" cy="4109027"/>
            <a:chOff x="10240314" y="1427764"/>
            <a:chExt cx="872968" cy="4109027"/>
          </a:xfrm>
        </p:grpSpPr>
        <p:sp>
          <p:nvSpPr>
            <p:cNvPr id="19" name="Oval 18"/>
            <p:cNvSpPr/>
            <p:nvPr/>
          </p:nvSpPr>
          <p:spPr>
            <a:xfrm>
              <a:off x="10240314" y="4663823"/>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20" name="Straight Arrow Connector 19"/>
            <p:cNvCxnSpPr>
              <a:stCxn id="19" idx="0"/>
              <a:endCxn id="23" idx="4"/>
            </p:cNvCxnSpPr>
            <p:nvPr/>
          </p:nvCxnSpPr>
          <p:spPr>
            <a:xfrm flipV="1">
              <a:off x="10676798" y="3926849"/>
              <a:ext cx="0" cy="736974"/>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3" idx="0"/>
              <a:endCxn id="24" idx="4"/>
            </p:cNvCxnSpPr>
            <p:nvPr/>
          </p:nvCxnSpPr>
          <p:spPr>
            <a:xfrm flipV="1">
              <a:off x="10676798" y="2300732"/>
              <a:ext cx="0" cy="753149"/>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0240314" y="3053881"/>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24" name="Oval 23"/>
            <p:cNvSpPr/>
            <p:nvPr/>
          </p:nvSpPr>
          <p:spPr>
            <a:xfrm>
              <a:off x="10240314" y="1427764"/>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mc:AlternateContent xmlns:mc="http://schemas.openxmlformats.org/markup-compatibility/2006" xmlns:a14="http://schemas.microsoft.com/office/drawing/2010/main">
          <mc:Choice Requires="a14">
            <p:sp>
              <p:nvSpPr>
                <p:cNvPr id="25" name="Rectangle 24"/>
                <p:cNvSpPr/>
                <p:nvPr/>
              </p:nvSpPr>
              <p:spPr>
                <a:xfrm>
                  <a:off x="10429775" y="4801610"/>
                  <a:ext cx="49404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3200" b="1" i="0" smtClean="0">
                            <a:latin typeface="Cambria Math" panose="02040503050406030204" pitchFamily="18" charset="0"/>
                          </a:rPr>
                          <m:t>𝐱</m:t>
                        </m:r>
                      </m:oMath>
                    </m:oMathPara>
                  </a14:m>
                  <a:endParaRPr lang="en-US" sz="1600" b="1" dirty="0"/>
                </a:p>
              </p:txBody>
            </p:sp>
          </mc:Choice>
          <mc:Fallback xmlns="">
            <p:sp>
              <p:nvSpPr>
                <p:cNvPr id="68" name="Rectangle 67"/>
                <p:cNvSpPr>
                  <a:spLocks noRot="1" noChangeAspect="1" noMove="1" noResize="1" noEditPoints="1" noAdjustHandles="1" noChangeArrowheads="1" noChangeShapeType="1" noTextEdit="1"/>
                </p:cNvSpPr>
                <p:nvPr/>
              </p:nvSpPr>
              <p:spPr>
                <a:xfrm>
                  <a:off x="10429775" y="4801610"/>
                  <a:ext cx="494046" cy="584775"/>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10429775" y="3191668"/>
                  <a:ext cx="529312"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3200" b="1" i="0" smtClean="0">
                            <a:latin typeface="Cambria Math" panose="02040503050406030204" pitchFamily="18" charset="0"/>
                          </a:rPr>
                          <m:t>𝐡</m:t>
                        </m:r>
                      </m:oMath>
                    </m:oMathPara>
                  </a14:m>
                  <a:endParaRPr lang="en-US" sz="1600" b="1" dirty="0"/>
                </a:p>
              </p:txBody>
            </p:sp>
          </mc:Choice>
          <mc:Fallback xmlns="">
            <p:sp>
              <p:nvSpPr>
                <p:cNvPr id="69" name="Rectangle 68"/>
                <p:cNvSpPr>
                  <a:spLocks noRot="1" noChangeAspect="1" noMove="1" noResize="1" noEditPoints="1" noAdjustHandles="1" noChangeArrowheads="1" noChangeShapeType="1" noTextEdit="1"/>
                </p:cNvSpPr>
                <p:nvPr/>
              </p:nvSpPr>
              <p:spPr>
                <a:xfrm>
                  <a:off x="10429775" y="3191668"/>
                  <a:ext cx="529312" cy="58477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10429775" y="1546743"/>
                  <a:ext cx="51385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𝑦</m:t>
                        </m:r>
                      </m:oMath>
                    </m:oMathPara>
                  </a14:m>
                  <a:endParaRPr lang="en-US" sz="1600" i="1" dirty="0"/>
                </a:p>
              </p:txBody>
            </p:sp>
          </mc:Choice>
          <mc:Fallback xmlns="">
            <p:sp>
              <p:nvSpPr>
                <p:cNvPr id="70" name="Rectangle 69"/>
                <p:cNvSpPr>
                  <a:spLocks noRot="1" noChangeAspect="1" noMove="1" noResize="1" noEditPoints="1" noAdjustHandles="1" noChangeArrowheads="1" noChangeShapeType="1" noTextEdit="1"/>
                </p:cNvSpPr>
                <p:nvPr/>
              </p:nvSpPr>
              <p:spPr>
                <a:xfrm>
                  <a:off x="10429775" y="1546743"/>
                  <a:ext cx="513859" cy="584775"/>
                </a:xfrm>
                <a:prstGeom prst="rect">
                  <a:avLst/>
                </a:prstGeom>
                <a:blipFill rotWithShape="0">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8" name="TextBox 27"/>
              <p:cNvSpPr txBox="1"/>
              <p:nvPr/>
            </p:nvSpPr>
            <p:spPr>
              <a:xfrm>
                <a:off x="9385448" y="3220059"/>
                <a:ext cx="2544400" cy="95410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acc>
                        <m:accPr>
                          <m:chr m:val="̂"/>
                          <m:ctrlPr>
                            <a:rPr lang="en-IN" sz="2800" b="0" i="1" smtClean="0">
                              <a:latin typeface="Cambria Math" panose="02040503050406030204" pitchFamily="18" charset="0"/>
                            </a:rPr>
                          </m:ctrlPr>
                        </m:accPr>
                        <m:e>
                          <m:r>
                            <a:rPr lang="en-IN" sz="2800" b="0" i="1" smtClean="0">
                              <a:latin typeface="Cambria Math" panose="02040503050406030204" pitchFamily="18" charset="0"/>
                            </a:rPr>
                            <m:t>𝑦</m:t>
                          </m:r>
                        </m:e>
                      </m:acc>
                      <m:r>
                        <a:rPr lang="en-IN" sz="2800" b="0" i="1" smtClean="0">
                          <a:latin typeface="Cambria Math" panose="02040503050406030204" pitchFamily="18" charset="0"/>
                        </a:rPr>
                        <m:t>=</m:t>
                      </m:r>
                      <m:d>
                        <m:dPr>
                          <m:begChr m:val="⟨"/>
                          <m:endChr m:val="⟩"/>
                          <m:ctrlPr>
                            <a:rPr lang="en-IN" sz="2800" b="0" i="1" smtClean="0">
                              <a:latin typeface="Cambria Math" panose="02040503050406030204" pitchFamily="18" charset="0"/>
                            </a:rPr>
                          </m:ctrlPr>
                        </m:dPr>
                        <m:e>
                          <m:r>
                            <a:rPr lang="en-IN" sz="2800" b="1" i="0" smtClean="0">
                              <a:latin typeface="Cambria Math" panose="02040503050406030204" pitchFamily="18" charset="0"/>
                            </a:rPr>
                            <m:t>𝐯</m:t>
                          </m:r>
                          <m:r>
                            <a:rPr lang="en-IN" sz="2800" b="0" i="1" smtClean="0">
                              <a:latin typeface="Cambria Math" panose="02040503050406030204" pitchFamily="18" charset="0"/>
                            </a:rPr>
                            <m:t>,</m:t>
                          </m:r>
                          <m:r>
                            <a:rPr lang="en-IN" sz="2800" b="1" i="0" smtClean="0">
                              <a:latin typeface="Cambria Math" panose="02040503050406030204" pitchFamily="18" charset="0"/>
                            </a:rPr>
                            <m:t>𝐡</m:t>
                          </m:r>
                        </m:e>
                      </m:d>
                    </m:oMath>
                    <m:oMath xmlns:m="http://schemas.openxmlformats.org/officeDocument/2006/math">
                      <m:r>
                        <a:rPr lang="en-IN" sz="2800" b="1" i="0" smtClean="0">
                          <a:latin typeface="Cambria Math" panose="02040503050406030204" pitchFamily="18" charset="0"/>
                        </a:rPr>
                        <m:t>𝐡</m:t>
                      </m:r>
                      <m:r>
                        <a:rPr lang="en-IN" sz="2800" b="0" i="1" smtClean="0">
                          <a:latin typeface="Cambria Math" panose="02040503050406030204" pitchFamily="18" charset="0"/>
                        </a:rPr>
                        <m:t>=</m:t>
                      </m:r>
                      <m:r>
                        <a:rPr lang="en-IN" sz="2800" b="0" i="1" smtClean="0">
                          <a:latin typeface="Cambria Math" panose="02040503050406030204" pitchFamily="18" charset="0"/>
                        </a:rPr>
                        <m:t>𝑓</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𝑊</m:t>
                          </m:r>
                          <m:r>
                            <a:rPr lang="en-IN" sz="2800" b="1" i="0" smtClean="0">
                              <a:latin typeface="Cambria Math" panose="02040503050406030204" pitchFamily="18" charset="0"/>
                            </a:rPr>
                            <m:t>𝐱</m:t>
                          </m:r>
                        </m:e>
                      </m:d>
                    </m:oMath>
                  </m:oMathPara>
                </a14:m>
                <a:endParaRPr lang="en-US" sz="2800" dirty="0"/>
              </a:p>
            </p:txBody>
          </p:sp>
        </mc:Choice>
        <mc:Fallback xmlns="">
          <p:sp>
            <p:nvSpPr>
              <p:cNvPr id="28" name="TextBox 27"/>
              <p:cNvSpPr txBox="1">
                <a:spLocks noRot="1" noChangeAspect="1" noMove="1" noResize="1" noEditPoints="1" noAdjustHandles="1" noChangeArrowheads="1" noChangeShapeType="1" noTextEdit="1"/>
              </p:cNvSpPr>
              <p:nvPr/>
            </p:nvSpPr>
            <p:spPr>
              <a:xfrm>
                <a:off x="9385448" y="3220059"/>
                <a:ext cx="2544400" cy="954107"/>
              </a:xfrm>
              <a:prstGeom prst="rect">
                <a:avLst/>
              </a:prstGeom>
              <a:blipFill>
                <a:blip r:embed="rId9"/>
                <a:stretch>
                  <a:fillRect/>
                </a:stretch>
              </a:blipFill>
            </p:spPr>
            <p:txBody>
              <a:bodyPr/>
              <a:lstStyle/>
              <a:p>
                <a:r>
                  <a:rPr lang="en-IN">
                    <a:noFill/>
                  </a:rPr>
                  <a:t> </a:t>
                </a:r>
              </a:p>
            </p:txBody>
          </p:sp>
        </mc:Fallback>
      </mc:AlternateContent>
      <p:cxnSp>
        <p:nvCxnSpPr>
          <p:cNvPr id="29" name="Curved Connector 28"/>
          <p:cNvCxnSpPr/>
          <p:nvPr/>
        </p:nvCxnSpPr>
        <p:spPr>
          <a:xfrm flipH="1">
            <a:off x="6035073" y="4758058"/>
            <a:ext cx="878490" cy="12700"/>
          </a:xfrm>
          <a:prstGeom prst="curvedConnector5">
            <a:avLst>
              <a:gd name="adj1" fmla="val -26022"/>
              <a:gd name="adj2" fmla="val -5550685"/>
              <a:gd name="adj3" fmla="val 126022"/>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Curved Connector 29"/>
          <p:cNvCxnSpPr/>
          <p:nvPr/>
        </p:nvCxnSpPr>
        <p:spPr>
          <a:xfrm flipH="1">
            <a:off x="8117865" y="4758058"/>
            <a:ext cx="878490" cy="12700"/>
          </a:xfrm>
          <a:prstGeom prst="curvedConnector5">
            <a:avLst>
              <a:gd name="adj1" fmla="val -26022"/>
              <a:gd name="adj2" fmla="val -5550685"/>
              <a:gd name="adj3" fmla="val 126022"/>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a:off x="9185816" y="3215616"/>
                <a:ext cx="2933493" cy="95410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acc>
                        <m:accPr>
                          <m:chr m:val="̂"/>
                          <m:ctrlPr>
                            <a:rPr lang="en-IN" sz="2800" b="0" i="1" smtClean="0">
                              <a:latin typeface="Cambria Math" panose="02040503050406030204" pitchFamily="18" charset="0"/>
                            </a:rPr>
                          </m:ctrlPr>
                        </m:accPr>
                        <m:e>
                          <m:r>
                            <a:rPr lang="en-IN" sz="2800" b="0" i="1" smtClean="0">
                              <a:latin typeface="Cambria Math" panose="02040503050406030204" pitchFamily="18" charset="0"/>
                            </a:rPr>
                            <m:t>𝑦</m:t>
                          </m:r>
                        </m:e>
                      </m:acc>
                      <m:r>
                        <a:rPr lang="en-IN" sz="2800" b="0" i="1" smtClean="0">
                          <a:latin typeface="Cambria Math" panose="02040503050406030204" pitchFamily="18" charset="0"/>
                        </a:rPr>
                        <m:t>=</m:t>
                      </m:r>
                      <m:d>
                        <m:dPr>
                          <m:begChr m:val="⟨"/>
                          <m:endChr m:val="⟩"/>
                          <m:ctrlPr>
                            <a:rPr lang="en-IN" sz="2800" b="0" i="1" smtClean="0">
                              <a:latin typeface="Cambria Math" panose="02040503050406030204" pitchFamily="18" charset="0"/>
                            </a:rPr>
                          </m:ctrlPr>
                        </m:dPr>
                        <m:e>
                          <m:r>
                            <a:rPr lang="en-IN" sz="2800" b="1" i="0" smtClean="0">
                              <a:latin typeface="Cambria Math" panose="02040503050406030204" pitchFamily="18" charset="0"/>
                            </a:rPr>
                            <m:t>𝐯</m:t>
                          </m:r>
                          <m:r>
                            <a:rPr lang="en-IN" sz="2800" b="0" i="1" smtClean="0">
                              <a:latin typeface="Cambria Math" panose="02040503050406030204" pitchFamily="18" charset="0"/>
                            </a:rPr>
                            <m:t>,</m:t>
                          </m:r>
                          <m:r>
                            <a:rPr lang="en-IN" sz="2800" b="1" i="0" smtClean="0">
                              <a:latin typeface="Cambria Math" panose="02040503050406030204" pitchFamily="18" charset="0"/>
                            </a:rPr>
                            <m:t>𝐡</m:t>
                          </m:r>
                        </m:e>
                      </m:d>
                    </m:oMath>
                    <m:oMath xmlns:m="http://schemas.openxmlformats.org/officeDocument/2006/math">
                      <m:r>
                        <a:rPr lang="en-IN" sz="2800" b="1" i="0" smtClean="0">
                          <a:latin typeface="Cambria Math" panose="02040503050406030204" pitchFamily="18" charset="0"/>
                        </a:rPr>
                        <m:t>𝐡</m:t>
                      </m:r>
                      <m:r>
                        <a:rPr lang="en-IN" sz="2800" b="0" i="1" smtClean="0">
                          <a:latin typeface="Cambria Math" panose="02040503050406030204" pitchFamily="18" charset="0"/>
                        </a:rPr>
                        <m:t>=</m:t>
                      </m:r>
                      <m:r>
                        <a:rPr lang="en-IN" sz="2800" b="0" i="1" smtClean="0">
                          <a:latin typeface="Cambria Math" panose="02040503050406030204" pitchFamily="18" charset="0"/>
                        </a:rPr>
                        <m:t>𝑓</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𝑊</m:t>
                          </m:r>
                          <m:r>
                            <a:rPr lang="en-IN" sz="2800" b="1" i="0" smtClean="0">
                              <a:latin typeface="Cambria Math" panose="02040503050406030204" pitchFamily="18" charset="0"/>
                            </a:rPr>
                            <m:t>𝐱</m:t>
                          </m:r>
                          <m:r>
                            <a:rPr lang="en-IN" sz="2800" b="0" i="1" smtClean="0">
                              <a:latin typeface="Cambria Math" panose="02040503050406030204" pitchFamily="18" charset="0"/>
                            </a:rPr>
                            <m:t>+</m:t>
                          </m:r>
                          <m:r>
                            <a:rPr lang="en-IN" sz="2800" b="0" i="1" smtClean="0">
                              <a:latin typeface="Cambria Math" panose="02040503050406030204" pitchFamily="18" charset="0"/>
                            </a:rPr>
                            <m:t>𝑈</m:t>
                          </m:r>
                          <m:r>
                            <a:rPr lang="en-IN" sz="2800" b="1" i="0" smtClean="0">
                              <a:latin typeface="Cambria Math" panose="02040503050406030204" pitchFamily="18" charset="0"/>
                            </a:rPr>
                            <m:t>𝐡</m:t>
                          </m:r>
                        </m:e>
                      </m:d>
                    </m:oMath>
                  </m:oMathPara>
                </a14:m>
                <a:endParaRPr lang="en-US" sz="2800" dirty="0"/>
              </a:p>
            </p:txBody>
          </p:sp>
        </mc:Choice>
        <mc:Fallback xmlns="">
          <p:sp>
            <p:nvSpPr>
              <p:cNvPr id="31" name="TextBox 30"/>
              <p:cNvSpPr txBox="1">
                <a:spLocks noRot="1" noChangeAspect="1" noMove="1" noResize="1" noEditPoints="1" noAdjustHandles="1" noChangeArrowheads="1" noChangeShapeType="1" noTextEdit="1"/>
              </p:cNvSpPr>
              <p:nvPr/>
            </p:nvSpPr>
            <p:spPr>
              <a:xfrm>
                <a:off x="9185816" y="3215616"/>
                <a:ext cx="2933493" cy="954107"/>
              </a:xfrm>
              <a:prstGeom prst="rect">
                <a:avLst/>
              </a:prstGeom>
              <a:blipFill>
                <a:blip r:embed="rId10"/>
                <a:stretch>
                  <a:fillRect/>
                </a:stretch>
              </a:blipFill>
            </p:spPr>
            <p:txBody>
              <a:bodyPr/>
              <a:lstStyle/>
              <a:p>
                <a:r>
                  <a:rPr lang="en-IN">
                    <a:noFill/>
                  </a:rPr>
                  <a:t> </a:t>
                </a:r>
              </a:p>
            </p:txBody>
          </p:sp>
        </mc:Fallback>
      </mc:AlternateContent>
      <p:pic>
        <p:nvPicPr>
          <p:cNvPr id="32" name="Picture 3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408694" y="4909953"/>
            <a:ext cx="1783306" cy="1783306"/>
          </a:xfrm>
          <a:prstGeom prst="rect">
            <a:avLst/>
          </a:prstGeom>
        </p:spPr>
      </p:pic>
      <mc:AlternateContent xmlns:mc="http://schemas.openxmlformats.org/markup-compatibility/2006" xmlns:a14="http://schemas.microsoft.com/office/drawing/2010/main">
        <mc:Choice Requires="a14">
          <p:sp>
            <p:nvSpPr>
              <p:cNvPr id="33" name="Rectangular Callout 32"/>
              <p:cNvSpPr/>
              <p:nvPr/>
            </p:nvSpPr>
            <p:spPr>
              <a:xfrm>
                <a:off x="6122505" y="4910884"/>
                <a:ext cx="4530058" cy="1201828"/>
              </a:xfrm>
              <a:prstGeom prst="wedgeRectCallout">
                <a:avLst>
                  <a:gd name="adj1" fmla="val 59497"/>
                  <a:gd name="adj2" fmla="val 4977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This is just notation (a bit confusing but </a:t>
                </a:r>
                <a:r>
                  <a:rPr lang="en-IN" sz="2400" dirty="0" err="1" smtClean="0">
                    <a:solidFill>
                      <a:schemeClr val="tx1"/>
                    </a:solidFill>
                    <a:latin typeface="+mj-lt"/>
                  </a:rPr>
                  <a:t>consise</a:t>
                </a:r>
                <a:r>
                  <a:rPr lang="en-IN" sz="2400" dirty="0" smtClean="0">
                    <a:solidFill>
                      <a:schemeClr val="tx1"/>
                    </a:solidFill>
                    <a:latin typeface="+mj-lt"/>
                  </a:rPr>
                  <a:t>), the </a:t>
                </a:r>
                <a14:m>
                  <m:oMath xmlns:m="http://schemas.openxmlformats.org/officeDocument/2006/math">
                    <m:r>
                      <a:rPr lang="en-IN" sz="2400" b="1" i="0" smtClean="0">
                        <a:solidFill>
                          <a:schemeClr val="tx1"/>
                        </a:solidFill>
                        <a:latin typeface="Cambria Math" panose="02040503050406030204" pitchFamily="18" charset="0"/>
                      </a:rPr>
                      <m:t>𝐡</m:t>
                    </m:r>
                  </m:oMath>
                </a14:m>
                <a:r>
                  <a:rPr lang="en-US" sz="2400" dirty="0" smtClean="0">
                    <a:solidFill>
                      <a:schemeClr val="tx1"/>
                    </a:solidFill>
                    <a:latin typeface="+mj-lt"/>
                  </a:rPr>
                  <a:t> on the LHS and RHS are not the same vector.</a:t>
                </a:r>
                <a:endParaRPr lang="en-US" sz="2400" b="1" dirty="0">
                  <a:solidFill>
                    <a:schemeClr val="tx1"/>
                  </a:solidFill>
                  <a:latin typeface="+mj-lt"/>
                </a:endParaRPr>
              </a:p>
            </p:txBody>
          </p:sp>
        </mc:Choice>
        <mc:Fallback xmlns="">
          <p:sp>
            <p:nvSpPr>
              <p:cNvPr id="33" name="Rectangular Callout 32"/>
              <p:cNvSpPr>
                <a:spLocks noRot="1" noChangeAspect="1" noMove="1" noResize="1" noEditPoints="1" noAdjustHandles="1" noChangeArrowheads="1" noChangeShapeType="1" noTextEdit="1"/>
              </p:cNvSpPr>
              <p:nvPr/>
            </p:nvSpPr>
            <p:spPr>
              <a:xfrm>
                <a:off x="6122505" y="4910884"/>
                <a:ext cx="4530058" cy="1201828"/>
              </a:xfrm>
              <a:prstGeom prst="wedgeRectCallout">
                <a:avLst>
                  <a:gd name="adj1" fmla="val 59497"/>
                  <a:gd name="adj2" fmla="val 49778"/>
                </a:avLst>
              </a:prstGeom>
              <a:blipFill>
                <a:blip r:embed="rId12"/>
                <a:stretch>
                  <a:fillRect l="-976" t="-1970" b="-9360"/>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203516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left)">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right)">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right)">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8" fill="hold" grpId="1" nodeType="clickEffect">
                                  <p:stCondLst>
                                    <p:cond delay="0"/>
                                  </p:stCondLst>
                                  <p:childTnLst>
                                    <p:animEffect transition="out" filter="wipe(left)">
                                      <p:cBhvr>
                                        <p:cTn id="44" dur="500"/>
                                        <p:tgtEl>
                                          <p:spTgt spid="28"/>
                                        </p:tgtEl>
                                      </p:cBhvr>
                                    </p:animEffect>
                                    <p:set>
                                      <p:cBhvr>
                                        <p:cTn id="45" dur="1" fill="hold">
                                          <p:stCondLst>
                                            <p:cond delay="499"/>
                                          </p:stCondLst>
                                        </p:cTn>
                                        <p:tgtEl>
                                          <p:spTgt spid="28"/>
                                        </p:tgtEl>
                                        <p:attrNameLst>
                                          <p:attrName>style.visibility</p:attrName>
                                        </p:attrNameLst>
                                      </p:cBhvr>
                                      <p:to>
                                        <p:strVal val="hidden"/>
                                      </p:to>
                                    </p:se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2"/>
                                        </p:tgtEl>
                                        <p:attrNameLst>
                                          <p:attrName>style.visibility</p:attrName>
                                        </p:attrNameLst>
                                      </p:cBhvr>
                                      <p:to>
                                        <p:strVal val="visible"/>
                                      </p:to>
                                    </p:set>
                                  </p:childTnLst>
                                </p:cTn>
                              </p:par>
                            </p:childTnLst>
                          </p:cTn>
                        </p:par>
                        <p:par>
                          <p:cTn id="54" fill="hold">
                            <p:stCondLst>
                              <p:cond delay="0"/>
                            </p:stCondLst>
                            <p:childTnLst>
                              <p:par>
                                <p:cTn id="55" presetID="22" presetClass="entr" presetSubtype="2" fill="hold" grpId="0" nodeType="after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right)">
                                      <p:cBhvr>
                                        <p:cTn id="5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8" grpId="0"/>
      <p:bldP spid="28" grpId="1"/>
      <p:bldP spid="31" grpId="0"/>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Recurrent Neural Networks</a:t>
            </a:r>
          </a:p>
        </p:txBody>
      </p:sp>
      <p:sp>
        <p:nvSpPr>
          <p:cNvPr id="4" name="Slide Number Placeholder 3"/>
          <p:cNvSpPr>
            <a:spLocks noGrp="1"/>
          </p:cNvSpPr>
          <p:nvPr>
            <p:ph type="sldNum" sz="quarter" idx="12"/>
          </p:nvPr>
        </p:nvSpPr>
        <p:spPr/>
        <p:txBody>
          <a:bodyPr/>
          <a:lstStyle/>
          <a:p>
            <a:fld id="{157B8E69-23A9-4619-9CFE-E27BFD8A78F9}" type="slidenum">
              <a:rPr lang="en-US" smtClean="0"/>
              <a:t>11</a:t>
            </a:fld>
            <a:endParaRPr lang="en-US"/>
          </a:p>
        </p:txBody>
      </p:sp>
      <mc:AlternateContent xmlns:mc="http://schemas.openxmlformats.org/markup-compatibility/2006" xmlns:a14="http://schemas.microsoft.com/office/drawing/2010/main">
        <mc:Choice Requires="a14">
          <p:sp>
            <p:nvSpPr>
              <p:cNvPr id="5" name="Content Placeholder 147"/>
              <p:cNvSpPr>
                <a:spLocks noGrp="1"/>
              </p:cNvSpPr>
              <p:nvPr>
                <p:ph idx="1"/>
              </p:nvPr>
            </p:nvSpPr>
            <p:spPr>
              <a:xfrm>
                <a:off x="7577808" y="1085530"/>
                <a:ext cx="4622345" cy="5772469"/>
              </a:xfrm>
            </p:spPr>
            <p:txBody>
              <a:bodyPr>
                <a:normAutofit/>
              </a:bodyPr>
              <a:lstStyle/>
              <a:p>
                <a14:m>
                  <m:oMath xmlns:m="http://schemas.openxmlformats.org/officeDocument/2006/math">
                    <m:sSup>
                      <m:sSupPr>
                        <m:ctrlPr>
                          <a:rPr lang="en-IN" b="0" i="1"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e>
                      <m:sup>
                        <m:r>
                          <a:rPr lang="en-IN" b="0" i="1" smtClean="0">
                            <a:latin typeface="Cambria Math" panose="02040503050406030204" pitchFamily="18" charset="0"/>
                          </a:rPr>
                          <m:t>𝑡</m:t>
                        </m:r>
                      </m:sup>
                    </m:sSup>
                    <m:r>
                      <a:rPr lang="en-IN" i="1" smtClean="0">
                        <a:latin typeface="Cambria Math" panose="02040503050406030204" pitchFamily="18" charset="0"/>
                      </a:rPr>
                      <m:t>=</m:t>
                    </m:r>
                    <m:d>
                      <m:dPr>
                        <m:begChr m:val="⟨"/>
                        <m:endChr m:val="⟩"/>
                        <m:ctrlPr>
                          <a:rPr lang="en-IN" i="1">
                            <a:latin typeface="Cambria Math" panose="02040503050406030204" pitchFamily="18" charset="0"/>
                          </a:rPr>
                        </m:ctrlPr>
                      </m:dPr>
                      <m:e>
                        <m:r>
                          <a:rPr lang="en-IN" b="1">
                            <a:latin typeface="Cambria Math" panose="02040503050406030204" pitchFamily="18" charset="0"/>
                          </a:rPr>
                          <m:t>𝐯</m:t>
                        </m:r>
                        <m:r>
                          <a:rPr lang="en-IN" i="1">
                            <a:latin typeface="Cambria Math" panose="02040503050406030204" pitchFamily="18" charset="0"/>
                          </a:rPr>
                          <m:t>,</m:t>
                        </m:r>
                        <m:sSup>
                          <m:sSupPr>
                            <m:ctrlPr>
                              <a:rPr lang="en-IN" b="1" i="1" smtClean="0">
                                <a:latin typeface="Cambria Math" panose="02040503050406030204" pitchFamily="18" charset="0"/>
                              </a:rPr>
                            </m:ctrlPr>
                          </m:sSupPr>
                          <m:e>
                            <m:r>
                              <a:rPr lang="en-IN" b="1">
                                <a:latin typeface="Cambria Math" panose="02040503050406030204" pitchFamily="18" charset="0"/>
                              </a:rPr>
                              <m:t>𝐡</m:t>
                            </m:r>
                          </m:e>
                          <m:sup>
                            <m:r>
                              <a:rPr lang="en-IN" b="0" i="1" smtClean="0">
                                <a:latin typeface="Cambria Math" panose="02040503050406030204" pitchFamily="18" charset="0"/>
                              </a:rPr>
                              <m:t>𝑡</m:t>
                            </m:r>
                          </m:sup>
                        </m:sSup>
                      </m:e>
                    </m:d>
                  </m:oMath>
                </a14:m>
                <a:endParaRPr lang="en-IN" i="1" dirty="0" smtClean="0">
                  <a:latin typeface="Cambria Math" panose="02040503050406030204" pitchFamily="18" charset="0"/>
                </a:endParaRPr>
              </a:p>
              <a:p>
                <a14:m>
                  <m:oMath xmlns:m="http://schemas.openxmlformats.org/officeDocument/2006/math">
                    <m:sSup>
                      <m:sSupPr>
                        <m:ctrlPr>
                          <a:rPr lang="en-IN" b="1" i="1" smtClean="0">
                            <a:latin typeface="Cambria Math" panose="02040503050406030204" pitchFamily="18" charset="0"/>
                          </a:rPr>
                        </m:ctrlPr>
                      </m:sSupPr>
                      <m:e>
                        <m:r>
                          <a:rPr lang="en-IN" b="1">
                            <a:latin typeface="Cambria Math" panose="02040503050406030204" pitchFamily="18" charset="0"/>
                          </a:rPr>
                          <m:t>𝐡</m:t>
                        </m:r>
                      </m:e>
                      <m:sup>
                        <m:r>
                          <a:rPr lang="en-IN" b="0" i="1" smtClean="0">
                            <a:latin typeface="Cambria Math" panose="02040503050406030204" pitchFamily="18" charset="0"/>
                          </a:rPr>
                          <m:t>𝑡</m:t>
                        </m:r>
                      </m:sup>
                    </m:sSup>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𝑊</m:t>
                        </m:r>
                        <m:sSup>
                          <m:sSupPr>
                            <m:ctrlPr>
                              <a:rPr lang="en-IN" b="1" i="1" smtClean="0">
                                <a:latin typeface="Cambria Math" panose="02040503050406030204" pitchFamily="18" charset="0"/>
                              </a:rPr>
                            </m:ctrlPr>
                          </m:sSupPr>
                          <m:e>
                            <m:r>
                              <a:rPr lang="en-IN" b="1">
                                <a:latin typeface="Cambria Math" panose="02040503050406030204" pitchFamily="18" charset="0"/>
                              </a:rPr>
                              <m:t>𝐱</m:t>
                            </m:r>
                          </m:e>
                          <m:sup>
                            <m:r>
                              <a:rPr lang="en-IN" b="0" i="1" smtClean="0">
                                <a:latin typeface="Cambria Math" panose="02040503050406030204" pitchFamily="18" charset="0"/>
                              </a:rPr>
                              <m:t>𝑡</m:t>
                            </m:r>
                          </m:sup>
                        </m:sSup>
                        <m:r>
                          <a:rPr lang="en-IN" i="1">
                            <a:latin typeface="Cambria Math" panose="02040503050406030204" pitchFamily="18" charset="0"/>
                          </a:rPr>
                          <m:t>+</m:t>
                        </m:r>
                        <m:r>
                          <a:rPr lang="en-IN" i="1">
                            <a:latin typeface="Cambria Math" panose="02040503050406030204" pitchFamily="18" charset="0"/>
                          </a:rPr>
                          <m:t>𝑈</m:t>
                        </m:r>
                        <m:sSup>
                          <m:sSupPr>
                            <m:ctrlPr>
                              <a:rPr lang="en-IN" b="1" i="1" smtClean="0">
                                <a:latin typeface="Cambria Math" panose="02040503050406030204" pitchFamily="18" charset="0"/>
                              </a:rPr>
                            </m:ctrlPr>
                          </m:sSupPr>
                          <m:e>
                            <m:r>
                              <a:rPr lang="en-IN" b="1">
                                <a:latin typeface="Cambria Math" panose="02040503050406030204" pitchFamily="18" charset="0"/>
                              </a:rPr>
                              <m:t>𝐡</m:t>
                            </m:r>
                          </m:e>
                          <m:sup>
                            <m:r>
                              <a:rPr lang="en-IN" b="0" i="1" smtClean="0">
                                <a:latin typeface="Cambria Math" panose="02040503050406030204" pitchFamily="18" charset="0"/>
                              </a:rPr>
                              <m:t>𝑡</m:t>
                            </m:r>
                            <m:r>
                              <a:rPr lang="en-IN" b="0" i="1" smtClean="0">
                                <a:latin typeface="Cambria Math" panose="02040503050406030204" pitchFamily="18" charset="0"/>
                              </a:rPr>
                              <m:t>−1</m:t>
                            </m:r>
                          </m:sup>
                        </m:sSup>
                      </m:e>
                    </m:d>
                  </m:oMath>
                </a14:m>
                <a:endParaRPr lang="en-US" dirty="0" smtClean="0"/>
              </a:p>
              <a:p>
                <a14:m>
                  <m:oMath xmlns:m="http://schemas.openxmlformats.org/officeDocument/2006/math">
                    <m:sSup>
                      <m:sSupPr>
                        <m:ctrlPr>
                          <a:rPr lang="en-IN" b="0" i="1"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e>
                      <m:sup>
                        <m:r>
                          <a:rPr lang="en-IN" b="0" i="1" smtClean="0">
                            <a:latin typeface="Cambria Math" panose="02040503050406030204" pitchFamily="18" charset="0"/>
                          </a:rPr>
                          <m:t>𝑡</m:t>
                        </m:r>
                      </m:sup>
                    </m:sSup>
                  </m:oMath>
                </a14:m>
                <a:r>
                  <a:rPr lang="en-US" dirty="0" smtClean="0"/>
                  <a:t> can do POS tagging </a:t>
                </a:r>
                <a:r>
                  <a:rPr lang="en-US" dirty="0" err="1" smtClean="0"/>
                  <a:t>etc</a:t>
                </a:r>
                <a:endParaRPr lang="en-US" dirty="0" smtClean="0"/>
              </a:p>
              <a:p>
                <a:pPr lvl="2"/>
                <a14:m>
                  <m:oMath xmlns:m="http://schemas.openxmlformats.org/officeDocument/2006/math">
                    <m:sSup>
                      <m:sSupPr>
                        <m:ctrlPr>
                          <a:rPr lang="en-IN" b="0" i="1"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e>
                      <m:sup>
                        <m:r>
                          <a:rPr lang="en-IN" b="0" i="1" smtClean="0">
                            <a:latin typeface="Cambria Math" panose="02040503050406030204" pitchFamily="18" charset="0"/>
                          </a:rPr>
                          <m:t>𝑡</m:t>
                        </m:r>
                      </m:sup>
                    </m:sSup>
                  </m:oMath>
                </a14:m>
                <a:r>
                  <a:rPr lang="en-US" dirty="0" smtClean="0"/>
                  <a:t> can even be a vector </a:t>
                </a:r>
                <a14:m>
                  <m:oMath xmlns:m="http://schemas.openxmlformats.org/officeDocument/2006/math">
                    <m:sSup>
                      <m:sSupPr>
                        <m:ctrlPr>
                          <a:rPr lang="en-IN" b="0" i="1" smtClean="0">
                            <a:latin typeface="Cambria Math" panose="02040503050406030204" pitchFamily="18" charset="0"/>
                          </a:rPr>
                        </m:ctrlPr>
                      </m:sSupPr>
                      <m:e>
                        <m:acc>
                          <m:accPr>
                            <m:chr m:val="̂"/>
                            <m:ctrlPr>
                              <a:rPr lang="en-IN" b="1" i="1" smtClean="0">
                                <a:latin typeface="Cambria Math" panose="02040503050406030204" pitchFamily="18" charset="0"/>
                              </a:rPr>
                            </m:ctrlPr>
                          </m:accPr>
                          <m:e>
                            <m:r>
                              <a:rPr lang="en-IN" b="1" i="0" smtClean="0">
                                <a:latin typeface="Cambria Math" panose="02040503050406030204" pitchFamily="18" charset="0"/>
                              </a:rPr>
                              <m:t>𝐲</m:t>
                            </m:r>
                          </m:e>
                        </m:acc>
                      </m:e>
                      <m:sup>
                        <m:r>
                          <a:rPr lang="en-IN" b="0" i="1" smtClean="0">
                            <a:latin typeface="Cambria Math" panose="02040503050406030204" pitchFamily="18" charset="0"/>
                          </a:rPr>
                          <m:t>𝑡</m:t>
                        </m:r>
                      </m:sup>
                    </m:sSup>
                  </m:oMath>
                </a14:m>
                <a:endParaRPr lang="en-US" dirty="0" smtClean="0"/>
              </a:p>
              <a:p>
                <a:pPr lvl="2"/>
                <a:r>
                  <a:rPr lang="en-IN" dirty="0" smtClean="0"/>
                  <a:t>Can have several hidden layers some recurrent i.e. receive input from their counterparts in previous time steps, others can be non recurrent as well</a:t>
                </a:r>
              </a:p>
              <a:p>
                <a:pPr lvl="2"/>
                <a:r>
                  <a:rPr lang="en-IN" dirty="0" smtClean="0"/>
                  <a:t>RNNs allow lot of freedom but get harder to train</a:t>
                </a:r>
                <a:endParaRPr lang="en-US" dirty="0"/>
              </a:p>
            </p:txBody>
          </p:sp>
        </mc:Choice>
        <mc:Fallback xmlns="">
          <p:sp>
            <p:nvSpPr>
              <p:cNvPr id="5" name="Content Placeholder 147"/>
              <p:cNvSpPr>
                <a:spLocks noGrp="1" noRot="1" noChangeAspect="1" noMove="1" noResize="1" noEditPoints="1" noAdjustHandles="1" noChangeArrowheads="1" noChangeShapeType="1" noTextEdit="1"/>
              </p:cNvSpPr>
              <p:nvPr>
                <p:ph idx="1"/>
              </p:nvPr>
            </p:nvSpPr>
            <p:spPr>
              <a:xfrm>
                <a:off x="7577808" y="1085530"/>
                <a:ext cx="4622345" cy="5772469"/>
              </a:xfrm>
              <a:blipFill>
                <a:blip r:embed="rId2"/>
                <a:stretch>
                  <a:fillRect r="-1055"/>
                </a:stretch>
              </a:blipFill>
            </p:spPr>
            <p:txBody>
              <a:bodyPr/>
              <a:lstStyle/>
              <a:p>
                <a:r>
                  <a:rPr lang="en-IN">
                    <a:noFill/>
                  </a:rPr>
                  <a:t> </a:t>
                </a:r>
              </a:p>
            </p:txBody>
          </p:sp>
        </mc:Fallback>
      </mc:AlternateContent>
      <p:grpSp>
        <p:nvGrpSpPr>
          <p:cNvPr id="6" name="Group 5"/>
          <p:cNvGrpSpPr/>
          <p:nvPr/>
        </p:nvGrpSpPr>
        <p:grpSpPr>
          <a:xfrm>
            <a:off x="1639176" y="4663823"/>
            <a:ext cx="872968" cy="872968"/>
            <a:chOff x="499547" y="4663823"/>
            <a:chExt cx="872968" cy="872968"/>
          </a:xfrm>
        </p:grpSpPr>
        <p:sp>
          <p:nvSpPr>
            <p:cNvPr id="7" name="Oval 6"/>
            <p:cNvSpPr/>
            <p:nvPr/>
          </p:nvSpPr>
          <p:spPr>
            <a:xfrm>
              <a:off x="499547" y="4663823"/>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mc:AlternateContent xmlns:mc="http://schemas.openxmlformats.org/markup-compatibility/2006" xmlns:a14="http://schemas.microsoft.com/office/drawing/2010/main">
          <mc:Choice Requires="a14">
            <p:sp>
              <p:nvSpPr>
                <p:cNvPr id="8" name="Rectangle 7"/>
                <p:cNvSpPr/>
                <p:nvPr/>
              </p:nvSpPr>
              <p:spPr>
                <a:xfrm>
                  <a:off x="679828" y="4801610"/>
                  <a:ext cx="687752"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3200" b="1" i="1" smtClean="0">
                                <a:latin typeface="Cambria Math" panose="02040503050406030204" pitchFamily="18" charset="0"/>
                              </a:rPr>
                            </m:ctrlPr>
                          </m:sSubPr>
                          <m:e>
                            <m:r>
                              <a:rPr lang="en-IN" sz="3200" b="1" i="0" smtClean="0">
                                <a:latin typeface="Cambria Math" panose="02040503050406030204" pitchFamily="18" charset="0"/>
                              </a:rPr>
                              <m:t>𝐱</m:t>
                            </m:r>
                          </m:e>
                          <m:sub>
                            <m:r>
                              <a:rPr lang="en-IN" sz="3200" b="0" i="1" smtClean="0">
                                <a:latin typeface="Cambria Math" panose="02040503050406030204" pitchFamily="18" charset="0"/>
                              </a:rPr>
                              <m:t>1</m:t>
                            </m:r>
                          </m:sub>
                        </m:sSub>
                      </m:oMath>
                    </m:oMathPara>
                  </a14:m>
                  <a:endParaRPr lang="en-US" sz="1600" b="1" dirty="0"/>
                </a:p>
              </p:txBody>
            </p:sp>
          </mc:Choice>
          <mc:Fallback xmlns="">
            <p:sp>
              <p:nvSpPr>
                <p:cNvPr id="8" name="Rectangle 7"/>
                <p:cNvSpPr>
                  <a:spLocks noRot="1" noChangeAspect="1" noMove="1" noResize="1" noEditPoints="1" noAdjustHandles="1" noChangeArrowheads="1" noChangeShapeType="1" noTextEdit="1"/>
                </p:cNvSpPr>
                <p:nvPr/>
              </p:nvSpPr>
              <p:spPr>
                <a:xfrm>
                  <a:off x="679828" y="4801610"/>
                  <a:ext cx="687752" cy="584775"/>
                </a:xfrm>
                <a:prstGeom prst="rect">
                  <a:avLst/>
                </a:prstGeom>
                <a:blipFill rotWithShape="0">
                  <a:blip r:embed="rId3"/>
                  <a:stretch>
                    <a:fillRect/>
                  </a:stretch>
                </a:blipFill>
              </p:spPr>
              <p:txBody>
                <a:bodyPr/>
                <a:lstStyle/>
                <a:p>
                  <a:r>
                    <a:rPr lang="en-US">
                      <a:noFill/>
                    </a:rPr>
                    <a:t> </a:t>
                  </a:r>
                </a:p>
              </p:txBody>
            </p:sp>
          </mc:Fallback>
        </mc:AlternateContent>
      </p:grpSp>
      <p:grpSp>
        <p:nvGrpSpPr>
          <p:cNvPr id="9" name="Group 8"/>
          <p:cNvGrpSpPr/>
          <p:nvPr/>
        </p:nvGrpSpPr>
        <p:grpSpPr>
          <a:xfrm>
            <a:off x="3092591" y="4663823"/>
            <a:ext cx="877523" cy="872968"/>
            <a:chOff x="499547" y="4663823"/>
            <a:chExt cx="877523" cy="872968"/>
          </a:xfrm>
        </p:grpSpPr>
        <p:sp>
          <p:nvSpPr>
            <p:cNvPr id="10" name="Oval 9"/>
            <p:cNvSpPr/>
            <p:nvPr/>
          </p:nvSpPr>
          <p:spPr>
            <a:xfrm>
              <a:off x="499547" y="4663823"/>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mc:AlternateContent xmlns:mc="http://schemas.openxmlformats.org/markup-compatibility/2006" xmlns:a14="http://schemas.microsoft.com/office/drawing/2010/main">
          <mc:Choice Requires="a14">
            <p:sp>
              <p:nvSpPr>
                <p:cNvPr id="11" name="Rectangle 10"/>
                <p:cNvSpPr/>
                <p:nvPr/>
              </p:nvSpPr>
              <p:spPr>
                <a:xfrm>
                  <a:off x="679828" y="4801610"/>
                  <a:ext cx="697242"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3200" b="1" i="1" smtClean="0">
                                <a:latin typeface="Cambria Math" panose="02040503050406030204" pitchFamily="18" charset="0"/>
                              </a:rPr>
                            </m:ctrlPr>
                          </m:sSubPr>
                          <m:e>
                            <m:r>
                              <a:rPr lang="en-IN" sz="3200" b="1" i="0" smtClean="0">
                                <a:latin typeface="Cambria Math" panose="02040503050406030204" pitchFamily="18" charset="0"/>
                              </a:rPr>
                              <m:t>𝐱</m:t>
                            </m:r>
                          </m:e>
                          <m:sub>
                            <m:r>
                              <a:rPr lang="en-IN" sz="3200" b="0" i="1" smtClean="0">
                                <a:latin typeface="Cambria Math" panose="02040503050406030204" pitchFamily="18" charset="0"/>
                              </a:rPr>
                              <m:t>2</m:t>
                            </m:r>
                          </m:sub>
                        </m:sSub>
                      </m:oMath>
                    </m:oMathPara>
                  </a14:m>
                  <a:endParaRPr lang="en-US" sz="1600" b="1" dirty="0"/>
                </a:p>
              </p:txBody>
            </p:sp>
          </mc:Choice>
          <mc:Fallback xmlns="">
            <p:sp>
              <p:nvSpPr>
                <p:cNvPr id="62" name="Rectangle 61"/>
                <p:cNvSpPr>
                  <a:spLocks noRot="1" noChangeAspect="1" noMove="1" noResize="1" noEditPoints="1" noAdjustHandles="1" noChangeArrowheads="1" noChangeShapeType="1" noTextEdit="1"/>
                </p:cNvSpPr>
                <p:nvPr/>
              </p:nvSpPr>
              <p:spPr>
                <a:xfrm>
                  <a:off x="679828" y="4801610"/>
                  <a:ext cx="697242" cy="584775"/>
                </a:xfrm>
                <a:prstGeom prst="rect">
                  <a:avLst/>
                </a:prstGeom>
                <a:blipFill rotWithShape="0">
                  <a:blip r:embed="rId4"/>
                  <a:stretch>
                    <a:fillRect/>
                  </a:stretch>
                </a:blipFill>
              </p:spPr>
              <p:txBody>
                <a:bodyPr/>
                <a:lstStyle/>
                <a:p>
                  <a:r>
                    <a:rPr lang="en-US">
                      <a:noFill/>
                    </a:rPr>
                    <a:t> </a:t>
                  </a:r>
                </a:p>
              </p:txBody>
            </p:sp>
          </mc:Fallback>
        </mc:AlternateContent>
      </p:grpSp>
      <p:grpSp>
        <p:nvGrpSpPr>
          <p:cNvPr id="12" name="Group 11"/>
          <p:cNvGrpSpPr/>
          <p:nvPr/>
        </p:nvGrpSpPr>
        <p:grpSpPr>
          <a:xfrm>
            <a:off x="4546006" y="4663823"/>
            <a:ext cx="877523" cy="872968"/>
            <a:chOff x="499547" y="4663823"/>
            <a:chExt cx="877523" cy="872968"/>
          </a:xfrm>
        </p:grpSpPr>
        <p:sp>
          <p:nvSpPr>
            <p:cNvPr id="13" name="Oval 12"/>
            <p:cNvSpPr/>
            <p:nvPr/>
          </p:nvSpPr>
          <p:spPr>
            <a:xfrm>
              <a:off x="499547" y="4663823"/>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mc:AlternateContent xmlns:mc="http://schemas.openxmlformats.org/markup-compatibility/2006" xmlns:a14="http://schemas.microsoft.com/office/drawing/2010/main">
          <mc:Choice Requires="a14">
            <p:sp>
              <p:nvSpPr>
                <p:cNvPr id="14" name="Rectangle 13"/>
                <p:cNvSpPr/>
                <p:nvPr/>
              </p:nvSpPr>
              <p:spPr>
                <a:xfrm>
                  <a:off x="679828" y="4801610"/>
                  <a:ext cx="697242"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3200" b="1" i="1" smtClean="0">
                                <a:latin typeface="Cambria Math" panose="02040503050406030204" pitchFamily="18" charset="0"/>
                              </a:rPr>
                            </m:ctrlPr>
                          </m:sSubPr>
                          <m:e>
                            <m:r>
                              <a:rPr lang="en-IN" sz="3200" b="1" i="0" smtClean="0">
                                <a:latin typeface="Cambria Math" panose="02040503050406030204" pitchFamily="18" charset="0"/>
                              </a:rPr>
                              <m:t>𝐱</m:t>
                            </m:r>
                          </m:e>
                          <m:sub>
                            <m:r>
                              <a:rPr lang="en-IN" sz="3200" b="0" i="1" smtClean="0">
                                <a:latin typeface="Cambria Math" panose="02040503050406030204" pitchFamily="18" charset="0"/>
                              </a:rPr>
                              <m:t>3</m:t>
                            </m:r>
                          </m:sub>
                        </m:sSub>
                      </m:oMath>
                    </m:oMathPara>
                  </a14:m>
                  <a:endParaRPr lang="en-US" sz="1600" b="1" dirty="0"/>
                </a:p>
              </p:txBody>
            </p:sp>
          </mc:Choice>
          <mc:Fallback xmlns="">
            <p:sp>
              <p:nvSpPr>
                <p:cNvPr id="74" name="Rectangle 73"/>
                <p:cNvSpPr>
                  <a:spLocks noRot="1" noChangeAspect="1" noMove="1" noResize="1" noEditPoints="1" noAdjustHandles="1" noChangeArrowheads="1" noChangeShapeType="1" noTextEdit="1"/>
                </p:cNvSpPr>
                <p:nvPr/>
              </p:nvSpPr>
              <p:spPr>
                <a:xfrm>
                  <a:off x="679828" y="4801610"/>
                  <a:ext cx="697242" cy="584775"/>
                </a:xfrm>
                <a:prstGeom prst="rect">
                  <a:avLst/>
                </a:prstGeom>
                <a:blipFill rotWithShape="0">
                  <a:blip r:embed="rId5"/>
                  <a:stretch>
                    <a:fillRect/>
                  </a:stretch>
                </a:blipFill>
              </p:spPr>
              <p:txBody>
                <a:bodyPr/>
                <a:lstStyle/>
                <a:p>
                  <a:r>
                    <a:rPr lang="en-US">
                      <a:noFill/>
                    </a:rPr>
                    <a:t> </a:t>
                  </a:r>
                </a:p>
              </p:txBody>
            </p:sp>
          </mc:Fallback>
        </mc:AlternateContent>
      </p:grpSp>
      <p:grpSp>
        <p:nvGrpSpPr>
          <p:cNvPr id="15" name="Group 14"/>
          <p:cNvGrpSpPr/>
          <p:nvPr/>
        </p:nvGrpSpPr>
        <p:grpSpPr>
          <a:xfrm>
            <a:off x="5999420" y="4663823"/>
            <a:ext cx="877523" cy="872968"/>
            <a:chOff x="499547" y="4663823"/>
            <a:chExt cx="877523" cy="872968"/>
          </a:xfrm>
        </p:grpSpPr>
        <p:sp>
          <p:nvSpPr>
            <p:cNvPr id="16" name="Oval 15"/>
            <p:cNvSpPr/>
            <p:nvPr/>
          </p:nvSpPr>
          <p:spPr>
            <a:xfrm>
              <a:off x="499547" y="4663823"/>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mc:AlternateContent xmlns:mc="http://schemas.openxmlformats.org/markup-compatibility/2006" xmlns:a14="http://schemas.microsoft.com/office/drawing/2010/main">
          <mc:Choice Requires="a14">
            <p:sp>
              <p:nvSpPr>
                <p:cNvPr id="17" name="Rectangle 16"/>
                <p:cNvSpPr/>
                <p:nvPr/>
              </p:nvSpPr>
              <p:spPr>
                <a:xfrm>
                  <a:off x="679828" y="4801610"/>
                  <a:ext cx="697242"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3200" b="1" i="1" smtClean="0">
                                <a:latin typeface="Cambria Math" panose="02040503050406030204" pitchFamily="18" charset="0"/>
                              </a:rPr>
                            </m:ctrlPr>
                          </m:sSubPr>
                          <m:e>
                            <m:r>
                              <a:rPr lang="en-IN" sz="3200" b="1" i="0" smtClean="0">
                                <a:latin typeface="Cambria Math" panose="02040503050406030204" pitchFamily="18" charset="0"/>
                              </a:rPr>
                              <m:t>𝐱</m:t>
                            </m:r>
                          </m:e>
                          <m:sub>
                            <m:r>
                              <a:rPr lang="en-IN" sz="3200" b="0" i="1" smtClean="0">
                                <a:latin typeface="Cambria Math" panose="02040503050406030204" pitchFamily="18" charset="0"/>
                              </a:rPr>
                              <m:t>4</m:t>
                            </m:r>
                          </m:sub>
                        </m:sSub>
                      </m:oMath>
                    </m:oMathPara>
                  </a14:m>
                  <a:endParaRPr lang="en-US" sz="1600" b="1" dirty="0"/>
                </a:p>
              </p:txBody>
            </p:sp>
          </mc:Choice>
          <mc:Fallback xmlns="">
            <p:sp>
              <p:nvSpPr>
                <p:cNvPr id="86" name="Rectangle 85"/>
                <p:cNvSpPr>
                  <a:spLocks noRot="1" noChangeAspect="1" noMove="1" noResize="1" noEditPoints="1" noAdjustHandles="1" noChangeArrowheads="1" noChangeShapeType="1" noTextEdit="1"/>
                </p:cNvSpPr>
                <p:nvPr/>
              </p:nvSpPr>
              <p:spPr>
                <a:xfrm>
                  <a:off x="679828" y="4801610"/>
                  <a:ext cx="697242" cy="584775"/>
                </a:xfrm>
                <a:prstGeom prst="rect">
                  <a:avLst/>
                </a:prstGeom>
                <a:blipFill rotWithShape="0">
                  <a:blip r:embed="rId6"/>
                  <a:stretch>
                    <a:fillRect/>
                  </a:stretch>
                </a:blipFill>
              </p:spPr>
              <p:txBody>
                <a:bodyPr/>
                <a:lstStyle/>
                <a:p>
                  <a:r>
                    <a:rPr lang="en-US">
                      <a:noFill/>
                    </a:rPr>
                    <a:t> </a:t>
                  </a:r>
                </a:p>
              </p:txBody>
            </p:sp>
          </mc:Fallback>
        </mc:AlternateContent>
      </p:grpSp>
      <p:grpSp>
        <p:nvGrpSpPr>
          <p:cNvPr id="18" name="Group 17"/>
          <p:cNvGrpSpPr/>
          <p:nvPr/>
        </p:nvGrpSpPr>
        <p:grpSpPr>
          <a:xfrm>
            <a:off x="2507209" y="2797403"/>
            <a:ext cx="580447" cy="523220"/>
            <a:chOff x="2691176" y="2797403"/>
            <a:chExt cx="580447" cy="523220"/>
          </a:xfrm>
        </p:grpSpPr>
        <p:cxnSp>
          <p:nvCxnSpPr>
            <p:cNvPr id="19" name="Straight Arrow Connector 18"/>
            <p:cNvCxnSpPr>
              <a:stCxn id="43" idx="6"/>
              <a:endCxn id="54" idx="2"/>
            </p:cNvCxnSpPr>
            <p:nvPr/>
          </p:nvCxnSpPr>
          <p:spPr>
            <a:xfrm>
              <a:off x="2691176" y="3314356"/>
              <a:ext cx="580447"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2692348" y="2797403"/>
                  <a:ext cx="52027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𝑈</m:t>
                        </m:r>
                      </m:oMath>
                    </m:oMathPara>
                  </a14:m>
                  <a:endParaRPr lang="en-US" sz="2800" dirty="0"/>
                </a:p>
              </p:txBody>
            </p:sp>
          </mc:Choice>
          <mc:Fallback xmlns="">
            <p:sp>
              <p:nvSpPr>
                <p:cNvPr id="116" name="Rectangle 115"/>
                <p:cNvSpPr>
                  <a:spLocks noRot="1" noChangeAspect="1" noMove="1" noResize="1" noEditPoints="1" noAdjustHandles="1" noChangeArrowheads="1" noChangeShapeType="1" noTextEdit="1"/>
                </p:cNvSpPr>
                <p:nvPr/>
              </p:nvSpPr>
              <p:spPr>
                <a:xfrm>
                  <a:off x="2692348" y="2797403"/>
                  <a:ext cx="520271" cy="523220"/>
                </a:xfrm>
                <a:prstGeom prst="rect">
                  <a:avLst/>
                </a:prstGeom>
                <a:blipFill rotWithShape="0">
                  <a:blip r:embed="rId7"/>
                  <a:stretch>
                    <a:fillRect/>
                  </a:stretch>
                </a:blipFill>
              </p:spPr>
              <p:txBody>
                <a:bodyPr/>
                <a:lstStyle/>
                <a:p>
                  <a:r>
                    <a:rPr lang="en-US">
                      <a:noFill/>
                    </a:rPr>
                    <a:t> </a:t>
                  </a:r>
                </a:p>
              </p:txBody>
            </p:sp>
          </mc:Fallback>
        </mc:AlternateContent>
      </p:grpSp>
      <p:grpSp>
        <p:nvGrpSpPr>
          <p:cNvPr id="21" name="Group 20"/>
          <p:cNvGrpSpPr/>
          <p:nvPr/>
        </p:nvGrpSpPr>
        <p:grpSpPr>
          <a:xfrm>
            <a:off x="3960624" y="2797403"/>
            <a:ext cx="580447" cy="523220"/>
            <a:chOff x="4144591" y="2797403"/>
            <a:chExt cx="580447" cy="523220"/>
          </a:xfrm>
        </p:grpSpPr>
        <p:cxnSp>
          <p:nvCxnSpPr>
            <p:cNvPr id="22" name="Straight Arrow Connector 21"/>
            <p:cNvCxnSpPr>
              <a:stCxn id="54" idx="6"/>
              <a:endCxn id="65" idx="2"/>
            </p:cNvCxnSpPr>
            <p:nvPr/>
          </p:nvCxnSpPr>
          <p:spPr>
            <a:xfrm>
              <a:off x="4144591" y="3314356"/>
              <a:ext cx="580447"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p:cNvSpPr/>
                <p:nvPr/>
              </p:nvSpPr>
              <p:spPr>
                <a:xfrm>
                  <a:off x="4153166" y="2797403"/>
                  <a:ext cx="52027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𝑈</m:t>
                        </m:r>
                      </m:oMath>
                    </m:oMathPara>
                  </a14:m>
                  <a:endParaRPr lang="en-US" sz="2800" dirty="0"/>
                </a:p>
              </p:txBody>
            </p:sp>
          </mc:Choice>
          <mc:Fallback xmlns="">
            <p:sp>
              <p:nvSpPr>
                <p:cNvPr id="117" name="Rectangle 116"/>
                <p:cNvSpPr>
                  <a:spLocks noRot="1" noChangeAspect="1" noMove="1" noResize="1" noEditPoints="1" noAdjustHandles="1" noChangeArrowheads="1" noChangeShapeType="1" noTextEdit="1"/>
                </p:cNvSpPr>
                <p:nvPr/>
              </p:nvSpPr>
              <p:spPr>
                <a:xfrm>
                  <a:off x="4153166" y="2797403"/>
                  <a:ext cx="520271" cy="523220"/>
                </a:xfrm>
                <a:prstGeom prst="rect">
                  <a:avLst/>
                </a:prstGeom>
                <a:blipFill rotWithShape="0">
                  <a:blip r:embed="rId8"/>
                  <a:stretch>
                    <a:fillRect/>
                  </a:stretch>
                </a:blipFill>
              </p:spPr>
              <p:txBody>
                <a:bodyPr/>
                <a:lstStyle/>
                <a:p>
                  <a:r>
                    <a:rPr lang="en-US">
                      <a:noFill/>
                    </a:rPr>
                    <a:t> </a:t>
                  </a:r>
                </a:p>
              </p:txBody>
            </p:sp>
          </mc:Fallback>
        </mc:AlternateContent>
      </p:grpSp>
      <p:grpSp>
        <p:nvGrpSpPr>
          <p:cNvPr id="24" name="Group 23"/>
          <p:cNvGrpSpPr/>
          <p:nvPr/>
        </p:nvGrpSpPr>
        <p:grpSpPr>
          <a:xfrm>
            <a:off x="5414039" y="2797403"/>
            <a:ext cx="580446" cy="523220"/>
            <a:chOff x="5598006" y="2797403"/>
            <a:chExt cx="580446" cy="523220"/>
          </a:xfrm>
        </p:grpSpPr>
        <p:cxnSp>
          <p:nvCxnSpPr>
            <p:cNvPr id="25" name="Straight Arrow Connector 24"/>
            <p:cNvCxnSpPr>
              <a:stCxn id="65" idx="6"/>
              <a:endCxn id="78" idx="2"/>
            </p:cNvCxnSpPr>
            <p:nvPr/>
          </p:nvCxnSpPr>
          <p:spPr>
            <a:xfrm>
              <a:off x="5598006" y="3314356"/>
              <a:ext cx="580446"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5606579" y="2797403"/>
                  <a:ext cx="52027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𝑈</m:t>
                        </m:r>
                      </m:oMath>
                    </m:oMathPara>
                  </a14:m>
                  <a:endParaRPr lang="en-US" sz="2800" dirty="0"/>
                </a:p>
              </p:txBody>
            </p:sp>
          </mc:Choice>
          <mc:Fallback xmlns="">
            <p:sp>
              <p:nvSpPr>
                <p:cNvPr id="118" name="Rectangle 117"/>
                <p:cNvSpPr>
                  <a:spLocks noRot="1" noChangeAspect="1" noMove="1" noResize="1" noEditPoints="1" noAdjustHandles="1" noChangeArrowheads="1" noChangeShapeType="1" noTextEdit="1"/>
                </p:cNvSpPr>
                <p:nvPr/>
              </p:nvSpPr>
              <p:spPr>
                <a:xfrm>
                  <a:off x="5606579" y="2797403"/>
                  <a:ext cx="520271" cy="523220"/>
                </a:xfrm>
                <a:prstGeom prst="rect">
                  <a:avLst/>
                </a:prstGeom>
                <a:blipFill rotWithShape="0">
                  <a:blip r:embed="rId9"/>
                  <a:stretch>
                    <a:fillRect/>
                  </a:stretch>
                </a:blipFill>
              </p:spPr>
              <p:txBody>
                <a:bodyPr/>
                <a:lstStyle/>
                <a:p>
                  <a:r>
                    <a:rPr lang="en-US">
                      <a:noFill/>
                    </a:rPr>
                    <a:t> </a:t>
                  </a:r>
                </a:p>
              </p:txBody>
            </p:sp>
          </mc:Fallback>
        </mc:AlternateContent>
      </p:grpSp>
      <p:grpSp>
        <p:nvGrpSpPr>
          <p:cNvPr id="27" name="Group 26"/>
          <p:cNvGrpSpPr/>
          <p:nvPr/>
        </p:nvGrpSpPr>
        <p:grpSpPr>
          <a:xfrm>
            <a:off x="6683486" y="2797403"/>
            <a:ext cx="702996" cy="523220"/>
            <a:chOff x="6867453" y="2797403"/>
            <a:chExt cx="702996" cy="523220"/>
          </a:xfrm>
        </p:grpSpPr>
        <p:cxnSp>
          <p:nvCxnSpPr>
            <p:cNvPr id="28" name="Straight Arrow Connector 27"/>
            <p:cNvCxnSpPr>
              <a:stCxn id="78" idx="6"/>
            </p:cNvCxnSpPr>
            <p:nvPr/>
          </p:nvCxnSpPr>
          <p:spPr>
            <a:xfrm>
              <a:off x="6867453" y="3314356"/>
              <a:ext cx="580446"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28"/>
                <p:cNvSpPr/>
                <p:nvPr/>
              </p:nvSpPr>
              <p:spPr>
                <a:xfrm>
                  <a:off x="7050178" y="2797403"/>
                  <a:ext cx="52027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𝑈</m:t>
                        </m:r>
                      </m:oMath>
                    </m:oMathPara>
                  </a14:m>
                  <a:endParaRPr lang="en-US" sz="2800" dirty="0"/>
                </a:p>
              </p:txBody>
            </p:sp>
          </mc:Choice>
          <mc:Fallback xmlns="">
            <p:sp>
              <p:nvSpPr>
                <p:cNvPr id="119" name="Rectangle 118"/>
                <p:cNvSpPr>
                  <a:spLocks noRot="1" noChangeAspect="1" noMove="1" noResize="1" noEditPoints="1" noAdjustHandles="1" noChangeArrowheads="1" noChangeShapeType="1" noTextEdit="1"/>
                </p:cNvSpPr>
                <p:nvPr/>
              </p:nvSpPr>
              <p:spPr>
                <a:xfrm>
                  <a:off x="7050178" y="2797403"/>
                  <a:ext cx="520271" cy="523220"/>
                </a:xfrm>
                <a:prstGeom prst="rect">
                  <a:avLst/>
                </a:prstGeom>
                <a:blipFill rotWithShape="0">
                  <a:blip r:embed="rId10"/>
                  <a:stretch>
                    <a:fillRect/>
                  </a:stretch>
                </a:blipFill>
              </p:spPr>
              <p:txBody>
                <a:bodyPr/>
                <a:lstStyle/>
                <a:p>
                  <a:r>
                    <a:rPr lang="en-US">
                      <a:noFill/>
                    </a:rPr>
                    <a:t> </a:t>
                  </a:r>
                </a:p>
              </p:txBody>
            </p:sp>
          </mc:Fallback>
        </mc:AlternateContent>
      </p:grpSp>
      <p:grpSp>
        <p:nvGrpSpPr>
          <p:cNvPr id="30" name="Group 29"/>
          <p:cNvGrpSpPr/>
          <p:nvPr/>
        </p:nvGrpSpPr>
        <p:grpSpPr>
          <a:xfrm>
            <a:off x="185761" y="2797403"/>
            <a:ext cx="1448480" cy="962606"/>
            <a:chOff x="369728" y="2797403"/>
            <a:chExt cx="1448480" cy="962606"/>
          </a:xfrm>
        </p:grpSpPr>
        <p:cxnSp>
          <p:nvCxnSpPr>
            <p:cNvPr id="31" name="Straight Arrow Connector 30"/>
            <p:cNvCxnSpPr>
              <a:stCxn id="34" idx="6"/>
              <a:endCxn id="43" idx="2"/>
            </p:cNvCxnSpPr>
            <p:nvPr/>
          </p:nvCxnSpPr>
          <p:spPr>
            <a:xfrm flipV="1">
              <a:off x="1242696" y="3314356"/>
              <a:ext cx="575512" cy="9169"/>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369728" y="2887041"/>
              <a:ext cx="872968" cy="872968"/>
              <a:chOff x="1970608" y="3030272"/>
              <a:chExt cx="872968" cy="872968"/>
            </a:xfrm>
          </p:grpSpPr>
          <p:sp>
            <p:nvSpPr>
              <p:cNvPr id="34" name="Oval 33"/>
              <p:cNvSpPr/>
              <p:nvPr/>
            </p:nvSpPr>
            <p:spPr>
              <a:xfrm>
                <a:off x="1970608" y="303027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mc:AlternateContent xmlns:mc="http://schemas.openxmlformats.org/markup-compatibility/2006" xmlns:a14="http://schemas.microsoft.com/office/drawing/2010/main">
            <mc:Choice Requires="a14">
              <p:sp>
                <p:nvSpPr>
                  <p:cNvPr id="35" name="Rectangle 34"/>
                  <p:cNvSpPr/>
                  <p:nvPr/>
                </p:nvSpPr>
                <p:spPr>
                  <a:xfrm>
                    <a:off x="2117672" y="3168059"/>
                    <a:ext cx="725904" cy="5959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IN" sz="3200" b="1" i="1" smtClean="0">
                                  <a:latin typeface="Cambria Math" panose="02040503050406030204" pitchFamily="18" charset="0"/>
                                </a:rPr>
                              </m:ctrlPr>
                            </m:sSupPr>
                            <m:e>
                              <m:r>
                                <a:rPr lang="en-IN" sz="3200" b="1" smtClean="0">
                                  <a:latin typeface="Cambria Math" panose="02040503050406030204" pitchFamily="18" charset="0"/>
                                </a:rPr>
                                <m:t>𝐡</m:t>
                              </m:r>
                            </m:e>
                            <m:sup>
                              <m:r>
                                <a:rPr lang="en-IN" sz="3200" b="0" i="1" smtClean="0">
                                  <a:latin typeface="Cambria Math" panose="02040503050406030204" pitchFamily="18" charset="0"/>
                                </a:rPr>
                                <m:t>0</m:t>
                              </m:r>
                            </m:sup>
                          </m:sSup>
                        </m:oMath>
                      </m:oMathPara>
                    </a14:m>
                    <a:endParaRPr lang="en-US" sz="1600" b="1" dirty="0"/>
                  </a:p>
                </p:txBody>
              </p:sp>
            </mc:Choice>
            <mc:Fallback xmlns="">
              <p:sp>
                <p:nvSpPr>
                  <p:cNvPr id="88" name="Rectangle 87"/>
                  <p:cNvSpPr>
                    <a:spLocks noRot="1" noChangeAspect="1" noMove="1" noResize="1" noEditPoints="1" noAdjustHandles="1" noChangeArrowheads="1" noChangeShapeType="1" noTextEdit="1"/>
                  </p:cNvSpPr>
                  <p:nvPr/>
                </p:nvSpPr>
                <p:spPr>
                  <a:xfrm>
                    <a:off x="2117672" y="3168059"/>
                    <a:ext cx="725904" cy="595932"/>
                  </a:xfrm>
                  <a:prstGeom prst="rect">
                    <a:avLst/>
                  </a:prstGeom>
                  <a:blipFill rotWithShape="0">
                    <a:blip r:embed="rId1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3" name="Rectangle 32"/>
                <p:cNvSpPr/>
                <p:nvPr/>
              </p:nvSpPr>
              <p:spPr>
                <a:xfrm>
                  <a:off x="1249109" y="2797403"/>
                  <a:ext cx="52027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𝑈</m:t>
                        </m:r>
                      </m:oMath>
                    </m:oMathPara>
                  </a14:m>
                  <a:endParaRPr lang="en-US" sz="2800" dirty="0"/>
                </a:p>
              </p:txBody>
            </p:sp>
          </mc:Choice>
          <mc:Fallback xmlns="">
            <p:sp>
              <p:nvSpPr>
                <p:cNvPr id="115" name="Rectangle 114"/>
                <p:cNvSpPr>
                  <a:spLocks noRot="1" noChangeAspect="1" noMove="1" noResize="1" noEditPoints="1" noAdjustHandles="1" noChangeArrowheads="1" noChangeShapeType="1" noTextEdit="1"/>
                </p:cNvSpPr>
                <p:nvPr/>
              </p:nvSpPr>
              <p:spPr>
                <a:xfrm>
                  <a:off x="1249109" y="2797403"/>
                  <a:ext cx="520271" cy="523220"/>
                </a:xfrm>
                <a:prstGeom prst="rect">
                  <a:avLst/>
                </a:prstGeom>
                <a:blipFill rotWithShape="0">
                  <a:blip r:embed="rId12"/>
                  <a:stretch>
                    <a:fillRect/>
                  </a:stretch>
                </a:blipFill>
              </p:spPr>
              <p:txBody>
                <a:bodyPr/>
                <a:lstStyle/>
                <a:p>
                  <a:r>
                    <a:rPr lang="en-US">
                      <a:noFill/>
                    </a:rPr>
                    <a:t> </a:t>
                  </a:r>
                </a:p>
              </p:txBody>
            </p:sp>
          </mc:Fallback>
        </mc:AlternateContent>
      </p:grpSp>
      <p:grpSp>
        <p:nvGrpSpPr>
          <p:cNvPr id="36" name="Group 35"/>
          <p:cNvGrpSpPr/>
          <p:nvPr/>
        </p:nvGrpSpPr>
        <p:grpSpPr>
          <a:xfrm>
            <a:off x="1455451" y="1091921"/>
            <a:ext cx="1051758" cy="3571902"/>
            <a:chOff x="1639418" y="1091921"/>
            <a:chExt cx="1051758" cy="3571902"/>
          </a:xfrm>
        </p:grpSpPr>
        <p:grpSp>
          <p:nvGrpSpPr>
            <p:cNvPr id="37" name="Group 36"/>
            <p:cNvGrpSpPr/>
            <p:nvPr/>
          </p:nvGrpSpPr>
          <p:grpSpPr>
            <a:xfrm>
              <a:off x="1818208" y="1091921"/>
              <a:ext cx="872968" cy="872968"/>
              <a:chOff x="10240314" y="1091921"/>
              <a:chExt cx="872968" cy="872968"/>
            </a:xfrm>
          </p:grpSpPr>
          <p:sp>
            <p:nvSpPr>
              <p:cNvPr id="45" name="Oval 44"/>
              <p:cNvSpPr/>
              <p:nvPr/>
            </p:nvSpPr>
            <p:spPr>
              <a:xfrm>
                <a:off x="10240314" y="1091921"/>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mc:AlternateContent xmlns:mc="http://schemas.openxmlformats.org/markup-compatibility/2006" xmlns:a14="http://schemas.microsoft.com/office/drawing/2010/main">
            <mc:Choice Requires="a14">
              <p:sp>
                <p:nvSpPr>
                  <p:cNvPr id="46" name="Rectangle 45"/>
                  <p:cNvSpPr/>
                  <p:nvPr/>
                </p:nvSpPr>
                <p:spPr>
                  <a:xfrm>
                    <a:off x="10387378" y="1210900"/>
                    <a:ext cx="70827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𝑦</m:t>
                              </m:r>
                            </m:e>
                            <m:sup>
                              <m:r>
                                <a:rPr lang="en-IN" sz="3200" b="0" i="1" smtClean="0">
                                  <a:latin typeface="Cambria Math" panose="02040503050406030204" pitchFamily="18" charset="0"/>
                                </a:rPr>
                                <m:t>1</m:t>
                              </m:r>
                            </m:sup>
                          </m:sSup>
                        </m:oMath>
                      </m:oMathPara>
                    </a14:m>
                    <a:endParaRPr lang="en-US" sz="1600" i="1" dirty="0"/>
                  </a:p>
                </p:txBody>
              </p:sp>
            </mc:Choice>
            <mc:Fallback xmlns="">
              <p:sp>
                <p:nvSpPr>
                  <p:cNvPr id="41" name="Rectangle 40"/>
                  <p:cNvSpPr>
                    <a:spLocks noRot="1" noChangeAspect="1" noMove="1" noResize="1" noEditPoints="1" noAdjustHandles="1" noChangeArrowheads="1" noChangeShapeType="1" noTextEdit="1"/>
                  </p:cNvSpPr>
                  <p:nvPr/>
                </p:nvSpPr>
                <p:spPr>
                  <a:xfrm>
                    <a:off x="10387378" y="1210900"/>
                    <a:ext cx="708271" cy="584775"/>
                  </a:xfrm>
                  <a:prstGeom prst="rect">
                    <a:avLst/>
                  </a:prstGeom>
                  <a:blipFill rotWithShape="0">
                    <a:blip r:embed="rId13"/>
                    <a:stretch>
                      <a:fillRect/>
                    </a:stretch>
                  </a:blipFill>
                </p:spPr>
                <p:txBody>
                  <a:bodyPr/>
                  <a:lstStyle/>
                  <a:p>
                    <a:r>
                      <a:rPr lang="en-US">
                        <a:noFill/>
                      </a:rPr>
                      <a:t> </a:t>
                    </a:r>
                  </a:p>
                </p:txBody>
              </p:sp>
            </mc:Fallback>
          </mc:AlternateContent>
        </p:grpSp>
        <p:cxnSp>
          <p:nvCxnSpPr>
            <p:cNvPr id="38" name="Straight Arrow Connector 37"/>
            <p:cNvCxnSpPr>
              <a:stCxn id="7" idx="0"/>
              <a:endCxn id="43" idx="4"/>
            </p:cNvCxnSpPr>
            <p:nvPr/>
          </p:nvCxnSpPr>
          <p:spPr>
            <a:xfrm flipH="1" flipV="1">
              <a:off x="2254692" y="3750840"/>
              <a:ext cx="4935" cy="91298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3" idx="0"/>
              <a:endCxn id="45" idx="4"/>
            </p:cNvCxnSpPr>
            <p:nvPr/>
          </p:nvCxnSpPr>
          <p:spPr>
            <a:xfrm flipV="1">
              <a:off x="2254692" y="1964889"/>
              <a:ext cx="0" cy="91298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1818208" y="2877872"/>
              <a:ext cx="872968" cy="872968"/>
              <a:chOff x="10240314" y="2718038"/>
              <a:chExt cx="872968" cy="872968"/>
            </a:xfrm>
          </p:grpSpPr>
          <p:sp>
            <p:nvSpPr>
              <p:cNvPr id="43" name="Oval 42"/>
              <p:cNvSpPr/>
              <p:nvPr/>
            </p:nvSpPr>
            <p:spPr>
              <a:xfrm>
                <a:off x="10240314" y="2718038"/>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mc:AlternateContent xmlns:mc="http://schemas.openxmlformats.org/markup-compatibility/2006" xmlns:a14="http://schemas.microsoft.com/office/drawing/2010/main">
            <mc:Choice Requires="a14">
              <p:sp>
                <p:nvSpPr>
                  <p:cNvPr id="44" name="Rectangle 43"/>
                  <p:cNvSpPr/>
                  <p:nvPr/>
                </p:nvSpPr>
                <p:spPr>
                  <a:xfrm>
                    <a:off x="10387378" y="2855825"/>
                    <a:ext cx="71070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IN" sz="3200" b="1" i="1" smtClean="0">
                                  <a:latin typeface="Cambria Math" panose="02040503050406030204" pitchFamily="18" charset="0"/>
                                </a:rPr>
                              </m:ctrlPr>
                            </m:sSupPr>
                            <m:e>
                              <m:r>
                                <a:rPr lang="en-IN" sz="3200" b="1">
                                  <a:latin typeface="Cambria Math" panose="02040503050406030204" pitchFamily="18" charset="0"/>
                                </a:rPr>
                                <m:t>𝐡</m:t>
                              </m:r>
                            </m:e>
                            <m:sup>
                              <m:r>
                                <a:rPr lang="en-IN" sz="3200" b="0" i="1" smtClean="0">
                                  <a:latin typeface="Cambria Math" panose="02040503050406030204" pitchFamily="18" charset="0"/>
                                </a:rPr>
                                <m:t>1</m:t>
                              </m:r>
                            </m:sup>
                          </m:sSup>
                        </m:oMath>
                      </m:oMathPara>
                    </a14:m>
                    <a:endParaRPr lang="en-US" sz="1600" b="1" dirty="0"/>
                  </a:p>
                </p:txBody>
              </p:sp>
            </mc:Choice>
            <mc:Fallback xmlns="">
              <p:sp>
                <p:nvSpPr>
                  <p:cNvPr id="40" name="Rectangle 39"/>
                  <p:cNvSpPr>
                    <a:spLocks noRot="1" noChangeAspect="1" noMove="1" noResize="1" noEditPoints="1" noAdjustHandles="1" noChangeArrowheads="1" noChangeShapeType="1" noTextEdit="1"/>
                  </p:cNvSpPr>
                  <p:nvPr/>
                </p:nvSpPr>
                <p:spPr>
                  <a:xfrm>
                    <a:off x="10387378" y="2855825"/>
                    <a:ext cx="710707" cy="584775"/>
                  </a:xfrm>
                  <a:prstGeom prst="rect">
                    <a:avLst/>
                  </a:prstGeom>
                  <a:blipFill rotWithShape="0">
                    <a:blip r:embed="rId1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1" name="Rectangle 40"/>
                <p:cNvSpPr/>
                <p:nvPr/>
              </p:nvSpPr>
              <p:spPr>
                <a:xfrm>
                  <a:off x="1639418" y="4031880"/>
                  <a:ext cx="62190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𝑊</m:t>
                        </m:r>
                      </m:oMath>
                    </m:oMathPara>
                  </a14:m>
                  <a:endParaRPr lang="en-US" sz="2800" dirty="0"/>
                </a:p>
              </p:txBody>
            </p:sp>
          </mc:Choice>
          <mc:Fallback xmlns="">
            <p:sp>
              <p:nvSpPr>
                <p:cNvPr id="107" name="Rectangle 106"/>
                <p:cNvSpPr>
                  <a:spLocks noRot="1" noChangeAspect="1" noMove="1" noResize="1" noEditPoints="1" noAdjustHandles="1" noChangeArrowheads="1" noChangeShapeType="1" noTextEdit="1"/>
                </p:cNvSpPr>
                <p:nvPr/>
              </p:nvSpPr>
              <p:spPr>
                <a:xfrm>
                  <a:off x="1639418" y="4031880"/>
                  <a:ext cx="621902" cy="523220"/>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1715150" y="2161936"/>
                  <a:ext cx="46038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1">
                            <a:latin typeface="Cambria Math" panose="02040503050406030204" pitchFamily="18" charset="0"/>
                          </a:rPr>
                          <m:t>𝐯</m:t>
                        </m:r>
                      </m:oMath>
                    </m:oMathPara>
                  </a14:m>
                  <a:endParaRPr lang="en-US" sz="2800" dirty="0"/>
                </a:p>
              </p:txBody>
            </p:sp>
          </mc:Choice>
          <mc:Fallback xmlns="">
            <p:sp>
              <p:nvSpPr>
                <p:cNvPr id="120" name="Rectangle 119"/>
                <p:cNvSpPr>
                  <a:spLocks noRot="1" noChangeAspect="1" noMove="1" noResize="1" noEditPoints="1" noAdjustHandles="1" noChangeArrowheads="1" noChangeShapeType="1" noTextEdit="1"/>
                </p:cNvSpPr>
                <p:nvPr/>
              </p:nvSpPr>
              <p:spPr>
                <a:xfrm>
                  <a:off x="1715150" y="2161936"/>
                  <a:ext cx="460382" cy="523220"/>
                </a:xfrm>
                <a:prstGeom prst="rect">
                  <a:avLst/>
                </a:prstGeom>
                <a:blipFill rotWithShape="0">
                  <a:blip r:embed="rId16"/>
                  <a:stretch>
                    <a:fillRect/>
                  </a:stretch>
                </a:blipFill>
              </p:spPr>
              <p:txBody>
                <a:bodyPr/>
                <a:lstStyle/>
                <a:p>
                  <a:r>
                    <a:rPr lang="en-US">
                      <a:noFill/>
                    </a:rPr>
                    <a:t> </a:t>
                  </a:r>
                </a:p>
              </p:txBody>
            </p:sp>
          </mc:Fallback>
        </mc:AlternateContent>
      </p:grpSp>
      <p:grpSp>
        <p:nvGrpSpPr>
          <p:cNvPr id="47" name="Group 46"/>
          <p:cNvGrpSpPr/>
          <p:nvPr/>
        </p:nvGrpSpPr>
        <p:grpSpPr>
          <a:xfrm>
            <a:off x="2918833" y="1091921"/>
            <a:ext cx="1041791" cy="3571902"/>
            <a:chOff x="3102800" y="1091921"/>
            <a:chExt cx="1041791" cy="3571902"/>
          </a:xfrm>
        </p:grpSpPr>
        <p:grpSp>
          <p:nvGrpSpPr>
            <p:cNvPr id="48" name="Group 47"/>
            <p:cNvGrpSpPr/>
            <p:nvPr/>
          </p:nvGrpSpPr>
          <p:grpSpPr>
            <a:xfrm>
              <a:off x="3271623" y="1091921"/>
              <a:ext cx="872968" cy="872968"/>
              <a:chOff x="10240314" y="1091921"/>
              <a:chExt cx="872968" cy="872968"/>
            </a:xfrm>
          </p:grpSpPr>
          <p:sp>
            <p:nvSpPr>
              <p:cNvPr id="56" name="Oval 55"/>
              <p:cNvSpPr/>
              <p:nvPr/>
            </p:nvSpPr>
            <p:spPr>
              <a:xfrm>
                <a:off x="10240314" y="1091921"/>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mc:AlternateContent xmlns:mc="http://schemas.openxmlformats.org/markup-compatibility/2006" xmlns:a14="http://schemas.microsoft.com/office/drawing/2010/main">
            <mc:Choice Requires="a14">
              <p:sp>
                <p:nvSpPr>
                  <p:cNvPr id="57" name="Rectangle 56"/>
                  <p:cNvSpPr/>
                  <p:nvPr/>
                </p:nvSpPr>
                <p:spPr>
                  <a:xfrm>
                    <a:off x="10387378" y="1210900"/>
                    <a:ext cx="71705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IN" sz="3200" i="1" smtClean="0">
                                  <a:latin typeface="Cambria Math" panose="02040503050406030204" pitchFamily="18" charset="0"/>
                                </a:rPr>
                              </m:ctrlPr>
                            </m:sSupPr>
                            <m:e>
                              <m:r>
                                <a:rPr lang="en-IN" sz="3200" i="1">
                                  <a:latin typeface="Cambria Math" panose="02040503050406030204" pitchFamily="18" charset="0"/>
                                </a:rPr>
                                <m:t>𝑦</m:t>
                              </m:r>
                            </m:e>
                            <m:sup>
                              <m:r>
                                <a:rPr lang="en-IN" sz="3200" b="0" i="1" smtClean="0">
                                  <a:latin typeface="Cambria Math" panose="02040503050406030204" pitchFamily="18" charset="0"/>
                                </a:rPr>
                                <m:t>2</m:t>
                              </m:r>
                            </m:sup>
                          </m:sSup>
                        </m:oMath>
                      </m:oMathPara>
                    </a14:m>
                    <a:endParaRPr lang="en-US" sz="1600" i="1" dirty="0"/>
                  </a:p>
                </p:txBody>
              </p:sp>
            </mc:Choice>
            <mc:Fallback xmlns="">
              <p:sp>
                <p:nvSpPr>
                  <p:cNvPr id="58" name="Rectangle 57"/>
                  <p:cNvSpPr>
                    <a:spLocks noRot="1" noChangeAspect="1" noMove="1" noResize="1" noEditPoints="1" noAdjustHandles="1" noChangeArrowheads="1" noChangeShapeType="1" noTextEdit="1"/>
                  </p:cNvSpPr>
                  <p:nvPr/>
                </p:nvSpPr>
                <p:spPr>
                  <a:xfrm>
                    <a:off x="10387378" y="1210900"/>
                    <a:ext cx="717056" cy="584775"/>
                  </a:xfrm>
                  <a:prstGeom prst="rect">
                    <a:avLst/>
                  </a:prstGeom>
                  <a:blipFill rotWithShape="0">
                    <a:blip r:embed="rId17"/>
                    <a:stretch>
                      <a:fillRect/>
                    </a:stretch>
                  </a:blipFill>
                </p:spPr>
                <p:txBody>
                  <a:bodyPr/>
                  <a:lstStyle/>
                  <a:p>
                    <a:r>
                      <a:rPr lang="en-US">
                        <a:noFill/>
                      </a:rPr>
                      <a:t> </a:t>
                    </a:r>
                  </a:p>
                </p:txBody>
              </p:sp>
            </mc:Fallback>
          </mc:AlternateContent>
        </p:grpSp>
        <p:cxnSp>
          <p:nvCxnSpPr>
            <p:cNvPr id="49" name="Straight Arrow Connector 48"/>
            <p:cNvCxnSpPr>
              <a:stCxn id="10" idx="0"/>
              <a:endCxn id="54" idx="4"/>
            </p:cNvCxnSpPr>
            <p:nvPr/>
          </p:nvCxnSpPr>
          <p:spPr>
            <a:xfrm flipH="1" flipV="1">
              <a:off x="3708107" y="3750840"/>
              <a:ext cx="4935" cy="91298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54" idx="0"/>
              <a:endCxn id="56" idx="4"/>
            </p:cNvCxnSpPr>
            <p:nvPr/>
          </p:nvCxnSpPr>
          <p:spPr>
            <a:xfrm flipV="1">
              <a:off x="3708107" y="1964889"/>
              <a:ext cx="0" cy="91298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3271623" y="2877872"/>
              <a:ext cx="872968" cy="872968"/>
              <a:chOff x="10240314" y="2718038"/>
              <a:chExt cx="872968" cy="872968"/>
            </a:xfrm>
          </p:grpSpPr>
          <p:sp>
            <p:nvSpPr>
              <p:cNvPr id="54" name="Oval 53"/>
              <p:cNvSpPr/>
              <p:nvPr/>
            </p:nvSpPr>
            <p:spPr>
              <a:xfrm>
                <a:off x="10240314" y="2718038"/>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mc:AlternateContent xmlns:mc="http://schemas.openxmlformats.org/markup-compatibility/2006" xmlns:a14="http://schemas.microsoft.com/office/drawing/2010/main">
            <mc:Choice Requires="a14">
              <p:sp>
                <p:nvSpPr>
                  <p:cNvPr id="55" name="Rectangle 54"/>
                  <p:cNvSpPr/>
                  <p:nvPr/>
                </p:nvSpPr>
                <p:spPr>
                  <a:xfrm>
                    <a:off x="10387378" y="2855825"/>
                    <a:ext cx="71949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IN" sz="3200" b="1" i="1" smtClean="0">
                                  <a:latin typeface="Cambria Math" panose="02040503050406030204" pitchFamily="18" charset="0"/>
                                </a:rPr>
                              </m:ctrlPr>
                            </m:sSupPr>
                            <m:e>
                              <m:r>
                                <a:rPr lang="en-IN" sz="3200" b="1">
                                  <a:latin typeface="Cambria Math" panose="02040503050406030204" pitchFamily="18" charset="0"/>
                                </a:rPr>
                                <m:t>𝐡</m:t>
                              </m:r>
                            </m:e>
                            <m:sup>
                              <m:r>
                                <a:rPr lang="en-IN" sz="3200" b="0" i="1" smtClean="0">
                                  <a:latin typeface="Cambria Math" panose="02040503050406030204" pitchFamily="18" charset="0"/>
                                </a:rPr>
                                <m:t>2</m:t>
                              </m:r>
                            </m:sup>
                          </m:sSup>
                        </m:oMath>
                      </m:oMathPara>
                    </a14:m>
                    <a:endParaRPr lang="en-US" sz="1600" b="1" dirty="0"/>
                  </a:p>
                </p:txBody>
              </p:sp>
            </mc:Choice>
            <mc:Fallback xmlns="">
              <p:sp>
                <p:nvSpPr>
                  <p:cNvPr id="60" name="Rectangle 59"/>
                  <p:cNvSpPr>
                    <a:spLocks noRot="1" noChangeAspect="1" noMove="1" noResize="1" noEditPoints="1" noAdjustHandles="1" noChangeArrowheads="1" noChangeShapeType="1" noTextEdit="1"/>
                  </p:cNvSpPr>
                  <p:nvPr/>
                </p:nvSpPr>
                <p:spPr>
                  <a:xfrm>
                    <a:off x="10387378" y="2855825"/>
                    <a:ext cx="719491" cy="584775"/>
                  </a:xfrm>
                  <a:prstGeom prst="rect">
                    <a:avLst/>
                  </a:prstGeom>
                  <a:blipFill rotWithShape="0">
                    <a:blip r:embed="rId1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2" name="Rectangle 51"/>
                <p:cNvSpPr/>
                <p:nvPr/>
              </p:nvSpPr>
              <p:spPr>
                <a:xfrm>
                  <a:off x="3102800" y="4031880"/>
                  <a:ext cx="62190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𝑊</m:t>
                        </m:r>
                      </m:oMath>
                    </m:oMathPara>
                  </a14:m>
                  <a:endParaRPr lang="en-US" sz="2800" dirty="0"/>
                </a:p>
              </p:txBody>
            </p:sp>
          </mc:Choice>
          <mc:Fallback xmlns="">
            <p:sp>
              <p:nvSpPr>
                <p:cNvPr id="108" name="Rectangle 107"/>
                <p:cNvSpPr>
                  <a:spLocks noRot="1" noChangeAspect="1" noMove="1" noResize="1" noEditPoints="1" noAdjustHandles="1" noChangeArrowheads="1" noChangeShapeType="1" noTextEdit="1"/>
                </p:cNvSpPr>
                <p:nvPr/>
              </p:nvSpPr>
              <p:spPr>
                <a:xfrm>
                  <a:off x="3102800" y="4031880"/>
                  <a:ext cx="621902" cy="523220"/>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p:cNvSpPr/>
                <p:nvPr/>
              </p:nvSpPr>
              <p:spPr>
                <a:xfrm>
                  <a:off x="3188399" y="2161936"/>
                  <a:ext cx="46038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1">
                            <a:latin typeface="Cambria Math" panose="02040503050406030204" pitchFamily="18" charset="0"/>
                          </a:rPr>
                          <m:t>𝐯</m:t>
                        </m:r>
                      </m:oMath>
                    </m:oMathPara>
                  </a14:m>
                  <a:endParaRPr lang="en-US" sz="2800" dirty="0"/>
                </a:p>
              </p:txBody>
            </p:sp>
          </mc:Choice>
          <mc:Fallback xmlns="">
            <p:sp>
              <p:nvSpPr>
                <p:cNvPr id="121" name="Rectangle 120"/>
                <p:cNvSpPr>
                  <a:spLocks noRot="1" noChangeAspect="1" noMove="1" noResize="1" noEditPoints="1" noAdjustHandles="1" noChangeArrowheads="1" noChangeShapeType="1" noTextEdit="1"/>
                </p:cNvSpPr>
                <p:nvPr/>
              </p:nvSpPr>
              <p:spPr>
                <a:xfrm>
                  <a:off x="3188399" y="2161936"/>
                  <a:ext cx="460382" cy="523220"/>
                </a:xfrm>
                <a:prstGeom prst="rect">
                  <a:avLst/>
                </a:prstGeom>
                <a:blipFill rotWithShape="0">
                  <a:blip r:embed="rId20"/>
                  <a:stretch>
                    <a:fillRect/>
                  </a:stretch>
                </a:blipFill>
              </p:spPr>
              <p:txBody>
                <a:bodyPr/>
                <a:lstStyle/>
                <a:p>
                  <a:r>
                    <a:rPr lang="en-US">
                      <a:noFill/>
                    </a:rPr>
                    <a:t> </a:t>
                  </a:r>
                </a:p>
              </p:txBody>
            </p:sp>
          </mc:Fallback>
        </mc:AlternateContent>
      </p:grpSp>
      <p:grpSp>
        <p:nvGrpSpPr>
          <p:cNvPr id="58" name="Group 57"/>
          <p:cNvGrpSpPr/>
          <p:nvPr/>
        </p:nvGrpSpPr>
        <p:grpSpPr>
          <a:xfrm>
            <a:off x="4358120" y="1091921"/>
            <a:ext cx="1055919" cy="3571902"/>
            <a:chOff x="4542087" y="1091921"/>
            <a:chExt cx="1055919" cy="3571902"/>
          </a:xfrm>
        </p:grpSpPr>
        <p:grpSp>
          <p:nvGrpSpPr>
            <p:cNvPr id="59" name="Group 58"/>
            <p:cNvGrpSpPr/>
            <p:nvPr/>
          </p:nvGrpSpPr>
          <p:grpSpPr>
            <a:xfrm>
              <a:off x="4725038" y="1091921"/>
              <a:ext cx="872968" cy="872968"/>
              <a:chOff x="10240314" y="1091921"/>
              <a:chExt cx="872968" cy="872968"/>
            </a:xfrm>
          </p:grpSpPr>
          <p:sp>
            <p:nvSpPr>
              <p:cNvPr id="67" name="Oval 66"/>
              <p:cNvSpPr/>
              <p:nvPr/>
            </p:nvSpPr>
            <p:spPr>
              <a:xfrm>
                <a:off x="10240314" y="1091921"/>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mc:AlternateContent xmlns:mc="http://schemas.openxmlformats.org/markup-compatibility/2006" xmlns:a14="http://schemas.microsoft.com/office/drawing/2010/main">
            <mc:Choice Requires="a14">
              <p:sp>
                <p:nvSpPr>
                  <p:cNvPr id="68" name="Rectangle 67"/>
                  <p:cNvSpPr/>
                  <p:nvPr/>
                </p:nvSpPr>
                <p:spPr>
                  <a:xfrm>
                    <a:off x="10387378" y="1210900"/>
                    <a:ext cx="71705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IN" sz="3200" i="1" smtClean="0">
                                  <a:latin typeface="Cambria Math" panose="02040503050406030204" pitchFamily="18" charset="0"/>
                                </a:rPr>
                              </m:ctrlPr>
                            </m:sSupPr>
                            <m:e>
                              <m:r>
                                <a:rPr lang="en-IN" sz="3200" i="1">
                                  <a:latin typeface="Cambria Math" panose="02040503050406030204" pitchFamily="18" charset="0"/>
                                </a:rPr>
                                <m:t>𝑦</m:t>
                              </m:r>
                            </m:e>
                            <m:sup>
                              <m:r>
                                <a:rPr lang="en-IN" sz="3200" b="0" i="1" smtClean="0">
                                  <a:latin typeface="Cambria Math" panose="02040503050406030204" pitchFamily="18" charset="0"/>
                                </a:rPr>
                                <m:t>3</m:t>
                              </m:r>
                            </m:sup>
                          </m:sSup>
                        </m:oMath>
                      </m:oMathPara>
                    </a14:m>
                    <a:endParaRPr lang="en-US" sz="1600" i="1" dirty="0"/>
                  </a:p>
                </p:txBody>
              </p:sp>
            </mc:Choice>
            <mc:Fallback xmlns="">
              <p:sp>
                <p:nvSpPr>
                  <p:cNvPr id="70" name="Rectangle 69"/>
                  <p:cNvSpPr>
                    <a:spLocks noRot="1" noChangeAspect="1" noMove="1" noResize="1" noEditPoints="1" noAdjustHandles="1" noChangeArrowheads="1" noChangeShapeType="1" noTextEdit="1"/>
                  </p:cNvSpPr>
                  <p:nvPr/>
                </p:nvSpPr>
                <p:spPr>
                  <a:xfrm>
                    <a:off x="10387378" y="1210900"/>
                    <a:ext cx="717056" cy="584775"/>
                  </a:xfrm>
                  <a:prstGeom prst="rect">
                    <a:avLst/>
                  </a:prstGeom>
                  <a:blipFill rotWithShape="0">
                    <a:blip r:embed="rId21"/>
                    <a:stretch>
                      <a:fillRect/>
                    </a:stretch>
                  </a:blipFill>
                </p:spPr>
                <p:txBody>
                  <a:bodyPr/>
                  <a:lstStyle/>
                  <a:p>
                    <a:r>
                      <a:rPr lang="en-US">
                        <a:noFill/>
                      </a:rPr>
                      <a:t> </a:t>
                    </a:r>
                  </a:p>
                </p:txBody>
              </p:sp>
            </mc:Fallback>
          </mc:AlternateContent>
        </p:grpSp>
        <p:cxnSp>
          <p:nvCxnSpPr>
            <p:cNvPr id="60" name="Straight Arrow Connector 59"/>
            <p:cNvCxnSpPr>
              <a:stCxn id="13" idx="0"/>
              <a:endCxn id="65" idx="4"/>
            </p:cNvCxnSpPr>
            <p:nvPr/>
          </p:nvCxnSpPr>
          <p:spPr>
            <a:xfrm flipH="1" flipV="1">
              <a:off x="5161522" y="3750840"/>
              <a:ext cx="4935" cy="91298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65" idx="0"/>
              <a:endCxn id="67" idx="4"/>
            </p:cNvCxnSpPr>
            <p:nvPr/>
          </p:nvCxnSpPr>
          <p:spPr>
            <a:xfrm flipV="1">
              <a:off x="5161522" y="1964889"/>
              <a:ext cx="0" cy="91298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4725038" y="2877872"/>
              <a:ext cx="872968" cy="872968"/>
              <a:chOff x="10240314" y="2718038"/>
              <a:chExt cx="872968" cy="872968"/>
            </a:xfrm>
          </p:grpSpPr>
          <p:sp>
            <p:nvSpPr>
              <p:cNvPr id="65" name="Oval 64"/>
              <p:cNvSpPr/>
              <p:nvPr/>
            </p:nvSpPr>
            <p:spPr>
              <a:xfrm>
                <a:off x="10240314" y="2718038"/>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mc:AlternateContent xmlns:mc="http://schemas.openxmlformats.org/markup-compatibility/2006" xmlns:a14="http://schemas.microsoft.com/office/drawing/2010/main">
            <mc:Choice Requires="a14">
              <p:sp>
                <p:nvSpPr>
                  <p:cNvPr id="66" name="Rectangle 65"/>
                  <p:cNvSpPr/>
                  <p:nvPr/>
                </p:nvSpPr>
                <p:spPr>
                  <a:xfrm>
                    <a:off x="10387378" y="2855825"/>
                    <a:ext cx="71949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IN" sz="3200" b="1" i="1" smtClean="0">
                                  <a:latin typeface="Cambria Math" panose="02040503050406030204" pitchFamily="18" charset="0"/>
                                </a:rPr>
                              </m:ctrlPr>
                            </m:sSupPr>
                            <m:e>
                              <m:r>
                                <a:rPr lang="en-IN" sz="3200" b="1">
                                  <a:latin typeface="Cambria Math" panose="02040503050406030204" pitchFamily="18" charset="0"/>
                                </a:rPr>
                                <m:t>𝐡</m:t>
                              </m:r>
                            </m:e>
                            <m:sup>
                              <m:r>
                                <a:rPr lang="en-IN" sz="3200" b="0" i="1" smtClean="0">
                                  <a:latin typeface="Cambria Math" panose="02040503050406030204" pitchFamily="18" charset="0"/>
                                </a:rPr>
                                <m:t>3</m:t>
                              </m:r>
                            </m:sup>
                          </m:sSup>
                        </m:oMath>
                      </m:oMathPara>
                    </a14:m>
                    <a:endParaRPr lang="en-US" sz="1600" b="1" dirty="0"/>
                  </a:p>
                </p:txBody>
              </p:sp>
            </mc:Choice>
            <mc:Fallback xmlns="">
              <p:sp>
                <p:nvSpPr>
                  <p:cNvPr id="72" name="Rectangle 71"/>
                  <p:cNvSpPr>
                    <a:spLocks noRot="1" noChangeAspect="1" noMove="1" noResize="1" noEditPoints="1" noAdjustHandles="1" noChangeArrowheads="1" noChangeShapeType="1" noTextEdit="1"/>
                  </p:cNvSpPr>
                  <p:nvPr/>
                </p:nvSpPr>
                <p:spPr>
                  <a:xfrm>
                    <a:off x="10387378" y="2855825"/>
                    <a:ext cx="719491" cy="584775"/>
                  </a:xfrm>
                  <a:prstGeom prst="rect">
                    <a:avLst/>
                  </a:prstGeom>
                  <a:blipFill rotWithShape="0">
                    <a:blip r:embed="rId22"/>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3" name="Rectangle 62"/>
                <p:cNvSpPr/>
                <p:nvPr/>
              </p:nvSpPr>
              <p:spPr>
                <a:xfrm>
                  <a:off x="4542087" y="4031880"/>
                  <a:ext cx="62190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𝑊</m:t>
                        </m:r>
                      </m:oMath>
                    </m:oMathPara>
                  </a14:m>
                  <a:endParaRPr lang="en-US" sz="2800" dirty="0"/>
                </a:p>
              </p:txBody>
            </p:sp>
          </mc:Choice>
          <mc:Fallback xmlns="">
            <p:sp>
              <p:nvSpPr>
                <p:cNvPr id="109" name="Rectangle 108"/>
                <p:cNvSpPr>
                  <a:spLocks noRot="1" noChangeAspect="1" noMove="1" noResize="1" noEditPoints="1" noAdjustHandles="1" noChangeArrowheads="1" noChangeShapeType="1" noTextEdit="1"/>
                </p:cNvSpPr>
                <p:nvPr/>
              </p:nvSpPr>
              <p:spPr>
                <a:xfrm>
                  <a:off x="4542087" y="4031880"/>
                  <a:ext cx="621902" cy="523220"/>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a:xfrm>
                  <a:off x="4622847" y="2161936"/>
                  <a:ext cx="46038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1">
                            <a:latin typeface="Cambria Math" panose="02040503050406030204" pitchFamily="18" charset="0"/>
                          </a:rPr>
                          <m:t>𝐯</m:t>
                        </m:r>
                      </m:oMath>
                    </m:oMathPara>
                  </a14:m>
                  <a:endParaRPr lang="en-US" sz="2800" dirty="0"/>
                </a:p>
              </p:txBody>
            </p:sp>
          </mc:Choice>
          <mc:Fallback xmlns="">
            <p:sp>
              <p:nvSpPr>
                <p:cNvPr id="122" name="Rectangle 121"/>
                <p:cNvSpPr>
                  <a:spLocks noRot="1" noChangeAspect="1" noMove="1" noResize="1" noEditPoints="1" noAdjustHandles="1" noChangeArrowheads="1" noChangeShapeType="1" noTextEdit="1"/>
                </p:cNvSpPr>
                <p:nvPr/>
              </p:nvSpPr>
              <p:spPr>
                <a:xfrm>
                  <a:off x="4622847" y="2161936"/>
                  <a:ext cx="460382" cy="523220"/>
                </a:xfrm>
                <a:prstGeom prst="rect">
                  <a:avLst/>
                </a:prstGeom>
                <a:blipFill rotWithShape="0">
                  <a:blip r:embed="rId24"/>
                  <a:stretch>
                    <a:fillRect/>
                  </a:stretch>
                </a:blipFill>
              </p:spPr>
              <p:txBody>
                <a:bodyPr/>
                <a:lstStyle/>
                <a:p>
                  <a:r>
                    <a:rPr lang="en-US">
                      <a:noFill/>
                    </a:rPr>
                    <a:t> </a:t>
                  </a:r>
                </a:p>
              </p:txBody>
            </p:sp>
          </mc:Fallback>
        </mc:AlternateContent>
      </p:grpSp>
      <p:grpSp>
        <p:nvGrpSpPr>
          <p:cNvPr id="69" name="Group 68"/>
          <p:cNvGrpSpPr/>
          <p:nvPr/>
        </p:nvGrpSpPr>
        <p:grpSpPr>
          <a:xfrm>
            <a:off x="5830598" y="1091921"/>
            <a:ext cx="1036855" cy="3571902"/>
            <a:chOff x="6014565" y="1091921"/>
            <a:chExt cx="1036855" cy="3571902"/>
          </a:xfrm>
        </p:grpSpPr>
        <p:cxnSp>
          <p:nvCxnSpPr>
            <p:cNvPr id="70" name="Straight Arrow Connector 69"/>
            <p:cNvCxnSpPr>
              <a:stCxn id="16" idx="0"/>
              <a:endCxn id="78" idx="4"/>
            </p:cNvCxnSpPr>
            <p:nvPr/>
          </p:nvCxnSpPr>
          <p:spPr>
            <a:xfrm flipH="1" flipV="1">
              <a:off x="6614936" y="3750840"/>
              <a:ext cx="4935" cy="91298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78" idx="0"/>
              <a:endCxn id="76" idx="4"/>
            </p:cNvCxnSpPr>
            <p:nvPr/>
          </p:nvCxnSpPr>
          <p:spPr>
            <a:xfrm flipV="1">
              <a:off x="6614936" y="1964889"/>
              <a:ext cx="0" cy="91298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6178452" y="2877872"/>
              <a:ext cx="872968" cy="872968"/>
              <a:chOff x="10240314" y="2718038"/>
              <a:chExt cx="872968" cy="872968"/>
            </a:xfrm>
          </p:grpSpPr>
          <p:sp>
            <p:nvSpPr>
              <p:cNvPr id="78" name="Oval 77"/>
              <p:cNvSpPr/>
              <p:nvPr/>
            </p:nvSpPr>
            <p:spPr>
              <a:xfrm>
                <a:off x="10240314" y="2718038"/>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mc:AlternateContent xmlns:mc="http://schemas.openxmlformats.org/markup-compatibility/2006" xmlns:a14="http://schemas.microsoft.com/office/drawing/2010/main">
            <mc:Choice Requires="a14">
              <p:sp>
                <p:nvSpPr>
                  <p:cNvPr id="79" name="Rectangle 78"/>
                  <p:cNvSpPr/>
                  <p:nvPr/>
                </p:nvSpPr>
                <p:spPr>
                  <a:xfrm>
                    <a:off x="10387378" y="2855825"/>
                    <a:ext cx="71949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IN" sz="3200" b="1" i="1" smtClean="0">
                                  <a:latin typeface="Cambria Math" panose="02040503050406030204" pitchFamily="18" charset="0"/>
                                </a:rPr>
                              </m:ctrlPr>
                            </m:sSupPr>
                            <m:e>
                              <m:r>
                                <a:rPr lang="en-IN" sz="3200" b="1">
                                  <a:latin typeface="Cambria Math" panose="02040503050406030204" pitchFamily="18" charset="0"/>
                                </a:rPr>
                                <m:t>𝐡</m:t>
                              </m:r>
                            </m:e>
                            <m:sup>
                              <m:r>
                                <a:rPr lang="en-IN" sz="3200" b="0" i="1" smtClean="0">
                                  <a:latin typeface="Cambria Math" panose="02040503050406030204" pitchFamily="18" charset="0"/>
                                </a:rPr>
                                <m:t>4</m:t>
                              </m:r>
                            </m:sup>
                          </m:sSup>
                        </m:oMath>
                      </m:oMathPara>
                    </a14:m>
                    <a:endParaRPr lang="en-US" sz="1600" b="1" dirty="0"/>
                  </a:p>
                </p:txBody>
              </p:sp>
            </mc:Choice>
            <mc:Fallback xmlns="">
              <p:sp>
                <p:nvSpPr>
                  <p:cNvPr id="84" name="Rectangle 83"/>
                  <p:cNvSpPr>
                    <a:spLocks noRot="1" noChangeAspect="1" noMove="1" noResize="1" noEditPoints="1" noAdjustHandles="1" noChangeArrowheads="1" noChangeShapeType="1" noTextEdit="1"/>
                  </p:cNvSpPr>
                  <p:nvPr/>
                </p:nvSpPr>
                <p:spPr>
                  <a:xfrm>
                    <a:off x="10387378" y="2855825"/>
                    <a:ext cx="719491" cy="584775"/>
                  </a:xfrm>
                  <a:prstGeom prst="rect">
                    <a:avLst/>
                  </a:prstGeom>
                  <a:blipFill rotWithShape="0">
                    <a:blip r:embed="rId25"/>
                    <a:stretch>
                      <a:fillRect/>
                    </a:stretch>
                  </a:blipFill>
                </p:spPr>
                <p:txBody>
                  <a:bodyPr/>
                  <a:lstStyle/>
                  <a:p>
                    <a:r>
                      <a:rPr lang="en-US">
                        <a:noFill/>
                      </a:rPr>
                      <a:t> </a:t>
                    </a:r>
                  </a:p>
                </p:txBody>
              </p:sp>
            </mc:Fallback>
          </mc:AlternateContent>
        </p:grpSp>
        <p:grpSp>
          <p:nvGrpSpPr>
            <p:cNvPr id="73" name="Group 72"/>
            <p:cNvGrpSpPr/>
            <p:nvPr/>
          </p:nvGrpSpPr>
          <p:grpSpPr>
            <a:xfrm>
              <a:off x="6178452" y="1091921"/>
              <a:ext cx="872968" cy="872968"/>
              <a:chOff x="10240314" y="1091921"/>
              <a:chExt cx="872968" cy="872968"/>
            </a:xfrm>
          </p:grpSpPr>
          <p:sp>
            <p:nvSpPr>
              <p:cNvPr id="76" name="Oval 75"/>
              <p:cNvSpPr/>
              <p:nvPr/>
            </p:nvSpPr>
            <p:spPr>
              <a:xfrm>
                <a:off x="10240314" y="1091921"/>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mc:AlternateContent xmlns:mc="http://schemas.openxmlformats.org/markup-compatibility/2006" xmlns:a14="http://schemas.microsoft.com/office/drawing/2010/main">
            <mc:Choice Requires="a14">
              <p:sp>
                <p:nvSpPr>
                  <p:cNvPr id="77" name="Rectangle 76"/>
                  <p:cNvSpPr/>
                  <p:nvPr/>
                </p:nvSpPr>
                <p:spPr>
                  <a:xfrm>
                    <a:off x="10387378" y="1210900"/>
                    <a:ext cx="71705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IN" sz="3200" i="1" smtClean="0">
                                  <a:latin typeface="Cambria Math" panose="02040503050406030204" pitchFamily="18" charset="0"/>
                                </a:rPr>
                              </m:ctrlPr>
                            </m:sSupPr>
                            <m:e>
                              <m:r>
                                <a:rPr lang="en-IN" sz="3200" i="1">
                                  <a:latin typeface="Cambria Math" panose="02040503050406030204" pitchFamily="18" charset="0"/>
                                </a:rPr>
                                <m:t>𝑦</m:t>
                              </m:r>
                            </m:e>
                            <m:sup>
                              <m:r>
                                <a:rPr lang="en-IN" sz="3200" b="0" i="1" smtClean="0">
                                  <a:latin typeface="Cambria Math" panose="02040503050406030204" pitchFamily="18" charset="0"/>
                                </a:rPr>
                                <m:t>4</m:t>
                              </m:r>
                            </m:sup>
                          </m:sSup>
                        </m:oMath>
                      </m:oMathPara>
                    </a14:m>
                    <a:endParaRPr lang="en-US" sz="1600" i="1" dirty="0"/>
                  </a:p>
                </p:txBody>
              </p:sp>
            </mc:Choice>
            <mc:Fallback xmlns="">
              <p:sp>
                <p:nvSpPr>
                  <p:cNvPr id="82" name="Rectangle 81"/>
                  <p:cNvSpPr>
                    <a:spLocks noRot="1" noChangeAspect="1" noMove="1" noResize="1" noEditPoints="1" noAdjustHandles="1" noChangeArrowheads="1" noChangeShapeType="1" noTextEdit="1"/>
                  </p:cNvSpPr>
                  <p:nvPr/>
                </p:nvSpPr>
                <p:spPr>
                  <a:xfrm>
                    <a:off x="10387378" y="1210900"/>
                    <a:ext cx="717056" cy="584775"/>
                  </a:xfrm>
                  <a:prstGeom prst="rect">
                    <a:avLst/>
                  </a:prstGeom>
                  <a:blipFill rotWithShape="0">
                    <a:blip r:embed="rId2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4" name="Rectangle 73"/>
                <p:cNvSpPr/>
                <p:nvPr/>
              </p:nvSpPr>
              <p:spPr>
                <a:xfrm>
                  <a:off x="6014565" y="4031880"/>
                  <a:ext cx="62190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𝑊</m:t>
                        </m:r>
                      </m:oMath>
                    </m:oMathPara>
                  </a14:m>
                  <a:endParaRPr lang="en-US" sz="2800" dirty="0"/>
                </a:p>
              </p:txBody>
            </p:sp>
          </mc:Choice>
          <mc:Fallback xmlns="">
            <p:sp>
              <p:nvSpPr>
                <p:cNvPr id="110" name="Rectangle 109"/>
                <p:cNvSpPr>
                  <a:spLocks noRot="1" noChangeAspect="1" noMove="1" noResize="1" noEditPoints="1" noAdjustHandles="1" noChangeArrowheads="1" noChangeShapeType="1" noTextEdit="1"/>
                </p:cNvSpPr>
                <p:nvPr/>
              </p:nvSpPr>
              <p:spPr>
                <a:xfrm>
                  <a:off x="6014565" y="4031880"/>
                  <a:ext cx="621902" cy="523220"/>
                </a:xfrm>
                <a:prstGeom prst="rect">
                  <a:avLst/>
                </a:prstGeom>
                <a:blipFill rotWithShape="0">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74"/>
                <p:cNvSpPr/>
                <p:nvPr/>
              </p:nvSpPr>
              <p:spPr>
                <a:xfrm>
                  <a:off x="6100496" y="2161936"/>
                  <a:ext cx="46038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1">
                            <a:latin typeface="Cambria Math" panose="02040503050406030204" pitchFamily="18" charset="0"/>
                          </a:rPr>
                          <m:t>𝐯</m:t>
                        </m:r>
                      </m:oMath>
                    </m:oMathPara>
                  </a14:m>
                  <a:endParaRPr lang="en-US" sz="2800" dirty="0"/>
                </a:p>
              </p:txBody>
            </p:sp>
          </mc:Choice>
          <mc:Fallback xmlns="">
            <p:sp>
              <p:nvSpPr>
                <p:cNvPr id="123" name="Rectangle 122"/>
                <p:cNvSpPr>
                  <a:spLocks noRot="1" noChangeAspect="1" noMove="1" noResize="1" noEditPoints="1" noAdjustHandles="1" noChangeArrowheads="1" noChangeShapeType="1" noTextEdit="1"/>
                </p:cNvSpPr>
                <p:nvPr/>
              </p:nvSpPr>
              <p:spPr>
                <a:xfrm>
                  <a:off x="6100496" y="2161936"/>
                  <a:ext cx="460382" cy="523220"/>
                </a:xfrm>
                <a:prstGeom prst="rect">
                  <a:avLst/>
                </a:prstGeom>
                <a:blipFill rotWithShape="0">
                  <a:blip r:embed="rId2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0" name="TextBox 79"/>
              <p:cNvSpPr txBox="1"/>
              <p:nvPr/>
            </p:nvSpPr>
            <p:spPr>
              <a:xfrm>
                <a:off x="7016461" y="4555100"/>
                <a:ext cx="1087654"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4400" b="0" i="1" smtClean="0">
                          <a:latin typeface="Cambria Math" panose="02040503050406030204" pitchFamily="18" charset="0"/>
                        </a:rPr>
                        <m:t>…</m:t>
                      </m:r>
                    </m:oMath>
                  </m:oMathPara>
                </a14:m>
                <a:endParaRPr lang="en-US" sz="4400" dirty="0"/>
              </a:p>
            </p:txBody>
          </p:sp>
        </mc:Choice>
        <mc:Fallback xmlns="">
          <p:sp>
            <p:nvSpPr>
              <p:cNvPr id="80" name="TextBox 79"/>
              <p:cNvSpPr txBox="1">
                <a:spLocks noRot="1" noChangeAspect="1" noMove="1" noResize="1" noEditPoints="1" noAdjustHandles="1" noChangeArrowheads="1" noChangeShapeType="1" noTextEdit="1"/>
              </p:cNvSpPr>
              <p:nvPr/>
            </p:nvSpPr>
            <p:spPr>
              <a:xfrm>
                <a:off x="7016461" y="4555100"/>
                <a:ext cx="1087654" cy="769441"/>
              </a:xfrm>
              <a:prstGeom prst="rect">
                <a:avLst/>
              </a:prstGeom>
              <a:blipFill>
                <a:blip r:embed="rId2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7016461" y="2769433"/>
                <a:ext cx="1087654"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4400" b="0" i="1" smtClean="0">
                          <a:latin typeface="Cambria Math" panose="02040503050406030204" pitchFamily="18" charset="0"/>
                        </a:rPr>
                        <m:t>…</m:t>
                      </m:r>
                    </m:oMath>
                  </m:oMathPara>
                </a14:m>
                <a:endParaRPr lang="en-US" sz="4400" dirty="0"/>
              </a:p>
            </p:txBody>
          </p:sp>
        </mc:Choice>
        <mc:Fallback xmlns="">
          <p:sp>
            <p:nvSpPr>
              <p:cNvPr id="81" name="TextBox 80"/>
              <p:cNvSpPr txBox="1">
                <a:spLocks noRot="1" noChangeAspect="1" noMove="1" noResize="1" noEditPoints="1" noAdjustHandles="1" noChangeArrowheads="1" noChangeShapeType="1" noTextEdit="1"/>
              </p:cNvSpPr>
              <p:nvPr/>
            </p:nvSpPr>
            <p:spPr>
              <a:xfrm>
                <a:off x="7016461" y="2769433"/>
                <a:ext cx="1087654" cy="769441"/>
              </a:xfrm>
              <a:prstGeom prst="rect">
                <a:avLst/>
              </a:prstGeom>
              <a:blipFill>
                <a:blip r:embed="rId30"/>
                <a:stretch>
                  <a:fillRect/>
                </a:stretch>
              </a:blipFill>
            </p:spPr>
            <p:txBody>
              <a:bodyPr/>
              <a:lstStyle/>
              <a:p>
                <a:r>
                  <a:rPr lang="en-IN">
                    <a:noFill/>
                  </a:rPr>
                  <a:t> </a:t>
                </a:r>
              </a:p>
            </p:txBody>
          </p:sp>
        </mc:Fallback>
      </mc:AlternateContent>
      <p:sp>
        <p:nvSpPr>
          <p:cNvPr id="82" name="TextBox 81"/>
          <p:cNvSpPr txBox="1"/>
          <p:nvPr/>
        </p:nvSpPr>
        <p:spPr>
          <a:xfrm>
            <a:off x="1585413" y="5733961"/>
            <a:ext cx="10780767" cy="646331"/>
          </a:xfrm>
          <a:prstGeom prst="rect">
            <a:avLst/>
          </a:prstGeom>
          <a:noFill/>
        </p:spPr>
        <p:txBody>
          <a:bodyPr wrap="square" rtlCol="0">
            <a:spAutoFit/>
          </a:bodyPr>
          <a:lstStyle/>
          <a:p>
            <a:r>
              <a:rPr lang="en-IN" sz="3600" dirty="0" smtClean="0">
                <a:latin typeface="+mj-lt"/>
              </a:rPr>
              <a:t>The       quick    brown     fox      …</a:t>
            </a:r>
            <a:endParaRPr lang="en-US" sz="3600" dirty="0">
              <a:latin typeface="+mj-lt"/>
            </a:endParaRPr>
          </a:p>
        </p:txBody>
      </p:sp>
      <p:pic>
        <p:nvPicPr>
          <p:cNvPr id="87" name="Picture 86"/>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0290164" y="4743723"/>
            <a:ext cx="1783306" cy="1783306"/>
          </a:xfrm>
          <a:prstGeom prst="rect">
            <a:avLst/>
          </a:prstGeom>
        </p:spPr>
      </p:pic>
      <mc:AlternateContent xmlns:mc="http://schemas.openxmlformats.org/markup-compatibility/2006" xmlns:a14="http://schemas.microsoft.com/office/drawing/2010/main">
        <mc:Choice Requires="a14">
          <p:sp>
            <p:nvSpPr>
              <p:cNvPr id="88" name="Rectangular Callout 87"/>
              <p:cNvSpPr/>
              <p:nvPr/>
            </p:nvSpPr>
            <p:spPr>
              <a:xfrm>
                <a:off x="4065103" y="4744654"/>
                <a:ext cx="6468929" cy="1201828"/>
              </a:xfrm>
              <a:prstGeom prst="wedgeRectCallout">
                <a:avLst>
                  <a:gd name="adj1" fmla="val 59497"/>
                  <a:gd name="adj2" fmla="val 4977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We can think of the hidden layer activations at time </a:t>
                </a:r>
                <a14:m>
                  <m:oMath xmlns:m="http://schemas.openxmlformats.org/officeDocument/2006/math">
                    <m:r>
                      <a:rPr lang="en-IN" sz="2400" b="0" i="1" smtClean="0">
                        <a:solidFill>
                          <a:schemeClr val="tx1"/>
                        </a:solidFill>
                        <a:latin typeface="Cambria Math" panose="02040503050406030204" pitchFamily="18" charset="0"/>
                      </a:rPr>
                      <m:t>𝑡</m:t>
                    </m:r>
                  </m:oMath>
                </a14:m>
                <a:r>
                  <a:rPr lang="en-US" sz="2400" dirty="0" smtClean="0">
                    <a:solidFill>
                      <a:schemeClr val="tx1"/>
                    </a:solidFill>
                    <a:latin typeface="+mj-lt"/>
                  </a:rPr>
                  <a:t> (denoted by </a:t>
                </a:r>
                <a14:m>
                  <m:oMath xmlns:m="http://schemas.openxmlformats.org/officeDocument/2006/math">
                    <m:sSup>
                      <m:sSupPr>
                        <m:ctrlPr>
                          <a:rPr lang="en-IN" sz="2400" b="0" i="1" smtClean="0">
                            <a:solidFill>
                              <a:schemeClr val="tx1"/>
                            </a:solidFill>
                            <a:latin typeface="Cambria Math" panose="02040503050406030204" pitchFamily="18" charset="0"/>
                          </a:rPr>
                        </m:ctrlPr>
                      </m:sSupPr>
                      <m:e>
                        <m:r>
                          <a:rPr lang="en-IN" sz="2400" b="1" i="0" smtClean="0">
                            <a:solidFill>
                              <a:schemeClr val="tx1"/>
                            </a:solidFill>
                            <a:latin typeface="Cambria Math" panose="02040503050406030204" pitchFamily="18" charset="0"/>
                          </a:rPr>
                          <m:t>𝐡</m:t>
                        </m:r>
                      </m:e>
                      <m:sup>
                        <m:r>
                          <a:rPr lang="en-IN" sz="2400" b="0" i="1" smtClean="0">
                            <a:solidFill>
                              <a:schemeClr val="tx1"/>
                            </a:solidFill>
                            <a:latin typeface="Cambria Math" panose="02040503050406030204" pitchFamily="18" charset="0"/>
                          </a:rPr>
                          <m:t>𝑡</m:t>
                        </m:r>
                      </m:sup>
                    </m:sSup>
                  </m:oMath>
                </a14:m>
                <a:r>
                  <a:rPr lang="en-US" sz="2400" dirty="0" smtClean="0">
                    <a:solidFill>
                      <a:schemeClr val="tx1"/>
                    </a:solidFill>
                    <a:latin typeface="+mj-lt"/>
                  </a:rPr>
                  <a:t>) </a:t>
                </a:r>
                <a:r>
                  <a:rPr lang="en-US" sz="2400" dirty="0">
                    <a:solidFill>
                      <a:schemeClr val="tx1"/>
                    </a:solidFill>
                    <a:latin typeface="+mj-lt"/>
                  </a:rPr>
                  <a:t>as encoding </a:t>
                </a:r>
                <a:r>
                  <a:rPr lang="en-US" sz="2400" dirty="0" smtClean="0">
                    <a:solidFill>
                      <a:schemeClr val="tx1"/>
                    </a:solidFill>
                    <a:latin typeface="+mj-lt"/>
                  </a:rPr>
                  <a:t>whatever happened in the times series till time </a:t>
                </a:r>
                <a14:m>
                  <m:oMath xmlns:m="http://schemas.openxmlformats.org/officeDocument/2006/math">
                    <m:r>
                      <a:rPr lang="en-IN" sz="2400" b="0" i="1" smtClean="0">
                        <a:solidFill>
                          <a:schemeClr val="tx1"/>
                        </a:solidFill>
                        <a:latin typeface="Cambria Math" panose="02040503050406030204" pitchFamily="18" charset="0"/>
                      </a:rPr>
                      <m:t>𝑡</m:t>
                    </m:r>
                  </m:oMath>
                </a14:m>
                <a:r>
                  <a:rPr lang="en-US" sz="2400" dirty="0" smtClean="0">
                    <a:solidFill>
                      <a:schemeClr val="tx1"/>
                    </a:solidFill>
                    <a:latin typeface="+mj-lt"/>
                  </a:rPr>
                  <a:t> i.e. </a:t>
                </a:r>
                <a14:m>
                  <m:oMath xmlns:m="http://schemas.openxmlformats.org/officeDocument/2006/math">
                    <m:d>
                      <m:dPr>
                        <m:begChr m:val="{"/>
                        <m:endChr m:val="}"/>
                        <m:ctrlPr>
                          <a:rPr lang="en-IN" sz="2400" b="0" i="1" smtClean="0">
                            <a:solidFill>
                              <a:schemeClr val="tx1"/>
                            </a:solidFill>
                            <a:latin typeface="Cambria Math" panose="02040503050406030204" pitchFamily="18" charset="0"/>
                          </a:rPr>
                        </m:ctrlPr>
                      </m:dPr>
                      <m:e>
                        <m:sSup>
                          <m:sSupPr>
                            <m:ctrlPr>
                              <a:rPr lang="en-IN" sz="2400" b="0" i="1" smtClean="0">
                                <a:solidFill>
                                  <a:schemeClr val="tx1"/>
                                </a:solidFill>
                                <a:latin typeface="Cambria Math" panose="02040503050406030204" pitchFamily="18" charset="0"/>
                              </a:rPr>
                            </m:ctrlPr>
                          </m:sSupPr>
                          <m:e>
                            <m:r>
                              <a:rPr lang="en-IN" sz="2400" b="1" i="0" smtClean="0">
                                <a:solidFill>
                                  <a:schemeClr val="tx1"/>
                                </a:solidFill>
                                <a:latin typeface="Cambria Math" panose="02040503050406030204" pitchFamily="18" charset="0"/>
                              </a:rPr>
                              <m:t>𝐱</m:t>
                            </m:r>
                          </m:e>
                          <m:sup>
                            <m:r>
                              <a:rPr lang="en-IN" sz="2400" b="0" i="1" smtClean="0">
                                <a:solidFill>
                                  <a:schemeClr val="tx1"/>
                                </a:solidFill>
                                <a:latin typeface="Cambria Math" panose="02040503050406030204" pitchFamily="18" charset="0"/>
                              </a:rPr>
                              <m:t>𝜏</m:t>
                            </m:r>
                          </m:sup>
                        </m:sSup>
                        <m:r>
                          <a:rPr lang="en-IN" sz="2400" b="0" i="1" smtClean="0">
                            <a:solidFill>
                              <a:schemeClr val="tx1"/>
                            </a:solidFill>
                            <a:latin typeface="Cambria Math" panose="02040503050406030204" pitchFamily="18" charset="0"/>
                          </a:rPr>
                          <m:t>,</m:t>
                        </m:r>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𝑦</m:t>
                            </m:r>
                          </m:e>
                          <m:sup>
                            <m:r>
                              <a:rPr lang="en-IN" sz="2400" b="0" i="1" smtClean="0">
                                <a:solidFill>
                                  <a:schemeClr val="tx1"/>
                                </a:solidFill>
                                <a:latin typeface="Cambria Math" panose="02040503050406030204" pitchFamily="18" charset="0"/>
                              </a:rPr>
                              <m:t>𝜏</m:t>
                            </m:r>
                          </m:sup>
                        </m:sSup>
                        <m:r>
                          <a:rPr lang="en-IN" sz="2400" b="0" i="1" smtClean="0">
                            <a:solidFill>
                              <a:schemeClr val="tx1"/>
                            </a:solidFill>
                            <a:latin typeface="Cambria Math" panose="02040503050406030204" pitchFamily="18" charset="0"/>
                          </a:rPr>
                          <m:t>,</m:t>
                        </m:r>
                        <m:sSup>
                          <m:sSupPr>
                            <m:ctrlPr>
                              <a:rPr lang="en-IN" sz="2400" b="0" i="1" smtClean="0">
                                <a:solidFill>
                                  <a:schemeClr val="tx1"/>
                                </a:solidFill>
                                <a:latin typeface="Cambria Math" panose="02040503050406030204" pitchFamily="18" charset="0"/>
                              </a:rPr>
                            </m:ctrlPr>
                          </m:sSupPr>
                          <m:e>
                            <m:acc>
                              <m:accPr>
                                <m:chr m:val="̂"/>
                                <m:ctrlPr>
                                  <a:rPr lang="en-IN" sz="2400" b="0" i="1" smtClean="0">
                                    <a:solidFill>
                                      <a:schemeClr val="tx1"/>
                                    </a:solidFill>
                                    <a:latin typeface="Cambria Math" panose="02040503050406030204" pitchFamily="18" charset="0"/>
                                  </a:rPr>
                                </m:ctrlPr>
                              </m:accPr>
                              <m:e>
                                <m:r>
                                  <a:rPr lang="en-IN" sz="2400" b="0" i="1" smtClean="0">
                                    <a:solidFill>
                                      <a:schemeClr val="tx1"/>
                                    </a:solidFill>
                                    <a:latin typeface="Cambria Math" panose="02040503050406030204" pitchFamily="18" charset="0"/>
                                  </a:rPr>
                                  <m:t>𝑦</m:t>
                                </m:r>
                              </m:e>
                            </m:acc>
                          </m:e>
                          <m:sup>
                            <m:r>
                              <a:rPr lang="en-IN" sz="2400" b="0" i="1" smtClean="0">
                                <a:solidFill>
                                  <a:schemeClr val="tx1"/>
                                </a:solidFill>
                                <a:latin typeface="Cambria Math" panose="02040503050406030204" pitchFamily="18" charset="0"/>
                              </a:rPr>
                              <m:t>𝜏</m:t>
                            </m:r>
                          </m:sup>
                        </m:sSup>
                      </m:e>
                    </m:d>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𝜏</m:t>
                    </m:r>
                    <m:r>
                      <a:rPr lang="en-IN" sz="2400" b="0" i="1" smtClean="0">
                        <a:solidFill>
                          <a:schemeClr val="tx1"/>
                        </a:solidFill>
                        <a:latin typeface="Cambria Math" panose="02040503050406030204" pitchFamily="18" charset="0"/>
                      </a:rPr>
                      <m:t>&lt;</m:t>
                    </m:r>
                    <m:r>
                      <a:rPr lang="en-IN" sz="2400" b="0" i="1" smtClean="0">
                        <a:solidFill>
                          <a:schemeClr val="tx1"/>
                        </a:solidFill>
                        <a:latin typeface="Cambria Math" panose="02040503050406030204" pitchFamily="18" charset="0"/>
                      </a:rPr>
                      <m:t>𝑡</m:t>
                    </m:r>
                  </m:oMath>
                </a14:m>
                <a:endParaRPr lang="en-US" sz="2400" dirty="0">
                  <a:solidFill>
                    <a:schemeClr val="tx1"/>
                  </a:solidFill>
                  <a:latin typeface="+mj-lt"/>
                </a:endParaRPr>
              </a:p>
            </p:txBody>
          </p:sp>
        </mc:Choice>
        <mc:Fallback xmlns="">
          <p:sp>
            <p:nvSpPr>
              <p:cNvPr id="88" name="Rectangular Callout 87"/>
              <p:cNvSpPr>
                <a:spLocks noRot="1" noChangeAspect="1" noMove="1" noResize="1" noEditPoints="1" noAdjustHandles="1" noChangeArrowheads="1" noChangeShapeType="1" noTextEdit="1"/>
              </p:cNvSpPr>
              <p:nvPr/>
            </p:nvSpPr>
            <p:spPr>
              <a:xfrm>
                <a:off x="4065103" y="4744654"/>
                <a:ext cx="6468929" cy="1201828"/>
              </a:xfrm>
              <a:prstGeom prst="wedgeRectCallout">
                <a:avLst>
                  <a:gd name="adj1" fmla="val 59497"/>
                  <a:gd name="adj2" fmla="val 49778"/>
                </a:avLst>
              </a:prstGeom>
              <a:blipFill>
                <a:blip r:embed="rId32"/>
                <a:stretch>
                  <a:fillRect l="-1113" t="-1970" b="-9360"/>
                </a:stretch>
              </a:blipFill>
              <a:ln w="38100">
                <a:solidFill>
                  <a:schemeClr val="accent1"/>
                </a:solidFill>
              </a:ln>
            </p:spPr>
            <p:txBody>
              <a:bodyPr/>
              <a:lstStyle/>
              <a:p>
                <a:r>
                  <a:rPr lang="en-IN">
                    <a:noFill/>
                  </a:rPr>
                  <a:t> </a:t>
                </a:r>
              </a:p>
            </p:txBody>
          </p:sp>
        </mc:Fallback>
      </mc:AlternateContent>
      <p:grpSp>
        <p:nvGrpSpPr>
          <p:cNvPr id="89" name="Group 88"/>
          <p:cNvGrpSpPr/>
          <p:nvPr/>
        </p:nvGrpSpPr>
        <p:grpSpPr>
          <a:xfrm>
            <a:off x="10484637" y="3285230"/>
            <a:ext cx="1468606" cy="1238929"/>
            <a:chOff x="12383748" y="1219011"/>
            <a:chExt cx="1862104" cy="1570887"/>
          </a:xfrm>
        </p:grpSpPr>
        <p:sp>
          <p:nvSpPr>
            <p:cNvPr id="90" name="Freeform 89"/>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Freeform 90"/>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Freeform 91"/>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Oval 92"/>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Oval 93"/>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95" name="Rectangular Callout 94"/>
              <p:cNvSpPr/>
              <p:nvPr/>
            </p:nvSpPr>
            <p:spPr>
              <a:xfrm>
                <a:off x="4557666" y="3273133"/>
                <a:ext cx="6021540" cy="1201828"/>
              </a:xfrm>
              <a:prstGeom prst="wedgeRectCallout">
                <a:avLst>
                  <a:gd name="adj1" fmla="val 59497"/>
                  <a:gd name="adj2" fmla="val 4977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Remember, there could be multiple hidden layers each with several nodes but are denoting them all using a single </a:t>
                </a:r>
                <a14:m>
                  <m:oMath xmlns:m="http://schemas.openxmlformats.org/officeDocument/2006/math">
                    <m:r>
                      <a:rPr lang="en-IN" sz="2400" b="1" i="0" smtClean="0">
                        <a:solidFill>
                          <a:schemeClr val="tx1"/>
                        </a:solidFill>
                        <a:latin typeface="Cambria Math" panose="02040503050406030204" pitchFamily="18" charset="0"/>
                      </a:rPr>
                      <m:t>𝐡</m:t>
                    </m:r>
                  </m:oMath>
                </a14:m>
                <a:r>
                  <a:rPr lang="en-US" sz="2400" dirty="0" smtClean="0">
                    <a:solidFill>
                      <a:schemeClr val="tx1"/>
                    </a:solidFill>
                    <a:latin typeface="+mj-lt"/>
                  </a:rPr>
                  <a:t> here for sake of clarity.</a:t>
                </a:r>
                <a:endParaRPr lang="en-US" sz="2400" dirty="0">
                  <a:solidFill>
                    <a:schemeClr val="tx1"/>
                  </a:solidFill>
                  <a:latin typeface="+mj-lt"/>
                </a:endParaRPr>
              </a:p>
            </p:txBody>
          </p:sp>
        </mc:Choice>
        <mc:Fallback xmlns="">
          <p:sp>
            <p:nvSpPr>
              <p:cNvPr id="95" name="Rectangular Callout 94"/>
              <p:cNvSpPr>
                <a:spLocks noRot="1" noChangeAspect="1" noMove="1" noResize="1" noEditPoints="1" noAdjustHandles="1" noChangeArrowheads="1" noChangeShapeType="1" noTextEdit="1"/>
              </p:cNvSpPr>
              <p:nvPr/>
            </p:nvSpPr>
            <p:spPr>
              <a:xfrm>
                <a:off x="4557666" y="3273133"/>
                <a:ext cx="6021540" cy="1201828"/>
              </a:xfrm>
              <a:prstGeom prst="wedgeRectCallout">
                <a:avLst>
                  <a:gd name="adj1" fmla="val 59497"/>
                  <a:gd name="adj2" fmla="val 49778"/>
                </a:avLst>
              </a:prstGeom>
              <a:blipFill>
                <a:blip r:embed="rId33"/>
                <a:stretch>
                  <a:fillRect l="-920" t="-1970" b="-9360"/>
                </a:stretch>
              </a:blipFill>
              <a:ln w="38100">
                <a:solidFill>
                  <a:schemeClr val="accent1"/>
                </a:solidFill>
              </a:ln>
            </p:spPr>
            <p:txBody>
              <a:bodyPr/>
              <a:lstStyle/>
              <a:p>
                <a:r>
                  <a:rPr lang="en-IN">
                    <a:noFill/>
                  </a:rPr>
                  <a:t> </a:t>
                </a:r>
              </a:p>
            </p:txBody>
          </p:sp>
        </mc:Fallback>
      </mc:AlternateContent>
      <p:pic>
        <p:nvPicPr>
          <p:cNvPr id="96" name="Picture 95"/>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10290164" y="1326341"/>
            <a:ext cx="1783305" cy="1783305"/>
          </a:xfrm>
          <a:prstGeom prst="rect">
            <a:avLst/>
          </a:prstGeom>
        </p:spPr>
      </p:pic>
      <mc:AlternateContent xmlns:mc="http://schemas.openxmlformats.org/markup-compatibility/2006" xmlns:a14="http://schemas.microsoft.com/office/drawing/2010/main">
        <mc:Choice Requires="a14">
          <p:sp>
            <p:nvSpPr>
              <p:cNvPr id="97" name="Rectangular Callout 96"/>
              <p:cNvSpPr/>
              <p:nvPr/>
            </p:nvSpPr>
            <p:spPr>
              <a:xfrm>
                <a:off x="1058729" y="1409694"/>
                <a:ext cx="9241710" cy="1320362"/>
              </a:xfrm>
              <a:prstGeom prst="wedgeRectCallout">
                <a:avLst>
                  <a:gd name="adj1" fmla="val 60123"/>
                  <a:gd name="adj2" fmla="val 3801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These hidden layer activations (denoted by </a:t>
                </a:r>
                <a14:m>
                  <m:oMath xmlns:m="http://schemas.openxmlformats.org/officeDocument/2006/math">
                    <m:r>
                      <a:rPr lang="en-IN" sz="2400" b="0" i="1" smtClean="0">
                        <a:solidFill>
                          <a:schemeClr val="tx1"/>
                        </a:solidFill>
                        <a:latin typeface="Cambria Math" panose="02040503050406030204" pitchFamily="18" charset="0"/>
                      </a:rPr>
                      <m:t>h</m:t>
                    </m:r>
                  </m:oMath>
                </a14:m>
                <a:r>
                  <a:rPr lang="en-US" sz="2400" dirty="0" smtClean="0">
                    <a:solidFill>
                      <a:schemeClr val="tx1"/>
                    </a:solidFill>
                    <a:latin typeface="+mj-lt"/>
                  </a:rPr>
                  <a:t> here) are often called the </a:t>
                </a:r>
                <a:r>
                  <a:rPr lang="en-US" sz="2400" i="1" dirty="0" smtClean="0">
                    <a:solidFill>
                      <a:schemeClr val="tx1"/>
                    </a:solidFill>
                    <a:latin typeface="+mj-lt"/>
                  </a:rPr>
                  <a:t>hidden states</a:t>
                </a:r>
                <a:r>
                  <a:rPr lang="en-US" sz="2400" dirty="0" smtClean="0">
                    <a:solidFill>
                      <a:schemeClr val="tx1"/>
                    </a:solidFill>
                    <a:latin typeface="+mj-lt"/>
                  </a:rPr>
                  <a:t> of the RNN – terminology dates back decades to when other models called </a:t>
                </a:r>
                <a:r>
                  <a:rPr lang="en-US" sz="2400" i="1" dirty="0" smtClean="0">
                    <a:solidFill>
                      <a:schemeClr val="tx1"/>
                    </a:solidFill>
                    <a:latin typeface="+mj-lt"/>
                  </a:rPr>
                  <a:t>Hidden Markov Models </a:t>
                </a:r>
                <a:r>
                  <a:rPr lang="en-US" sz="2400" dirty="0" smtClean="0">
                    <a:solidFill>
                      <a:schemeClr val="tx1"/>
                    </a:solidFill>
                    <a:latin typeface="+mj-lt"/>
                  </a:rPr>
                  <a:t>used to be used instead of RNNs</a:t>
                </a:r>
                <a:endParaRPr lang="en-US" sz="2400" dirty="0">
                  <a:solidFill>
                    <a:schemeClr val="tx1"/>
                  </a:solidFill>
                  <a:latin typeface="+mj-lt"/>
                </a:endParaRPr>
              </a:p>
            </p:txBody>
          </p:sp>
        </mc:Choice>
        <mc:Fallback xmlns="">
          <p:sp>
            <p:nvSpPr>
              <p:cNvPr id="97" name="Rectangular Callout 96"/>
              <p:cNvSpPr>
                <a:spLocks noRot="1" noChangeAspect="1" noMove="1" noResize="1" noEditPoints="1" noAdjustHandles="1" noChangeArrowheads="1" noChangeShapeType="1" noTextEdit="1"/>
              </p:cNvSpPr>
              <p:nvPr/>
            </p:nvSpPr>
            <p:spPr>
              <a:xfrm>
                <a:off x="1058729" y="1409694"/>
                <a:ext cx="9241710" cy="1320362"/>
              </a:xfrm>
              <a:prstGeom prst="wedgeRectCallout">
                <a:avLst>
                  <a:gd name="adj1" fmla="val 60123"/>
                  <a:gd name="adj2" fmla="val 38016"/>
                </a:avLst>
              </a:prstGeom>
              <a:blipFill>
                <a:blip r:embed="rId35"/>
                <a:stretch>
                  <a:fillRect l="-776" b="-4036"/>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129310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wipe(left)">
                                      <p:cBhvr>
                                        <p:cTn id="23" dur="500"/>
                                        <p:tgtEl>
                                          <p:spTgt spid="8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wipe(left)">
                                      <p:cBhvr>
                                        <p:cTn id="28" dur="2000"/>
                                        <p:tgtEl>
                                          <p:spTgt spid="8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left)">
                                      <p:cBhvr>
                                        <p:cTn id="41" dur="10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down)">
                                      <p:cBhvr>
                                        <p:cTn id="46" dur="1000"/>
                                        <p:tgtEl>
                                          <p:spTgt spid="3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down)">
                                      <p:cBhvr>
                                        <p:cTn id="51" dur="1000"/>
                                        <p:tgtEl>
                                          <p:spTgt spid="47"/>
                                        </p:tgtEl>
                                      </p:cBhvr>
                                    </p:animEffect>
                                  </p:childTnLst>
                                </p:cTn>
                              </p:par>
                              <p:par>
                                <p:cTn id="52" presetID="22" presetClass="entr" presetSubtype="8"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left)">
                                      <p:cBhvr>
                                        <p:cTn id="54" dur="10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wipe(down)">
                                      <p:cBhvr>
                                        <p:cTn id="59" dur="1000"/>
                                        <p:tgtEl>
                                          <p:spTgt spid="58"/>
                                        </p:tgtEl>
                                      </p:cBhvr>
                                    </p:animEffect>
                                  </p:childTnLst>
                                </p:cTn>
                              </p:par>
                              <p:par>
                                <p:cTn id="60" presetID="22" presetClass="entr" presetSubtype="8"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left)">
                                      <p:cBhvr>
                                        <p:cTn id="62" dur="10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69"/>
                                        </p:tgtEl>
                                        <p:attrNameLst>
                                          <p:attrName>style.visibility</p:attrName>
                                        </p:attrNameLst>
                                      </p:cBhvr>
                                      <p:to>
                                        <p:strVal val="visible"/>
                                      </p:to>
                                    </p:set>
                                    <p:animEffect transition="in" filter="wipe(down)">
                                      <p:cBhvr>
                                        <p:cTn id="67" dur="1000"/>
                                        <p:tgtEl>
                                          <p:spTgt spid="69"/>
                                        </p:tgtEl>
                                      </p:cBhvr>
                                    </p:animEffect>
                                  </p:childTnLst>
                                </p:cTn>
                              </p:par>
                              <p:par>
                                <p:cTn id="68" presetID="22" presetClass="entr" presetSubtype="8" fill="hold"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left)">
                                      <p:cBhvr>
                                        <p:cTn id="70" dur="1000"/>
                                        <p:tgtEl>
                                          <p:spTgt spid="2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left)">
                                      <p:cBhvr>
                                        <p:cTn id="75" dur="1000"/>
                                        <p:tgtEl>
                                          <p:spTgt spid="27"/>
                                        </p:tgtEl>
                                      </p:cBhvr>
                                    </p:animEffect>
                                  </p:childTnLst>
                                </p:cTn>
                              </p:par>
                            </p:childTnLst>
                          </p:cTn>
                        </p:par>
                        <p:par>
                          <p:cTn id="76" fill="hold">
                            <p:stCondLst>
                              <p:cond delay="1000"/>
                            </p:stCondLst>
                            <p:childTnLst>
                              <p:par>
                                <p:cTn id="77" presetID="22" presetClass="entr" presetSubtype="8" fill="hold" grpId="0" nodeType="after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wipe(left)">
                                      <p:cBhvr>
                                        <p:cTn id="79" dur="1000"/>
                                        <p:tgtEl>
                                          <p:spTgt spid="81"/>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87"/>
                                        </p:tgtEl>
                                        <p:attrNameLst>
                                          <p:attrName>style.visibility</p:attrName>
                                        </p:attrNameLst>
                                      </p:cBhvr>
                                      <p:to>
                                        <p:strVal val="visible"/>
                                      </p:to>
                                    </p:set>
                                  </p:childTnLst>
                                </p:cTn>
                              </p:par>
                            </p:childTnLst>
                          </p:cTn>
                        </p:par>
                        <p:par>
                          <p:cTn id="100" fill="hold">
                            <p:stCondLst>
                              <p:cond delay="0"/>
                            </p:stCondLst>
                            <p:childTnLst>
                              <p:par>
                                <p:cTn id="101" presetID="22" presetClass="entr" presetSubtype="2" fill="hold" grpId="0" nodeType="afterEffect">
                                  <p:stCondLst>
                                    <p:cond delay="0"/>
                                  </p:stCondLst>
                                  <p:childTnLst>
                                    <p:set>
                                      <p:cBhvr>
                                        <p:cTn id="102" dur="1" fill="hold">
                                          <p:stCondLst>
                                            <p:cond delay="0"/>
                                          </p:stCondLst>
                                        </p:cTn>
                                        <p:tgtEl>
                                          <p:spTgt spid="88"/>
                                        </p:tgtEl>
                                        <p:attrNameLst>
                                          <p:attrName>style.visibility</p:attrName>
                                        </p:attrNameLst>
                                      </p:cBhvr>
                                      <p:to>
                                        <p:strVal val="visible"/>
                                      </p:to>
                                    </p:set>
                                    <p:animEffect transition="in" filter="wipe(right)">
                                      <p:cBhvr>
                                        <p:cTn id="103" dur="500"/>
                                        <p:tgtEl>
                                          <p:spTgt spid="88"/>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89"/>
                                        </p:tgtEl>
                                        <p:attrNameLst>
                                          <p:attrName>style.visibility</p:attrName>
                                        </p:attrNameLst>
                                      </p:cBhvr>
                                      <p:to>
                                        <p:strVal val="visible"/>
                                      </p:to>
                                    </p:set>
                                  </p:childTnLst>
                                </p:cTn>
                              </p:par>
                            </p:childTnLst>
                          </p:cTn>
                        </p:par>
                        <p:par>
                          <p:cTn id="108" fill="hold">
                            <p:stCondLst>
                              <p:cond delay="0"/>
                            </p:stCondLst>
                            <p:childTnLst>
                              <p:par>
                                <p:cTn id="109" presetID="22" presetClass="entr" presetSubtype="2" fill="hold" grpId="0" nodeType="afterEffect">
                                  <p:stCondLst>
                                    <p:cond delay="0"/>
                                  </p:stCondLst>
                                  <p:childTnLst>
                                    <p:set>
                                      <p:cBhvr>
                                        <p:cTn id="110" dur="1" fill="hold">
                                          <p:stCondLst>
                                            <p:cond delay="0"/>
                                          </p:stCondLst>
                                        </p:cTn>
                                        <p:tgtEl>
                                          <p:spTgt spid="95"/>
                                        </p:tgtEl>
                                        <p:attrNameLst>
                                          <p:attrName>style.visibility</p:attrName>
                                        </p:attrNameLst>
                                      </p:cBhvr>
                                      <p:to>
                                        <p:strVal val="visible"/>
                                      </p:to>
                                    </p:set>
                                    <p:animEffect transition="in" filter="wipe(right)">
                                      <p:cBhvr>
                                        <p:cTn id="111" dur="500"/>
                                        <p:tgtEl>
                                          <p:spTgt spid="95"/>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96"/>
                                        </p:tgtEl>
                                        <p:attrNameLst>
                                          <p:attrName>style.visibility</p:attrName>
                                        </p:attrNameLst>
                                      </p:cBhvr>
                                      <p:to>
                                        <p:strVal val="visible"/>
                                      </p:to>
                                    </p:set>
                                  </p:childTnLst>
                                </p:cTn>
                              </p:par>
                            </p:childTnLst>
                          </p:cTn>
                        </p:par>
                        <p:par>
                          <p:cTn id="116" fill="hold">
                            <p:stCondLst>
                              <p:cond delay="0"/>
                            </p:stCondLst>
                            <p:childTnLst>
                              <p:par>
                                <p:cTn id="117" presetID="22" presetClass="entr" presetSubtype="2" fill="hold" grpId="0" nodeType="afterEffect">
                                  <p:stCondLst>
                                    <p:cond delay="0"/>
                                  </p:stCondLst>
                                  <p:childTnLst>
                                    <p:set>
                                      <p:cBhvr>
                                        <p:cTn id="118" dur="1" fill="hold">
                                          <p:stCondLst>
                                            <p:cond delay="0"/>
                                          </p:stCondLst>
                                        </p:cTn>
                                        <p:tgtEl>
                                          <p:spTgt spid="97"/>
                                        </p:tgtEl>
                                        <p:attrNameLst>
                                          <p:attrName>style.visibility</p:attrName>
                                        </p:attrNameLst>
                                      </p:cBhvr>
                                      <p:to>
                                        <p:strVal val="visible"/>
                                      </p:to>
                                    </p:set>
                                    <p:animEffect transition="in" filter="wipe(right)">
                                      <p:cBhvr>
                                        <p:cTn id="119"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0" grpId="0"/>
      <p:bldP spid="81" grpId="0"/>
      <p:bldP spid="82" grpId="0"/>
      <p:bldP spid="88" grpId="0" animBg="1"/>
      <p:bldP spid="95" grpId="0" animBg="1"/>
      <p:bldP spid="9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RNN Variants</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12</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4487957" y="1085530"/>
                <a:ext cx="7704044" cy="5772470"/>
              </a:xfrm>
            </p:spPr>
            <p:txBody>
              <a:bodyPr>
                <a:normAutofit/>
              </a:bodyPr>
              <a:lstStyle/>
              <a:p>
                <a:r>
                  <a:rPr lang="en-IN" dirty="0" smtClean="0">
                    <a:sym typeface="Webdings" panose="05030102010509060703" pitchFamily="18" charset="2"/>
                  </a:rPr>
                  <a:t> indicates a time lag</a:t>
                </a:r>
              </a:p>
              <a:p>
                <a:pPr lvl="2"/>
                <a14:m>
                  <m:oMath xmlns:m="http://schemas.openxmlformats.org/officeDocument/2006/math">
                    <m:sSup>
                      <m:sSupPr>
                        <m:ctrlPr>
                          <a:rPr lang="en-IN" i="1">
                            <a:latin typeface="Cambria Math" panose="02040503050406030204" pitchFamily="18" charset="0"/>
                            <a:sym typeface="Webdings" panose="05030102010509060703" pitchFamily="18" charset="2"/>
                          </a:rPr>
                        </m:ctrlPr>
                      </m:sSupPr>
                      <m:e>
                        <m:r>
                          <a:rPr lang="en-IN" b="1">
                            <a:latin typeface="Cambria Math" panose="02040503050406030204" pitchFamily="18" charset="0"/>
                            <a:sym typeface="Webdings" panose="05030102010509060703" pitchFamily="18" charset="2"/>
                          </a:rPr>
                          <m:t>𝐠</m:t>
                        </m:r>
                      </m:e>
                      <m:sup>
                        <m:r>
                          <a:rPr lang="en-IN" i="1">
                            <a:latin typeface="Cambria Math" panose="02040503050406030204" pitchFamily="18" charset="0"/>
                            <a:sym typeface="Webdings" panose="05030102010509060703" pitchFamily="18" charset="2"/>
                          </a:rPr>
                          <m:t>𝑡</m:t>
                        </m:r>
                      </m:sup>
                    </m:sSup>
                    <m:r>
                      <a:rPr lang="en-IN" b="0" i="1" smtClean="0">
                        <a:latin typeface="Cambria Math" panose="02040503050406030204" pitchFamily="18" charset="0"/>
                        <a:sym typeface="Webdings" panose="05030102010509060703" pitchFamily="18" charset="2"/>
                      </a:rPr>
                      <m:t>/</m:t>
                    </m:r>
                    <m:sSup>
                      <m:sSupPr>
                        <m:ctrlPr>
                          <a:rPr lang="en-IN" b="0" i="1" smtClean="0">
                            <a:latin typeface="Cambria Math" panose="02040503050406030204" pitchFamily="18" charset="0"/>
                            <a:sym typeface="Webdings" panose="05030102010509060703" pitchFamily="18" charset="2"/>
                          </a:rPr>
                        </m:ctrlPr>
                      </m:sSupPr>
                      <m:e>
                        <m:r>
                          <a:rPr lang="en-IN" b="0" i="1" smtClean="0">
                            <a:latin typeface="Cambria Math" panose="02040503050406030204" pitchFamily="18" charset="0"/>
                            <a:sym typeface="Webdings" panose="05030102010509060703" pitchFamily="18" charset="2"/>
                          </a:rPr>
                          <m:t>𝑦</m:t>
                        </m:r>
                      </m:e>
                      <m:sup>
                        <m:r>
                          <a:rPr lang="en-IN" b="0" i="1" smtClean="0">
                            <a:latin typeface="Cambria Math" panose="02040503050406030204" pitchFamily="18" charset="0"/>
                            <a:sym typeface="Webdings" panose="05030102010509060703" pitchFamily="18" charset="2"/>
                          </a:rPr>
                          <m:t>𝑡</m:t>
                        </m:r>
                      </m:sup>
                    </m:sSup>
                  </m:oMath>
                </a14:m>
                <a:r>
                  <a:rPr lang="en-IN" dirty="0"/>
                  <a:t> is passed onto </a:t>
                </a:r>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𝑡</m:t>
                        </m:r>
                        <m:r>
                          <a:rPr lang="en-IN" i="1">
                            <a:latin typeface="Cambria Math" panose="02040503050406030204" pitchFamily="18" charset="0"/>
                          </a:rPr>
                          <m:t>+1</m:t>
                        </m:r>
                      </m:sup>
                    </m:sSup>
                  </m:oMath>
                </a14:m>
                <a:r>
                  <a:rPr lang="en-IN" dirty="0"/>
                  <a:t> </a:t>
                </a:r>
                <a:r>
                  <a:rPr lang="en-IN" dirty="0" smtClean="0"/>
                  <a:t> and not </a:t>
                </a:r>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𝑡</m:t>
                        </m:r>
                      </m:sup>
                    </m:sSup>
                  </m:oMath>
                </a14:m>
                <a:endParaRPr lang="en-IN" dirty="0" smtClean="0"/>
              </a:p>
              <a:p>
                <a:pPr lvl="2"/>
                <a:r>
                  <a:rPr lang="en-IN" dirty="0" smtClean="0"/>
                  <a:t>Often this symbol is omitted and assumed</a:t>
                </a:r>
              </a:p>
              <a:p>
                <a:r>
                  <a:rPr lang="en-IN" dirty="0" smtClean="0"/>
                  <a:t>Notice that RNNs violate the strict rules that feedforward networks obeyed</a:t>
                </a:r>
              </a:p>
              <a:p>
                <a:pPr lvl="2"/>
                <a:r>
                  <a:rPr lang="en-IN" dirty="0" smtClean="0"/>
                  <a:t>Nodes can send signals to nodes in lower layers</a:t>
                </a:r>
              </a:p>
              <a:p>
                <a:pPr lvl="2"/>
                <a:r>
                  <a:rPr lang="en-IN" dirty="0" smtClean="0"/>
                  <a:t>Can even send signals to the future</a:t>
                </a:r>
              </a:p>
              <a:p>
                <a:pPr lvl="2"/>
                <a:r>
                  <a:rPr lang="en-IN" dirty="0" smtClean="0"/>
                  <a:t>Can construct RNNs using convolutional layers as well i.e. the hidden layers can be CNN-like</a:t>
                </a:r>
              </a:p>
              <a:p>
                <a:pPr lvl="2"/>
                <a:r>
                  <a:rPr lang="en-IN" dirty="0" smtClean="0"/>
                  <a:t>The RNN model can in principle handle sequences of arbitrary length</a:t>
                </a:r>
              </a:p>
              <a:p>
                <a:pPr lvl="2"/>
                <a:r>
                  <a:rPr lang="en-IN" dirty="0" smtClean="0"/>
                  <a:t>Practical difficulties arise in training on long sequences – will soon see some of them</a:t>
                </a:r>
              </a:p>
              <a:p>
                <a:endParaRPr lang="en-IN" dirty="0" smtClean="0"/>
              </a:p>
              <a:p>
                <a:endParaRPr lang="en-US" dirty="0" smtClean="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4487957" y="1085530"/>
                <a:ext cx="7704044" cy="5772470"/>
              </a:xfrm>
              <a:blipFill>
                <a:blip r:embed="rId3"/>
                <a:stretch>
                  <a:fillRect l="-791" t="-2746" r="-2611" b="-1162"/>
                </a:stretch>
              </a:blipFill>
            </p:spPr>
            <p:txBody>
              <a:bodyPr/>
              <a:lstStyle/>
              <a:p>
                <a:r>
                  <a:rPr lang="en-IN">
                    <a:noFill/>
                  </a:rPr>
                  <a:t> </a:t>
                </a:r>
              </a:p>
            </p:txBody>
          </p:sp>
        </mc:Fallback>
      </mc:AlternateContent>
      <p:grpSp>
        <p:nvGrpSpPr>
          <p:cNvPr id="7" name="Group 6"/>
          <p:cNvGrpSpPr/>
          <p:nvPr/>
        </p:nvGrpSpPr>
        <p:grpSpPr>
          <a:xfrm>
            <a:off x="494404" y="1019355"/>
            <a:ext cx="878490" cy="5336995"/>
            <a:chOff x="10240314" y="1201808"/>
            <a:chExt cx="878490" cy="5336995"/>
          </a:xfrm>
          <a:solidFill>
            <a:schemeClr val="bg1"/>
          </a:solidFill>
        </p:grpSpPr>
        <p:sp>
          <p:nvSpPr>
            <p:cNvPr id="8" name="Oval 7"/>
            <p:cNvSpPr/>
            <p:nvPr/>
          </p:nvSpPr>
          <p:spPr>
            <a:xfrm>
              <a:off x="10240314" y="5665835"/>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9" name="Straight Arrow Connector 8"/>
            <p:cNvCxnSpPr>
              <a:stCxn id="8" idx="0"/>
            </p:cNvCxnSpPr>
            <p:nvPr/>
          </p:nvCxnSpPr>
          <p:spPr>
            <a:xfrm flipV="1">
              <a:off x="10676798" y="4928861"/>
              <a:ext cx="0" cy="736974"/>
            </a:xfrm>
            <a:prstGeom prst="straightConnector1">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2" idx="0"/>
              <a:endCxn id="13" idx="4"/>
            </p:cNvCxnSpPr>
            <p:nvPr/>
          </p:nvCxnSpPr>
          <p:spPr>
            <a:xfrm flipV="1">
              <a:off x="10676798" y="2074776"/>
              <a:ext cx="0" cy="719075"/>
            </a:xfrm>
            <a:prstGeom prst="straightConnector1">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 name="Curved Connector 10"/>
            <p:cNvCxnSpPr/>
            <p:nvPr/>
          </p:nvCxnSpPr>
          <p:spPr>
            <a:xfrm flipH="1">
              <a:off x="10240314" y="3253637"/>
              <a:ext cx="878490" cy="12700"/>
            </a:xfrm>
            <a:prstGeom prst="curvedConnector5">
              <a:avLst>
                <a:gd name="adj1" fmla="val -26022"/>
                <a:gd name="adj2" fmla="val -6271386"/>
                <a:gd name="adj3" fmla="val 126022"/>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0240314" y="2793851"/>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3" name="Oval 12"/>
            <p:cNvSpPr/>
            <p:nvPr/>
          </p:nvSpPr>
          <p:spPr>
            <a:xfrm>
              <a:off x="10240314" y="1201808"/>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mc:AlternateContent xmlns:mc="http://schemas.openxmlformats.org/markup-compatibility/2006" xmlns:a14="http://schemas.microsoft.com/office/drawing/2010/main">
          <mc:Choice Requires="a14">
            <p:sp>
              <p:nvSpPr>
                <p:cNvPr id="14" name="Rectangle 13"/>
                <p:cNvSpPr/>
                <p:nvPr/>
              </p:nvSpPr>
              <p:spPr>
                <a:xfrm>
                  <a:off x="10429775" y="5803622"/>
                  <a:ext cx="494046" cy="584775"/>
                </a:xfrm>
                <a:prstGeom prst="rect">
                  <a:avLst/>
                </a:prstGeom>
                <a:grpFill/>
              </p:spPr>
              <p:txBody>
                <a:bodyPr wrap="none">
                  <a:spAutoFit/>
                </a:bodyPr>
                <a:lstStyle/>
                <a:p>
                  <a:pPr/>
                  <a14:m>
                    <m:oMathPara xmlns:m="http://schemas.openxmlformats.org/officeDocument/2006/math">
                      <m:oMathParaPr>
                        <m:jc m:val="centerGroup"/>
                      </m:oMathParaPr>
                      <m:oMath xmlns:m="http://schemas.openxmlformats.org/officeDocument/2006/math">
                        <m:r>
                          <a:rPr lang="en-IN" sz="3200" b="1" i="0" smtClean="0">
                            <a:latin typeface="Cambria Math" panose="02040503050406030204" pitchFamily="18" charset="0"/>
                          </a:rPr>
                          <m:t>𝐱</m:t>
                        </m:r>
                      </m:oMath>
                    </m:oMathPara>
                  </a14:m>
                  <a:endParaRPr lang="en-US" sz="1600" b="1" dirty="0"/>
                </a:p>
              </p:txBody>
            </p:sp>
          </mc:Choice>
          <mc:Fallback xmlns="">
            <p:sp>
              <p:nvSpPr>
                <p:cNvPr id="14" name="Rectangle 13"/>
                <p:cNvSpPr>
                  <a:spLocks noRot="1" noChangeAspect="1" noMove="1" noResize="1" noEditPoints="1" noAdjustHandles="1" noChangeArrowheads="1" noChangeShapeType="1" noTextEdit="1"/>
                </p:cNvSpPr>
                <p:nvPr/>
              </p:nvSpPr>
              <p:spPr>
                <a:xfrm>
                  <a:off x="10429775" y="5803622"/>
                  <a:ext cx="494046" cy="58477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10429775" y="2931638"/>
                  <a:ext cx="498855" cy="584775"/>
                </a:xfrm>
                <a:prstGeom prst="rect">
                  <a:avLst/>
                </a:prstGeom>
                <a:grpFill/>
              </p:spPr>
              <p:txBody>
                <a:bodyPr wrap="none">
                  <a:spAutoFit/>
                </a:bodyPr>
                <a:lstStyle/>
                <a:p>
                  <a:pPr/>
                  <a14:m>
                    <m:oMathPara xmlns:m="http://schemas.openxmlformats.org/officeDocument/2006/math">
                      <m:oMathParaPr>
                        <m:jc m:val="centerGroup"/>
                      </m:oMathParaPr>
                      <m:oMath xmlns:m="http://schemas.openxmlformats.org/officeDocument/2006/math">
                        <m:r>
                          <a:rPr lang="en-IN" sz="3200" b="1" i="0" smtClean="0">
                            <a:latin typeface="Cambria Math" panose="02040503050406030204" pitchFamily="18" charset="0"/>
                          </a:rPr>
                          <m:t>𝐠</m:t>
                        </m:r>
                      </m:oMath>
                    </m:oMathPara>
                  </a14:m>
                  <a:endParaRPr lang="en-US" sz="1600" b="1" dirty="0"/>
                </a:p>
              </p:txBody>
            </p:sp>
          </mc:Choice>
          <mc:Fallback xmlns="">
            <p:sp>
              <p:nvSpPr>
                <p:cNvPr id="15" name="Rectangle 14"/>
                <p:cNvSpPr>
                  <a:spLocks noRot="1" noChangeAspect="1" noMove="1" noResize="1" noEditPoints="1" noAdjustHandles="1" noChangeArrowheads="1" noChangeShapeType="1" noTextEdit="1"/>
                </p:cNvSpPr>
                <p:nvPr/>
              </p:nvSpPr>
              <p:spPr>
                <a:xfrm>
                  <a:off x="10429775" y="2931638"/>
                  <a:ext cx="498855" cy="58477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10429775" y="1320787"/>
                  <a:ext cx="513859" cy="584775"/>
                </a:xfrm>
                <a:prstGeom prst="rect">
                  <a:avLst/>
                </a:prstGeom>
                <a:grpFill/>
              </p:spPr>
              <p:txBody>
                <a:bodyPr wrap="none">
                  <a:spAutoFit/>
                </a:bodyPr>
                <a:lstStyle/>
                <a:p>
                  <a:pP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𝑦</m:t>
                        </m:r>
                      </m:oMath>
                    </m:oMathPara>
                  </a14:m>
                  <a:endParaRPr lang="en-US" sz="1600" i="1" dirty="0"/>
                </a:p>
              </p:txBody>
            </p:sp>
          </mc:Choice>
          <mc:Fallback xmlns="">
            <p:sp>
              <p:nvSpPr>
                <p:cNvPr id="16" name="Rectangle 15"/>
                <p:cNvSpPr>
                  <a:spLocks noRot="1" noChangeAspect="1" noMove="1" noResize="1" noEditPoints="1" noAdjustHandles="1" noChangeArrowheads="1" noChangeShapeType="1" noTextEdit="1"/>
                </p:cNvSpPr>
                <p:nvPr/>
              </p:nvSpPr>
              <p:spPr>
                <a:xfrm>
                  <a:off x="10429775" y="1320787"/>
                  <a:ext cx="513859" cy="584775"/>
                </a:xfrm>
                <a:prstGeom prst="rect">
                  <a:avLst/>
                </a:prstGeom>
                <a:blipFill rotWithShape="0">
                  <a:blip r:embed="rId6"/>
                  <a:stretch>
                    <a:fillRect/>
                  </a:stretch>
                </a:blipFill>
              </p:spPr>
              <p:txBody>
                <a:bodyPr/>
                <a:lstStyle/>
                <a:p>
                  <a:r>
                    <a:rPr lang="en-US">
                      <a:noFill/>
                    </a:rPr>
                    <a:t> </a:t>
                  </a:r>
                </a:p>
              </p:txBody>
            </p:sp>
          </mc:Fallback>
        </mc:AlternateContent>
        <p:cxnSp>
          <p:nvCxnSpPr>
            <p:cNvPr id="17" name="Straight Arrow Connector 16"/>
            <p:cNvCxnSpPr>
              <a:stCxn id="19" idx="0"/>
              <a:endCxn id="12" idx="4"/>
            </p:cNvCxnSpPr>
            <p:nvPr/>
          </p:nvCxnSpPr>
          <p:spPr>
            <a:xfrm flipV="1">
              <a:off x="10676798" y="3666819"/>
              <a:ext cx="0" cy="705812"/>
            </a:xfrm>
            <a:prstGeom prst="straightConnector1">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Curved Connector 17"/>
            <p:cNvCxnSpPr/>
            <p:nvPr/>
          </p:nvCxnSpPr>
          <p:spPr>
            <a:xfrm flipH="1">
              <a:off x="10240314" y="4832417"/>
              <a:ext cx="878490" cy="12700"/>
            </a:xfrm>
            <a:prstGeom prst="curvedConnector5">
              <a:avLst>
                <a:gd name="adj1" fmla="val -26022"/>
                <a:gd name="adj2" fmla="val -5771386"/>
                <a:gd name="adj3" fmla="val 126022"/>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0240314" y="4372631"/>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mc:AlternateContent xmlns:mc="http://schemas.openxmlformats.org/markup-compatibility/2006" xmlns:a14="http://schemas.microsoft.com/office/drawing/2010/main">
          <mc:Choice Requires="a14">
            <p:sp>
              <p:nvSpPr>
                <p:cNvPr id="20" name="Rectangle 19"/>
                <p:cNvSpPr/>
                <p:nvPr/>
              </p:nvSpPr>
              <p:spPr>
                <a:xfrm>
                  <a:off x="10429775" y="4491388"/>
                  <a:ext cx="529312" cy="584775"/>
                </a:xfrm>
                <a:prstGeom prst="rect">
                  <a:avLst/>
                </a:prstGeom>
                <a:grpFill/>
              </p:spPr>
              <p:txBody>
                <a:bodyPr wrap="none">
                  <a:spAutoFit/>
                </a:bodyPr>
                <a:lstStyle/>
                <a:p>
                  <a:pPr/>
                  <a14:m>
                    <m:oMathPara xmlns:m="http://schemas.openxmlformats.org/officeDocument/2006/math">
                      <m:oMathParaPr>
                        <m:jc m:val="centerGroup"/>
                      </m:oMathParaPr>
                      <m:oMath xmlns:m="http://schemas.openxmlformats.org/officeDocument/2006/math">
                        <m:r>
                          <a:rPr lang="en-IN" sz="3200" b="1" i="0" smtClean="0">
                            <a:latin typeface="Cambria Math" panose="02040503050406030204" pitchFamily="18" charset="0"/>
                          </a:rPr>
                          <m:t>𝐡</m:t>
                        </m:r>
                      </m:oMath>
                    </m:oMathPara>
                  </a14:m>
                  <a:endParaRPr lang="en-US" sz="1600" b="1" dirty="0"/>
                </a:p>
              </p:txBody>
            </p:sp>
          </mc:Choice>
          <mc:Fallback xmlns="">
            <p:sp>
              <p:nvSpPr>
                <p:cNvPr id="20" name="Rectangle 19"/>
                <p:cNvSpPr>
                  <a:spLocks noRot="1" noChangeAspect="1" noMove="1" noResize="1" noEditPoints="1" noAdjustHandles="1" noChangeArrowheads="1" noChangeShapeType="1" noTextEdit="1"/>
                </p:cNvSpPr>
                <p:nvPr/>
              </p:nvSpPr>
              <p:spPr>
                <a:xfrm>
                  <a:off x="10429775" y="4491388"/>
                  <a:ext cx="529312" cy="584775"/>
                </a:xfrm>
                <a:prstGeom prst="rect">
                  <a:avLst/>
                </a:prstGeom>
                <a:blipFill rotWithShape="0">
                  <a:blip r:embed="rId7"/>
                  <a:stretch>
                    <a:fillRect/>
                  </a:stretch>
                </a:blipFill>
              </p:spPr>
              <p:txBody>
                <a:bodyPr/>
                <a:lstStyle/>
                <a:p>
                  <a:r>
                    <a:rPr lang="en-US">
                      <a:noFill/>
                    </a:rPr>
                    <a:t> </a:t>
                  </a:r>
                </a:p>
              </p:txBody>
            </p:sp>
          </mc:Fallback>
        </mc:AlternateContent>
      </p:grpSp>
      <p:grpSp>
        <p:nvGrpSpPr>
          <p:cNvPr id="21" name="Group 20"/>
          <p:cNvGrpSpPr/>
          <p:nvPr/>
        </p:nvGrpSpPr>
        <p:grpSpPr>
          <a:xfrm>
            <a:off x="1908541" y="1019355"/>
            <a:ext cx="878490" cy="5336995"/>
            <a:chOff x="10240314" y="1201808"/>
            <a:chExt cx="878490" cy="5336995"/>
          </a:xfrm>
          <a:solidFill>
            <a:schemeClr val="bg1"/>
          </a:solidFill>
        </p:grpSpPr>
        <p:sp>
          <p:nvSpPr>
            <p:cNvPr id="22" name="Oval 21"/>
            <p:cNvSpPr/>
            <p:nvPr/>
          </p:nvSpPr>
          <p:spPr>
            <a:xfrm>
              <a:off x="10240314" y="5665835"/>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23" name="Straight Arrow Connector 22"/>
            <p:cNvCxnSpPr>
              <a:stCxn id="22" idx="0"/>
            </p:cNvCxnSpPr>
            <p:nvPr/>
          </p:nvCxnSpPr>
          <p:spPr>
            <a:xfrm flipV="1">
              <a:off x="10676798" y="4928861"/>
              <a:ext cx="0" cy="736974"/>
            </a:xfrm>
            <a:prstGeom prst="straightConnector1">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5" idx="0"/>
              <a:endCxn id="26" idx="4"/>
            </p:cNvCxnSpPr>
            <p:nvPr/>
          </p:nvCxnSpPr>
          <p:spPr>
            <a:xfrm flipV="1">
              <a:off x="10676798" y="2074776"/>
              <a:ext cx="0" cy="719075"/>
            </a:xfrm>
            <a:prstGeom prst="straightConnector1">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0240314" y="2793851"/>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26" name="Oval 25"/>
            <p:cNvSpPr/>
            <p:nvPr/>
          </p:nvSpPr>
          <p:spPr>
            <a:xfrm>
              <a:off x="10240314" y="1201808"/>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mc:AlternateContent xmlns:mc="http://schemas.openxmlformats.org/markup-compatibility/2006" xmlns:a14="http://schemas.microsoft.com/office/drawing/2010/main">
          <mc:Choice Requires="a14">
            <p:sp>
              <p:nvSpPr>
                <p:cNvPr id="27" name="Rectangle 26"/>
                <p:cNvSpPr/>
                <p:nvPr/>
              </p:nvSpPr>
              <p:spPr>
                <a:xfrm>
                  <a:off x="10429775" y="5803622"/>
                  <a:ext cx="494046" cy="584775"/>
                </a:xfrm>
                <a:prstGeom prst="rect">
                  <a:avLst/>
                </a:prstGeom>
                <a:grpFill/>
              </p:spPr>
              <p:txBody>
                <a:bodyPr wrap="none">
                  <a:spAutoFit/>
                </a:bodyPr>
                <a:lstStyle/>
                <a:p>
                  <a:pPr/>
                  <a14:m>
                    <m:oMathPara xmlns:m="http://schemas.openxmlformats.org/officeDocument/2006/math">
                      <m:oMathParaPr>
                        <m:jc m:val="centerGroup"/>
                      </m:oMathParaPr>
                      <m:oMath xmlns:m="http://schemas.openxmlformats.org/officeDocument/2006/math">
                        <m:r>
                          <a:rPr lang="en-IN" sz="3200" b="1" i="0" smtClean="0">
                            <a:latin typeface="Cambria Math" panose="02040503050406030204" pitchFamily="18" charset="0"/>
                          </a:rPr>
                          <m:t>𝐱</m:t>
                        </m:r>
                      </m:oMath>
                    </m:oMathPara>
                  </a14:m>
                  <a:endParaRPr lang="en-US" sz="1600" b="1" dirty="0"/>
                </a:p>
              </p:txBody>
            </p:sp>
          </mc:Choice>
          <mc:Fallback xmlns="">
            <p:sp>
              <p:nvSpPr>
                <p:cNvPr id="27" name="Rectangle 26"/>
                <p:cNvSpPr>
                  <a:spLocks noRot="1" noChangeAspect="1" noMove="1" noResize="1" noEditPoints="1" noAdjustHandles="1" noChangeArrowheads="1" noChangeShapeType="1" noTextEdit="1"/>
                </p:cNvSpPr>
                <p:nvPr/>
              </p:nvSpPr>
              <p:spPr>
                <a:xfrm>
                  <a:off x="10429775" y="5803622"/>
                  <a:ext cx="494046" cy="58477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10429775" y="2931638"/>
                  <a:ext cx="498855" cy="584775"/>
                </a:xfrm>
                <a:prstGeom prst="rect">
                  <a:avLst/>
                </a:prstGeom>
                <a:grpFill/>
              </p:spPr>
              <p:txBody>
                <a:bodyPr wrap="none">
                  <a:spAutoFit/>
                </a:bodyPr>
                <a:lstStyle/>
                <a:p>
                  <a:pPr/>
                  <a14:m>
                    <m:oMathPara xmlns:m="http://schemas.openxmlformats.org/officeDocument/2006/math">
                      <m:oMathParaPr>
                        <m:jc m:val="centerGroup"/>
                      </m:oMathParaPr>
                      <m:oMath xmlns:m="http://schemas.openxmlformats.org/officeDocument/2006/math">
                        <m:r>
                          <a:rPr lang="en-IN" sz="3200" b="1" i="0" smtClean="0">
                            <a:latin typeface="Cambria Math" panose="02040503050406030204" pitchFamily="18" charset="0"/>
                          </a:rPr>
                          <m:t>𝐠</m:t>
                        </m:r>
                      </m:oMath>
                    </m:oMathPara>
                  </a14:m>
                  <a:endParaRPr lang="en-US" sz="1600" b="1" dirty="0"/>
                </a:p>
              </p:txBody>
            </p:sp>
          </mc:Choice>
          <mc:Fallback xmlns="">
            <p:sp>
              <p:nvSpPr>
                <p:cNvPr id="28" name="Rectangle 27"/>
                <p:cNvSpPr>
                  <a:spLocks noRot="1" noChangeAspect="1" noMove="1" noResize="1" noEditPoints="1" noAdjustHandles="1" noChangeArrowheads="1" noChangeShapeType="1" noTextEdit="1"/>
                </p:cNvSpPr>
                <p:nvPr/>
              </p:nvSpPr>
              <p:spPr>
                <a:xfrm>
                  <a:off x="10429775" y="2931638"/>
                  <a:ext cx="498855" cy="584775"/>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10429775" y="1320787"/>
                  <a:ext cx="513859" cy="584775"/>
                </a:xfrm>
                <a:prstGeom prst="rect">
                  <a:avLst/>
                </a:prstGeom>
                <a:grpFill/>
              </p:spPr>
              <p:txBody>
                <a:bodyPr wrap="none">
                  <a:spAutoFit/>
                </a:bodyPr>
                <a:lstStyle/>
                <a:p>
                  <a:pP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𝑦</m:t>
                        </m:r>
                      </m:oMath>
                    </m:oMathPara>
                  </a14:m>
                  <a:endParaRPr lang="en-US" sz="1600" i="1" dirty="0"/>
                </a:p>
              </p:txBody>
            </p:sp>
          </mc:Choice>
          <mc:Fallback xmlns="">
            <p:sp>
              <p:nvSpPr>
                <p:cNvPr id="29" name="Rectangle 28"/>
                <p:cNvSpPr>
                  <a:spLocks noRot="1" noChangeAspect="1" noMove="1" noResize="1" noEditPoints="1" noAdjustHandles="1" noChangeArrowheads="1" noChangeShapeType="1" noTextEdit="1"/>
                </p:cNvSpPr>
                <p:nvPr/>
              </p:nvSpPr>
              <p:spPr>
                <a:xfrm>
                  <a:off x="10429775" y="1320787"/>
                  <a:ext cx="513859" cy="584775"/>
                </a:xfrm>
                <a:prstGeom prst="rect">
                  <a:avLst/>
                </a:prstGeom>
                <a:blipFill rotWithShape="0">
                  <a:blip r:embed="rId10"/>
                  <a:stretch>
                    <a:fillRect/>
                  </a:stretch>
                </a:blipFill>
              </p:spPr>
              <p:txBody>
                <a:bodyPr/>
                <a:lstStyle/>
                <a:p>
                  <a:r>
                    <a:rPr lang="en-US">
                      <a:noFill/>
                    </a:rPr>
                    <a:t> </a:t>
                  </a:r>
                </a:p>
              </p:txBody>
            </p:sp>
          </mc:Fallback>
        </mc:AlternateContent>
        <p:cxnSp>
          <p:nvCxnSpPr>
            <p:cNvPr id="30" name="Straight Arrow Connector 29"/>
            <p:cNvCxnSpPr>
              <a:stCxn id="32" idx="0"/>
              <a:endCxn id="25" idx="4"/>
            </p:cNvCxnSpPr>
            <p:nvPr/>
          </p:nvCxnSpPr>
          <p:spPr>
            <a:xfrm flipV="1">
              <a:off x="10676798" y="3666819"/>
              <a:ext cx="0" cy="705812"/>
            </a:xfrm>
            <a:prstGeom prst="straightConnector1">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flipH="1">
              <a:off x="10240314" y="4832417"/>
              <a:ext cx="878490" cy="12700"/>
            </a:xfrm>
            <a:prstGeom prst="curvedConnector5">
              <a:avLst>
                <a:gd name="adj1" fmla="val -26022"/>
                <a:gd name="adj2" fmla="val -5804717"/>
                <a:gd name="adj3" fmla="val 126022"/>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10240314" y="4372631"/>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mc:AlternateContent xmlns:mc="http://schemas.openxmlformats.org/markup-compatibility/2006" xmlns:a14="http://schemas.microsoft.com/office/drawing/2010/main">
          <mc:Choice Requires="a14">
            <p:sp>
              <p:nvSpPr>
                <p:cNvPr id="33" name="Rectangle 32"/>
                <p:cNvSpPr/>
                <p:nvPr/>
              </p:nvSpPr>
              <p:spPr>
                <a:xfrm>
                  <a:off x="10429775" y="4491388"/>
                  <a:ext cx="529312" cy="584775"/>
                </a:xfrm>
                <a:prstGeom prst="rect">
                  <a:avLst/>
                </a:prstGeom>
                <a:grpFill/>
              </p:spPr>
              <p:txBody>
                <a:bodyPr wrap="none">
                  <a:spAutoFit/>
                </a:bodyPr>
                <a:lstStyle/>
                <a:p>
                  <a:pPr/>
                  <a14:m>
                    <m:oMathPara xmlns:m="http://schemas.openxmlformats.org/officeDocument/2006/math">
                      <m:oMathParaPr>
                        <m:jc m:val="centerGroup"/>
                      </m:oMathParaPr>
                      <m:oMath xmlns:m="http://schemas.openxmlformats.org/officeDocument/2006/math">
                        <m:r>
                          <a:rPr lang="en-IN" sz="3200" b="1" i="0" smtClean="0">
                            <a:latin typeface="Cambria Math" panose="02040503050406030204" pitchFamily="18" charset="0"/>
                          </a:rPr>
                          <m:t>𝐡</m:t>
                        </m:r>
                      </m:oMath>
                    </m:oMathPara>
                  </a14:m>
                  <a:endParaRPr lang="en-US" sz="1600" b="1" dirty="0"/>
                </a:p>
              </p:txBody>
            </p:sp>
          </mc:Choice>
          <mc:Fallback xmlns="">
            <p:sp>
              <p:nvSpPr>
                <p:cNvPr id="33" name="Rectangle 32"/>
                <p:cNvSpPr>
                  <a:spLocks noRot="1" noChangeAspect="1" noMove="1" noResize="1" noEditPoints="1" noAdjustHandles="1" noChangeArrowheads="1" noChangeShapeType="1" noTextEdit="1"/>
                </p:cNvSpPr>
                <p:nvPr/>
              </p:nvSpPr>
              <p:spPr>
                <a:xfrm>
                  <a:off x="10429775" y="4491388"/>
                  <a:ext cx="529312" cy="584775"/>
                </a:xfrm>
                <a:prstGeom prst="rect">
                  <a:avLst/>
                </a:prstGeom>
                <a:blipFill rotWithShape="0">
                  <a:blip r:embed="rId11"/>
                  <a:stretch>
                    <a:fillRect/>
                  </a:stretch>
                </a:blipFill>
              </p:spPr>
              <p:txBody>
                <a:bodyPr/>
                <a:lstStyle/>
                <a:p>
                  <a:r>
                    <a:rPr lang="en-US">
                      <a:noFill/>
                    </a:rPr>
                    <a:t> </a:t>
                  </a:r>
                </a:p>
              </p:txBody>
            </p:sp>
          </mc:Fallback>
        </mc:AlternateContent>
      </p:grpSp>
      <p:grpSp>
        <p:nvGrpSpPr>
          <p:cNvPr id="35" name="Group 34"/>
          <p:cNvGrpSpPr/>
          <p:nvPr/>
        </p:nvGrpSpPr>
        <p:grpSpPr>
          <a:xfrm>
            <a:off x="3213158" y="1019355"/>
            <a:ext cx="872968" cy="5336995"/>
            <a:chOff x="10240314" y="1201808"/>
            <a:chExt cx="872968" cy="5336995"/>
          </a:xfrm>
          <a:solidFill>
            <a:schemeClr val="bg1"/>
          </a:solidFill>
        </p:grpSpPr>
        <p:sp>
          <p:nvSpPr>
            <p:cNvPr id="37" name="Oval 36"/>
            <p:cNvSpPr/>
            <p:nvPr/>
          </p:nvSpPr>
          <p:spPr>
            <a:xfrm>
              <a:off x="10240314" y="5665835"/>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38" name="Straight Arrow Connector 37"/>
            <p:cNvCxnSpPr>
              <a:stCxn id="37" idx="0"/>
            </p:cNvCxnSpPr>
            <p:nvPr/>
          </p:nvCxnSpPr>
          <p:spPr>
            <a:xfrm flipV="1">
              <a:off x="10676798" y="4928861"/>
              <a:ext cx="0" cy="736974"/>
            </a:xfrm>
            <a:prstGeom prst="straightConnector1">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0" idx="0"/>
              <a:endCxn id="41" idx="4"/>
            </p:cNvCxnSpPr>
            <p:nvPr/>
          </p:nvCxnSpPr>
          <p:spPr>
            <a:xfrm flipV="1">
              <a:off x="10676798" y="2074776"/>
              <a:ext cx="0" cy="719075"/>
            </a:xfrm>
            <a:prstGeom prst="straightConnector1">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10240314" y="2793851"/>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41" name="Oval 40"/>
            <p:cNvSpPr/>
            <p:nvPr/>
          </p:nvSpPr>
          <p:spPr>
            <a:xfrm>
              <a:off x="10240314" y="1201808"/>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mc:AlternateContent xmlns:mc="http://schemas.openxmlformats.org/markup-compatibility/2006" xmlns:a14="http://schemas.microsoft.com/office/drawing/2010/main">
          <mc:Choice Requires="a14">
            <p:sp>
              <p:nvSpPr>
                <p:cNvPr id="42" name="Rectangle 41"/>
                <p:cNvSpPr/>
                <p:nvPr/>
              </p:nvSpPr>
              <p:spPr>
                <a:xfrm>
                  <a:off x="10429775" y="5803622"/>
                  <a:ext cx="494046" cy="584775"/>
                </a:xfrm>
                <a:prstGeom prst="rect">
                  <a:avLst/>
                </a:prstGeom>
                <a:grpFill/>
              </p:spPr>
              <p:txBody>
                <a:bodyPr wrap="none">
                  <a:spAutoFit/>
                </a:bodyPr>
                <a:lstStyle/>
                <a:p>
                  <a:pPr/>
                  <a14:m>
                    <m:oMathPara xmlns:m="http://schemas.openxmlformats.org/officeDocument/2006/math">
                      <m:oMathParaPr>
                        <m:jc m:val="centerGroup"/>
                      </m:oMathParaPr>
                      <m:oMath xmlns:m="http://schemas.openxmlformats.org/officeDocument/2006/math">
                        <m:r>
                          <a:rPr lang="en-IN" sz="3200" b="1" i="0" smtClean="0">
                            <a:latin typeface="Cambria Math" panose="02040503050406030204" pitchFamily="18" charset="0"/>
                          </a:rPr>
                          <m:t>𝐱</m:t>
                        </m:r>
                      </m:oMath>
                    </m:oMathPara>
                  </a14:m>
                  <a:endParaRPr lang="en-US" sz="1600" b="1" dirty="0"/>
                </a:p>
              </p:txBody>
            </p:sp>
          </mc:Choice>
          <mc:Fallback xmlns="">
            <p:sp>
              <p:nvSpPr>
                <p:cNvPr id="42" name="Rectangle 41"/>
                <p:cNvSpPr>
                  <a:spLocks noRot="1" noChangeAspect="1" noMove="1" noResize="1" noEditPoints="1" noAdjustHandles="1" noChangeArrowheads="1" noChangeShapeType="1" noTextEdit="1"/>
                </p:cNvSpPr>
                <p:nvPr/>
              </p:nvSpPr>
              <p:spPr>
                <a:xfrm>
                  <a:off x="10429775" y="5803622"/>
                  <a:ext cx="494046" cy="584775"/>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10429775" y="2931638"/>
                  <a:ext cx="498855" cy="584775"/>
                </a:xfrm>
                <a:prstGeom prst="rect">
                  <a:avLst/>
                </a:prstGeom>
                <a:grpFill/>
              </p:spPr>
              <p:txBody>
                <a:bodyPr wrap="none">
                  <a:spAutoFit/>
                </a:bodyPr>
                <a:lstStyle/>
                <a:p>
                  <a:pPr/>
                  <a14:m>
                    <m:oMathPara xmlns:m="http://schemas.openxmlformats.org/officeDocument/2006/math">
                      <m:oMathParaPr>
                        <m:jc m:val="centerGroup"/>
                      </m:oMathParaPr>
                      <m:oMath xmlns:m="http://schemas.openxmlformats.org/officeDocument/2006/math">
                        <m:r>
                          <a:rPr lang="en-IN" sz="3200" b="1" i="0" smtClean="0">
                            <a:latin typeface="Cambria Math" panose="02040503050406030204" pitchFamily="18" charset="0"/>
                          </a:rPr>
                          <m:t>𝐠</m:t>
                        </m:r>
                      </m:oMath>
                    </m:oMathPara>
                  </a14:m>
                  <a:endParaRPr lang="en-US" sz="1600" b="1" dirty="0"/>
                </a:p>
              </p:txBody>
            </p:sp>
          </mc:Choice>
          <mc:Fallback xmlns="">
            <p:sp>
              <p:nvSpPr>
                <p:cNvPr id="43" name="Rectangle 42"/>
                <p:cNvSpPr>
                  <a:spLocks noRot="1" noChangeAspect="1" noMove="1" noResize="1" noEditPoints="1" noAdjustHandles="1" noChangeArrowheads="1" noChangeShapeType="1" noTextEdit="1"/>
                </p:cNvSpPr>
                <p:nvPr/>
              </p:nvSpPr>
              <p:spPr>
                <a:xfrm>
                  <a:off x="10429775" y="2931638"/>
                  <a:ext cx="498855" cy="58477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10429775" y="1320787"/>
                  <a:ext cx="513859" cy="584775"/>
                </a:xfrm>
                <a:prstGeom prst="rect">
                  <a:avLst/>
                </a:prstGeom>
                <a:grpFill/>
              </p:spPr>
              <p:txBody>
                <a:bodyPr wrap="none">
                  <a:spAutoFit/>
                </a:bodyPr>
                <a:lstStyle/>
                <a:p>
                  <a:pP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𝑦</m:t>
                        </m:r>
                      </m:oMath>
                    </m:oMathPara>
                  </a14:m>
                  <a:endParaRPr lang="en-US" sz="1600" i="1" dirty="0"/>
                </a:p>
              </p:txBody>
            </p:sp>
          </mc:Choice>
          <mc:Fallback xmlns="">
            <p:sp>
              <p:nvSpPr>
                <p:cNvPr id="44" name="Rectangle 43"/>
                <p:cNvSpPr>
                  <a:spLocks noRot="1" noChangeAspect="1" noMove="1" noResize="1" noEditPoints="1" noAdjustHandles="1" noChangeArrowheads="1" noChangeShapeType="1" noTextEdit="1"/>
                </p:cNvSpPr>
                <p:nvPr/>
              </p:nvSpPr>
              <p:spPr>
                <a:xfrm>
                  <a:off x="10429775" y="1320787"/>
                  <a:ext cx="513859" cy="584775"/>
                </a:xfrm>
                <a:prstGeom prst="rect">
                  <a:avLst/>
                </a:prstGeom>
                <a:blipFill rotWithShape="0">
                  <a:blip r:embed="rId14"/>
                  <a:stretch>
                    <a:fillRect/>
                  </a:stretch>
                </a:blipFill>
              </p:spPr>
              <p:txBody>
                <a:bodyPr/>
                <a:lstStyle/>
                <a:p>
                  <a:r>
                    <a:rPr lang="en-US">
                      <a:noFill/>
                    </a:rPr>
                    <a:t> </a:t>
                  </a:r>
                </a:p>
              </p:txBody>
            </p:sp>
          </mc:Fallback>
        </mc:AlternateContent>
        <p:cxnSp>
          <p:nvCxnSpPr>
            <p:cNvPr id="45" name="Straight Arrow Connector 44"/>
            <p:cNvCxnSpPr>
              <a:stCxn id="47" idx="0"/>
              <a:endCxn id="40" idx="4"/>
            </p:cNvCxnSpPr>
            <p:nvPr/>
          </p:nvCxnSpPr>
          <p:spPr>
            <a:xfrm flipV="1">
              <a:off x="10676798" y="3666819"/>
              <a:ext cx="0" cy="705812"/>
            </a:xfrm>
            <a:prstGeom prst="straightConnector1">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40" idx="2"/>
              <a:endCxn id="47" idx="6"/>
            </p:cNvCxnSpPr>
            <p:nvPr/>
          </p:nvCxnSpPr>
          <p:spPr>
            <a:xfrm rot="10800000" flipH="1" flipV="1">
              <a:off x="10240314" y="3230335"/>
              <a:ext cx="872968" cy="1578780"/>
            </a:xfrm>
            <a:prstGeom prst="curvedConnector5">
              <a:avLst>
                <a:gd name="adj1" fmla="val -26187"/>
                <a:gd name="adj2" fmla="val 50000"/>
                <a:gd name="adj3" fmla="val 126187"/>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10240314" y="4372631"/>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mc:AlternateContent xmlns:mc="http://schemas.openxmlformats.org/markup-compatibility/2006" xmlns:a14="http://schemas.microsoft.com/office/drawing/2010/main">
          <mc:Choice Requires="a14">
            <p:sp>
              <p:nvSpPr>
                <p:cNvPr id="48" name="Rectangle 47"/>
                <p:cNvSpPr/>
                <p:nvPr/>
              </p:nvSpPr>
              <p:spPr>
                <a:xfrm>
                  <a:off x="10429775" y="4491388"/>
                  <a:ext cx="529312" cy="584775"/>
                </a:xfrm>
                <a:prstGeom prst="rect">
                  <a:avLst/>
                </a:prstGeom>
                <a:grpFill/>
              </p:spPr>
              <p:txBody>
                <a:bodyPr wrap="none">
                  <a:spAutoFit/>
                </a:bodyPr>
                <a:lstStyle/>
                <a:p>
                  <a:pPr/>
                  <a14:m>
                    <m:oMathPara xmlns:m="http://schemas.openxmlformats.org/officeDocument/2006/math">
                      <m:oMathParaPr>
                        <m:jc m:val="centerGroup"/>
                      </m:oMathParaPr>
                      <m:oMath xmlns:m="http://schemas.openxmlformats.org/officeDocument/2006/math">
                        <m:r>
                          <a:rPr lang="en-IN" sz="3200" b="1" i="0" smtClean="0">
                            <a:latin typeface="Cambria Math" panose="02040503050406030204" pitchFamily="18" charset="0"/>
                          </a:rPr>
                          <m:t>𝐡</m:t>
                        </m:r>
                      </m:oMath>
                    </m:oMathPara>
                  </a14:m>
                  <a:endParaRPr lang="en-US" sz="1600" b="1" dirty="0"/>
                </a:p>
              </p:txBody>
            </p:sp>
          </mc:Choice>
          <mc:Fallback xmlns="">
            <p:sp>
              <p:nvSpPr>
                <p:cNvPr id="48" name="Rectangle 47"/>
                <p:cNvSpPr>
                  <a:spLocks noRot="1" noChangeAspect="1" noMove="1" noResize="1" noEditPoints="1" noAdjustHandles="1" noChangeArrowheads="1" noChangeShapeType="1" noTextEdit="1"/>
                </p:cNvSpPr>
                <p:nvPr/>
              </p:nvSpPr>
              <p:spPr>
                <a:xfrm>
                  <a:off x="10429775" y="4491388"/>
                  <a:ext cx="529312" cy="584775"/>
                </a:xfrm>
                <a:prstGeom prst="rect">
                  <a:avLst/>
                </a:prstGeom>
                <a:blipFill rotWithShape="0">
                  <a:blip r:embed="rId15"/>
                  <a:stretch>
                    <a:fillRect/>
                  </a:stretch>
                </a:blipFill>
              </p:spPr>
              <p:txBody>
                <a:bodyPr/>
                <a:lstStyle/>
                <a:p>
                  <a:r>
                    <a:rPr lang="en-US">
                      <a:noFill/>
                    </a:rPr>
                    <a:t> </a:t>
                  </a:r>
                </a:p>
              </p:txBody>
            </p:sp>
          </mc:Fallback>
        </mc:AlternateContent>
      </p:grpSp>
      <p:sp>
        <p:nvSpPr>
          <p:cNvPr id="81" name="Rectangle 80"/>
          <p:cNvSpPr/>
          <p:nvPr/>
        </p:nvSpPr>
        <p:spPr>
          <a:xfrm>
            <a:off x="796012" y="2147393"/>
            <a:ext cx="269751" cy="2697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96012" y="3780551"/>
            <a:ext cx="269751" cy="2697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10149" y="3780551"/>
            <a:ext cx="269751" cy="2697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978838" y="3477523"/>
            <a:ext cx="269751" cy="2697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821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down)">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1"/>
                                        </p:tgtEl>
                                        <p:attrNameLst>
                                          <p:attrName>style.visibility</p:attrName>
                                        </p:attrNameLst>
                                      </p:cBhvr>
                                      <p:to>
                                        <p:strVal val="visible"/>
                                      </p:to>
                                    </p:set>
                                    <p:animEffect transition="in" filter="fade">
                                      <p:cBhvr>
                                        <p:cTn id="34" dur="500"/>
                                        <p:tgtEl>
                                          <p:spTgt spid="8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fade">
                                      <p:cBhvr>
                                        <p:cTn id="37" dur="500"/>
                                        <p:tgtEl>
                                          <p:spTgt spid="8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fade">
                                      <p:cBhvr>
                                        <p:cTn id="40" dur="500"/>
                                        <p:tgtEl>
                                          <p:spTgt spid="8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7"/>
                                        </p:tgtEl>
                                        <p:attrNameLst>
                                          <p:attrName>style.visibility</p:attrName>
                                        </p:attrNameLst>
                                      </p:cBhvr>
                                      <p:to>
                                        <p:strVal val="visible"/>
                                      </p:to>
                                    </p:set>
                                    <p:animEffect transition="in" filter="fade">
                                      <p:cBhvr>
                                        <p:cTn id="43" dur="500"/>
                                        <p:tgtEl>
                                          <p:spTgt spid="87"/>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1" grpId="0" animBg="1"/>
      <p:bldP spid="82" grpId="0" animBg="1"/>
      <p:bldP spid="83" grpId="0" animBg="1"/>
      <p:bldP spid="8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RNN Variants</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13</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3611759" y="1085530"/>
                <a:ext cx="8580242" cy="5270820"/>
              </a:xfrm>
            </p:spPr>
            <p:txBody>
              <a:bodyPr>
                <a:normAutofit/>
              </a:bodyPr>
              <a:lstStyle/>
              <a:p>
                <a:r>
                  <a:rPr lang="en-IN" dirty="0" smtClean="0"/>
                  <a:t>The first variant is called “teacher forcing”</a:t>
                </a:r>
              </a:p>
              <a:p>
                <a:pPr lvl="2"/>
                <a:r>
                  <a:rPr lang="en-IN" dirty="0" smtClean="0"/>
                  <a:t>The true label at time </a:t>
                </a:r>
                <a14:m>
                  <m:oMath xmlns:m="http://schemas.openxmlformats.org/officeDocument/2006/math">
                    <m:r>
                      <a:rPr lang="en-IN" b="0" i="1" smtClean="0">
                        <a:latin typeface="Cambria Math" panose="02040503050406030204" pitchFamily="18" charset="0"/>
                      </a:rPr>
                      <m:t>𝑡</m:t>
                    </m:r>
                  </m:oMath>
                </a14:m>
                <a:r>
                  <a:rPr lang="en-IN" dirty="0" smtClean="0"/>
                  <a:t> is available to hidden layers at time </a:t>
                </a:r>
                <a14:m>
                  <m:oMath xmlns:m="http://schemas.openxmlformats.org/officeDocument/2006/math">
                    <m:r>
                      <a:rPr lang="en-IN" b="0" i="1" smtClean="0">
                        <a:latin typeface="Cambria Math" panose="02040503050406030204" pitchFamily="18" charset="0"/>
                      </a:rPr>
                      <m:t>𝑡</m:t>
                    </m:r>
                    <m:r>
                      <a:rPr lang="en-IN" b="0" i="1" smtClean="0">
                        <a:latin typeface="Cambria Math" panose="02040503050406030204" pitchFamily="18" charset="0"/>
                      </a:rPr>
                      <m:t>+1</m:t>
                    </m:r>
                  </m:oMath>
                </a14:m>
                <a:r>
                  <a:rPr lang="en-IN" dirty="0" smtClean="0"/>
                  <a:t> as an input</a:t>
                </a:r>
              </a:p>
              <a:p>
                <a:pPr lvl="2"/>
                <a:r>
                  <a:rPr lang="en-IN" dirty="0" smtClean="0"/>
                  <a:t>At test time since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𝑡</m:t>
                        </m:r>
                      </m:sup>
                    </m:sSup>
                  </m:oMath>
                </a14:m>
                <a:r>
                  <a:rPr lang="en-US" dirty="0" smtClean="0"/>
                  <a:t> is not available, </a:t>
                </a:r>
                <a14:m>
                  <m:oMath xmlns:m="http://schemas.openxmlformats.org/officeDocument/2006/math">
                    <m:sSup>
                      <m:sSupPr>
                        <m:ctrlPr>
                          <a:rPr lang="en-IN" b="0" i="1" dirty="0" smtClean="0">
                            <a:latin typeface="Cambria Math" panose="02040503050406030204" pitchFamily="18" charset="0"/>
                            <a:sym typeface="Webdings" panose="05030102010509060703" pitchFamily="18" charset="2"/>
                          </a:rPr>
                        </m:ctrlPr>
                      </m:sSupPr>
                      <m:e>
                        <m:acc>
                          <m:accPr>
                            <m:chr m:val="̂"/>
                            <m:ctrlPr>
                              <a:rPr lang="en-IN" b="0" i="1" smtClean="0">
                                <a:latin typeface="Cambria Math" panose="02040503050406030204" pitchFamily="18" charset="0"/>
                                <a:sym typeface="Webdings" panose="05030102010509060703" pitchFamily="18" charset="2"/>
                              </a:rPr>
                            </m:ctrlPr>
                          </m:accPr>
                          <m:e>
                            <m:r>
                              <a:rPr lang="en-IN" b="0" i="1" smtClean="0">
                                <a:latin typeface="Cambria Math" panose="02040503050406030204" pitchFamily="18" charset="0"/>
                                <a:sym typeface="Webdings" panose="05030102010509060703" pitchFamily="18" charset="2"/>
                              </a:rPr>
                              <m:t>𝑦</m:t>
                            </m:r>
                          </m:e>
                        </m:acc>
                      </m:e>
                      <m:sup>
                        <m:r>
                          <a:rPr lang="en-IN" b="0" i="1" dirty="0" smtClean="0">
                            <a:latin typeface="Cambria Math" panose="02040503050406030204" pitchFamily="18" charset="0"/>
                            <a:sym typeface="Webdings" panose="05030102010509060703" pitchFamily="18" charset="2"/>
                          </a:rPr>
                          <m:t>𝑡</m:t>
                        </m:r>
                      </m:sup>
                    </m:sSup>
                  </m:oMath>
                </a14:m>
                <a:r>
                  <a:rPr lang="en-US" dirty="0" smtClean="0"/>
                  <a:t> passed instead</a:t>
                </a:r>
              </a:p>
              <a:p>
                <a:r>
                  <a:rPr lang="en-IN" dirty="0" smtClean="0"/>
                  <a:t>The second variant is called </a:t>
                </a:r>
                <a:r>
                  <a:rPr lang="en-IN" i="1" dirty="0" smtClean="0"/>
                  <a:t>attention</a:t>
                </a:r>
                <a:r>
                  <a:rPr lang="en-IN" dirty="0" smtClean="0"/>
                  <a:t> mechanism</a:t>
                </a:r>
              </a:p>
              <a:p>
                <a:pPr lvl="2"/>
                <a:r>
                  <a:rPr lang="en-IN" dirty="0" smtClean="0"/>
                  <a:t>Very powerful and popular. It is “all you need”!</a:t>
                </a:r>
              </a:p>
              <a:p>
                <a:pPr lvl="2"/>
                <a:r>
                  <a:rPr lang="en-US" dirty="0"/>
                  <a:t>Usually a separate NN </a:t>
                </a:r>
                <a:r>
                  <a:rPr lang="en-US" dirty="0" smtClean="0"/>
                  <a:t>used </a:t>
                </a:r>
                <a:r>
                  <a:rPr lang="en-US" dirty="0"/>
                  <a:t>to select a </a:t>
                </a:r>
                <a:r>
                  <a:rPr lang="en-US" dirty="0" smtClean="0"/>
                  <a:t>subset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𝑡</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𝑇</m:t>
                        </m:r>
                      </m:e>
                    </m:d>
                  </m:oMath>
                </a14:m>
                <a:r>
                  <a:rPr lang="en-US" dirty="0" smtClean="0"/>
                  <a:t> (</a:t>
                </a:r>
                <a14:m>
                  <m:oMath xmlns:m="http://schemas.openxmlformats.org/officeDocument/2006/math">
                    <m:r>
                      <a:rPr lang="en-IN" b="0" i="1" smtClean="0">
                        <a:latin typeface="Cambria Math" panose="02040503050406030204" pitchFamily="18" charset="0"/>
                      </a:rPr>
                      <m:t>𝑇</m:t>
                    </m:r>
                  </m:oMath>
                </a14:m>
                <a:r>
                  <a:rPr lang="en-US" dirty="0" smtClean="0"/>
                  <a:t> is </a:t>
                </a:r>
                <a:r>
                  <a:rPr lang="en-US" dirty="0"/>
                  <a:t>length of </a:t>
                </a:r>
                <a:r>
                  <a:rPr lang="en-US" dirty="0" err="1"/>
                  <a:t>seq</a:t>
                </a:r>
                <a:r>
                  <a:rPr lang="en-US" dirty="0"/>
                  <a:t>) such that </a:t>
                </a:r>
                <a:r>
                  <a:rPr lang="en-US" dirty="0" smtClean="0"/>
                  <a:t>hidden states </a:t>
                </a:r>
                <a14:m>
                  <m:oMath xmlns:m="http://schemas.openxmlformats.org/officeDocument/2006/math">
                    <m:sSub>
                      <m:sSubPr>
                        <m:ctrlPr>
                          <a:rPr lang="en-IN" b="0" i="1" smtClean="0">
                            <a:latin typeface="Cambria Math" panose="02040503050406030204" pitchFamily="18" charset="0"/>
                          </a:rPr>
                        </m:ctrlPr>
                      </m:sSubPr>
                      <m:e>
                        <m:r>
                          <a:rPr lang="en-IN" b="1" i="0" smtClean="0">
                            <a:latin typeface="Cambria Math" panose="02040503050406030204" pitchFamily="18" charset="0"/>
                          </a:rPr>
                          <m:t>𝐡</m:t>
                        </m:r>
                      </m:e>
                      <m:sub>
                        <m:r>
                          <a:rPr lang="en-IN" b="0" i="1" smtClean="0">
                            <a:latin typeface="Cambria Math" panose="02040503050406030204" pitchFamily="18" charset="0"/>
                          </a:rPr>
                          <m:t>𝑡</m:t>
                        </m:r>
                      </m:sub>
                    </m:sSub>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𝑡</m:t>
                        </m:r>
                      </m:sub>
                    </m:sSub>
                  </m:oMath>
                </a14:m>
                <a:r>
                  <a:rPr lang="en-US" dirty="0" smtClean="0"/>
                  <a:t> are useful </a:t>
                </a:r>
                <a:r>
                  <a:rPr lang="en-US" dirty="0"/>
                  <a:t>in </a:t>
                </a:r>
                <a:r>
                  <a:rPr lang="en-US" dirty="0" smtClean="0"/>
                  <a:t>predicting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𝑡</m:t>
                        </m:r>
                      </m:sup>
                    </m:sSup>
                  </m:oMath>
                </a14:m>
                <a:endParaRPr lang="en-IN" dirty="0" smtClean="0"/>
              </a:p>
              <a:p>
                <a:pPr lvl="2"/>
                <a:r>
                  <a:rPr lang="en-IN" dirty="0" smtClean="0"/>
                  <a:t>Idea stems from machine translation where sentences in different languages may reorder words</a:t>
                </a:r>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3611759" y="1085530"/>
                <a:ext cx="8580242" cy="5270820"/>
              </a:xfrm>
              <a:blipFill>
                <a:blip r:embed="rId2"/>
                <a:stretch>
                  <a:fillRect l="-710" t="-2775" r="-497"/>
                </a:stretch>
              </a:blipFill>
            </p:spPr>
            <p:txBody>
              <a:bodyPr/>
              <a:lstStyle/>
              <a:p>
                <a:r>
                  <a:rPr lang="en-IN">
                    <a:noFill/>
                  </a:rPr>
                  <a:t> </a:t>
                </a:r>
              </a:p>
            </p:txBody>
          </p:sp>
        </mc:Fallback>
      </mc:AlternateContent>
      <p:grpSp>
        <p:nvGrpSpPr>
          <p:cNvPr id="49" name="Group 48"/>
          <p:cNvGrpSpPr/>
          <p:nvPr/>
        </p:nvGrpSpPr>
        <p:grpSpPr>
          <a:xfrm>
            <a:off x="253352" y="1019355"/>
            <a:ext cx="1253883" cy="5336995"/>
            <a:chOff x="11061588" y="708726"/>
            <a:chExt cx="1253883" cy="5336995"/>
          </a:xfrm>
        </p:grpSpPr>
        <p:grpSp>
          <p:nvGrpSpPr>
            <p:cNvPr id="50" name="Group 49"/>
            <p:cNvGrpSpPr/>
            <p:nvPr/>
          </p:nvGrpSpPr>
          <p:grpSpPr>
            <a:xfrm>
              <a:off x="11061588" y="708726"/>
              <a:ext cx="885668" cy="5336995"/>
              <a:chOff x="10240314" y="1201808"/>
              <a:chExt cx="885668" cy="5336995"/>
            </a:xfrm>
            <a:solidFill>
              <a:schemeClr val="bg1"/>
            </a:solidFill>
          </p:grpSpPr>
          <p:sp>
            <p:nvSpPr>
              <p:cNvPr id="52" name="Oval 51"/>
              <p:cNvSpPr/>
              <p:nvPr/>
            </p:nvSpPr>
            <p:spPr>
              <a:xfrm>
                <a:off x="10240314" y="5665835"/>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53" name="Straight Arrow Connector 52"/>
              <p:cNvCxnSpPr>
                <a:stCxn id="52" idx="0"/>
              </p:cNvCxnSpPr>
              <p:nvPr/>
            </p:nvCxnSpPr>
            <p:spPr>
              <a:xfrm flipV="1">
                <a:off x="10676798" y="4928861"/>
                <a:ext cx="0" cy="736974"/>
              </a:xfrm>
              <a:prstGeom prst="straightConnector1">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5" idx="0"/>
                <a:endCxn id="56" idx="4"/>
              </p:cNvCxnSpPr>
              <p:nvPr/>
            </p:nvCxnSpPr>
            <p:spPr>
              <a:xfrm flipV="1">
                <a:off x="10676798" y="2074776"/>
                <a:ext cx="0" cy="719075"/>
              </a:xfrm>
              <a:prstGeom prst="straightConnector1">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10240314" y="2793851"/>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56" name="Oval 55"/>
              <p:cNvSpPr/>
              <p:nvPr/>
            </p:nvSpPr>
            <p:spPr>
              <a:xfrm>
                <a:off x="10240314" y="1201808"/>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mc:AlternateContent xmlns:mc="http://schemas.openxmlformats.org/markup-compatibility/2006" xmlns:a14="http://schemas.microsoft.com/office/drawing/2010/main">
            <mc:Choice Requires="a14">
              <p:sp>
                <p:nvSpPr>
                  <p:cNvPr id="57" name="Rectangle 56"/>
                  <p:cNvSpPr/>
                  <p:nvPr/>
                </p:nvSpPr>
                <p:spPr>
                  <a:xfrm>
                    <a:off x="10429775" y="5803622"/>
                    <a:ext cx="494046" cy="584775"/>
                  </a:xfrm>
                  <a:prstGeom prst="rect">
                    <a:avLst/>
                  </a:prstGeom>
                  <a:grpFill/>
                </p:spPr>
                <p:txBody>
                  <a:bodyPr wrap="none">
                    <a:spAutoFit/>
                  </a:bodyPr>
                  <a:lstStyle/>
                  <a:p>
                    <a:pPr/>
                    <a14:m>
                      <m:oMathPara xmlns:m="http://schemas.openxmlformats.org/officeDocument/2006/math">
                        <m:oMathParaPr>
                          <m:jc m:val="centerGroup"/>
                        </m:oMathParaPr>
                        <m:oMath xmlns:m="http://schemas.openxmlformats.org/officeDocument/2006/math">
                          <m:r>
                            <a:rPr lang="en-IN" sz="3200" b="1" i="0" smtClean="0">
                              <a:latin typeface="Cambria Math" panose="02040503050406030204" pitchFamily="18" charset="0"/>
                            </a:rPr>
                            <m:t>𝐱</m:t>
                          </m:r>
                        </m:oMath>
                      </m:oMathPara>
                    </a14:m>
                    <a:endParaRPr lang="en-US" sz="1600" b="1" dirty="0"/>
                  </a:p>
                </p:txBody>
              </p:sp>
            </mc:Choice>
            <mc:Fallback xmlns="">
              <p:sp>
                <p:nvSpPr>
                  <p:cNvPr id="58" name="Rectangle 57"/>
                  <p:cNvSpPr>
                    <a:spLocks noRot="1" noChangeAspect="1" noMove="1" noResize="1" noEditPoints="1" noAdjustHandles="1" noChangeArrowheads="1" noChangeShapeType="1" noTextEdit="1"/>
                  </p:cNvSpPr>
                  <p:nvPr/>
                </p:nvSpPr>
                <p:spPr>
                  <a:xfrm>
                    <a:off x="10429775" y="5803622"/>
                    <a:ext cx="494046" cy="584775"/>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10429775" y="2931638"/>
                    <a:ext cx="498855" cy="584775"/>
                  </a:xfrm>
                  <a:prstGeom prst="rect">
                    <a:avLst/>
                  </a:prstGeom>
                  <a:grpFill/>
                </p:spPr>
                <p:txBody>
                  <a:bodyPr wrap="none">
                    <a:spAutoFit/>
                  </a:bodyPr>
                  <a:lstStyle/>
                  <a:p>
                    <a:pPr/>
                    <a14:m>
                      <m:oMathPara xmlns:m="http://schemas.openxmlformats.org/officeDocument/2006/math">
                        <m:oMathParaPr>
                          <m:jc m:val="centerGroup"/>
                        </m:oMathParaPr>
                        <m:oMath xmlns:m="http://schemas.openxmlformats.org/officeDocument/2006/math">
                          <m:r>
                            <a:rPr lang="en-IN" sz="3200" b="1" i="0" smtClean="0">
                              <a:latin typeface="Cambria Math" panose="02040503050406030204" pitchFamily="18" charset="0"/>
                            </a:rPr>
                            <m:t>𝐠</m:t>
                          </m:r>
                        </m:oMath>
                      </m:oMathPara>
                    </a14:m>
                    <a:endParaRPr lang="en-US" sz="1600" b="1" dirty="0"/>
                  </a:p>
                </p:txBody>
              </p:sp>
            </mc:Choice>
            <mc:Fallback xmlns="">
              <p:sp>
                <p:nvSpPr>
                  <p:cNvPr id="59" name="Rectangle 58"/>
                  <p:cNvSpPr>
                    <a:spLocks noRot="1" noChangeAspect="1" noMove="1" noResize="1" noEditPoints="1" noAdjustHandles="1" noChangeArrowheads="1" noChangeShapeType="1" noTextEdit="1"/>
                  </p:cNvSpPr>
                  <p:nvPr/>
                </p:nvSpPr>
                <p:spPr>
                  <a:xfrm>
                    <a:off x="10429775" y="2931638"/>
                    <a:ext cx="498855" cy="584775"/>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10429775" y="1320787"/>
                    <a:ext cx="513859" cy="584775"/>
                  </a:xfrm>
                  <a:prstGeom prst="rect">
                    <a:avLst/>
                  </a:prstGeom>
                  <a:grpFill/>
                </p:spPr>
                <p:txBody>
                  <a:bodyPr wrap="none">
                    <a:spAutoFit/>
                  </a:bodyPr>
                  <a:lstStyle/>
                  <a:p>
                    <a:pP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𝑦</m:t>
                          </m:r>
                        </m:oMath>
                      </m:oMathPara>
                    </a14:m>
                    <a:endParaRPr lang="en-US" sz="1600" i="1" dirty="0"/>
                  </a:p>
                </p:txBody>
              </p:sp>
            </mc:Choice>
            <mc:Fallback xmlns="">
              <p:sp>
                <p:nvSpPr>
                  <p:cNvPr id="60" name="Rectangle 59"/>
                  <p:cNvSpPr>
                    <a:spLocks noRot="1" noChangeAspect="1" noMove="1" noResize="1" noEditPoints="1" noAdjustHandles="1" noChangeArrowheads="1" noChangeShapeType="1" noTextEdit="1"/>
                  </p:cNvSpPr>
                  <p:nvPr/>
                </p:nvSpPr>
                <p:spPr>
                  <a:xfrm>
                    <a:off x="10429775" y="1320787"/>
                    <a:ext cx="513859" cy="584775"/>
                  </a:xfrm>
                  <a:prstGeom prst="rect">
                    <a:avLst/>
                  </a:prstGeom>
                  <a:blipFill rotWithShape="0">
                    <a:blip r:embed="rId17"/>
                    <a:stretch>
                      <a:fillRect/>
                    </a:stretch>
                  </a:blipFill>
                </p:spPr>
                <p:txBody>
                  <a:bodyPr/>
                  <a:lstStyle/>
                  <a:p>
                    <a:r>
                      <a:rPr lang="en-US">
                        <a:noFill/>
                      </a:rPr>
                      <a:t> </a:t>
                    </a:r>
                  </a:p>
                </p:txBody>
              </p:sp>
            </mc:Fallback>
          </mc:AlternateContent>
          <p:cxnSp>
            <p:nvCxnSpPr>
              <p:cNvPr id="60" name="Straight Arrow Connector 59"/>
              <p:cNvCxnSpPr>
                <a:stCxn id="62" idx="0"/>
                <a:endCxn id="55" idx="4"/>
              </p:cNvCxnSpPr>
              <p:nvPr/>
            </p:nvCxnSpPr>
            <p:spPr>
              <a:xfrm flipV="1">
                <a:off x="10676798" y="3666819"/>
                <a:ext cx="0" cy="705812"/>
              </a:xfrm>
              <a:prstGeom prst="straightConnector1">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1" name="Curved Connector 60"/>
              <p:cNvCxnSpPr>
                <a:stCxn id="56" idx="6"/>
                <a:endCxn id="62" idx="6"/>
              </p:cNvCxnSpPr>
              <p:nvPr/>
            </p:nvCxnSpPr>
            <p:spPr>
              <a:xfrm>
                <a:off x="11113282" y="1638292"/>
                <a:ext cx="12700" cy="3170823"/>
              </a:xfrm>
              <a:prstGeom prst="curvedConnector3">
                <a:avLst>
                  <a:gd name="adj1" fmla="val 1800000"/>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10240314" y="4372631"/>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mc:AlternateContent xmlns:mc="http://schemas.openxmlformats.org/markup-compatibility/2006" xmlns:a14="http://schemas.microsoft.com/office/drawing/2010/main">
            <mc:Choice Requires="a14">
              <p:sp>
                <p:nvSpPr>
                  <p:cNvPr id="63" name="Rectangle 62"/>
                  <p:cNvSpPr/>
                  <p:nvPr/>
                </p:nvSpPr>
                <p:spPr>
                  <a:xfrm>
                    <a:off x="10429775" y="4491388"/>
                    <a:ext cx="529312" cy="584775"/>
                  </a:xfrm>
                  <a:prstGeom prst="rect">
                    <a:avLst/>
                  </a:prstGeom>
                  <a:grpFill/>
                </p:spPr>
                <p:txBody>
                  <a:bodyPr wrap="none">
                    <a:spAutoFit/>
                  </a:bodyPr>
                  <a:lstStyle/>
                  <a:p>
                    <a:pPr/>
                    <a14:m>
                      <m:oMathPara xmlns:m="http://schemas.openxmlformats.org/officeDocument/2006/math">
                        <m:oMathParaPr>
                          <m:jc m:val="centerGroup"/>
                        </m:oMathParaPr>
                        <m:oMath xmlns:m="http://schemas.openxmlformats.org/officeDocument/2006/math">
                          <m:r>
                            <a:rPr lang="en-IN" sz="3200" b="1" i="0" smtClean="0">
                              <a:latin typeface="Cambria Math" panose="02040503050406030204" pitchFamily="18" charset="0"/>
                            </a:rPr>
                            <m:t>𝐡</m:t>
                          </m:r>
                        </m:oMath>
                      </m:oMathPara>
                    </a14:m>
                    <a:endParaRPr lang="en-US" sz="1600" b="1" dirty="0"/>
                  </a:p>
                </p:txBody>
              </p:sp>
            </mc:Choice>
            <mc:Fallback xmlns="">
              <p:sp>
                <p:nvSpPr>
                  <p:cNvPr id="64" name="Rectangle 63"/>
                  <p:cNvSpPr>
                    <a:spLocks noRot="1" noChangeAspect="1" noMove="1" noResize="1" noEditPoints="1" noAdjustHandles="1" noChangeArrowheads="1" noChangeShapeType="1" noTextEdit="1"/>
                  </p:cNvSpPr>
                  <p:nvPr/>
                </p:nvSpPr>
                <p:spPr>
                  <a:xfrm>
                    <a:off x="10429775" y="4491388"/>
                    <a:ext cx="529312" cy="584775"/>
                  </a:xfrm>
                  <a:prstGeom prst="rect">
                    <a:avLst/>
                  </a:prstGeom>
                  <a:blipFill rotWithShape="0">
                    <a:blip r:embed="rId18"/>
                    <a:stretch>
                      <a:fillRect/>
                    </a:stretch>
                  </a:blipFill>
                </p:spPr>
                <p:txBody>
                  <a:bodyPr/>
                  <a:lstStyle/>
                  <a:p>
                    <a:r>
                      <a:rPr lang="en-US">
                        <a:noFill/>
                      </a:rPr>
                      <a:t> </a:t>
                    </a:r>
                  </a:p>
                </p:txBody>
              </p:sp>
            </mc:Fallback>
          </mc:AlternateContent>
        </p:grpSp>
        <p:sp>
          <p:nvSpPr>
            <p:cNvPr id="51" name="Rectangle 50"/>
            <p:cNvSpPr/>
            <p:nvPr/>
          </p:nvSpPr>
          <p:spPr>
            <a:xfrm>
              <a:off x="12045720" y="2460870"/>
              <a:ext cx="269751" cy="2697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p:cNvGrpSpPr/>
          <p:nvPr/>
        </p:nvGrpSpPr>
        <p:grpSpPr>
          <a:xfrm>
            <a:off x="1507235" y="1019355"/>
            <a:ext cx="1231556" cy="5336995"/>
            <a:chOff x="5690980" y="1019355"/>
            <a:chExt cx="1231556" cy="5336995"/>
          </a:xfrm>
        </p:grpSpPr>
        <p:sp>
          <p:nvSpPr>
            <p:cNvPr id="66" name="Oval 65"/>
            <p:cNvSpPr/>
            <p:nvPr/>
          </p:nvSpPr>
          <p:spPr>
            <a:xfrm>
              <a:off x="5851234" y="54833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67" name="Straight Arrow Connector 66"/>
            <p:cNvCxnSpPr>
              <a:stCxn id="66" idx="0"/>
            </p:cNvCxnSpPr>
            <p:nvPr/>
          </p:nvCxnSpPr>
          <p:spPr>
            <a:xfrm flipV="1">
              <a:off x="6287718" y="4746408"/>
              <a:ext cx="0" cy="736974"/>
            </a:xfrm>
            <a:prstGeom prst="straightConnector1">
              <a:avLst/>
            </a:prstGeom>
            <a:solidFill>
              <a:schemeClr val="bg1"/>
            </a:solid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9" idx="0"/>
              <a:endCxn id="70" idx="4"/>
            </p:cNvCxnSpPr>
            <p:nvPr/>
          </p:nvCxnSpPr>
          <p:spPr>
            <a:xfrm flipV="1">
              <a:off x="6287718" y="1892323"/>
              <a:ext cx="0" cy="719075"/>
            </a:xfrm>
            <a:prstGeom prst="straightConnector1">
              <a:avLst/>
            </a:prstGeom>
            <a:solidFill>
              <a:schemeClr val="bg1"/>
            </a:solid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5851234" y="2611398"/>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70" name="Oval 69"/>
            <p:cNvSpPr/>
            <p:nvPr/>
          </p:nvSpPr>
          <p:spPr>
            <a:xfrm>
              <a:off x="5851234" y="1019355"/>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mc:AlternateContent xmlns:mc="http://schemas.openxmlformats.org/markup-compatibility/2006" xmlns:a14="http://schemas.microsoft.com/office/drawing/2010/main">
          <mc:Choice Requires="a14">
            <p:sp>
              <p:nvSpPr>
                <p:cNvPr id="71" name="Rectangle 70"/>
                <p:cNvSpPr/>
                <p:nvPr/>
              </p:nvSpPr>
              <p:spPr>
                <a:xfrm>
                  <a:off x="6040695" y="5621169"/>
                  <a:ext cx="494046" cy="58477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IN" sz="3200" b="1" i="0" smtClean="0">
                            <a:latin typeface="Cambria Math" panose="02040503050406030204" pitchFamily="18" charset="0"/>
                          </a:rPr>
                          <m:t>𝐱</m:t>
                        </m:r>
                      </m:oMath>
                    </m:oMathPara>
                  </a14:m>
                  <a:endParaRPr lang="en-US" sz="1600" b="1" dirty="0"/>
                </a:p>
              </p:txBody>
            </p:sp>
          </mc:Choice>
          <mc:Fallback xmlns="">
            <p:sp>
              <p:nvSpPr>
                <p:cNvPr id="74" name="Rectangle 73"/>
                <p:cNvSpPr>
                  <a:spLocks noRot="1" noChangeAspect="1" noMove="1" noResize="1" noEditPoints="1" noAdjustHandles="1" noChangeArrowheads="1" noChangeShapeType="1" noTextEdit="1"/>
                </p:cNvSpPr>
                <p:nvPr/>
              </p:nvSpPr>
              <p:spPr>
                <a:xfrm>
                  <a:off x="6040695" y="5621169"/>
                  <a:ext cx="494046" cy="584775"/>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p:cNvSpPr/>
                <p:nvPr/>
              </p:nvSpPr>
              <p:spPr>
                <a:xfrm>
                  <a:off x="6040695" y="2749185"/>
                  <a:ext cx="498855" cy="58477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IN" sz="3200" b="1" i="0" smtClean="0">
                            <a:latin typeface="Cambria Math" panose="02040503050406030204" pitchFamily="18" charset="0"/>
                          </a:rPr>
                          <m:t>𝐠</m:t>
                        </m:r>
                      </m:oMath>
                    </m:oMathPara>
                  </a14:m>
                  <a:endParaRPr lang="en-US" sz="1600" b="1" dirty="0"/>
                </a:p>
              </p:txBody>
            </p:sp>
          </mc:Choice>
          <mc:Fallback xmlns="">
            <p:sp>
              <p:nvSpPr>
                <p:cNvPr id="75" name="Rectangle 74"/>
                <p:cNvSpPr>
                  <a:spLocks noRot="1" noChangeAspect="1" noMove="1" noResize="1" noEditPoints="1" noAdjustHandles="1" noChangeArrowheads="1" noChangeShapeType="1" noTextEdit="1"/>
                </p:cNvSpPr>
                <p:nvPr/>
              </p:nvSpPr>
              <p:spPr>
                <a:xfrm>
                  <a:off x="6040695" y="2749185"/>
                  <a:ext cx="498855" cy="584775"/>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6040695" y="1138334"/>
                  <a:ext cx="513859" cy="58477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𝑦</m:t>
                        </m:r>
                      </m:oMath>
                    </m:oMathPara>
                  </a14:m>
                  <a:endParaRPr lang="en-US" sz="1600" i="1" dirty="0"/>
                </a:p>
              </p:txBody>
            </p:sp>
          </mc:Choice>
          <mc:Fallback xmlns="">
            <p:sp>
              <p:nvSpPr>
                <p:cNvPr id="76" name="Rectangle 75"/>
                <p:cNvSpPr>
                  <a:spLocks noRot="1" noChangeAspect="1" noMove="1" noResize="1" noEditPoints="1" noAdjustHandles="1" noChangeArrowheads="1" noChangeShapeType="1" noTextEdit="1"/>
                </p:cNvSpPr>
                <p:nvPr/>
              </p:nvSpPr>
              <p:spPr>
                <a:xfrm>
                  <a:off x="6040695" y="1138334"/>
                  <a:ext cx="513859" cy="584775"/>
                </a:xfrm>
                <a:prstGeom prst="rect">
                  <a:avLst/>
                </a:prstGeom>
                <a:blipFill rotWithShape="0">
                  <a:blip r:embed="rId22"/>
                  <a:stretch>
                    <a:fillRect/>
                  </a:stretch>
                </a:blipFill>
              </p:spPr>
              <p:txBody>
                <a:bodyPr/>
                <a:lstStyle/>
                <a:p>
                  <a:r>
                    <a:rPr lang="en-US">
                      <a:noFill/>
                    </a:rPr>
                    <a:t> </a:t>
                  </a:r>
                </a:p>
              </p:txBody>
            </p:sp>
          </mc:Fallback>
        </mc:AlternateContent>
        <p:cxnSp>
          <p:nvCxnSpPr>
            <p:cNvPr id="74" name="Straight Arrow Connector 73"/>
            <p:cNvCxnSpPr>
              <a:stCxn id="76" idx="0"/>
              <a:endCxn id="69" idx="4"/>
            </p:cNvCxnSpPr>
            <p:nvPr/>
          </p:nvCxnSpPr>
          <p:spPr>
            <a:xfrm flipV="1">
              <a:off x="6287718" y="3484366"/>
              <a:ext cx="0" cy="705812"/>
            </a:xfrm>
            <a:prstGeom prst="straightConnector1">
              <a:avLst/>
            </a:prstGeom>
            <a:solidFill>
              <a:schemeClr val="bg1"/>
            </a:solid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5" name="Curved Connector 74"/>
            <p:cNvCxnSpPr>
              <a:stCxn id="70" idx="6"/>
              <a:endCxn id="78" idx="3"/>
            </p:cNvCxnSpPr>
            <p:nvPr/>
          </p:nvCxnSpPr>
          <p:spPr>
            <a:xfrm>
              <a:off x="6724202" y="1455839"/>
              <a:ext cx="198334" cy="3139254"/>
            </a:xfrm>
            <a:prstGeom prst="curvedConnector3">
              <a:avLst>
                <a:gd name="adj1" fmla="val 215260"/>
              </a:avLst>
            </a:prstGeom>
            <a:solidFill>
              <a:schemeClr val="bg1"/>
            </a:solidFill>
            <a:ln w="38100">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5851234" y="4190178"/>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mc:AlternateContent xmlns:mc="http://schemas.openxmlformats.org/markup-compatibility/2006" xmlns:a14="http://schemas.microsoft.com/office/drawing/2010/main">
          <mc:Choice Requires="a14">
            <p:sp>
              <p:nvSpPr>
                <p:cNvPr id="77" name="Rectangle 76"/>
                <p:cNvSpPr/>
                <p:nvPr/>
              </p:nvSpPr>
              <p:spPr>
                <a:xfrm>
                  <a:off x="6040695" y="4308935"/>
                  <a:ext cx="529312" cy="58477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IN" sz="3200" b="1" i="0" smtClean="0">
                            <a:latin typeface="Cambria Math" panose="02040503050406030204" pitchFamily="18" charset="0"/>
                          </a:rPr>
                          <m:t>𝐡</m:t>
                        </m:r>
                      </m:oMath>
                    </m:oMathPara>
                  </a14:m>
                  <a:endParaRPr lang="en-US" sz="1600" b="1" dirty="0"/>
                </a:p>
              </p:txBody>
            </p:sp>
          </mc:Choice>
          <mc:Fallback xmlns="">
            <p:sp>
              <p:nvSpPr>
                <p:cNvPr id="80" name="Rectangle 79"/>
                <p:cNvSpPr>
                  <a:spLocks noRot="1" noChangeAspect="1" noMove="1" noResize="1" noEditPoints="1" noAdjustHandles="1" noChangeArrowheads="1" noChangeShapeType="1" noTextEdit="1"/>
                </p:cNvSpPr>
                <p:nvPr/>
              </p:nvSpPr>
              <p:spPr>
                <a:xfrm>
                  <a:off x="6040695" y="4308935"/>
                  <a:ext cx="529312" cy="584775"/>
                </a:xfrm>
                <a:prstGeom prst="rect">
                  <a:avLst/>
                </a:prstGeom>
                <a:blipFill rotWithShape="0">
                  <a:blip r:embed="rId23"/>
                  <a:stretch>
                    <a:fillRect/>
                  </a:stretch>
                </a:blipFill>
              </p:spPr>
              <p:txBody>
                <a:bodyPr/>
                <a:lstStyle/>
                <a:p>
                  <a:r>
                    <a:rPr lang="en-US">
                      <a:noFill/>
                    </a:rPr>
                    <a:t> </a:t>
                  </a:r>
                </a:p>
              </p:txBody>
            </p:sp>
          </mc:Fallback>
        </mc:AlternateContent>
        <p:sp>
          <p:nvSpPr>
            <p:cNvPr id="78" name="Rectangle 77"/>
            <p:cNvSpPr/>
            <p:nvPr/>
          </p:nvSpPr>
          <p:spPr>
            <a:xfrm>
              <a:off x="5690980" y="4023984"/>
              <a:ext cx="1231556" cy="114221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Oval 78"/>
          <p:cNvSpPr/>
          <p:nvPr/>
        </p:nvSpPr>
        <p:spPr>
          <a:xfrm>
            <a:off x="2642126" y="2608327"/>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Tree>
    <p:extLst>
      <p:ext uri="{BB962C8B-B14F-4D97-AF65-F5344CB8AC3E}">
        <p14:creationId xmlns:p14="http://schemas.microsoft.com/office/powerpoint/2010/main" val="392040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down)">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wipe(down)">
                                      <p:cBhvr>
                                        <p:cTn id="12" dur="500"/>
                                        <p:tgtEl>
                                          <p:spTgt spid="6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fade">
                                      <p:cBhvr>
                                        <p:cTn id="45"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 of RNNs</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14</a:t>
            </a:fld>
            <a:endParaRPr lang="en-US"/>
          </a:p>
        </p:txBody>
      </p:sp>
      <p:sp>
        <p:nvSpPr>
          <p:cNvPr id="5" name="Content Placeholder 193"/>
          <p:cNvSpPr>
            <a:spLocks noGrp="1"/>
          </p:cNvSpPr>
          <p:nvPr>
            <p:ph idx="1"/>
          </p:nvPr>
        </p:nvSpPr>
        <p:spPr>
          <a:xfrm>
            <a:off x="358588" y="3913613"/>
            <a:ext cx="11833412" cy="2807861"/>
          </a:xfrm>
        </p:spPr>
        <p:txBody>
          <a:bodyPr/>
          <a:lstStyle/>
          <a:p>
            <a:r>
              <a:rPr lang="en-IN" dirty="0" smtClean="0"/>
              <a:t>POS tagging, predicting next word, language model learning, labelling frames of a video</a:t>
            </a:r>
          </a:p>
          <a:p>
            <a:r>
              <a:rPr lang="en-IN" dirty="0" smtClean="0"/>
              <a:t>Sentiment analysis, video/document classification</a:t>
            </a:r>
          </a:p>
          <a:p>
            <a:r>
              <a:rPr lang="en-IN" dirty="0" smtClean="0"/>
              <a:t>Image captioning</a:t>
            </a:r>
          </a:p>
          <a:p>
            <a:r>
              <a:rPr lang="en-IN" dirty="0" smtClean="0"/>
              <a:t>Machine translation, query rewriting, error correction in input </a:t>
            </a:r>
            <a:r>
              <a:rPr lang="en-IN" dirty="0" err="1" smtClean="0"/>
              <a:t>seq</a:t>
            </a:r>
            <a:endParaRPr lang="en-IN" dirty="0" smtClean="0"/>
          </a:p>
          <a:p>
            <a:endParaRPr lang="en-US" dirty="0"/>
          </a:p>
        </p:txBody>
      </p:sp>
      <p:grpSp>
        <p:nvGrpSpPr>
          <p:cNvPr id="6" name="Group 5"/>
          <p:cNvGrpSpPr/>
          <p:nvPr/>
        </p:nvGrpSpPr>
        <p:grpSpPr>
          <a:xfrm>
            <a:off x="-110309" y="1006075"/>
            <a:ext cx="2991004" cy="2637010"/>
            <a:chOff x="-110309" y="1006075"/>
            <a:chExt cx="2991004" cy="2637010"/>
          </a:xfrm>
        </p:grpSpPr>
        <p:sp>
          <p:nvSpPr>
            <p:cNvPr id="7" name="TextBox 6"/>
            <p:cNvSpPr txBox="1"/>
            <p:nvPr/>
          </p:nvSpPr>
          <p:spPr>
            <a:xfrm>
              <a:off x="-110309" y="1006075"/>
              <a:ext cx="2991004" cy="461665"/>
            </a:xfrm>
            <a:prstGeom prst="rect">
              <a:avLst/>
            </a:prstGeom>
            <a:noFill/>
          </p:spPr>
          <p:txBody>
            <a:bodyPr wrap="square" rtlCol="0">
              <a:spAutoFit/>
            </a:bodyPr>
            <a:lstStyle/>
            <a:p>
              <a:pPr algn="ctr"/>
              <a:r>
                <a:rPr lang="en-IN" sz="2400" dirty="0" smtClean="0">
                  <a:latin typeface="+mj-lt"/>
                </a:rPr>
                <a:t>Aligned Seq2Seq</a:t>
              </a:r>
              <a:endParaRPr lang="en-US" sz="2400" dirty="0">
                <a:latin typeface="+mj-lt"/>
              </a:endParaRPr>
            </a:p>
          </p:txBody>
        </p:sp>
        <p:grpSp>
          <p:nvGrpSpPr>
            <p:cNvPr id="8" name="Group 7"/>
            <p:cNvGrpSpPr/>
            <p:nvPr/>
          </p:nvGrpSpPr>
          <p:grpSpPr>
            <a:xfrm>
              <a:off x="471543" y="2012149"/>
              <a:ext cx="1825649" cy="1630936"/>
              <a:chOff x="471543" y="2012149"/>
              <a:chExt cx="1825649" cy="1630936"/>
            </a:xfrm>
          </p:grpSpPr>
          <p:grpSp>
            <p:nvGrpSpPr>
              <p:cNvPr id="9" name="Group 8"/>
              <p:cNvGrpSpPr/>
              <p:nvPr/>
            </p:nvGrpSpPr>
            <p:grpSpPr>
              <a:xfrm>
                <a:off x="471543" y="2012149"/>
                <a:ext cx="293853" cy="1630936"/>
                <a:chOff x="1818208" y="1091921"/>
                <a:chExt cx="877903" cy="4872510"/>
              </a:xfrm>
            </p:grpSpPr>
            <p:sp>
              <p:nvSpPr>
                <p:cNvPr id="24" name="Oval 23"/>
                <p:cNvSpPr/>
                <p:nvPr/>
              </p:nvSpPr>
              <p:spPr>
                <a:xfrm>
                  <a:off x="1823144" y="5091462"/>
                  <a:ext cx="872967" cy="872969"/>
                </a:xfrm>
                <a:prstGeom prst="ellipse">
                  <a:avLst/>
                </a:prstGeom>
                <a:solidFill>
                  <a:schemeClr val="accent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25" name="Oval 24"/>
                <p:cNvSpPr/>
                <p:nvPr/>
              </p:nvSpPr>
              <p:spPr>
                <a:xfrm>
                  <a:off x="1818208" y="1091921"/>
                  <a:ext cx="872968" cy="872968"/>
                </a:xfrm>
                <a:prstGeom prst="ellipse">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26" name="Straight Arrow Connector 25"/>
                <p:cNvCxnSpPr>
                  <a:stCxn id="24" idx="0"/>
                  <a:endCxn id="28" idx="2"/>
                </p:cNvCxnSpPr>
                <p:nvPr/>
              </p:nvCxnSpPr>
              <p:spPr>
                <a:xfrm flipH="1" flipV="1">
                  <a:off x="2254692" y="4283242"/>
                  <a:ext cx="4936" cy="80822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8" idx="0"/>
                  <a:endCxn id="25" idx="4"/>
                </p:cNvCxnSpPr>
                <p:nvPr/>
              </p:nvCxnSpPr>
              <p:spPr>
                <a:xfrm flipV="1">
                  <a:off x="2254692" y="1964890"/>
                  <a:ext cx="0" cy="893575"/>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grpSp>
          <p:grpSp>
            <p:nvGrpSpPr>
              <p:cNvPr id="10" name="Group 9"/>
              <p:cNvGrpSpPr/>
              <p:nvPr/>
            </p:nvGrpSpPr>
            <p:grpSpPr>
              <a:xfrm>
                <a:off x="1239093" y="2012149"/>
                <a:ext cx="293853" cy="1630936"/>
                <a:chOff x="1818208" y="1091921"/>
                <a:chExt cx="877903" cy="4872510"/>
              </a:xfrm>
            </p:grpSpPr>
            <p:sp>
              <p:nvSpPr>
                <p:cNvPr id="19" name="Oval 18"/>
                <p:cNvSpPr/>
                <p:nvPr/>
              </p:nvSpPr>
              <p:spPr>
                <a:xfrm>
                  <a:off x="1823144" y="5091462"/>
                  <a:ext cx="872967" cy="872969"/>
                </a:xfrm>
                <a:prstGeom prst="ellipse">
                  <a:avLst/>
                </a:prstGeom>
                <a:solidFill>
                  <a:schemeClr val="accent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20" name="Oval 19"/>
                <p:cNvSpPr/>
                <p:nvPr/>
              </p:nvSpPr>
              <p:spPr>
                <a:xfrm>
                  <a:off x="1818208" y="1091921"/>
                  <a:ext cx="872968" cy="872968"/>
                </a:xfrm>
                <a:prstGeom prst="ellipse">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21" name="Straight Arrow Connector 20"/>
                <p:cNvCxnSpPr>
                  <a:stCxn id="19" idx="0"/>
                  <a:endCxn id="23" idx="2"/>
                </p:cNvCxnSpPr>
                <p:nvPr/>
              </p:nvCxnSpPr>
              <p:spPr>
                <a:xfrm flipH="1" flipV="1">
                  <a:off x="2254692" y="4283242"/>
                  <a:ext cx="4936" cy="80822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3" idx="0"/>
                  <a:endCxn id="20" idx="4"/>
                </p:cNvCxnSpPr>
                <p:nvPr/>
              </p:nvCxnSpPr>
              <p:spPr>
                <a:xfrm flipV="1">
                  <a:off x="2254692" y="1964890"/>
                  <a:ext cx="0" cy="893575"/>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grpSp>
          <p:grpSp>
            <p:nvGrpSpPr>
              <p:cNvPr id="11" name="Group 10"/>
              <p:cNvGrpSpPr/>
              <p:nvPr/>
            </p:nvGrpSpPr>
            <p:grpSpPr>
              <a:xfrm>
                <a:off x="2003339" y="2012149"/>
                <a:ext cx="293853" cy="1630936"/>
                <a:chOff x="1818208" y="1091921"/>
                <a:chExt cx="877903" cy="4872510"/>
              </a:xfrm>
            </p:grpSpPr>
            <p:sp>
              <p:nvSpPr>
                <p:cNvPr id="14" name="Oval 13"/>
                <p:cNvSpPr/>
                <p:nvPr/>
              </p:nvSpPr>
              <p:spPr>
                <a:xfrm>
                  <a:off x="1823144" y="5091462"/>
                  <a:ext cx="872967" cy="872969"/>
                </a:xfrm>
                <a:prstGeom prst="ellipse">
                  <a:avLst/>
                </a:prstGeom>
                <a:solidFill>
                  <a:schemeClr val="accent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Oval 14"/>
                <p:cNvSpPr/>
                <p:nvPr/>
              </p:nvSpPr>
              <p:spPr>
                <a:xfrm>
                  <a:off x="1818208" y="1091921"/>
                  <a:ext cx="872968" cy="872968"/>
                </a:xfrm>
                <a:prstGeom prst="ellipse">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16" name="Straight Arrow Connector 15"/>
                <p:cNvCxnSpPr>
                  <a:stCxn id="14" idx="0"/>
                  <a:endCxn id="18" idx="2"/>
                </p:cNvCxnSpPr>
                <p:nvPr/>
              </p:nvCxnSpPr>
              <p:spPr>
                <a:xfrm flipH="1" flipV="1">
                  <a:off x="2254692" y="4283242"/>
                  <a:ext cx="4936" cy="80822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8" idx="0"/>
                  <a:endCxn id="15" idx="4"/>
                </p:cNvCxnSpPr>
                <p:nvPr/>
              </p:nvCxnSpPr>
              <p:spPr>
                <a:xfrm flipV="1">
                  <a:off x="2254692" y="1964890"/>
                  <a:ext cx="0" cy="893575"/>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grpSp>
          <p:cxnSp>
            <p:nvCxnSpPr>
              <p:cNvPr id="12" name="Straight Arrow Connector 11"/>
              <p:cNvCxnSpPr>
                <a:stCxn id="28" idx="3"/>
                <a:endCxn id="23" idx="1"/>
              </p:cNvCxnSpPr>
              <p:nvPr/>
            </p:nvCxnSpPr>
            <p:spPr>
              <a:xfrm>
                <a:off x="763744" y="2841902"/>
                <a:ext cx="475349"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3" idx="3"/>
                <a:endCxn id="18" idx="1"/>
              </p:cNvCxnSpPr>
              <p:nvPr/>
            </p:nvCxnSpPr>
            <p:spPr>
              <a:xfrm>
                <a:off x="1531294" y="2841902"/>
                <a:ext cx="472045"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grpSp>
      <p:grpSp>
        <p:nvGrpSpPr>
          <p:cNvPr id="29" name="Group 28"/>
          <p:cNvGrpSpPr/>
          <p:nvPr/>
        </p:nvGrpSpPr>
        <p:grpSpPr>
          <a:xfrm>
            <a:off x="2932804" y="1006075"/>
            <a:ext cx="2508199" cy="2637010"/>
            <a:chOff x="3259303" y="1006075"/>
            <a:chExt cx="2508199" cy="2637010"/>
          </a:xfrm>
        </p:grpSpPr>
        <p:sp>
          <p:nvSpPr>
            <p:cNvPr id="30" name="TextBox 29"/>
            <p:cNvSpPr txBox="1"/>
            <p:nvPr/>
          </p:nvSpPr>
          <p:spPr>
            <a:xfrm>
              <a:off x="3259303" y="1006075"/>
              <a:ext cx="2508199" cy="461665"/>
            </a:xfrm>
            <a:prstGeom prst="rect">
              <a:avLst/>
            </a:prstGeom>
            <a:noFill/>
          </p:spPr>
          <p:txBody>
            <a:bodyPr wrap="square" rtlCol="0">
              <a:spAutoFit/>
            </a:bodyPr>
            <a:lstStyle/>
            <a:p>
              <a:pPr algn="ctr"/>
              <a:r>
                <a:rPr lang="en-IN" sz="2400" dirty="0" smtClean="0">
                  <a:latin typeface="+mj-lt"/>
                </a:rPr>
                <a:t>Sequence to Single</a:t>
              </a:r>
              <a:endParaRPr lang="en-US" sz="2400" dirty="0">
                <a:latin typeface="+mj-lt"/>
              </a:endParaRPr>
            </a:p>
          </p:txBody>
        </p:sp>
        <p:grpSp>
          <p:nvGrpSpPr>
            <p:cNvPr id="31" name="Group 30"/>
            <p:cNvGrpSpPr/>
            <p:nvPr/>
          </p:nvGrpSpPr>
          <p:grpSpPr>
            <a:xfrm>
              <a:off x="3599753" y="2012149"/>
              <a:ext cx="1825649" cy="1630936"/>
              <a:chOff x="3599753" y="2012149"/>
              <a:chExt cx="1825649" cy="1630936"/>
            </a:xfrm>
          </p:grpSpPr>
          <p:grpSp>
            <p:nvGrpSpPr>
              <p:cNvPr id="32" name="Group 31"/>
              <p:cNvGrpSpPr/>
              <p:nvPr/>
            </p:nvGrpSpPr>
            <p:grpSpPr>
              <a:xfrm>
                <a:off x="3599753" y="2603450"/>
                <a:ext cx="293853" cy="1039635"/>
                <a:chOff x="1818208" y="2858465"/>
                <a:chExt cx="877903" cy="3105966"/>
              </a:xfrm>
            </p:grpSpPr>
            <p:sp>
              <p:nvSpPr>
                <p:cNvPr id="45" name="Oval 44"/>
                <p:cNvSpPr/>
                <p:nvPr/>
              </p:nvSpPr>
              <p:spPr>
                <a:xfrm>
                  <a:off x="1823144" y="5091462"/>
                  <a:ext cx="872967" cy="872969"/>
                </a:xfrm>
                <a:prstGeom prst="ellipse">
                  <a:avLst/>
                </a:prstGeom>
                <a:solidFill>
                  <a:schemeClr val="accent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46" name="Straight Arrow Connector 45"/>
                <p:cNvCxnSpPr>
                  <a:stCxn id="45" idx="0"/>
                  <a:endCxn id="47" idx="2"/>
                </p:cNvCxnSpPr>
                <p:nvPr/>
              </p:nvCxnSpPr>
              <p:spPr>
                <a:xfrm flipH="1" flipV="1">
                  <a:off x="2254692" y="4283242"/>
                  <a:ext cx="4936" cy="80822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grpSp>
          <p:grpSp>
            <p:nvGrpSpPr>
              <p:cNvPr id="33" name="Group 32"/>
              <p:cNvGrpSpPr/>
              <p:nvPr/>
            </p:nvGrpSpPr>
            <p:grpSpPr>
              <a:xfrm>
                <a:off x="4367303" y="2603450"/>
                <a:ext cx="293853" cy="1039635"/>
                <a:chOff x="1818208" y="2858465"/>
                <a:chExt cx="877903" cy="3105966"/>
              </a:xfrm>
            </p:grpSpPr>
            <p:sp>
              <p:nvSpPr>
                <p:cNvPr id="42" name="Oval 41"/>
                <p:cNvSpPr/>
                <p:nvPr/>
              </p:nvSpPr>
              <p:spPr>
                <a:xfrm>
                  <a:off x="1823144" y="5091462"/>
                  <a:ext cx="872967" cy="872969"/>
                </a:xfrm>
                <a:prstGeom prst="ellipse">
                  <a:avLst/>
                </a:prstGeom>
                <a:solidFill>
                  <a:schemeClr val="accent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43" name="Straight Arrow Connector 42"/>
                <p:cNvCxnSpPr>
                  <a:stCxn id="42" idx="0"/>
                  <a:endCxn id="44" idx="2"/>
                </p:cNvCxnSpPr>
                <p:nvPr/>
              </p:nvCxnSpPr>
              <p:spPr>
                <a:xfrm flipH="1" flipV="1">
                  <a:off x="2254692" y="4283242"/>
                  <a:ext cx="4936" cy="80822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grpSp>
          <p:grpSp>
            <p:nvGrpSpPr>
              <p:cNvPr id="34" name="Group 33"/>
              <p:cNvGrpSpPr/>
              <p:nvPr/>
            </p:nvGrpSpPr>
            <p:grpSpPr>
              <a:xfrm>
                <a:off x="5131549" y="2012149"/>
                <a:ext cx="293853" cy="1630936"/>
                <a:chOff x="1818208" y="1091921"/>
                <a:chExt cx="877903" cy="4872510"/>
              </a:xfrm>
            </p:grpSpPr>
            <p:sp>
              <p:nvSpPr>
                <p:cNvPr id="37" name="Oval 36"/>
                <p:cNvSpPr/>
                <p:nvPr/>
              </p:nvSpPr>
              <p:spPr>
                <a:xfrm>
                  <a:off x="1823144" y="5091462"/>
                  <a:ext cx="872967" cy="872969"/>
                </a:xfrm>
                <a:prstGeom prst="ellipse">
                  <a:avLst/>
                </a:prstGeom>
                <a:solidFill>
                  <a:schemeClr val="accent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38" name="Oval 37"/>
                <p:cNvSpPr/>
                <p:nvPr/>
              </p:nvSpPr>
              <p:spPr>
                <a:xfrm>
                  <a:off x="1818208" y="1091921"/>
                  <a:ext cx="872968" cy="872968"/>
                </a:xfrm>
                <a:prstGeom prst="ellipse">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39" name="Straight Arrow Connector 38"/>
                <p:cNvCxnSpPr>
                  <a:stCxn id="37" idx="0"/>
                  <a:endCxn id="41" idx="2"/>
                </p:cNvCxnSpPr>
                <p:nvPr/>
              </p:nvCxnSpPr>
              <p:spPr>
                <a:xfrm flipH="1" flipV="1">
                  <a:off x="2254692" y="4283242"/>
                  <a:ext cx="4936" cy="80822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1" idx="0"/>
                  <a:endCxn id="38" idx="4"/>
                </p:cNvCxnSpPr>
                <p:nvPr/>
              </p:nvCxnSpPr>
              <p:spPr>
                <a:xfrm flipV="1">
                  <a:off x="2254692" y="1964890"/>
                  <a:ext cx="0" cy="893575"/>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grpSp>
          <p:cxnSp>
            <p:nvCxnSpPr>
              <p:cNvPr id="35" name="Straight Arrow Connector 34"/>
              <p:cNvCxnSpPr>
                <a:stCxn id="47" idx="3"/>
                <a:endCxn id="44" idx="1"/>
              </p:cNvCxnSpPr>
              <p:nvPr/>
            </p:nvCxnSpPr>
            <p:spPr>
              <a:xfrm>
                <a:off x="3891954" y="2841902"/>
                <a:ext cx="475349"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44" idx="3"/>
                <a:endCxn id="41" idx="1"/>
              </p:cNvCxnSpPr>
              <p:nvPr/>
            </p:nvCxnSpPr>
            <p:spPr>
              <a:xfrm>
                <a:off x="4659504" y="2841902"/>
                <a:ext cx="472045"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grpSp>
      <p:grpSp>
        <p:nvGrpSpPr>
          <p:cNvPr id="48" name="Group 47"/>
          <p:cNvGrpSpPr/>
          <p:nvPr/>
        </p:nvGrpSpPr>
        <p:grpSpPr>
          <a:xfrm>
            <a:off x="5493112" y="1006075"/>
            <a:ext cx="2991004" cy="2637010"/>
            <a:chOff x="-110309" y="1006075"/>
            <a:chExt cx="2991004" cy="2637010"/>
          </a:xfrm>
        </p:grpSpPr>
        <p:sp>
          <p:nvSpPr>
            <p:cNvPr id="49" name="TextBox 48"/>
            <p:cNvSpPr txBox="1"/>
            <p:nvPr/>
          </p:nvSpPr>
          <p:spPr>
            <a:xfrm>
              <a:off x="-110309" y="1006075"/>
              <a:ext cx="2991004" cy="461665"/>
            </a:xfrm>
            <a:prstGeom prst="rect">
              <a:avLst/>
            </a:prstGeom>
            <a:noFill/>
          </p:spPr>
          <p:txBody>
            <a:bodyPr wrap="square" rtlCol="0">
              <a:spAutoFit/>
            </a:bodyPr>
            <a:lstStyle/>
            <a:p>
              <a:pPr algn="ctr"/>
              <a:r>
                <a:rPr lang="en-IN" sz="2400" dirty="0">
                  <a:latin typeface="+mj-lt"/>
                </a:rPr>
                <a:t>Single </a:t>
              </a:r>
              <a:r>
                <a:rPr lang="en-IN" sz="2400" dirty="0" smtClean="0">
                  <a:latin typeface="+mj-lt"/>
                </a:rPr>
                <a:t>to Sequence</a:t>
              </a:r>
              <a:endParaRPr lang="en-US" sz="2400" dirty="0">
                <a:latin typeface="+mj-lt"/>
              </a:endParaRPr>
            </a:p>
          </p:txBody>
        </p:sp>
        <p:grpSp>
          <p:nvGrpSpPr>
            <p:cNvPr id="50" name="Group 49"/>
            <p:cNvGrpSpPr/>
            <p:nvPr/>
          </p:nvGrpSpPr>
          <p:grpSpPr>
            <a:xfrm>
              <a:off x="471543" y="2012149"/>
              <a:ext cx="1823997" cy="1630936"/>
              <a:chOff x="471543" y="2012149"/>
              <a:chExt cx="1823997" cy="1630936"/>
            </a:xfrm>
          </p:grpSpPr>
          <p:grpSp>
            <p:nvGrpSpPr>
              <p:cNvPr id="51" name="Group 50"/>
              <p:cNvGrpSpPr/>
              <p:nvPr/>
            </p:nvGrpSpPr>
            <p:grpSpPr>
              <a:xfrm>
                <a:off x="471543" y="2012149"/>
                <a:ext cx="293853" cy="1630936"/>
                <a:chOff x="1818208" y="1091921"/>
                <a:chExt cx="877903" cy="4872510"/>
              </a:xfrm>
            </p:grpSpPr>
            <p:sp>
              <p:nvSpPr>
                <p:cNvPr id="62" name="Oval 61"/>
                <p:cNvSpPr/>
                <p:nvPr/>
              </p:nvSpPr>
              <p:spPr>
                <a:xfrm>
                  <a:off x="1823144" y="5091462"/>
                  <a:ext cx="872967" cy="872969"/>
                </a:xfrm>
                <a:prstGeom prst="ellipse">
                  <a:avLst/>
                </a:prstGeom>
                <a:solidFill>
                  <a:schemeClr val="accent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3" name="Oval 62"/>
                <p:cNvSpPr/>
                <p:nvPr/>
              </p:nvSpPr>
              <p:spPr>
                <a:xfrm>
                  <a:off x="1818208" y="1091921"/>
                  <a:ext cx="872968" cy="872968"/>
                </a:xfrm>
                <a:prstGeom prst="ellipse">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64" name="Straight Arrow Connector 63"/>
                <p:cNvCxnSpPr>
                  <a:stCxn id="62" idx="0"/>
                  <a:endCxn id="66" idx="2"/>
                </p:cNvCxnSpPr>
                <p:nvPr/>
              </p:nvCxnSpPr>
              <p:spPr>
                <a:xfrm flipH="1" flipV="1">
                  <a:off x="2254692" y="4283242"/>
                  <a:ext cx="4936" cy="80822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6" idx="0"/>
                  <a:endCxn id="63" idx="4"/>
                </p:cNvCxnSpPr>
                <p:nvPr/>
              </p:nvCxnSpPr>
              <p:spPr>
                <a:xfrm flipV="1">
                  <a:off x="2254692" y="1964890"/>
                  <a:ext cx="0" cy="893575"/>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grpSp>
          <p:grpSp>
            <p:nvGrpSpPr>
              <p:cNvPr id="52" name="Group 51"/>
              <p:cNvGrpSpPr/>
              <p:nvPr/>
            </p:nvGrpSpPr>
            <p:grpSpPr>
              <a:xfrm>
                <a:off x="1239093" y="2012149"/>
                <a:ext cx="292201" cy="1068205"/>
                <a:chOff x="1818208" y="1091921"/>
                <a:chExt cx="872968" cy="3191321"/>
              </a:xfrm>
            </p:grpSpPr>
            <p:sp>
              <p:nvSpPr>
                <p:cNvPr id="59" name="Oval 58"/>
                <p:cNvSpPr/>
                <p:nvPr/>
              </p:nvSpPr>
              <p:spPr>
                <a:xfrm>
                  <a:off x="1818208" y="1091921"/>
                  <a:ext cx="872968" cy="872968"/>
                </a:xfrm>
                <a:prstGeom prst="ellipse">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60" name="Straight Arrow Connector 59"/>
                <p:cNvCxnSpPr>
                  <a:stCxn id="61" idx="0"/>
                  <a:endCxn id="59" idx="4"/>
                </p:cNvCxnSpPr>
                <p:nvPr/>
              </p:nvCxnSpPr>
              <p:spPr>
                <a:xfrm flipV="1">
                  <a:off x="2254692" y="1964890"/>
                  <a:ext cx="0" cy="893575"/>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grpSp>
          <p:grpSp>
            <p:nvGrpSpPr>
              <p:cNvPr id="53" name="Group 52"/>
              <p:cNvGrpSpPr/>
              <p:nvPr/>
            </p:nvGrpSpPr>
            <p:grpSpPr>
              <a:xfrm>
                <a:off x="2003339" y="2012149"/>
                <a:ext cx="292201" cy="1068205"/>
                <a:chOff x="1818208" y="1091921"/>
                <a:chExt cx="872968" cy="3191321"/>
              </a:xfrm>
            </p:grpSpPr>
            <p:sp>
              <p:nvSpPr>
                <p:cNvPr id="56" name="Oval 55"/>
                <p:cNvSpPr/>
                <p:nvPr/>
              </p:nvSpPr>
              <p:spPr>
                <a:xfrm>
                  <a:off x="1818208" y="1091921"/>
                  <a:ext cx="872968" cy="872968"/>
                </a:xfrm>
                <a:prstGeom prst="ellipse">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57" name="Straight Arrow Connector 56"/>
                <p:cNvCxnSpPr>
                  <a:stCxn id="58" idx="0"/>
                  <a:endCxn id="56" idx="4"/>
                </p:cNvCxnSpPr>
                <p:nvPr/>
              </p:nvCxnSpPr>
              <p:spPr>
                <a:xfrm flipV="1">
                  <a:off x="2254692" y="1964890"/>
                  <a:ext cx="0" cy="893575"/>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grpSp>
          <p:cxnSp>
            <p:nvCxnSpPr>
              <p:cNvPr id="54" name="Straight Arrow Connector 53"/>
              <p:cNvCxnSpPr>
                <a:stCxn id="66" idx="3"/>
                <a:endCxn id="61" idx="1"/>
              </p:cNvCxnSpPr>
              <p:nvPr/>
            </p:nvCxnSpPr>
            <p:spPr>
              <a:xfrm>
                <a:off x="763744" y="2841902"/>
                <a:ext cx="475349"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61" idx="3"/>
                <a:endCxn id="58" idx="1"/>
              </p:cNvCxnSpPr>
              <p:nvPr/>
            </p:nvCxnSpPr>
            <p:spPr>
              <a:xfrm>
                <a:off x="1531294" y="2841902"/>
                <a:ext cx="472045"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grpSp>
      <p:grpSp>
        <p:nvGrpSpPr>
          <p:cNvPr id="67" name="Group 66"/>
          <p:cNvGrpSpPr/>
          <p:nvPr/>
        </p:nvGrpSpPr>
        <p:grpSpPr>
          <a:xfrm>
            <a:off x="8777199" y="1006075"/>
            <a:ext cx="3348414" cy="2637010"/>
            <a:chOff x="8410399" y="1006075"/>
            <a:chExt cx="3348414" cy="2637010"/>
          </a:xfrm>
        </p:grpSpPr>
        <p:sp>
          <p:nvSpPr>
            <p:cNvPr id="68" name="TextBox 67"/>
            <p:cNvSpPr txBox="1"/>
            <p:nvPr/>
          </p:nvSpPr>
          <p:spPr>
            <a:xfrm>
              <a:off x="8589104" y="1006075"/>
              <a:ext cx="2991004" cy="461665"/>
            </a:xfrm>
            <a:prstGeom prst="rect">
              <a:avLst/>
            </a:prstGeom>
            <a:noFill/>
          </p:spPr>
          <p:txBody>
            <a:bodyPr wrap="square" rtlCol="0">
              <a:spAutoFit/>
            </a:bodyPr>
            <a:lstStyle/>
            <a:p>
              <a:pPr algn="ctr"/>
              <a:r>
                <a:rPr lang="en-IN" sz="2400" dirty="0" smtClean="0">
                  <a:latin typeface="+mj-lt"/>
                </a:rPr>
                <a:t>Non-aligned Seq2Seq</a:t>
              </a:r>
              <a:endParaRPr lang="en-US" sz="2400" dirty="0">
                <a:latin typeface="+mj-lt"/>
              </a:endParaRPr>
            </a:p>
          </p:txBody>
        </p:sp>
        <p:grpSp>
          <p:nvGrpSpPr>
            <p:cNvPr id="69" name="Group 68"/>
            <p:cNvGrpSpPr/>
            <p:nvPr/>
          </p:nvGrpSpPr>
          <p:grpSpPr>
            <a:xfrm>
              <a:off x="8410399" y="2012149"/>
              <a:ext cx="3348414" cy="1630936"/>
              <a:chOff x="8738508" y="2827617"/>
              <a:chExt cx="3348414" cy="1630936"/>
            </a:xfrm>
          </p:grpSpPr>
          <p:grpSp>
            <p:nvGrpSpPr>
              <p:cNvPr id="70" name="Group 69"/>
              <p:cNvGrpSpPr/>
              <p:nvPr/>
            </p:nvGrpSpPr>
            <p:grpSpPr>
              <a:xfrm>
                <a:off x="8738508" y="3418918"/>
                <a:ext cx="293853" cy="1039635"/>
                <a:chOff x="1818208" y="2858465"/>
                <a:chExt cx="877903" cy="3105966"/>
              </a:xfrm>
            </p:grpSpPr>
            <p:sp>
              <p:nvSpPr>
                <p:cNvPr id="91" name="Oval 90"/>
                <p:cNvSpPr/>
                <p:nvPr/>
              </p:nvSpPr>
              <p:spPr>
                <a:xfrm>
                  <a:off x="1823144" y="5091462"/>
                  <a:ext cx="872967" cy="872969"/>
                </a:xfrm>
                <a:prstGeom prst="ellipse">
                  <a:avLst/>
                </a:prstGeom>
                <a:solidFill>
                  <a:schemeClr val="accent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92" name="Straight Arrow Connector 91"/>
                <p:cNvCxnSpPr>
                  <a:stCxn id="91" idx="0"/>
                  <a:endCxn id="93" idx="2"/>
                </p:cNvCxnSpPr>
                <p:nvPr/>
              </p:nvCxnSpPr>
              <p:spPr>
                <a:xfrm flipH="1" flipV="1">
                  <a:off x="2254692" y="4283242"/>
                  <a:ext cx="4936" cy="80822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grpSp>
          <p:grpSp>
            <p:nvGrpSpPr>
              <p:cNvPr id="71" name="Group 70"/>
              <p:cNvGrpSpPr/>
              <p:nvPr/>
            </p:nvGrpSpPr>
            <p:grpSpPr>
              <a:xfrm>
                <a:off x="9502754" y="3418918"/>
                <a:ext cx="293853" cy="1039635"/>
                <a:chOff x="1818208" y="2858465"/>
                <a:chExt cx="877903" cy="3105966"/>
              </a:xfrm>
            </p:grpSpPr>
            <p:sp>
              <p:nvSpPr>
                <p:cNvPr id="88" name="Oval 87"/>
                <p:cNvSpPr/>
                <p:nvPr/>
              </p:nvSpPr>
              <p:spPr>
                <a:xfrm>
                  <a:off x="1823144" y="5091462"/>
                  <a:ext cx="872967" cy="872969"/>
                </a:xfrm>
                <a:prstGeom prst="ellipse">
                  <a:avLst/>
                </a:prstGeom>
                <a:solidFill>
                  <a:schemeClr val="accent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89" name="Straight Arrow Connector 88"/>
                <p:cNvCxnSpPr>
                  <a:stCxn id="88" idx="0"/>
                  <a:endCxn id="90" idx="2"/>
                </p:cNvCxnSpPr>
                <p:nvPr/>
              </p:nvCxnSpPr>
              <p:spPr>
                <a:xfrm flipH="1" flipV="1">
                  <a:off x="2254692" y="4283242"/>
                  <a:ext cx="4936" cy="80822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grpSp>
          <p:cxnSp>
            <p:nvCxnSpPr>
              <p:cNvPr id="72" name="Straight Arrow Connector 71"/>
              <p:cNvCxnSpPr>
                <a:stCxn id="93" idx="3"/>
                <a:endCxn id="90" idx="1"/>
              </p:cNvCxnSpPr>
              <p:nvPr/>
            </p:nvCxnSpPr>
            <p:spPr>
              <a:xfrm>
                <a:off x="9030709" y="3657370"/>
                <a:ext cx="472045"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10262925" y="2827617"/>
                <a:ext cx="292201" cy="1068205"/>
                <a:chOff x="1818208" y="1091921"/>
                <a:chExt cx="872968" cy="3191321"/>
              </a:xfrm>
            </p:grpSpPr>
            <p:sp>
              <p:nvSpPr>
                <p:cNvPr id="85" name="Oval 84"/>
                <p:cNvSpPr/>
                <p:nvPr/>
              </p:nvSpPr>
              <p:spPr>
                <a:xfrm>
                  <a:off x="1818208" y="1091921"/>
                  <a:ext cx="872968" cy="872968"/>
                </a:xfrm>
                <a:prstGeom prst="ellipse">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86" name="Straight Arrow Connector 85"/>
                <p:cNvCxnSpPr>
                  <a:stCxn id="87" idx="0"/>
                  <a:endCxn id="85" idx="4"/>
                </p:cNvCxnSpPr>
                <p:nvPr/>
              </p:nvCxnSpPr>
              <p:spPr>
                <a:xfrm flipV="1">
                  <a:off x="2254692" y="1964890"/>
                  <a:ext cx="0" cy="893575"/>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grpSp>
          <p:grpSp>
            <p:nvGrpSpPr>
              <p:cNvPr id="74" name="Group 73"/>
              <p:cNvGrpSpPr/>
              <p:nvPr/>
            </p:nvGrpSpPr>
            <p:grpSpPr>
              <a:xfrm>
                <a:off x="11030475" y="2827617"/>
                <a:ext cx="292201" cy="1068205"/>
                <a:chOff x="1818208" y="1091921"/>
                <a:chExt cx="872968" cy="3191321"/>
              </a:xfrm>
            </p:grpSpPr>
            <p:sp>
              <p:nvSpPr>
                <p:cNvPr id="82" name="Oval 81"/>
                <p:cNvSpPr/>
                <p:nvPr/>
              </p:nvSpPr>
              <p:spPr>
                <a:xfrm>
                  <a:off x="1818208" y="1091921"/>
                  <a:ext cx="872968" cy="872968"/>
                </a:xfrm>
                <a:prstGeom prst="ellipse">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83" name="Straight Arrow Connector 82"/>
                <p:cNvCxnSpPr>
                  <a:stCxn id="84" idx="0"/>
                  <a:endCxn id="82" idx="4"/>
                </p:cNvCxnSpPr>
                <p:nvPr/>
              </p:nvCxnSpPr>
              <p:spPr>
                <a:xfrm flipV="1">
                  <a:off x="2254692" y="1964890"/>
                  <a:ext cx="0" cy="893575"/>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grpSp>
          <p:grpSp>
            <p:nvGrpSpPr>
              <p:cNvPr id="75" name="Group 74"/>
              <p:cNvGrpSpPr/>
              <p:nvPr/>
            </p:nvGrpSpPr>
            <p:grpSpPr>
              <a:xfrm>
                <a:off x="11794721" y="2827617"/>
                <a:ext cx="292201" cy="1068205"/>
                <a:chOff x="1818208" y="1091921"/>
                <a:chExt cx="872968" cy="3191321"/>
              </a:xfrm>
            </p:grpSpPr>
            <p:sp>
              <p:nvSpPr>
                <p:cNvPr id="79" name="Oval 78"/>
                <p:cNvSpPr/>
                <p:nvPr/>
              </p:nvSpPr>
              <p:spPr>
                <a:xfrm>
                  <a:off x="1818208" y="1091921"/>
                  <a:ext cx="872968" cy="872968"/>
                </a:xfrm>
                <a:prstGeom prst="ellipse">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80" name="Straight Arrow Connector 79"/>
                <p:cNvCxnSpPr>
                  <a:stCxn id="81" idx="0"/>
                  <a:endCxn id="79" idx="4"/>
                </p:cNvCxnSpPr>
                <p:nvPr/>
              </p:nvCxnSpPr>
              <p:spPr>
                <a:xfrm flipV="1">
                  <a:off x="2254692" y="1964890"/>
                  <a:ext cx="0" cy="893575"/>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grpSp>
          <p:cxnSp>
            <p:nvCxnSpPr>
              <p:cNvPr id="76" name="Straight Arrow Connector 75"/>
              <p:cNvCxnSpPr>
                <a:stCxn id="87" idx="3"/>
                <a:endCxn id="84" idx="1"/>
              </p:cNvCxnSpPr>
              <p:nvPr/>
            </p:nvCxnSpPr>
            <p:spPr>
              <a:xfrm>
                <a:off x="10555126" y="3657370"/>
                <a:ext cx="475349"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84" idx="3"/>
                <a:endCxn id="81" idx="1"/>
              </p:cNvCxnSpPr>
              <p:nvPr/>
            </p:nvCxnSpPr>
            <p:spPr>
              <a:xfrm>
                <a:off x="11322676" y="3657370"/>
                <a:ext cx="472045"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90" idx="3"/>
                <a:endCxn id="87" idx="1"/>
              </p:cNvCxnSpPr>
              <p:nvPr/>
            </p:nvCxnSpPr>
            <p:spPr>
              <a:xfrm>
                <a:off x="9794955" y="3657370"/>
                <a:ext cx="467970"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3658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wipe(left)">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wipe(left)">
                                      <p:cBhvr>
                                        <p:cTn id="34" dur="500"/>
                                        <p:tgtEl>
                                          <p:spTgt spid="6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Backprop</a:t>
            </a:r>
            <a:r>
              <a:rPr lang="en-IN" dirty="0" smtClean="0"/>
              <a:t> with RNNs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normAutofit/>
              </a:bodyPr>
              <a:lstStyle/>
              <a:p>
                <a:r>
                  <a:rPr lang="en-IN" dirty="0" smtClean="0"/>
                  <a:t>A bit tricky since the network </a:t>
                </a:r>
                <a:r>
                  <a:rPr lang="en-IN" dirty="0"/>
                  <a:t>is </a:t>
                </a:r>
                <a:r>
                  <a:rPr lang="en-IN" dirty="0" smtClean="0"/>
                  <a:t>essentially replicated across </a:t>
                </a:r>
                <a:r>
                  <a:rPr lang="en-IN" dirty="0"/>
                  <a:t>time</a:t>
                </a:r>
              </a:p>
              <a:p>
                <a:pPr lvl="2"/>
                <a:r>
                  <a:rPr lang="en-IN" dirty="0"/>
                  <a:t>Hence have to do ”Backpropagation Through Time” (BPTT)</a:t>
                </a:r>
              </a:p>
              <a:p>
                <a:pPr lvl="2"/>
                <a:r>
                  <a:rPr lang="en-IN" dirty="0"/>
                  <a:t>Lets look at </a:t>
                </a:r>
                <a:r>
                  <a:rPr lang="en-IN" dirty="0" smtClean="0"/>
                  <a:t>sequence </a:t>
                </a:r>
                <a:r>
                  <a:rPr lang="en-IN" dirty="0"/>
                  <a:t>to single prediction </a:t>
                </a:r>
                <a:r>
                  <a:rPr lang="en-IN" dirty="0" smtClean="0"/>
                  <a:t>with a single hidden neuron</a:t>
                </a:r>
                <a:endParaRPr lang="en-IN" dirty="0"/>
              </a:p>
              <a:p>
                <a:r>
                  <a:rPr lang="en-IN" dirty="0"/>
                  <a:t>We have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𝑦</m:t>
                        </m:r>
                      </m:e>
                    </m:acc>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b="1">
                            <a:latin typeface="Cambria Math" panose="02040503050406030204" pitchFamily="18" charset="0"/>
                          </a:rPr>
                          <m:t>𝐯</m:t>
                        </m:r>
                        <m:r>
                          <a:rPr lang="en-IN" i="1">
                            <a:latin typeface="Cambria Math" panose="02040503050406030204" pitchFamily="18" charset="0"/>
                          </a:rPr>
                          <m:t>,</m:t>
                        </m:r>
                        <m:sSup>
                          <m:sSupPr>
                            <m:ctrlPr>
                              <a:rPr lang="en-IN" b="1"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𝑇</m:t>
                            </m:r>
                          </m:sup>
                        </m:sSup>
                      </m:e>
                    </m:d>
                    <m:r>
                      <a:rPr lang="en-IN" i="1">
                        <a:latin typeface="Cambria Math" panose="02040503050406030204" pitchFamily="18" charset="0"/>
                      </a:rPr>
                      <m:t>, </m:t>
                    </m:r>
                    <m:r>
                      <m:rPr>
                        <m:sty m:val="p"/>
                      </m:rPr>
                      <a:rPr lang="en-IN">
                        <a:latin typeface="Cambria Math" panose="02040503050406030204" pitchFamily="18" charset="0"/>
                      </a:rPr>
                      <m:t>and</m:t>
                    </m:r>
                    <m:r>
                      <a:rPr lang="en-IN">
                        <a:latin typeface="Cambria Math" panose="02040503050406030204" pitchFamily="18" charset="0"/>
                      </a:rPr>
                      <m:t> </m:t>
                    </m:r>
                    <m:sSup>
                      <m:sSupPr>
                        <m:ctrlPr>
                          <a:rPr lang="en-IN" b="1"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𝑡</m:t>
                        </m:r>
                      </m:sup>
                    </m:sSup>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𝑊</m:t>
                        </m:r>
                        <m:sSup>
                          <m:sSupPr>
                            <m:ctrlPr>
                              <a:rPr lang="en-IN" b="1"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r>
                          <a:rPr lang="en-IN" i="1">
                            <a:latin typeface="Cambria Math" panose="02040503050406030204" pitchFamily="18" charset="0"/>
                          </a:rPr>
                          <m:t>𝑈</m:t>
                        </m:r>
                        <m:sSup>
                          <m:sSupPr>
                            <m:ctrlPr>
                              <a:rPr lang="en-IN" b="1"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𝑡</m:t>
                            </m:r>
                            <m:r>
                              <a:rPr lang="en-IN" i="1">
                                <a:latin typeface="Cambria Math" panose="02040503050406030204" pitchFamily="18" charset="0"/>
                              </a:rPr>
                              <m:t>−1</m:t>
                            </m:r>
                          </m:sup>
                        </m:sSup>
                      </m:e>
                    </m:d>
                    <m:r>
                      <a:rPr lang="en-IN" b="1" i="1" smtClean="0">
                        <a:latin typeface="Cambria Math" panose="02040503050406030204" pitchFamily="18" charset="0"/>
                      </a:rPr>
                      <m:t>≜</m:t>
                    </m:r>
                    <m:r>
                      <a:rPr lang="en-IN" b="0" i="1" smtClean="0">
                        <a:latin typeface="Cambria Math" panose="02040503050406030204" pitchFamily="18" charset="0"/>
                      </a:rPr>
                      <m:t>𝑓</m:t>
                    </m:r>
                    <m:d>
                      <m:dPr>
                        <m:ctrlPr>
                          <a:rPr lang="en-IN" b="1" i="1" smtClean="0">
                            <a:latin typeface="Cambria Math" panose="02040503050406030204" pitchFamily="18" charset="0"/>
                          </a:rPr>
                        </m:ctrlPr>
                      </m:dPr>
                      <m:e>
                        <m:sSup>
                          <m:sSupPr>
                            <m:ctrlPr>
                              <a:rPr lang="en-IN" b="1" i="1" smtClean="0">
                                <a:latin typeface="Cambria Math" panose="02040503050406030204" pitchFamily="18" charset="0"/>
                              </a:rPr>
                            </m:ctrlPr>
                          </m:sSupPr>
                          <m:e>
                            <m:r>
                              <a:rPr lang="en-IN" b="1" i="0" smtClean="0">
                                <a:latin typeface="Cambria Math" panose="02040503050406030204" pitchFamily="18" charset="0"/>
                              </a:rPr>
                              <m:t>𝐳</m:t>
                            </m:r>
                          </m:e>
                          <m:sup>
                            <m:r>
                              <a:rPr lang="en-IN" b="0" i="1" smtClean="0">
                                <a:latin typeface="Cambria Math" panose="02040503050406030204" pitchFamily="18" charset="0"/>
                              </a:rPr>
                              <m:t>𝑡</m:t>
                            </m:r>
                          </m:sup>
                        </m:sSup>
                      </m:e>
                    </m:d>
                  </m:oMath>
                </a14:m>
                <a:endParaRPr lang="en-IN" dirty="0"/>
              </a:p>
              <a:p>
                <a:pPr lvl="2">
                  <a:lnSpc>
                    <a:spcPct val="100000"/>
                  </a:lnSpc>
                </a:pPr>
                <a:r>
                  <a:rPr lang="en-IN" dirty="0"/>
                  <a:t>Need to be very careful about chain rule </a:t>
                </a:r>
                <a:r>
                  <a:rPr lang="en-IN" dirty="0" smtClean="0"/>
                  <a:t>now</a:t>
                </a:r>
                <a:br>
                  <a:rPr lang="en-IN" dirty="0" smtClean="0"/>
                </a:b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𝑑</m:t>
                        </m:r>
                        <m:r>
                          <a:rPr lang="en-IN" i="1">
                            <a:latin typeface="Cambria Math" panose="02040503050406030204" pitchFamily="18" charset="0"/>
                          </a:rPr>
                          <m:t>ℓ</m:t>
                        </m:r>
                      </m:num>
                      <m:den>
                        <m:r>
                          <a:rPr lang="en-IN" i="1">
                            <a:latin typeface="Cambria Math" panose="02040503050406030204" pitchFamily="18" charset="0"/>
                          </a:rPr>
                          <m:t>𝑑</m:t>
                        </m:r>
                        <m:r>
                          <a:rPr lang="en-IN" b="1">
                            <a:latin typeface="Cambria Math" panose="02040503050406030204" pitchFamily="18" charset="0"/>
                          </a:rPr>
                          <m:t>𝐯</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r>
                          <a:rPr lang="en-IN" i="1">
                            <a:latin typeface="Cambria Math" panose="02040503050406030204" pitchFamily="18" charset="0"/>
                          </a:rPr>
                          <m:t>ℓ</m:t>
                        </m:r>
                      </m:num>
                      <m:den>
                        <m:r>
                          <a:rPr lang="en-IN" i="1">
                            <a:latin typeface="Cambria Math" panose="02040503050406030204" pitchFamily="18" charset="0"/>
                          </a:rPr>
                          <m:t>𝑑</m:t>
                        </m:r>
                        <m:acc>
                          <m:accPr>
                            <m:chr m:val="̂"/>
                            <m:ctrlPr>
                              <a:rPr lang="en-IN" i="1">
                                <a:latin typeface="Cambria Math" panose="02040503050406030204" pitchFamily="18" charset="0"/>
                              </a:rPr>
                            </m:ctrlPr>
                          </m:accPr>
                          <m:e>
                            <m:r>
                              <a:rPr lang="en-IN" i="1">
                                <a:latin typeface="Cambria Math" panose="02040503050406030204" pitchFamily="18" charset="0"/>
                              </a:rPr>
                              <m:t>𝑦</m:t>
                            </m:r>
                          </m:e>
                        </m:acc>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acc>
                          <m:accPr>
                            <m:chr m:val="̂"/>
                            <m:ctrlPr>
                              <a:rPr lang="en-IN" i="1">
                                <a:latin typeface="Cambria Math" panose="02040503050406030204" pitchFamily="18" charset="0"/>
                              </a:rPr>
                            </m:ctrlPr>
                          </m:accPr>
                          <m:e>
                            <m:r>
                              <a:rPr lang="en-IN" i="1">
                                <a:latin typeface="Cambria Math" panose="02040503050406030204" pitchFamily="18" charset="0"/>
                              </a:rPr>
                              <m:t>𝑦</m:t>
                            </m:r>
                          </m:e>
                        </m:acc>
                      </m:num>
                      <m:den>
                        <m:r>
                          <a:rPr lang="en-IN" i="1">
                            <a:latin typeface="Cambria Math" panose="02040503050406030204" pitchFamily="18" charset="0"/>
                          </a:rPr>
                          <m:t>𝑑</m:t>
                        </m:r>
                        <m:r>
                          <a:rPr lang="en-IN" b="1">
                            <a:latin typeface="Cambria Math" panose="02040503050406030204" pitchFamily="18" charset="0"/>
                          </a:rPr>
                          <m:t>𝐯</m:t>
                        </m:r>
                      </m:den>
                    </m:f>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ℓ</m:t>
                        </m:r>
                      </m:e>
                      <m:sup>
                        <m:r>
                          <a:rPr lang="en-IN" i="1">
                            <a:latin typeface="Cambria Math" panose="02040503050406030204" pitchFamily="18" charset="0"/>
                          </a:rPr>
                          <m:t>′</m:t>
                        </m:r>
                      </m:sup>
                    </m:sSup>
                    <m:d>
                      <m:dPr>
                        <m:ctrlPr>
                          <a:rPr lang="en-IN" i="1">
                            <a:latin typeface="Cambria Math" panose="02040503050406030204" pitchFamily="18" charset="0"/>
                          </a:rPr>
                        </m:ctrlPr>
                      </m:dPr>
                      <m:e>
                        <m:acc>
                          <m:accPr>
                            <m:chr m:val="̂"/>
                            <m:ctrlPr>
                              <a:rPr lang="en-IN" i="1">
                                <a:latin typeface="Cambria Math" panose="02040503050406030204" pitchFamily="18" charset="0"/>
                              </a:rPr>
                            </m:ctrlPr>
                          </m:accPr>
                          <m:e>
                            <m:r>
                              <a:rPr lang="en-IN" i="1">
                                <a:latin typeface="Cambria Math" panose="02040503050406030204" pitchFamily="18" charset="0"/>
                              </a:rPr>
                              <m:t>𝑦</m:t>
                            </m:r>
                          </m:e>
                        </m:acc>
                      </m:e>
                    </m:d>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𝑇</m:t>
                        </m:r>
                      </m:sup>
                    </m:sSup>
                  </m:oMath>
                </a14:m>
                <a:r>
                  <a:rPr lang="en-IN" dirty="0"/>
                  <a:t/>
                </a:r>
                <a:br>
                  <a:rPr lang="en-IN" dirty="0"/>
                </a:b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𝑑</m:t>
                        </m:r>
                        <m:r>
                          <a:rPr lang="en-IN" i="1">
                            <a:latin typeface="Cambria Math" panose="02040503050406030204" pitchFamily="18" charset="0"/>
                          </a:rPr>
                          <m:t>ℓ</m:t>
                        </m:r>
                      </m:num>
                      <m:den>
                        <m:r>
                          <a:rPr lang="en-IN" i="1">
                            <a:latin typeface="Cambria Math" panose="02040503050406030204" pitchFamily="18" charset="0"/>
                          </a:rPr>
                          <m:t>𝑑𝑊</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r>
                          <a:rPr lang="en-IN" i="1">
                            <a:latin typeface="Cambria Math" panose="02040503050406030204" pitchFamily="18" charset="0"/>
                          </a:rPr>
                          <m:t>ℓ</m:t>
                        </m:r>
                      </m:num>
                      <m:den>
                        <m:r>
                          <a:rPr lang="en-IN" i="1">
                            <a:latin typeface="Cambria Math" panose="02040503050406030204" pitchFamily="18" charset="0"/>
                          </a:rPr>
                          <m:t>𝑑</m:t>
                        </m:r>
                        <m:acc>
                          <m:accPr>
                            <m:chr m:val="̂"/>
                            <m:ctrlPr>
                              <a:rPr lang="en-IN" i="1">
                                <a:latin typeface="Cambria Math" panose="02040503050406030204" pitchFamily="18" charset="0"/>
                              </a:rPr>
                            </m:ctrlPr>
                          </m:accPr>
                          <m:e>
                            <m:r>
                              <a:rPr lang="en-IN" i="1">
                                <a:latin typeface="Cambria Math" panose="02040503050406030204" pitchFamily="18" charset="0"/>
                              </a:rPr>
                              <m:t>𝑦</m:t>
                            </m:r>
                          </m:e>
                        </m:acc>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acc>
                          <m:accPr>
                            <m:chr m:val="̂"/>
                            <m:ctrlPr>
                              <a:rPr lang="en-IN" i="1">
                                <a:latin typeface="Cambria Math" panose="02040503050406030204" pitchFamily="18" charset="0"/>
                              </a:rPr>
                            </m:ctrlPr>
                          </m:accPr>
                          <m:e>
                            <m:r>
                              <a:rPr lang="en-IN" i="1">
                                <a:latin typeface="Cambria Math" panose="02040503050406030204" pitchFamily="18" charset="0"/>
                              </a:rPr>
                              <m:t>𝑦</m:t>
                            </m:r>
                          </m:e>
                        </m:acc>
                      </m:num>
                      <m:den>
                        <m:r>
                          <a:rPr lang="en-IN" i="1">
                            <a:latin typeface="Cambria Math" panose="02040503050406030204" pitchFamily="18" charset="0"/>
                          </a:rPr>
                          <m:t>𝑑𝑊</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r>
                          <a:rPr lang="en-IN" i="1">
                            <a:latin typeface="Cambria Math" panose="02040503050406030204" pitchFamily="18" charset="0"/>
                          </a:rPr>
                          <m:t>ℓ</m:t>
                        </m:r>
                      </m:num>
                      <m:den>
                        <m:r>
                          <a:rPr lang="en-IN" i="1">
                            <a:latin typeface="Cambria Math" panose="02040503050406030204" pitchFamily="18" charset="0"/>
                          </a:rPr>
                          <m:t>𝑑</m:t>
                        </m:r>
                        <m:acc>
                          <m:accPr>
                            <m:chr m:val="̂"/>
                            <m:ctrlPr>
                              <a:rPr lang="en-IN" i="1">
                                <a:latin typeface="Cambria Math" panose="02040503050406030204" pitchFamily="18" charset="0"/>
                              </a:rPr>
                            </m:ctrlPr>
                          </m:accPr>
                          <m:e>
                            <m:r>
                              <a:rPr lang="en-IN" i="1">
                                <a:latin typeface="Cambria Math" panose="02040503050406030204" pitchFamily="18" charset="0"/>
                              </a:rPr>
                              <m:t>𝑦</m:t>
                            </m:r>
                          </m:e>
                        </m:acc>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acc>
                          <m:accPr>
                            <m:chr m:val="̂"/>
                            <m:ctrlPr>
                              <a:rPr lang="en-IN" i="1">
                                <a:latin typeface="Cambria Math" panose="02040503050406030204" pitchFamily="18" charset="0"/>
                              </a:rPr>
                            </m:ctrlPr>
                          </m:accPr>
                          <m:e>
                            <m:r>
                              <a:rPr lang="en-IN" i="1">
                                <a:latin typeface="Cambria Math" panose="02040503050406030204" pitchFamily="18" charset="0"/>
                              </a:rPr>
                              <m:t>𝑦</m:t>
                            </m:r>
                          </m:e>
                        </m:acc>
                      </m:num>
                      <m:den>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𝑇</m:t>
                            </m:r>
                          </m:sup>
                        </m:sSup>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𝑇</m:t>
                            </m:r>
                          </m:sup>
                        </m:sSup>
                      </m:num>
                      <m:den>
                        <m:r>
                          <a:rPr lang="en-IN" i="1">
                            <a:latin typeface="Cambria Math" panose="02040503050406030204" pitchFamily="18" charset="0"/>
                          </a:rPr>
                          <m:t>𝑑𝑊</m:t>
                        </m:r>
                      </m:den>
                    </m:f>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ℓ</m:t>
                        </m:r>
                      </m:e>
                      <m:sup>
                        <m:r>
                          <a:rPr lang="en-IN" i="1">
                            <a:latin typeface="Cambria Math" panose="02040503050406030204" pitchFamily="18" charset="0"/>
                          </a:rPr>
                          <m:t>′</m:t>
                        </m:r>
                      </m:sup>
                    </m:sSup>
                    <m:d>
                      <m:dPr>
                        <m:ctrlPr>
                          <a:rPr lang="en-IN" i="1">
                            <a:latin typeface="Cambria Math" panose="02040503050406030204" pitchFamily="18" charset="0"/>
                          </a:rPr>
                        </m:ctrlPr>
                      </m:dPr>
                      <m:e>
                        <m:acc>
                          <m:accPr>
                            <m:chr m:val="̂"/>
                            <m:ctrlPr>
                              <a:rPr lang="en-IN" i="1">
                                <a:latin typeface="Cambria Math" panose="02040503050406030204" pitchFamily="18" charset="0"/>
                              </a:rPr>
                            </m:ctrlPr>
                          </m:accPr>
                          <m:e>
                            <m:r>
                              <a:rPr lang="en-IN" i="1">
                                <a:latin typeface="Cambria Math" panose="02040503050406030204" pitchFamily="18" charset="0"/>
                              </a:rPr>
                              <m:t>𝑦</m:t>
                            </m:r>
                          </m:e>
                        </m:acc>
                      </m:e>
                    </m:d>
                    <m:r>
                      <a:rPr lang="en-IN" i="1">
                        <a:latin typeface="Cambria Math" panose="02040503050406030204" pitchFamily="18" charset="0"/>
                      </a:rPr>
                      <m:t>⋅</m:t>
                    </m:r>
                    <m:r>
                      <a:rPr lang="en-IN" b="1">
                        <a:latin typeface="Cambria Math" panose="02040503050406030204" pitchFamily="18" charset="0"/>
                      </a:rPr>
                      <m:t>𝐯</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𝑇</m:t>
                            </m:r>
                          </m:sup>
                        </m:sSup>
                      </m:num>
                      <m:den>
                        <m:r>
                          <a:rPr lang="en-IN" i="1">
                            <a:latin typeface="Cambria Math" panose="02040503050406030204" pitchFamily="18" charset="0"/>
                          </a:rPr>
                          <m:t>𝑑𝑊</m:t>
                        </m:r>
                      </m:den>
                    </m:f>
                  </m:oMath>
                </a14:m>
                <a:r>
                  <a:rPr lang="en-IN" dirty="0"/>
                  <a:t/>
                </a:r>
                <a:br>
                  <a:rPr lang="en-IN" dirty="0"/>
                </a:b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𝑇</m:t>
                            </m:r>
                          </m:sup>
                        </m:sSup>
                      </m:num>
                      <m:den>
                        <m:r>
                          <a:rPr lang="en-IN" i="1">
                            <a:latin typeface="Cambria Math" panose="02040503050406030204" pitchFamily="18" charset="0"/>
                          </a:rPr>
                          <m:t>𝑑𝑊</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𝑇</m:t>
                            </m:r>
                          </m:sup>
                        </m:sSup>
                      </m:num>
                      <m:den>
                        <m:r>
                          <a:rPr lang="en-IN" i="1">
                            <a:latin typeface="Cambria Math" panose="02040503050406030204" pitchFamily="18" charset="0"/>
                          </a:rPr>
                          <m:t>𝑑</m:t>
                        </m:r>
                        <m:sSup>
                          <m:sSupPr>
                            <m:ctrlPr>
                              <a:rPr lang="en-IN" b="1" i="1">
                                <a:latin typeface="Cambria Math" panose="02040503050406030204" pitchFamily="18" charset="0"/>
                              </a:rPr>
                            </m:ctrlPr>
                          </m:sSupPr>
                          <m:e>
                            <m:r>
                              <a:rPr lang="en-IN" b="1">
                                <a:latin typeface="Cambria Math" panose="02040503050406030204" pitchFamily="18" charset="0"/>
                              </a:rPr>
                              <m:t>𝐳</m:t>
                            </m:r>
                          </m:e>
                          <m:sup>
                            <m:r>
                              <a:rPr lang="en-IN" i="1">
                                <a:latin typeface="Cambria Math" panose="02040503050406030204" pitchFamily="18" charset="0"/>
                              </a:rPr>
                              <m:t>𝑡</m:t>
                            </m:r>
                          </m:sup>
                        </m:sSup>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𝐳</m:t>
                            </m:r>
                          </m:e>
                          <m:sup>
                            <m:r>
                              <a:rPr lang="en-IN" i="1">
                                <a:latin typeface="Cambria Math" panose="02040503050406030204" pitchFamily="18" charset="0"/>
                              </a:rPr>
                              <m:t>𝑡</m:t>
                            </m:r>
                          </m:sup>
                        </m:sSup>
                      </m:num>
                      <m:den>
                        <m:r>
                          <a:rPr lang="en-IN" i="1">
                            <a:latin typeface="Cambria Math" panose="02040503050406030204" pitchFamily="18" charset="0"/>
                          </a:rPr>
                          <m:t>𝑑𝑊</m:t>
                        </m:r>
                      </m:den>
                    </m:f>
                    <m:r>
                      <a:rPr lang="en-IN" i="1">
                        <a:latin typeface="Cambria Math" panose="02040503050406030204" pitchFamily="18" charset="0"/>
                      </a:rPr>
                      <m:t>=</m:t>
                    </m:r>
                    <m:sSubSup>
                      <m:sSubSupPr>
                        <m:ctrlPr>
                          <a:rPr lang="en-IN" b="0" i="1" smtClean="0">
                            <a:latin typeface="Cambria Math" panose="02040503050406030204" pitchFamily="18" charset="0"/>
                          </a:rPr>
                        </m:ctrlPr>
                      </m:sSubSupPr>
                      <m:e>
                        <m:r>
                          <a:rPr lang="en-IN" i="1">
                            <a:latin typeface="Cambria Math" panose="02040503050406030204" pitchFamily="18" charset="0"/>
                          </a:rPr>
                          <m:t>𝐽</m:t>
                        </m:r>
                      </m:e>
                      <m:sub>
                        <m:sSup>
                          <m:sSupPr>
                            <m:ctrlPr>
                              <a:rPr lang="en-IN" b="1" i="1">
                                <a:latin typeface="Cambria Math" panose="02040503050406030204" pitchFamily="18" charset="0"/>
                              </a:rPr>
                            </m:ctrlPr>
                          </m:sSupPr>
                          <m:e>
                            <m:r>
                              <a:rPr lang="en-IN" b="1">
                                <a:latin typeface="Cambria Math" panose="02040503050406030204" pitchFamily="18" charset="0"/>
                              </a:rPr>
                              <m:t>𝐳</m:t>
                            </m:r>
                          </m:e>
                          <m:sup>
                            <m:r>
                              <a:rPr lang="en-IN">
                                <a:latin typeface="Cambria Math" panose="02040503050406030204" pitchFamily="18" charset="0"/>
                              </a:rPr>
                              <m:t>𝑡</m:t>
                            </m:r>
                          </m:sup>
                        </m:sSup>
                      </m:sub>
                      <m:sup>
                        <m:r>
                          <a:rPr lang="en-IN" i="1">
                            <a:latin typeface="Cambria Math" panose="02040503050406030204" pitchFamily="18" charset="0"/>
                          </a:rPr>
                          <m:t>𝑓</m:t>
                        </m:r>
                      </m:sup>
                    </m:sSubSup>
                    <m:r>
                      <a:rPr lang="en-IN" i="1">
                        <a:latin typeface="Cambria Math" panose="02040503050406030204" pitchFamily="18" charset="0"/>
                      </a:rPr>
                      <m:t>⋅</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r>
                          <a:rPr lang="en-IN" i="1">
                            <a:latin typeface="Cambria Math" panose="02040503050406030204" pitchFamily="18" charset="0"/>
                          </a:rPr>
                          <m:t>𝑈</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𝑇</m:t>
                                </m:r>
                                <m:r>
                                  <a:rPr lang="en-IN" i="1">
                                    <a:latin typeface="Cambria Math" panose="02040503050406030204" pitchFamily="18" charset="0"/>
                                  </a:rPr>
                                  <m:t>−1</m:t>
                                </m:r>
                              </m:sup>
                            </m:sSup>
                          </m:num>
                          <m:den>
                            <m:r>
                              <a:rPr lang="en-IN" i="1">
                                <a:latin typeface="Cambria Math" panose="02040503050406030204" pitchFamily="18" charset="0"/>
                              </a:rPr>
                              <m:t>𝑑𝑊</m:t>
                            </m:r>
                          </m:den>
                        </m:f>
                      </m:e>
                    </m:d>
                    <m:r>
                      <a:rPr lang="en-IN" i="1">
                        <a:latin typeface="Cambria Math" panose="02040503050406030204" pitchFamily="18" charset="0"/>
                      </a:rPr>
                      <m:t>=…</m:t>
                    </m:r>
                  </m:oMath>
                </a14:m>
                <a:r>
                  <a:rPr lang="en-IN" dirty="0"/>
                  <a:t/>
                </a:r>
                <a:br>
                  <a:rPr lang="en-IN" dirty="0"/>
                </a:br>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15</a:t>
            </a:fld>
            <a:endParaRPr lang="en-US"/>
          </a:p>
        </p:txBody>
      </p:sp>
      <p:grpSp>
        <p:nvGrpSpPr>
          <p:cNvPr id="39" name="Group 38"/>
          <p:cNvGrpSpPr/>
          <p:nvPr/>
        </p:nvGrpSpPr>
        <p:grpSpPr>
          <a:xfrm>
            <a:off x="9816134" y="2808325"/>
            <a:ext cx="1825649" cy="1630936"/>
            <a:chOff x="3599753" y="2012149"/>
            <a:chExt cx="1825649" cy="1630936"/>
          </a:xfrm>
        </p:grpSpPr>
        <p:grpSp>
          <p:nvGrpSpPr>
            <p:cNvPr id="40" name="Group 39"/>
            <p:cNvGrpSpPr/>
            <p:nvPr/>
          </p:nvGrpSpPr>
          <p:grpSpPr>
            <a:xfrm>
              <a:off x="3599753" y="2603450"/>
              <a:ext cx="293853" cy="1039635"/>
              <a:chOff x="1818208" y="2858465"/>
              <a:chExt cx="877903" cy="3105966"/>
            </a:xfrm>
          </p:grpSpPr>
          <p:sp>
            <p:nvSpPr>
              <p:cNvPr id="53" name="Oval 52"/>
              <p:cNvSpPr/>
              <p:nvPr/>
            </p:nvSpPr>
            <p:spPr>
              <a:xfrm>
                <a:off x="1823144" y="5091462"/>
                <a:ext cx="872967" cy="872969"/>
              </a:xfrm>
              <a:prstGeom prst="ellipse">
                <a:avLst/>
              </a:prstGeom>
              <a:solidFill>
                <a:srgbClr val="ED7D31">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cxnSp>
            <p:nvCxnSpPr>
              <p:cNvPr id="54" name="Straight Arrow Connector 53"/>
              <p:cNvCxnSpPr>
                <a:stCxn id="53" idx="0"/>
                <a:endCxn id="55" idx="2"/>
              </p:cNvCxnSpPr>
              <p:nvPr/>
            </p:nvCxnSpPr>
            <p:spPr>
              <a:xfrm flipH="1" flipV="1">
                <a:off x="2254692" y="4283242"/>
                <a:ext cx="4936" cy="808220"/>
              </a:xfrm>
              <a:prstGeom prst="straightConnector1">
                <a:avLst/>
              </a:prstGeom>
              <a:noFill/>
              <a:ln w="38100" cap="flat" cmpd="sng" algn="ctr">
                <a:solidFill>
                  <a:sysClr val="windowText" lastClr="000000"/>
                </a:solidFill>
                <a:prstDash val="solid"/>
                <a:miter lim="800000"/>
                <a:tailEnd type="triangle" w="med" len="lg"/>
              </a:ln>
              <a:effectLst/>
            </p:spPr>
          </p:cxnSp>
          <p:sp>
            <p:nvSpPr>
              <p:cNvPr id="55" name="Rectangle 54"/>
              <p:cNvSpPr/>
              <p:nvPr/>
            </p:nvSpPr>
            <p:spPr>
              <a:xfrm>
                <a:off x="1818208" y="2858465"/>
                <a:ext cx="872967" cy="1424777"/>
              </a:xfrm>
              <a:prstGeom prst="rect">
                <a:avLst/>
              </a:prstGeom>
              <a:solidFill>
                <a:srgbClr val="4472C4">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grpSp>
        <p:grpSp>
          <p:nvGrpSpPr>
            <p:cNvPr id="41" name="Group 40"/>
            <p:cNvGrpSpPr/>
            <p:nvPr/>
          </p:nvGrpSpPr>
          <p:grpSpPr>
            <a:xfrm>
              <a:off x="4367303" y="2603450"/>
              <a:ext cx="293853" cy="1039635"/>
              <a:chOff x="1818208" y="2858465"/>
              <a:chExt cx="877903" cy="3105966"/>
            </a:xfrm>
          </p:grpSpPr>
          <p:sp>
            <p:nvSpPr>
              <p:cNvPr id="50" name="Oval 49"/>
              <p:cNvSpPr/>
              <p:nvPr/>
            </p:nvSpPr>
            <p:spPr>
              <a:xfrm>
                <a:off x="1823144" y="5091462"/>
                <a:ext cx="872967" cy="872969"/>
              </a:xfrm>
              <a:prstGeom prst="ellipse">
                <a:avLst/>
              </a:prstGeom>
              <a:solidFill>
                <a:srgbClr val="ED7D31">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cxnSp>
            <p:nvCxnSpPr>
              <p:cNvPr id="51" name="Straight Arrow Connector 50"/>
              <p:cNvCxnSpPr>
                <a:stCxn id="50" idx="0"/>
                <a:endCxn id="52" idx="2"/>
              </p:cNvCxnSpPr>
              <p:nvPr/>
            </p:nvCxnSpPr>
            <p:spPr>
              <a:xfrm flipH="1" flipV="1">
                <a:off x="2254692" y="4283242"/>
                <a:ext cx="4936" cy="808220"/>
              </a:xfrm>
              <a:prstGeom prst="straightConnector1">
                <a:avLst/>
              </a:prstGeom>
              <a:noFill/>
              <a:ln w="38100" cap="flat" cmpd="sng" algn="ctr">
                <a:solidFill>
                  <a:sysClr val="windowText" lastClr="000000"/>
                </a:solidFill>
                <a:prstDash val="solid"/>
                <a:miter lim="800000"/>
                <a:tailEnd type="triangle" w="med" len="lg"/>
              </a:ln>
              <a:effectLst/>
            </p:spPr>
          </p:cxnSp>
          <p:sp>
            <p:nvSpPr>
              <p:cNvPr id="52" name="Rectangle 51"/>
              <p:cNvSpPr/>
              <p:nvPr/>
            </p:nvSpPr>
            <p:spPr>
              <a:xfrm>
                <a:off x="1818208" y="2858465"/>
                <a:ext cx="872967" cy="1424777"/>
              </a:xfrm>
              <a:prstGeom prst="rect">
                <a:avLst/>
              </a:prstGeom>
              <a:solidFill>
                <a:srgbClr val="4472C4">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grpSp>
        <p:grpSp>
          <p:nvGrpSpPr>
            <p:cNvPr id="42" name="Group 41"/>
            <p:cNvGrpSpPr/>
            <p:nvPr/>
          </p:nvGrpSpPr>
          <p:grpSpPr>
            <a:xfrm>
              <a:off x="5131549" y="2012149"/>
              <a:ext cx="293853" cy="1630936"/>
              <a:chOff x="1818208" y="1091921"/>
              <a:chExt cx="877903" cy="4872510"/>
            </a:xfrm>
          </p:grpSpPr>
          <p:sp>
            <p:nvSpPr>
              <p:cNvPr id="45" name="Oval 44"/>
              <p:cNvSpPr/>
              <p:nvPr/>
            </p:nvSpPr>
            <p:spPr>
              <a:xfrm>
                <a:off x="1823144" y="5091462"/>
                <a:ext cx="872967" cy="872969"/>
              </a:xfrm>
              <a:prstGeom prst="ellipse">
                <a:avLst/>
              </a:prstGeom>
              <a:solidFill>
                <a:srgbClr val="ED7D31">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46" name="Oval 45"/>
              <p:cNvSpPr/>
              <p:nvPr/>
            </p:nvSpPr>
            <p:spPr>
              <a:xfrm>
                <a:off x="1818208" y="1091921"/>
                <a:ext cx="872968" cy="872968"/>
              </a:xfrm>
              <a:prstGeom prst="ellipse">
                <a:avLst/>
              </a:prstGeom>
              <a:solidFill>
                <a:srgbClr val="70AD47">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cxnSp>
            <p:nvCxnSpPr>
              <p:cNvPr id="47" name="Straight Arrow Connector 46"/>
              <p:cNvCxnSpPr>
                <a:stCxn id="45" idx="0"/>
                <a:endCxn id="49" idx="2"/>
              </p:cNvCxnSpPr>
              <p:nvPr/>
            </p:nvCxnSpPr>
            <p:spPr>
              <a:xfrm flipH="1" flipV="1">
                <a:off x="2254692" y="4283242"/>
                <a:ext cx="4936" cy="808220"/>
              </a:xfrm>
              <a:prstGeom prst="straightConnector1">
                <a:avLst/>
              </a:prstGeom>
              <a:noFill/>
              <a:ln w="38100" cap="flat" cmpd="sng" algn="ctr">
                <a:solidFill>
                  <a:sysClr val="windowText" lastClr="000000"/>
                </a:solidFill>
                <a:prstDash val="solid"/>
                <a:miter lim="800000"/>
                <a:tailEnd type="triangle" w="med" len="lg"/>
              </a:ln>
              <a:effectLst/>
            </p:spPr>
          </p:cxnSp>
          <p:cxnSp>
            <p:nvCxnSpPr>
              <p:cNvPr id="48" name="Straight Arrow Connector 47"/>
              <p:cNvCxnSpPr>
                <a:stCxn id="49" idx="0"/>
                <a:endCxn id="46" idx="4"/>
              </p:cNvCxnSpPr>
              <p:nvPr/>
            </p:nvCxnSpPr>
            <p:spPr>
              <a:xfrm flipV="1">
                <a:off x="2254692" y="1964890"/>
                <a:ext cx="0" cy="893575"/>
              </a:xfrm>
              <a:prstGeom prst="straightConnector1">
                <a:avLst/>
              </a:prstGeom>
              <a:noFill/>
              <a:ln w="38100" cap="flat" cmpd="sng" algn="ctr">
                <a:solidFill>
                  <a:sysClr val="windowText" lastClr="000000"/>
                </a:solidFill>
                <a:prstDash val="solid"/>
                <a:miter lim="800000"/>
                <a:tailEnd type="triangle" w="med" len="lg"/>
              </a:ln>
              <a:effectLst/>
            </p:spPr>
          </p:cxnSp>
          <p:sp>
            <p:nvSpPr>
              <p:cNvPr id="49" name="Rectangle 48"/>
              <p:cNvSpPr/>
              <p:nvPr/>
            </p:nvSpPr>
            <p:spPr>
              <a:xfrm>
                <a:off x="1818208" y="2858465"/>
                <a:ext cx="872967" cy="1424777"/>
              </a:xfrm>
              <a:prstGeom prst="rect">
                <a:avLst/>
              </a:prstGeom>
              <a:solidFill>
                <a:srgbClr val="4472C4">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grpSp>
        <p:cxnSp>
          <p:nvCxnSpPr>
            <p:cNvPr id="43" name="Straight Arrow Connector 42"/>
            <p:cNvCxnSpPr>
              <a:stCxn id="55" idx="3"/>
              <a:endCxn id="52" idx="1"/>
            </p:cNvCxnSpPr>
            <p:nvPr/>
          </p:nvCxnSpPr>
          <p:spPr>
            <a:xfrm>
              <a:off x="3891954" y="2841902"/>
              <a:ext cx="475349" cy="0"/>
            </a:xfrm>
            <a:prstGeom prst="straightConnector1">
              <a:avLst/>
            </a:prstGeom>
            <a:noFill/>
            <a:ln w="38100" cap="flat" cmpd="sng" algn="ctr">
              <a:solidFill>
                <a:sysClr val="windowText" lastClr="000000"/>
              </a:solidFill>
              <a:prstDash val="solid"/>
              <a:miter lim="800000"/>
              <a:tailEnd type="triangle" w="med" len="lg"/>
            </a:ln>
            <a:effectLst/>
          </p:spPr>
        </p:cxnSp>
        <p:cxnSp>
          <p:nvCxnSpPr>
            <p:cNvPr id="44" name="Straight Arrow Connector 43"/>
            <p:cNvCxnSpPr>
              <a:stCxn id="52" idx="3"/>
              <a:endCxn id="49" idx="1"/>
            </p:cNvCxnSpPr>
            <p:nvPr/>
          </p:nvCxnSpPr>
          <p:spPr>
            <a:xfrm>
              <a:off x="4659504" y="2841902"/>
              <a:ext cx="472045" cy="0"/>
            </a:xfrm>
            <a:prstGeom prst="straightConnector1">
              <a:avLst/>
            </a:prstGeom>
            <a:noFill/>
            <a:ln w="38100" cap="flat" cmpd="sng" algn="ctr">
              <a:solidFill>
                <a:sysClr val="windowText" lastClr="000000"/>
              </a:solidFill>
              <a:prstDash val="solid"/>
              <a:miter lim="800000"/>
              <a:tailEnd type="triangle" w="med" len="lg"/>
            </a:ln>
            <a:effectLst/>
          </p:spPr>
        </p:cxnSp>
      </p:grpSp>
    </p:spTree>
    <p:extLst>
      <p:ext uri="{BB962C8B-B14F-4D97-AF65-F5344CB8AC3E}">
        <p14:creationId xmlns:p14="http://schemas.microsoft.com/office/powerpoint/2010/main" val="392990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Backprop</a:t>
            </a:r>
            <a:r>
              <a:rPr lang="en-IN" dirty="0"/>
              <a:t> with RNNs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normAutofit/>
              </a:bodyPr>
              <a:lstStyle/>
              <a:p>
                <a:pPr>
                  <a:lnSpc>
                    <a:spcPct val="100000"/>
                  </a:lnSpc>
                </a:pPr>
                <a:r>
                  <a:rPr lang="en-IN" dirty="0" smtClean="0"/>
                  <a:t>Notice that</a:t>
                </a:r>
                <a:br>
                  <a:rPr lang="en-IN" dirty="0" smtClean="0"/>
                </a:br>
                <a:r>
                  <a:rPr lang="en-IN" dirty="0" smtClean="0"/>
                  <a:t>	</a:t>
                </a:r>
                <a14:m>
                  <m:oMath xmlns:m="http://schemas.openxmlformats.org/officeDocument/2006/math">
                    <m:f>
                      <m:fPr>
                        <m:ctrlPr>
                          <a:rPr lang="en-IN" i="1" smtClean="0">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𝑇</m:t>
                            </m:r>
                          </m:sup>
                        </m:sSup>
                      </m:num>
                      <m:den>
                        <m:r>
                          <a:rPr lang="en-IN" i="1">
                            <a:latin typeface="Cambria Math" panose="02040503050406030204" pitchFamily="18" charset="0"/>
                          </a:rPr>
                          <m:t>𝑑𝑊</m:t>
                        </m:r>
                      </m:den>
                    </m:f>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𝐽</m:t>
                        </m:r>
                      </m:e>
                      <m:sub>
                        <m:sSup>
                          <m:sSupPr>
                            <m:ctrlPr>
                              <a:rPr lang="en-IN" i="1">
                                <a:latin typeface="Cambria Math" panose="02040503050406030204" pitchFamily="18" charset="0"/>
                              </a:rPr>
                            </m:ctrlPr>
                          </m:sSupPr>
                          <m:e>
                            <m:r>
                              <a:rPr lang="en-IN" b="1">
                                <a:latin typeface="Cambria Math" panose="02040503050406030204" pitchFamily="18" charset="0"/>
                              </a:rPr>
                              <m:t>𝐳</m:t>
                            </m:r>
                          </m:e>
                          <m:sup>
                            <m:r>
                              <a:rPr lang="en-IN" i="1">
                                <a:latin typeface="Cambria Math" panose="02040503050406030204" pitchFamily="18" charset="0"/>
                              </a:rPr>
                              <m:t>𝑇</m:t>
                            </m:r>
                          </m:sup>
                        </m:sSup>
                      </m:sub>
                      <m:sup>
                        <m:r>
                          <a:rPr lang="en-IN" i="1">
                            <a:latin typeface="Cambria Math" panose="02040503050406030204" pitchFamily="18" charset="0"/>
                          </a:rPr>
                          <m:t>𝑓</m:t>
                        </m:r>
                      </m:sup>
                    </m:sSubSup>
                    <m:r>
                      <a:rPr lang="en-IN" i="1">
                        <a:latin typeface="Cambria Math" panose="02040503050406030204" pitchFamily="18" charset="0"/>
                      </a:rPr>
                      <m:t>⋅</m:t>
                    </m:r>
                    <m:r>
                      <a:rPr lang="en-IN" i="1">
                        <a:latin typeface="Cambria Math" panose="02040503050406030204" pitchFamily="18" charset="0"/>
                      </a:rPr>
                      <m:t>𝑈</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𝑇</m:t>
                            </m:r>
                            <m:r>
                              <a:rPr lang="en-IN" i="1">
                                <a:latin typeface="Cambria Math" panose="02040503050406030204" pitchFamily="18" charset="0"/>
                              </a:rPr>
                              <m:t>−1</m:t>
                            </m:r>
                          </m:sup>
                        </m:sSup>
                      </m:num>
                      <m:den>
                        <m:r>
                          <a:rPr lang="en-IN" i="1">
                            <a:latin typeface="Cambria Math" panose="02040503050406030204" pitchFamily="18" charset="0"/>
                          </a:rPr>
                          <m:t>𝑑𝑊</m:t>
                        </m:r>
                      </m:den>
                    </m:f>
                    <m:r>
                      <a:rPr lang="en-IN" i="1">
                        <a:latin typeface="Cambria Math" panose="02040503050406030204" pitchFamily="18" charset="0"/>
                      </a:rPr>
                      <m:t>+</m:t>
                    </m:r>
                    <m:r>
                      <m:rPr>
                        <m:sty m:val="p"/>
                      </m:rPr>
                      <a:rPr lang="en-IN">
                        <a:latin typeface="Cambria Math" panose="02040503050406030204" pitchFamily="18" charset="0"/>
                      </a:rPr>
                      <m:t>blah</m:t>
                    </m:r>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𝐽</m:t>
                        </m:r>
                      </m:e>
                      <m:sub>
                        <m:sSup>
                          <m:sSupPr>
                            <m:ctrlPr>
                              <a:rPr lang="en-IN" i="1">
                                <a:latin typeface="Cambria Math" panose="02040503050406030204" pitchFamily="18" charset="0"/>
                              </a:rPr>
                            </m:ctrlPr>
                          </m:sSupPr>
                          <m:e>
                            <m:r>
                              <a:rPr lang="en-IN" b="1">
                                <a:latin typeface="Cambria Math" panose="02040503050406030204" pitchFamily="18" charset="0"/>
                              </a:rPr>
                              <m:t>𝐳</m:t>
                            </m:r>
                          </m:e>
                          <m:sup>
                            <m:r>
                              <a:rPr lang="en-IN" i="1">
                                <a:latin typeface="Cambria Math" panose="02040503050406030204" pitchFamily="18" charset="0"/>
                              </a:rPr>
                              <m:t>𝑇</m:t>
                            </m:r>
                          </m:sup>
                        </m:sSup>
                      </m:sub>
                      <m:sup>
                        <m:r>
                          <a:rPr lang="en-IN" i="1">
                            <a:latin typeface="Cambria Math" panose="02040503050406030204" pitchFamily="18" charset="0"/>
                          </a:rPr>
                          <m:t>𝑓</m:t>
                        </m:r>
                      </m:sup>
                    </m:sSubSup>
                    <m:r>
                      <a:rPr lang="en-IN" i="1">
                        <a:latin typeface="Cambria Math" panose="02040503050406030204" pitchFamily="18" charset="0"/>
                      </a:rPr>
                      <m:t>⋅</m:t>
                    </m:r>
                    <m:r>
                      <a:rPr lang="en-IN" i="1">
                        <a:latin typeface="Cambria Math" panose="02040503050406030204" pitchFamily="18" charset="0"/>
                      </a:rPr>
                      <m:t>𝑈</m:t>
                    </m:r>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𝐽</m:t>
                        </m:r>
                      </m:e>
                      <m:sub>
                        <m:sSup>
                          <m:sSupPr>
                            <m:ctrlPr>
                              <a:rPr lang="en-IN" i="1">
                                <a:latin typeface="Cambria Math" panose="02040503050406030204" pitchFamily="18" charset="0"/>
                              </a:rPr>
                            </m:ctrlPr>
                          </m:sSupPr>
                          <m:e>
                            <m:r>
                              <a:rPr lang="en-IN" b="1">
                                <a:latin typeface="Cambria Math" panose="02040503050406030204" pitchFamily="18" charset="0"/>
                              </a:rPr>
                              <m:t>𝐳</m:t>
                            </m:r>
                          </m:e>
                          <m:sup>
                            <m:r>
                              <a:rPr lang="en-IN" i="1">
                                <a:latin typeface="Cambria Math" panose="02040503050406030204" pitchFamily="18" charset="0"/>
                              </a:rPr>
                              <m:t>𝑇</m:t>
                            </m:r>
                            <m:r>
                              <a:rPr lang="en-IN" i="1">
                                <a:latin typeface="Cambria Math" panose="02040503050406030204" pitchFamily="18" charset="0"/>
                              </a:rPr>
                              <m:t>−1</m:t>
                            </m:r>
                          </m:sup>
                        </m:sSup>
                      </m:sub>
                      <m:sup>
                        <m:r>
                          <a:rPr lang="en-IN" i="1">
                            <a:latin typeface="Cambria Math" panose="02040503050406030204" pitchFamily="18" charset="0"/>
                          </a:rPr>
                          <m:t>𝑓</m:t>
                        </m:r>
                      </m:sup>
                    </m:sSubSup>
                    <m:r>
                      <a:rPr lang="en-IN" i="1">
                        <a:latin typeface="Cambria Math" panose="02040503050406030204" pitchFamily="18" charset="0"/>
                      </a:rPr>
                      <m:t>⋅</m:t>
                    </m:r>
                    <m:r>
                      <a:rPr lang="en-IN" i="1">
                        <a:latin typeface="Cambria Math" panose="02040503050406030204" pitchFamily="18" charset="0"/>
                      </a:rPr>
                      <m:t>𝑈</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𝑇</m:t>
                            </m:r>
                            <m:r>
                              <a:rPr lang="en-IN" i="1">
                                <a:latin typeface="Cambria Math" panose="02040503050406030204" pitchFamily="18" charset="0"/>
                              </a:rPr>
                              <m:t>−2</m:t>
                            </m:r>
                          </m:sup>
                        </m:sSup>
                      </m:num>
                      <m:den>
                        <m:r>
                          <a:rPr lang="en-IN" i="1">
                            <a:latin typeface="Cambria Math" panose="02040503050406030204" pitchFamily="18" charset="0"/>
                          </a:rPr>
                          <m:t>𝑑𝑊</m:t>
                        </m:r>
                      </m:den>
                    </m:f>
                    <m:r>
                      <a:rPr lang="en-IN" i="1">
                        <a:latin typeface="Cambria Math" panose="02040503050406030204" pitchFamily="18" charset="0"/>
                      </a:rPr>
                      <m:t>+</m:t>
                    </m:r>
                    <m:r>
                      <m:rPr>
                        <m:sty m:val="p"/>
                      </m:rPr>
                      <a:rPr lang="en-IN">
                        <a:latin typeface="Cambria Math" panose="02040503050406030204" pitchFamily="18" charset="0"/>
                      </a:rPr>
                      <m:t>blah</m:t>
                    </m:r>
                  </m:oMath>
                </a14:m>
                <a:r>
                  <a:rPr lang="en-IN" dirty="0"/>
                  <a:t/>
                </a:r>
                <a:br>
                  <a:rPr lang="en-IN" dirty="0"/>
                </a:br>
                <a14:m>
                  <m:oMath xmlns:m="http://schemas.openxmlformats.org/officeDocument/2006/math">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𝐽</m:t>
                        </m:r>
                      </m:e>
                      <m:sub>
                        <m:sSup>
                          <m:sSupPr>
                            <m:ctrlPr>
                              <a:rPr lang="en-IN" i="1">
                                <a:latin typeface="Cambria Math" panose="02040503050406030204" pitchFamily="18" charset="0"/>
                              </a:rPr>
                            </m:ctrlPr>
                          </m:sSupPr>
                          <m:e>
                            <m:r>
                              <a:rPr lang="en-IN" b="1">
                                <a:latin typeface="Cambria Math" panose="02040503050406030204" pitchFamily="18" charset="0"/>
                              </a:rPr>
                              <m:t>𝐳</m:t>
                            </m:r>
                          </m:e>
                          <m:sup>
                            <m:r>
                              <a:rPr lang="en-IN" i="1">
                                <a:latin typeface="Cambria Math" panose="02040503050406030204" pitchFamily="18" charset="0"/>
                              </a:rPr>
                              <m:t>𝑇</m:t>
                            </m:r>
                          </m:sup>
                        </m:sSup>
                      </m:sub>
                      <m:sup>
                        <m:r>
                          <a:rPr lang="en-IN" i="1">
                            <a:latin typeface="Cambria Math" panose="02040503050406030204" pitchFamily="18" charset="0"/>
                          </a:rPr>
                          <m:t>𝑓</m:t>
                        </m:r>
                      </m:sup>
                    </m:sSubSup>
                    <m:r>
                      <a:rPr lang="en-IN" i="1">
                        <a:latin typeface="Cambria Math" panose="02040503050406030204" pitchFamily="18" charset="0"/>
                      </a:rPr>
                      <m:t>⋅</m:t>
                    </m:r>
                    <m:r>
                      <a:rPr lang="en-IN" i="1">
                        <a:latin typeface="Cambria Math" panose="02040503050406030204" pitchFamily="18" charset="0"/>
                      </a:rPr>
                      <m:t>𝑈</m:t>
                    </m:r>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𝐽</m:t>
                        </m:r>
                      </m:e>
                      <m:sub>
                        <m:sSup>
                          <m:sSupPr>
                            <m:ctrlPr>
                              <a:rPr lang="en-IN" i="1">
                                <a:latin typeface="Cambria Math" panose="02040503050406030204" pitchFamily="18" charset="0"/>
                              </a:rPr>
                            </m:ctrlPr>
                          </m:sSupPr>
                          <m:e>
                            <m:r>
                              <a:rPr lang="en-IN" b="1">
                                <a:latin typeface="Cambria Math" panose="02040503050406030204" pitchFamily="18" charset="0"/>
                              </a:rPr>
                              <m:t>𝐳</m:t>
                            </m:r>
                          </m:e>
                          <m:sup>
                            <m:r>
                              <a:rPr lang="en-IN" i="1">
                                <a:latin typeface="Cambria Math" panose="02040503050406030204" pitchFamily="18" charset="0"/>
                              </a:rPr>
                              <m:t>𝑇</m:t>
                            </m:r>
                            <m:r>
                              <a:rPr lang="en-IN" i="1">
                                <a:latin typeface="Cambria Math" panose="02040503050406030204" pitchFamily="18" charset="0"/>
                              </a:rPr>
                              <m:t>−1</m:t>
                            </m:r>
                          </m:sup>
                        </m:sSup>
                      </m:sub>
                      <m:sup>
                        <m:r>
                          <a:rPr lang="en-IN" i="1">
                            <a:latin typeface="Cambria Math" panose="02040503050406030204" pitchFamily="18" charset="0"/>
                          </a:rPr>
                          <m:t>𝑓</m:t>
                        </m:r>
                      </m:sup>
                    </m:sSubSup>
                    <m:r>
                      <a:rPr lang="en-IN" i="1">
                        <a:latin typeface="Cambria Math" panose="02040503050406030204" pitchFamily="18" charset="0"/>
                      </a:rPr>
                      <m:t>⋅</m:t>
                    </m:r>
                    <m:r>
                      <a:rPr lang="en-IN" i="1">
                        <a:latin typeface="Cambria Math" panose="02040503050406030204" pitchFamily="18" charset="0"/>
                      </a:rPr>
                      <m:t>𝑈</m:t>
                    </m:r>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𝐽</m:t>
                        </m:r>
                      </m:e>
                      <m:sub>
                        <m:sSup>
                          <m:sSupPr>
                            <m:ctrlPr>
                              <a:rPr lang="en-IN" i="1">
                                <a:latin typeface="Cambria Math" panose="02040503050406030204" pitchFamily="18" charset="0"/>
                              </a:rPr>
                            </m:ctrlPr>
                          </m:sSupPr>
                          <m:e>
                            <m:r>
                              <a:rPr lang="en-IN" b="1">
                                <a:latin typeface="Cambria Math" panose="02040503050406030204" pitchFamily="18" charset="0"/>
                              </a:rPr>
                              <m:t>𝐳</m:t>
                            </m:r>
                          </m:e>
                          <m:sup>
                            <m:r>
                              <a:rPr lang="en-IN" i="1">
                                <a:latin typeface="Cambria Math" panose="02040503050406030204" pitchFamily="18" charset="0"/>
                              </a:rPr>
                              <m:t>𝑇</m:t>
                            </m:r>
                            <m:r>
                              <a:rPr lang="en-IN" i="1">
                                <a:latin typeface="Cambria Math" panose="02040503050406030204" pitchFamily="18" charset="0"/>
                              </a:rPr>
                              <m:t>−2</m:t>
                            </m:r>
                          </m:sup>
                        </m:sSup>
                      </m:sub>
                      <m:sup>
                        <m:r>
                          <a:rPr lang="en-IN" i="1">
                            <a:latin typeface="Cambria Math" panose="02040503050406030204" pitchFamily="18" charset="0"/>
                          </a:rPr>
                          <m:t>𝑓</m:t>
                        </m:r>
                      </m:sup>
                    </m:sSubSup>
                    <m:r>
                      <a:rPr lang="en-IN" i="1">
                        <a:latin typeface="Cambria Math" panose="02040503050406030204" pitchFamily="18" charset="0"/>
                      </a:rPr>
                      <m:t>⋅</m:t>
                    </m:r>
                    <m:r>
                      <a:rPr lang="en-IN" i="1">
                        <a:latin typeface="Cambria Math" panose="02040503050406030204" pitchFamily="18" charset="0"/>
                      </a:rPr>
                      <m:t>𝑈</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𝑇</m:t>
                            </m:r>
                            <m:r>
                              <a:rPr lang="en-IN" i="1">
                                <a:latin typeface="Cambria Math" panose="02040503050406030204" pitchFamily="18" charset="0"/>
                              </a:rPr>
                              <m:t>−3</m:t>
                            </m:r>
                          </m:sup>
                        </m:sSup>
                      </m:num>
                      <m:den>
                        <m:r>
                          <a:rPr lang="en-IN" i="1">
                            <a:latin typeface="Cambria Math" panose="02040503050406030204" pitchFamily="18" charset="0"/>
                          </a:rPr>
                          <m:t>𝑑𝑊</m:t>
                        </m:r>
                      </m:den>
                    </m:f>
                    <m:r>
                      <a:rPr lang="en-IN" i="1">
                        <a:latin typeface="Cambria Math" panose="02040503050406030204" pitchFamily="18" charset="0"/>
                      </a:rPr>
                      <m:t>+</m:t>
                    </m:r>
                    <m:r>
                      <m:rPr>
                        <m:sty m:val="p"/>
                      </m:rPr>
                      <a:rPr lang="en-IN">
                        <a:latin typeface="Cambria Math" panose="02040503050406030204" pitchFamily="18" charset="0"/>
                      </a:rPr>
                      <m:t>blah</m:t>
                    </m:r>
                  </m:oMath>
                </a14:m>
                <a:endParaRPr lang="en-US" dirty="0"/>
              </a:p>
              <a:p>
                <a:pPr lvl="2">
                  <a:lnSpc>
                    <a:spcPct val="100000"/>
                  </a:lnSpc>
                </a:pPr>
                <a:r>
                  <a:rPr lang="en-IN" dirty="0"/>
                  <a:t>Perfect recipe for gradients to either blow up or vanish </a:t>
                </a:r>
                <a:r>
                  <a:rPr lang="en-IN" dirty="0" smtClean="0"/>
                  <a:t>entirely</a:t>
                </a:r>
              </a:p>
              <a:p>
                <a:pPr lvl="2">
                  <a:lnSpc>
                    <a:spcPct val="100000"/>
                  </a:lnSpc>
                </a:pPr>
                <a:r>
                  <a:rPr lang="en-IN" b="1" dirty="0" smtClean="0"/>
                  <a:t>Solution 1</a:t>
                </a:r>
                <a:r>
                  <a:rPr lang="en-IN" dirty="0" smtClean="0"/>
                  <a:t>: Unitary RNN (</a:t>
                </a:r>
                <a:r>
                  <a:rPr lang="en-IN" dirty="0" err="1" smtClean="0"/>
                  <a:t>Arjovsky</a:t>
                </a:r>
                <a:r>
                  <a:rPr lang="en-IN" dirty="0"/>
                  <a:t> </a:t>
                </a:r>
                <a:r>
                  <a:rPr lang="en-IN" dirty="0" smtClean="0"/>
                  <a:t>et al ICML 2016)</a:t>
                </a:r>
              </a:p>
              <a:p>
                <a:pPr lvl="3">
                  <a:lnSpc>
                    <a:spcPct val="100000"/>
                  </a:lnSpc>
                </a:pPr>
                <a:r>
                  <a:rPr lang="en-IN" dirty="0" smtClean="0"/>
                  <a:t>Force </a:t>
                </a:r>
                <a14:m>
                  <m:oMath xmlns:m="http://schemas.openxmlformats.org/officeDocument/2006/math">
                    <m:r>
                      <a:rPr lang="en-IN" b="0" i="1" smtClean="0">
                        <a:latin typeface="Cambria Math" panose="02040503050406030204" pitchFamily="18" charset="0"/>
                      </a:rPr>
                      <m:t>𝑈</m:t>
                    </m:r>
                  </m:oMath>
                </a14:m>
                <a:r>
                  <a:rPr lang="en-IN" dirty="0" smtClean="0"/>
                  <a:t> to have singular values around 1 so that neither </a:t>
                </a:r>
                <a:r>
                  <a:rPr lang="en-IN" dirty="0" err="1" smtClean="0"/>
                  <a:t>blowup</a:t>
                </a:r>
                <a:r>
                  <a:rPr lang="en-IN" dirty="0" smtClean="0"/>
                  <a:t> nor </a:t>
                </a:r>
                <a:r>
                  <a:rPr lang="en-IN" smtClean="0"/>
                  <a:t>vanishing happens</a:t>
                </a:r>
                <a:endParaRPr lang="en-IN" dirty="0"/>
              </a:p>
              <a:p>
                <a:pPr lvl="2">
                  <a:lnSpc>
                    <a:spcPct val="100000"/>
                  </a:lnSpc>
                </a:pPr>
                <a:r>
                  <a:rPr lang="en-IN" b="1" dirty="0" smtClean="0"/>
                  <a:t>Solution 2</a:t>
                </a:r>
                <a:r>
                  <a:rPr lang="en-IN" dirty="0" smtClean="0"/>
                  <a:t>: </a:t>
                </a:r>
                <a:r>
                  <a:rPr lang="en-IN" dirty="0"/>
                  <a:t>not allow this chain of </a:t>
                </a:r>
                <a14:m>
                  <m:oMath xmlns:m="http://schemas.openxmlformats.org/officeDocument/2006/math">
                    <m:sSubSup>
                      <m:sSubSupPr>
                        <m:ctrlPr>
                          <a:rPr lang="en-IN" i="1">
                            <a:latin typeface="Cambria Math" panose="02040503050406030204" pitchFamily="18" charset="0"/>
                          </a:rPr>
                        </m:ctrlPr>
                      </m:sSubSupPr>
                      <m:e>
                        <m:r>
                          <a:rPr lang="en-IN">
                            <a:latin typeface="Cambria Math" panose="02040503050406030204" pitchFamily="18" charset="0"/>
                          </a:rPr>
                          <m:t>𝐽</m:t>
                        </m:r>
                      </m:e>
                      <m:sub>
                        <m:sSup>
                          <m:sSupPr>
                            <m:ctrlPr>
                              <a:rPr lang="en-IN" i="1">
                                <a:latin typeface="Cambria Math" panose="02040503050406030204" pitchFamily="18" charset="0"/>
                              </a:rPr>
                            </m:ctrlPr>
                          </m:sSupPr>
                          <m:e>
                            <m:r>
                              <a:rPr lang="en-IN" b="1">
                                <a:latin typeface="Cambria Math" panose="02040503050406030204" pitchFamily="18" charset="0"/>
                              </a:rPr>
                              <m:t>𝐳</m:t>
                            </m:r>
                          </m:e>
                          <m:sup>
                            <m:r>
                              <a:rPr lang="en-IN">
                                <a:latin typeface="Cambria Math" panose="02040503050406030204" pitchFamily="18" charset="0"/>
                              </a:rPr>
                              <m:t>𝑇</m:t>
                            </m:r>
                          </m:sup>
                        </m:sSup>
                      </m:sub>
                      <m:sup>
                        <m:r>
                          <a:rPr lang="en-IN">
                            <a:latin typeface="Cambria Math" panose="02040503050406030204" pitchFamily="18" charset="0"/>
                          </a:rPr>
                          <m:t>𝑓</m:t>
                        </m:r>
                      </m:sup>
                    </m:sSubSup>
                    <m:r>
                      <a:rPr lang="en-IN">
                        <a:latin typeface="Cambria Math" panose="02040503050406030204" pitchFamily="18" charset="0"/>
                      </a:rPr>
                      <m:t>⋅</m:t>
                    </m:r>
                    <m:r>
                      <a:rPr lang="en-IN">
                        <a:latin typeface="Cambria Math" panose="02040503050406030204" pitchFamily="18" charset="0"/>
                      </a:rPr>
                      <m:t>𝑈</m:t>
                    </m:r>
                    <m:r>
                      <a:rPr lang="en-IN">
                        <a:latin typeface="Cambria Math" panose="02040503050406030204" pitchFamily="18" charset="0"/>
                      </a:rPr>
                      <m:t>⋅</m:t>
                    </m:r>
                    <m:sSubSup>
                      <m:sSubSupPr>
                        <m:ctrlPr>
                          <a:rPr lang="en-IN" i="1">
                            <a:latin typeface="Cambria Math" panose="02040503050406030204" pitchFamily="18" charset="0"/>
                          </a:rPr>
                        </m:ctrlPr>
                      </m:sSubSupPr>
                      <m:e>
                        <m:r>
                          <a:rPr lang="en-IN">
                            <a:latin typeface="Cambria Math" panose="02040503050406030204" pitchFamily="18" charset="0"/>
                          </a:rPr>
                          <m:t>𝐽</m:t>
                        </m:r>
                      </m:e>
                      <m:sub>
                        <m:sSup>
                          <m:sSupPr>
                            <m:ctrlPr>
                              <a:rPr lang="en-IN" i="1">
                                <a:latin typeface="Cambria Math" panose="02040503050406030204" pitchFamily="18" charset="0"/>
                              </a:rPr>
                            </m:ctrlPr>
                          </m:sSupPr>
                          <m:e>
                            <m:r>
                              <a:rPr lang="en-IN" b="1">
                                <a:latin typeface="Cambria Math" panose="02040503050406030204" pitchFamily="18" charset="0"/>
                              </a:rPr>
                              <m:t>𝐳</m:t>
                            </m:r>
                          </m:e>
                          <m:sup>
                            <m:r>
                              <a:rPr lang="en-IN">
                                <a:latin typeface="Cambria Math" panose="02040503050406030204" pitchFamily="18" charset="0"/>
                              </a:rPr>
                              <m:t>𝑇</m:t>
                            </m:r>
                            <m:r>
                              <a:rPr lang="en-IN">
                                <a:latin typeface="Cambria Math" panose="02040503050406030204" pitchFamily="18" charset="0"/>
                              </a:rPr>
                              <m:t>−1</m:t>
                            </m:r>
                          </m:sup>
                        </m:sSup>
                      </m:sub>
                      <m:sup>
                        <m:r>
                          <a:rPr lang="en-IN">
                            <a:latin typeface="Cambria Math" panose="02040503050406030204" pitchFamily="18" charset="0"/>
                          </a:rPr>
                          <m:t>𝑓</m:t>
                        </m:r>
                      </m:sup>
                    </m:sSubSup>
                    <m:r>
                      <a:rPr lang="en-IN">
                        <a:latin typeface="Cambria Math" panose="02040503050406030204" pitchFamily="18" charset="0"/>
                      </a:rPr>
                      <m:t>⋅</m:t>
                    </m:r>
                    <m:r>
                      <a:rPr lang="en-IN">
                        <a:latin typeface="Cambria Math" panose="02040503050406030204" pitchFamily="18" charset="0"/>
                      </a:rPr>
                      <m:t>𝑈</m:t>
                    </m:r>
                    <m:r>
                      <a:rPr lang="en-IN">
                        <a:latin typeface="Cambria Math" panose="02040503050406030204" pitchFamily="18" charset="0"/>
                      </a:rPr>
                      <m:t>⋯</m:t>
                    </m:r>
                  </m:oMath>
                </a14:m>
                <a:r>
                  <a:rPr lang="en-IN" dirty="0"/>
                  <a:t> to continue for long</a:t>
                </a:r>
                <a:endParaRPr lang="en-IN" dirty="0" smtClean="0"/>
              </a:p>
              <a:p>
                <a:pPr lvl="3">
                  <a:lnSpc>
                    <a:spcPct val="100000"/>
                  </a:lnSpc>
                </a:pPr>
                <a:r>
                  <a:rPr lang="en-IN" dirty="0" smtClean="0"/>
                  <a:t>Gated </a:t>
                </a:r>
                <a:r>
                  <a:rPr lang="en-IN" dirty="0"/>
                  <a:t>Recurrent </a:t>
                </a:r>
                <a:r>
                  <a:rPr lang="en-IN" dirty="0" smtClean="0"/>
                  <a:t>Units, LSTMs, echo </a:t>
                </a:r>
                <a:r>
                  <a:rPr lang="en-IN" dirty="0"/>
                  <a:t>networks, skip connections, leaky </a:t>
                </a:r>
                <a:r>
                  <a:rPr lang="en-IN" dirty="0" smtClean="0"/>
                  <a:t>units. Use  </a:t>
                </a:r>
                <a:r>
                  <a:rPr lang="en-IN" dirty="0"/>
                  <a:t>“gates” to </a:t>
                </a:r>
                <a:r>
                  <a:rPr lang="en-IN" dirty="0" smtClean="0"/>
                  <a:t>force network to forget data that appeared long ago in the series. LSTM </a:t>
                </a:r>
                <a:r>
                  <a:rPr lang="en-IN" dirty="0"/>
                  <a:t>(</a:t>
                </a:r>
                <a:r>
                  <a:rPr lang="en-IN" dirty="0" err="1"/>
                  <a:t>Hochreiter</a:t>
                </a:r>
                <a:r>
                  <a:rPr lang="en-IN" dirty="0"/>
                  <a:t> and </a:t>
                </a:r>
                <a:r>
                  <a:rPr lang="en-IN" dirty="0" err="1" smtClean="0"/>
                  <a:t>Schmidhuber</a:t>
                </a:r>
                <a:r>
                  <a:rPr lang="en-IN" dirty="0" smtClean="0"/>
                  <a:t> 1997): long-short term memory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1379" r="-460"/>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16</a:t>
            </a:fld>
            <a:endParaRPr lang="en-US"/>
          </a:p>
        </p:txBody>
      </p:sp>
    </p:spTree>
    <p:extLst>
      <p:ext uri="{BB962C8B-B14F-4D97-AF65-F5344CB8AC3E}">
        <p14:creationId xmlns:p14="http://schemas.microsoft.com/office/powerpoint/2010/main" val="387209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normAutofit/>
          </a:bodyPr>
          <a:lstStyle/>
          <a:p>
            <a:r>
              <a:rPr lang="en-US" dirty="0" smtClean="0"/>
              <a:t>We </a:t>
            </a:r>
            <a:r>
              <a:rPr lang="en-US" dirty="0"/>
              <a:t>have received a </a:t>
            </a:r>
            <a:r>
              <a:rPr lang="en-US" dirty="0" smtClean="0"/>
              <a:t>quiz 4 </a:t>
            </a:r>
            <a:r>
              <a:rPr lang="en-US" dirty="0"/>
              <a:t>copy with no identification marks on </a:t>
            </a:r>
            <a:r>
              <a:rPr lang="en-US" dirty="0" smtClean="0"/>
              <a:t>it</a:t>
            </a:r>
          </a:p>
          <a:p>
            <a:pPr lvl="2"/>
            <a:r>
              <a:rPr lang="en-US" dirty="0" smtClean="0"/>
              <a:t>Once grades </a:t>
            </a:r>
            <a:r>
              <a:rPr lang="en-US" dirty="0"/>
              <a:t>are released, the </a:t>
            </a:r>
            <a:r>
              <a:rPr lang="en-US" dirty="0" smtClean="0"/>
              <a:t>concerned student may claim the copy</a:t>
            </a:r>
          </a:p>
          <a:p>
            <a:pPr lvl="2"/>
            <a:r>
              <a:rPr lang="en-US" dirty="0" smtClean="0"/>
              <a:t>Attendance records, handwriting checks </a:t>
            </a:r>
            <a:r>
              <a:rPr lang="en-US" dirty="0"/>
              <a:t>will be used to </a:t>
            </a:r>
            <a:r>
              <a:rPr lang="en-US" dirty="0" smtClean="0"/>
              <a:t>verify</a:t>
            </a:r>
          </a:p>
          <a:p>
            <a:pPr lvl="2"/>
            <a:r>
              <a:rPr lang="en-US" dirty="0" smtClean="0"/>
              <a:t>A </a:t>
            </a:r>
            <a:r>
              <a:rPr lang="en-US" dirty="0"/>
              <a:t>token penalty of 1 mark would be awarded to the student for this </a:t>
            </a:r>
            <a:r>
              <a:rPr lang="en-US" dirty="0" smtClean="0"/>
              <a:t>quiz</a:t>
            </a:r>
            <a:endParaRPr lang="en-US" dirty="0"/>
          </a:p>
          <a:p>
            <a:r>
              <a:rPr lang="en-US" dirty="0" smtClean="0"/>
              <a:t>The </a:t>
            </a:r>
            <a:r>
              <a:rPr lang="en-US" dirty="0"/>
              <a:t>above scheme worked only because only one unmarked </a:t>
            </a:r>
            <a:r>
              <a:rPr lang="en-US" dirty="0" smtClean="0"/>
              <a:t>copy</a:t>
            </a:r>
          </a:p>
          <a:p>
            <a:pPr lvl="2"/>
            <a:r>
              <a:rPr lang="en-US" dirty="0"/>
              <a:t>T</a:t>
            </a:r>
            <a:r>
              <a:rPr lang="en-US" dirty="0" smtClean="0"/>
              <a:t>wo </a:t>
            </a:r>
            <a:r>
              <a:rPr lang="en-US" dirty="0"/>
              <a:t>or more unmarked </a:t>
            </a:r>
            <a:r>
              <a:rPr lang="en-US" dirty="0" smtClean="0"/>
              <a:t>copies put this process in jeopardy</a:t>
            </a:r>
          </a:p>
          <a:p>
            <a:pPr lvl="2"/>
            <a:r>
              <a:rPr lang="en-US" dirty="0" smtClean="0"/>
              <a:t>Students </a:t>
            </a:r>
            <a:r>
              <a:rPr lang="en-US" dirty="0"/>
              <a:t>are advised to </a:t>
            </a:r>
            <a:r>
              <a:rPr lang="en-US" dirty="0" smtClean="0"/>
              <a:t>write their </a:t>
            </a:r>
            <a:r>
              <a:rPr lang="en-US" dirty="0"/>
              <a:t>name, roll number and department very legibly on each sheet of the </a:t>
            </a:r>
            <a:r>
              <a:rPr lang="en-US" dirty="0" smtClean="0"/>
              <a:t>answer </a:t>
            </a:r>
            <a:r>
              <a:rPr lang="en-US" dirty="0"/>
              <a:t>sheet in the space </a:t>
            </a:r>
            <a:r>
              <a:rPr lang="en-US" dirty="0" smtClean="0"/>
              <a:t>provided</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2</a:t>
            </a:fld>
            <a:endParaRPr lang="en-US"/>
          </a:p>
        </p:txBody>
      </p:sp>
    </p:spTree>
    <p:extLst>
      <p:ext uri="{BB962C8B-B14F-4D97-AF65-F5344CB8AC3E}">
        <p14:creationId xmlns:p14="http://schemas.microsoft.com/office/powerpoint/2010/main" val="217086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Recap of Last Lecture</a:t>
            </a:r>
            <a:endParaRPr lang="en-IN" dirty="0"/>
          </a:p>
        </p:txBody>
      </p:sp>
      <p:sp>
        <p:nvSpPr>
          <p:cNvPr id="3" name="Content Placeholder 2"/>
          <p:cNvSpPr>
            <a:spLocks noGrp="1"/>
          </p:cNvSpPr>
          <p:nvPr>
            <p:ph idx="1"/>
          </p:nvPr>
        </p:nvSpPr>
        <p:spPr/>
        <p:txBody>
          <a:bodyPr/>
          <a:lstStyle/>
          <a:p>
            <a:r>
              <a:rPr lang="en-IN" dirty="0" smtClean="0"/>
              <a:t>Neural networks can be adapted to exploit structure in data</a:t>
            </a:r>
          </a:p>
          <a:p>
            <a:pPr lvl="2"/>
            <a:r>
              <a:rPr lang="en-IN" dirty="0" smtClean="0"/>
              <a:t>Faster/more accurate than simple feedforward networks</a:t>
            </a:r>
          </a:p>
          <a:p>
            <a:pPr lvl="2"/>
            <a:r>
              <a:rPr lang="en-IN" dirty="0" smtClean="0"/>
              <a:t>May learn more informative features with less training data</a:t>
            </a:r>
          </a:p>
          <a:p>
            <a:pPr lvl="2"/>
            <a:r>
              <a:rPr lang="en-IN" dirty="0" smtClean="0"/>
              <a:t>Key idea: ask initial hidden layers to learn low-level features that only combine a few raw features “locally” e.g. pixels that are near to each other</a:t>
            </a:r>
          </a:p>
          <a:p>
            <a:pPr lvl="2"/>
            <a:r>
              <a:rPr lang="en-IN" dirty="0" smtClean="0"/>
              <a:t>Higher level hidden layers could use these to learn more abstract features</a:t>
            </a:r>
          </a:p>
          <a:p>
            <a:r>
              <a:rPr lang="en-IN" dirty="0" smtClean="0"/>
              <a:t>Convolutional Neural Networks</a:t>
            </a:r>
          </a:p>
          <a:p>
            <a:pPr lvl="2"/>
            <a:r>
              <a:rPr lang="en-IN" dirty="0" smtClean="0"/>
              <a:t>Use the idea of convolutions to implement a local feature extractor</a:t>
            </a:r>
          </a:p>
          <a:p>
            <a:pPr lvl="2"/>
            <a:r>
              <a:rPr lang="en-IN" dirty="0" smtClean="0"/>
              <a:t>Notion of convolutions can be extended to 1D, 2D, 3D, … </a:t>
            </a:r>
            <a:r>
              <a:rPr lang="en-IN" dirty="0" err="1" smtClean="0"/>
              <a:t>nD</a:t>
            </a:r>
            <a:r>
              <a:rPr lang="en-IN" dirty="0" smtClean="0"/>
              <a:t> data</a:t>
            </a:r>
          </a:p>
          <a:p>
            <a:pPr lvl="2"/>
            <a:r>
              <a:rPr lang="en-IN" dirty="0" smtClean="0"/>
              <a:t>Pooling operations popular in reducing total number of features</a:t>
            </a:r>
          </a:p>
          <a:p>
            <a:pPr lvl="2"/>
            <a:r>
              <a:rPr lang="en-IN" dirty="0" smtClean="0"/>
              <a:t>CNNs very popular for image/video processing (even text processing)</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3</a:t>
            </a:fld>
            <a:endParaRPr lang="en-US"/>
          </a:p>
        </p:txBody>
      </p:sp>
    </p:spTree>
    <p:extLst>
      <p:ext uri="{BB962C8B-B14F-4D97-AF65-F5344CB8AC3E}">
        <p14:creationId xmlns:p14="http://schemas.microsoft.com/office/powerpoint/2010/main" val="383802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4121253821"/>
              </p:ext>
            </p:extLst>
          </p:nvPr>
        </p:nvGraphicFramePr>
        <p:xfrm>
          <a:off x="253353" y="4111623"/>
          <a:ext cx="3000000" cy="600000"/>
        </p:xfrm>
        <a:graphic>
          <a:graphicData uri="http://schemas.openxmlformats.org/drawingml/2006/table">
            <a:tbl>
              <a:tblPr>
                <a:tableStyleId>{21E4AEA4-8DFA-4A89-87EB-49C32662AFE0}</a:tableStyleId>
              </a:tblPr>
              <a:tblGrid>
                <a:gridCol w="600000">
                  <a:extLst>
                    <a:ext uri="{9D8B030D-6E8A-4147-A177-3AD203B41FA5}">
                      <a16:colId xmlns:a16="http://schemas.microsoft.com/office/drawing/2014/main" val="218658718"/>
                    </a:ext>
                  </a:extLst>
                </a:gridCol>
                <a:gridCol w="600000">
                  <a:extLst>
                    <a:ext uri="{9D8B030D-6E8A-4147-A177-3AD203B41FA5}">
                      <a16:colId xmlns:a16="http://schemas.microsoft.com/office/drawing/2014/main" val="141169156"/>
                    </a:ext>
                  </a:extLst>
                </a:gridCol>
                <a:gridCol w="600000">
                  <a:extLst>
                    <a:ext uri="{9D8B030D-6E8A-4147-A177-3AD203B41FA5}">
                      <a16:colId xmlns:a16="http://schemas.microsoft.com/office/drawing/2014/main" val="3814900417"/>
                    </a:ext>
                  </a:extLst>
                </a:gridCol>
                <a:gridCol w="600000">
                  <a:extLst>
                    <a:ext uri="{9D8B030D-6E8A-4147-A177-3AD203B41FA5}">
                      <a16:colId xmlns:a16="http://schemas.microsoft.com/office/drawing/2014/main" val="3469249348"/>
                    </a:ext>
                  </a:extLst>
                </a:gridCol>
                <a:gridCol w="600000">
                  <a:extLst>
                    <a:ext uri="{9D8B030D-6E8A-4147-A177-3AD203B41FA5}">
                      <a16:colId xmlns:a16="http://schemas.microsoft.com/office/drawing/2014/main" val="1194027235"/>
                    </a:ext>
                  </a:extLst>
                </a:gridCol>
              </a:tblGrid>
              <a:tr h="600000">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361561594"/>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176722699"/>
              </p:ext>
            </p:extLst>
          </p:nvPr>
        </p:nvGraphicFramePr>
        <p:xfrm>
          <a:off x="3253353" y="1111624"/>
          <a:ext cx="600000" cy="3600000"/>
        </p:xfrm>
        <a:graphic>
          <a:graphicData uri="http://schemas.openxmlformats.org/drawingml/2006/table">
            <a:tbl>
              <a:tblPr>
                <a:tableStyleId>{21E4AEA4-8DFA-4A89-87EB-49C32662AFE0}</a:tableStyleId>
              </a:tblPr>
              <a:tblGrid>
                <a:gridCol w="600000">
                  <a:extLst>
                    <a:ext uri="{9D8B030D-6E8A-4147-A177-3AD203B41FA5}">
                      <a16:colId xmlns:a16="http://schemas.microsoft.com/office/drawing/2014/main" val="218658718"/>
                    </a:ext>
                  </a:extLst>
                </a:gridCol>
              </a:tblGrid>
              <a:tr h="600000">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361561594"/>
                  </a:ext>
                </a:extLst>
              </a:tr>
              <a:tr h="600000">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481851088"/>
                  </a:ext>
                </a:extLst>
              </a:tr>
              <a:tr h="600000">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878001975"/>
                  </a:ext>
                </a:extLst>
              </a:tr>
              <a:tr h="600000">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694155585"/>
                  </a:ext>
                </a:extLst>
              </a:tr>
              <a:tr h="600000">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53488415"/>
                  </a:ext>
                </a:extLst>
              </a:tr>
              <a:tr h="600000">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986503010"/>
                  </a:ext>
                </a:extLst>
              </a:tr>
            </a:tbl>
          </a:graphicData>
        </a:graphic>
      </p:graphicFrame>
      <p:sp>
        <p:nvSpPr>
          <p:cNvPr id="2" name="Title 1"/>
          <p:cNvSpPr>
            <a:spLocks noGrp="1"/>
          </p:cNvSpPr>
          <p:nvPr>
            <p:ph type="title"/>
          </p:nvPr>
        </p:nvSpPr>
        <p:spPr/>
        <p:txBody>
          <a:bodyPr/>
          <a:lstStyle/>
          <a:p>
            <a:r>
              <a:rPr lang="en-IN" dirty="0" smtClean="0"/>
              <a:t>Pooling and Strides – an example</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312405371"/>
              </p:ext>
            </p:extLst>
          </p:nvPr>
        </p:nvGraphicFramePr>
        <p:xfrm>
          <a:off x="253353" y="1111624"/>
          <a:ext cx="3000000" cy="3000000"/>
        </p:xfrm>
        <a:graphic>
          <a:graphicData uri="http://schemas.openxmlformats.org/drawingml/2006/table">
            <a:tbl>
              <a:tblPr>
                <a:tableStyleId>{21E4AEA4-8DFA-4A89-87EB-49C32662AFE0}</a:tableStyleId>
              </a:tblPr>
              <a:tblGrid>
                <a:gridCol w="600000">
                  <a:extLst>
                    <a:ext uri="{9D8B030D-6E8A-4147-A177-3AD203B41FA5}">
                      <a16:colId xmlns:a16="http://schemas.microsoft.com/office/drawing/2014/main" val="218658718"/>
                    </a:ext>
                  </a:extLst>
                </a:gridCol>
                <a:gridCol w="600000">
                  <a:extLst>
                    <a:ext uri="{9D8B030D-6E8A-4147-A177-3AD203B41FA5}">
                      <a16:colId xmlns:a16="http://schemas.microsoft.com/office/drawing/2014/main" val="141169156"/>
                    </a:ext>
                  </a:extLst>
                </a:gridCol>
                <a:gridCol w="600000">
                  <a:extLst>
                    <a:ext uri="{9D8B030D-6E8A-4147-A177-3AD203B41FA5}">
                      <a16:colId xmlns:a16="http://schemas.microsoft.com/office/drawing/2014/main" val="3814900417"/>
                    </a:ext>
                  </a:extLst>
                </a:gridCol>
                <a:gridCol w="600000">
                  <a:extLst>
                    <a:ext uri="{9D8B030D-6E8A-4147-A177-3AD203B41FA5}">
                      <a16:colId xmlns:a16="http://schemas.microsoft.com/office/drawing/2014/main" val="3469249348"/>
                    </a:ext>
                  </a:extLst>
                </a:gridCol>
                <a:gridCol w="600000">
                  <a:extLst>
                    <a:ext uri="{9D8B030D-6E8A-4147-A177-3AD203B41FA5}">
                      <a16:colId xmlns:a16="http://schemas.microsoft.com/office/drawing/2014/main" val="1194027235"/>
                    </a:ext>
                  </a:extLst>
                </a:gridCol>
              </a:tblGrid>
              <a:tr h="600000">
                <a:tc>
                  <a:txBody>
                    <a:bodyPr/>
                    <a:lstStyle/>
                    <a:p>
                      <a:pPr algn="ctr"/>
                      <a:r>
                        <a:rPr lang="en-IN" sz="2400" dirty="0" smtClean="0">
                          <a:latin typeface="+mj-lt"/>
                        </a:rPr>
                        <a:t>1</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2</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3</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4</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5</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561594"/>
                  </a:ext>
                </a:extLst>
              </a:tr>
              <a:tr h="600000">
                <a:tc>
                  <a:txBody>
                    <a:bodyPr/>
                    <a:lstStyle/>
                    <a:p>
                      <a:pPr algn="ctr"/>
                      <a:r>
                        <a:rPr lang="en-IN" sz="2400" dirty="0" smtClean="0">
                          <a:latin typeface="+mj-lt"/>
                        </a:rPr>
                        <a:t>9</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8</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7</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6</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1851088"/>
                  </a:ext>
                </a:extLst>
              </a:tr>
              <a:tr h="600000">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2</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4</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6</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8</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8001975"/>
                  </a:ext>
                </a:extLst>
              </a:tr>
              <a:tr h="600000">
                <a:tc>
                  <a:txBody>
                    <a:bodyPr/>
                    <a:lstStyle/>
                    <a:p>
                      <a:pPr algn="ctr"/>
                      <a:r>
                        <a:rPr lang="en-IN" sz="2400" dirty="0" smtClean="0">
                          <a:latin typeface="+mj-lt"/>
                        </a:rPr>
                        <a:t>2</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3</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4</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5</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1</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4155585"/>
                  </a:ext>
                </a:extLst>
              </a:tr>
              <a:tr h="600000">
                <a:tc>
                  <a:txBody>
                    <a:bodyPr/>
                    <a:lstStyle/>
                    <a:p>
                      <a:pPr algn="ctr"/>
                      <a:r>
                        <a:rPr lang="en-IN" sz="2400" dirty="0" smtClean="0">
                          <a:latin typeface="+mj-lt"/>
                        </a:rPr>
                        <a:t>6</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7</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8</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9</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3488415"/>
                  </a:ext>
                </a:extLst>
              </a:tr>
            </a:tbl>
          </a:graphicData>
        </a:graphic>
      </p:graphicFrame>
      <p:sp>
        <p:nvSpPr>
          <p:cNvPr id="7" name="Right Arrow 6"/>
          <p:cNvSpPr/>
          <p:nvPr/>
        </p:nvSpPr>
        <p:spPr>
          <a:xfrm>
            <a:off x="4693917" y="1111624"/>
            <a:ext cx="2664542" cy="806245"/>
          </a:xfrm>
          <a:prstGeom prst="rightArrow">
            <a:avLst>
              <a:gd name="adj1" fmla="val 64634"/>
              <a:gd name="adj2" fmla="val 756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mj-lt"/>
              </a:rPr>
              <a:t>2 x 2 max pool</a:t>
            </a:r>
          </a:p>
          <a:p>
            <a:pPr algn="ctr"/>
            <a:r>
              <a:rPr lang="en-IN" dirty="0">
                <a:latin typeface="+mj-lt"/>
              </a:rPr>
              <a:t>2</a:t>
            </a:r>
            <a:r>
              <a:rPr lang="en-IN" dirty="0" smtClean="0">
                <a:latin typeface="+mj-lt"/>
              </a:rPr>
              <a:t> x 1 stride</a:t>
            </a:r>
            <a:endParaRPr lang="en-IN" dirty="0">
              <a:latin typeface="+mj-lt"/>
            </a:endParaRPr>
          </a:p>
        </p:txBody>
      </p:sp>
      <p:graphicFrame>
        <p:nvGraphicFramePr>
          <p:cNvPr id="8" name="Table 7"/>
          <p:cNvGraphicFramePr>
            <a:graphicFrameLocks noGrp="1"/>
          </p:cNvGraphicFramePr>
          <p:nvPr>
            <p:extLst>
              <p:ext uri="{D42A27DB-BD31-4B8C-83A1-F6EECF244321}">
                <p14:modId xmlns:p14="http://schemas.microsoft.com/office/powerpoint/2010/main" val="3929119416"/>
              </p:ext>
            </p:extLst>
          </p:nvPr>
        </p:nvGraphicFramePr>
        <p:xfrm>
          <a:off x="7661810" y="1111624"/>
          <a:ext cx="3006000" cy="1803600"/>
        </p:xfrm>
        <a:graphic>
          <a:graphicData uri="http://schemas.openxmlformats.org/drawingml/2006/table">
            <a:tbl>
              <a:tblPr>
                <a:tableStyleId>{21E4AEA4-8DFA-4A89-87EB-49C32662AFE0}</a:tableStyleId>
              </a:tblPr>
              <a:tblGrid>
                <a:gridCol w="601200">
                  <a:extLst>
                    <a:ext uri="{9D8B030D-6E8A-4147-A177-3AD203B41FA5}">
                      <a16:colId xmlns:a16="http://schemas.microsoft.com/office/drawing/2014/main" val="218658718"/>
                    </a:ext>
                  </a:extLst>
                </a:gridCol>
                <a:gridCol w="601200">
                  <a:extLst>
                    <a:ext uri="{9D8B030D-6E8A-4147-A177-3AD203B41FA5}">
                      <a16:colId xmlns:a16="http://schemas.microsoft.com/office/drawing/2014/main" val="141169156"/>
                    </a:ext>
                  </a:extLst>
                </a:gridCol>
                <a:gridCol w="601200">
                  <a:extLst>
                    <a:ext uri="{9D8B030D-6E8A-4147-A177-3AD203B41FA5}">
                      <a16:colId xmlns:a16="http://schemas.microsoft.com/office/drawing/2014/main" val="3814900417"/>
                    </a:ext>
                  </a:extLst>
                </a:gridCol>
                <a:gridCol w="601200">
                  <a:extLst>
                    <a:ext uri="{9D8B030D-6E8A-4147-A177-3AD203B41FA5}">
                      <a16:colId xmlns:a16="http://schemas.microsoft.com/office/drawing/2014/main" val="3469249348"/>
                    </a:ext>
                  </a:extLst>
                </a:gridCol>
                <a:gridCol w="601200">
                  <a:extLst>
                    <a:ext uri="{9D8B030D-6E8A-4147-A177-3AD203B41FA5}">
                      <a16:colId xmlns:a16="http://schemas.microsoft.com/office/drawing/2014/main" val="850092013"/>
                    </a:ext>
                  </a:extLst>
                </a:gridCol>
              </a:tblGrid>
              <a:tr h="601200">
                <a:tc>
                  <a:txBody>
                    <a:bodyPr/>
                    <a:lstStyle/>
                    <a:p>
                      <a:pPr algn="ctr"/>
                      <a:r>
                        <a:rPr lang="en-IN" sz="2400" dirty="0" smtClean="0">
                          <a:latin typeface="+mj-lt"/>
                        </a:rPr>
                        <a:t>9</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8</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7</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6</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5</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61561594"/>
                  </a:ext>
                </a:extLst>
              </a:tr>
              <a:tr h="601200">
                <a:tc>
                  <a:txBody>
                    <a:bodyPr/>
                    <a:lstStyle/>
                    <a:p>
                      <a:pPr algn="ctr"/>
                      <a:r>
                        <a:rPr lang="en-IN" sz="2400" dirty="0" smtClean="0">
                          <a:latin typeface="+mj-lt"/>
                        </a:rPr>
                        <a:t>3</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4</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6</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8</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8</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481851088"/>
                  </a:ext>
                </a:extLst>
              </a:tr>
              <a:tr h="601200">
                <a:tc>
                  <a:txBody>
                    <a:bodyPr/>
                    <a:lstStyle/>
                    <a:p>
                      <a:pPr algn="ctr"/>
                      <a:r>
                        <a:rPr lang="en-IN" sz="2400" dirty="0" smtClean="0">
                          <a:latin typeface="+mj-lt"/>
                        </a:rPr>
                        <a:t>7</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8</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9</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9</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878001975"/>
                  </a:ext>
                </a:extLst>
              </a:tr>
            </a:tbl>
          </a:graphicData>
        </a:graphic>
      </p:graphicFrame>
      <p:sp>
        <p:nvSpPr>
          <p:cNvPr id="9" name="Rectangle 8"/>
          <p:cNvSpPr/>
          <p:nvPr/>
        </p:nvSpPr>
        <p:spPr>
          <a:xfrm>
            <a:off x="253353" y="1131867"/>
            <a:ext cx="1215851" cy="1160207"/>
          </a:xfrm>
          <a:prstGeom prst="rect">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ular Callout 10"/>
          <p:cNvSpPr/>
          <p:nvPr/>
        </p:nvSpPr>
        <p:spPr>
          <a:xfrm>
            <a:off x="3556704" y="5031626"/>
            <a:ext cx="1526573" cy="842773"/>
          </a:xfrm>
          <a:prstGeom prst="wedgeRectCallout">
            <a:avLst>
              <a:gd name="adj1" fmla="val -103553"/>
              <a:gd name="adj2" fmla="val -7439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IN" sz="2400" dirty="0" smtClean="0">
                <a:solidFill>
                  <a:schemeClr val="tx1"/>
                </a:solidFill>
                <a:latin typeface="+mj-lt"/>
              </a:rPr>
              <a:t>Padding</a:t>
            </a:r>
            <a:endParaRPr lang="en-IN" sz="2400" dirty="0">
              <a:solidFill>
                <a:schemeClr val="tx1"/>
              </a:solidFill>
              <a:latin typeface="+mj-lt"/>
            </a:endParaRPr>
          </a:p>
        </p:txBody>
      </p:sp>
    </p:spTree>
    <p:extLst>
      <p:ext uri="{BB962C8B-B14F-4D97-AF65-F5344CB8AC3E}">
        <p14:creationId xmlns:p14="http://schemas.microsoft.com/office/powerpoint/2010/main" val="95772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right)">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63" presetClass="path" presetSubtype="0" accel="50000" decel="50000" fill="hold" grpId="1" nodeType="clickEffect">
                                  <p:stCondLst>
                                    <p:cond delay="0"/>
                                  </p:stCondLst>
                                  <p:childTnLst>
                                    <p:animMotion origin="layout" path="M -2.91667E-6 2.96296E-6 L 0.04987 2.96296E-6 " pathEditMode="relative" rAng="0" ptsTypes="AA">
                                      <p:cBhvr>
                                        <p:cTn id="34" dur="1000" fill="hold"/>
                                        <p:tgtEl>
                                          <p:spTgt spid="9"/>
                                        </p:tgtEl>
                                        <p:attrNameLst>
                                          <p:attrName>ppt_x</p:attrName>
                                          <p:attrName>ppt_y</p:attrName>
                                        </p:attrNameLst>
                                      </p:cBhvr>
                                      <p:rCtr x="2487" y="0"/>
                                    </p:animMotion>
                                  </p:childTnLst>
                                </p:cTn>
                              </p:par>
                            </p:childTnLst>
                          </p:cTn>
                        </p:par>
                      </p:childTnLst>
                    </p:cTn>
                  </p:par>
                  <p:par>
                    <p:cTn id="35" fill="hold">
                      <p:stCondLst>
                        <p:cond delay="indefinite"/>
                      </p:stCondLst>
                      <p:childTnLst>
                        <p:par>
                          <p:cTn id="36" fill="hold">
                            <p:stCondLst>
                              <p:cond delay="0"/>
                            </p:stCondLst>
                            <p:childTnLst>
                              <p:par>
                                <p:cTn id="37" presetID="63" presetClass="path" presetSubtype="0" accel="50000" decel="50000" fill="hold" grpId="2" nodeType="clickEffect">
                                  <p:stCondLst>
                                    <p:cond delay="0"/>
                                  </p:stCondLst>
                                  <p:childTnLst>
                                    <p:animMotion origin="layout" path="M 0.04987 2.96296E-6 L 0.09818 -0.00047 " pathEditMode="relative" rAng="0" ptsTypes="AA">
                                      <p:cBhvr>
                                        <p:cTn id="38" dur="1000" fill="hold"/>
                                        <p:tgtEl>
                                          <p:spTgt spid="9"/>
                                        </p:tgtEl>
                                        <p:attrNameLst>
                                          <p:attrName>ppt_x</p:attrName>
                                          <p:attrName>ppt_y</p:attrName>
                                        </p:attrNameLst>
                                      </p:cBhvr>
                                      <p:rCtr x="2409" y="-23"/>
                                    </p:animMotion>
                                  </p:childTnLst>
                                </p:cTn>
                              </p:par>
                            </p:childTnLst>
                          </p:cTn>
                        </p:par>
                      </p:childTnLst>
                    </p:cTn>
                  </p:par>
                  <p:par>
                    <p:cTn id="39" fill="hold">
                      <p:stCondLst>
                        <p:cond delay="indefinite"/>
                      </p:stCondLst>
                      <p:childTnLst>
                        <p:par>
                          <p:cTn id="40" fill="hold">
                            <p:stCondLst>
                              <p:cond delay="0"/>
                            </p:stCondLst>
                            <p:childTnLst>
                              <p:par>
                                <p:cTn id="41" presetID="63" presetClass="path" presetSubtype="0" accel="50000" decel="50000" fill="hold" grpId="3" nodeType="clickEffect">
                                  <p:stCondLst>
                                    <p:cond delay="0"/>
                                  </p:stCondLst>
                                  <p:childTnLst>
                                    <p:animMotion origin="layout" path="M 0.09818 -0.00047 L 0.14714 0.00139 " pathEditMode="relative" rAng="0" ptsTypes="AA">
                                      <p:cBhvr>
                                        <p:cTn id="42" dur="1000" fill="hold"/>
                                        <p:tgtEl>
                                          <p:spTgt spid="9"/>
                                        </p:tgtEl>
                                        <p:attrNameLst>
                                          <p:attrName>ppt_x</p:attrName>
                                          <p:attrName>ppt_y</p:attrName>
                                        </p:attrNameLst>
                                      </p:cBhvr>
                                      <p:rCtr x="2448" y="93"/>
                                    </p:animMotion>
                                  </p:child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grpId="12" nodeType="clickEffect">
                                  <p:stCondLst>
                                    <p:cond delay="0"/>
                                  </p:stCondLst>
                                  <p:childTnLst>
                                    <p:animMotion origin="layout" path="M 0.14714 0.00139 L 0.19623 0.00023 " pathEditMode="relative" rAng="0" ptsTypes="AA">
                                      <p:cBhvr>
                                        <p:cTn id="46" dur="1000" fill="hold"/>
                                        <p:tgtEl>
                                          <p:spTgt spid="9"/>
                                        </p:tgtEl>
                                        <p:attrNameLst>
                                          <p:attrName>ppt_x</p:attrName>
                                          <p:attrName>ppt_y</p:attrName>
                                        </p:attrNameLst>
                                      </p:cBhvr>
                                      <p:rCtr x="2448" y="0"/>
                                    </p:animMotion>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4" nodeType="clickEffect">
                                  <p:stCondLst>
                                    <p:cond delay="0"/>
                                  </p:stCondLst>
                                  <p:childTnLst>
                                    <p:animMotion origin="layout" path="M 0.19623 0.00023 L -0.0013 0.17453 " pathEditMode="relative" rAng="0" ptsTypes="AA">
                                      <p:cBhvr>
                                        <p:cTn id="50" dur="1000" fill="hold"/>
                                        <p:tgtEl>
                                          <p:spTgt spid="9"/>
                                        </p:tgtEl>
                                        <p:attrNameLst>
                                          <p:attrName>ppt_x</p:attrName>
                                          <p:attrName>ppt_y</p:attrName>
                                        </p:attrNameLst>
                                      </p:cBhvr>
                                      <p:rCtr x="-9883" y="8704"/>
                                    </p:animMotion>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grpId="5" nodeType="clickEffect">
                                  <p:stCondLst>
                                    <p:cond delay="0"/>
                                  </p:stCondLst>
                                  <p:childTnLst>
                                    <p:animMotion origin="layout" path="M -0.0013 0.17453 L 0.04987 0.17361 " pathEditMode="relative" rAng="0" ptsTypes="AA">
                                      <p:cBhvr>
                                        <p:cTn id="54" dur="1000" fill="hold"/>
                                        <p:tgtEl>
                                          <p:spTgt spid="9"/>
                                        </p:tgtEl>
                                        <p:attrNameLst>
                                          <p:attrName>ppt_x</p:attrName>
                                          <p:attrName>ppt_y</p:attrName>
                                        </p:attrNameLst>
                                      </p:cBhvr>
                                      <p:rCtr x="2552" y="-46"/>
                                    </p:animMotion>
                                  </p:childTnLst>
                                </p:cTn>
                              </p:par>
                            </p:childTnLst>
                          </p:cTn>
                        </p:par>
                      </p:childTnLst>
                    </p:cTn>
                  </p:par>
                  <p:par>
                    <p:cTn id="55" fill="hold">
                      <p:stCondLst>
                        <p:cond delay="indefinite"/>
                      </p:stCondLst>
                      <p:childTnLst>
                        <p:par>
                          <p:cTn id="56" fill="hold">
                            <p:stCondLst>
                              <p:cond delay="0"/>
                            </p:stCondLst>
                            <p:childTnLst>
                              <p:par>
                                <p:cTn id="57" presetID="63" presetClass="path" presetSubtype="0" accel="50000" decel="50000" fill="hold" grpId="6" nodeType="clickEffect">
                                  <p:stCondLst>
                                    <p:cond delay="0"/>
                                  </p:stCondLst>
                                  <p:childTnLst>
                                    <p:animMotion origin="layout" path="M 0.04987 0.17361 L 0.09766 0.17453 " pathEditMode="relative" rAng="0" ptsTypes="AA">
                                      <p:cBhvr>
                                        <p:cTn id="58" dur="1000" fill="hold"/>
                                        <p:tgtEl>
                                          <p:spTgt spid="9"/>
                                        </p:tgtEl>
                                        <p:attrNameLst>
                                          <p:attrName>ppt_x</p:attrName>
                                          <p:attrName>ppt_y</p:attrName>
                                        </p:attrNameLst>
                                      </p:cBhvr>
                                      <p:rCtr x="2383" y="46"/>
                                    </p:animMotion>
                                  </p:childTnLst>
                                </p:cTn>
                              </p:par>
                            </p:childTnLst>
                          </p:cTn>
                        </p:par>
                      </p:childTnLst>
                    </p:cTn>
                  </p:par>
                  <p:par>
                    <p:cTn id="59" fill="hold">
                      <p:stCondLst>
                        <p:cond delay="indefinite"/>
                      </p:stCondLst>
                      <p:childTnLst>
                        <p:par>
                          <p:cTn id="60" fill="hold">
                            <p:stCondLst>
                              <p:cond delay="0"/>
                            </p:stCondLst>
                            <p:childTnLst>
                              <p:par>
                                <p:cTn id="61" presetID="63" presetClass="path" presetSubtype="0" accel="50000" decel="50000" fill="hold" grpId="7" nodeType="clickEffect">
                                  <p:stCondLst>
                                    <p:cond delay="0"/>
                                  </p:stCondLst>
                                  <p:childTnLst>
                                    <p:animMotion origin="layout" path="M 0.09766 0.17453 L 0.14714 0.17361 " pathEditMode="relative" rAng="0" ptsTypes="AA">
                                      <p:cBhvr>
                                        <p:cTn id="62" dur="1000" fill="hold"/>
                                        <p:tgtEl>
                                          <p:spTgt spid="9"/>
                                        </p:tgtEl>
                                        <p:attrNameLst>
                                          <p:attrName>ppt_x</p:attrName>
                                          <p:attrName>ppt_y</p:attrName>
                                        </p:attrNameLst>
                                      </p:cBhvr>
                                      <p:rCtr x="2474" y="-46"/>
                                    </p:animMotion>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grpId="13" nodeType="clickEffect">
                                  <p:stCondLst>
                                    <p:cond delay="0"/>
                                  </p:stCondLst>
                                  <p:childTnLst>
                                    <p:animMotion origin="layout" path="M 0.14714 0.17361 L 0.19623 0.17546 " pathEditMode="relative" rAng="0" ptsTypes="AA">
                                      <p:cBhvr>
                                        <p:cTn id="66" dur="1000" fill="hold"/>
                                        <p:tgtEl>
                                          <p:spTgt spid="9"/>
                                        </p:tgtEl>
                                        <p:attrNameLst>
                                          <p:attrName>ppt_x</p:attrName>
                                          <p:attrName>ppt_y</p:attrName>
                                        </p:attrNameLst>
                                      </p:cBhvr>
                                      <p:rCtr x="2448" y="93"/>
                                    </p:animMotion>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8" nodeType="clickEffect">
                                  <p:stCondLst>
                                    <p:cond delay="0"/>
                                  </p:stCondLst>
                                  <p:childTnLst>
                                    <p:animMotion origin="layout" path="M 0.19623 0.17546 L -0.0013 0.35 " pathEditMode="relative" rAng="0" ptsTypes="AA">
                                      <p:cBhvr>
                                        <p:cTn id="70" dur="1000" fill="hold"/>
                                        <p:tgtEl>
                                          <p:spTgt spid="9"/>
                                        </p:tgtEl>
                                        <p:attrNameLst>
                                          <p:attrName>ppt_x</p:attrName>
                                          <p:attrName>ppt_y</p:attrName>
                                        </p:attrNameLst>
                                      </p:cBhvr>
                                      <p:rCtr x="-9883" y="8727"/>
                                    </p:animMotion>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9" nodeType="clickEffect">
                                  <p:stCondLst>
                                    <p:cond delay="0"/>
                                  </p:stCondLst>
                                  <p:childTnLst>
                                    <p:animMotion origin="layout" path="M -0.0013 0.35 L 0.04987 0.35 " pathEditMode="relative" rAng="0" ptsTypes="AA">
                                      <p:cBhvr>
                                        <p:cTn id="74" dur="1000" fill="hold"/>
                                        <p:tgtEl>
                                          <p:spTgt spid="9"/>
                                        </p:tgtEl>
                                        <p:attrNameLst>
                                          <p:attrName>ppt_x</p:attrName>
                                          <p:attrName>ppt_y</p:attrName>
                                        </p:attrNameLst>
                                      </p:cBhvr>
                                      <p:rCtr x="2552" y="0"/>
                                    </p:animMotion>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grpId="10" nodeType="clickEffect">
                                  <p:stCondLst>
                                    <p:cond delay="0"/>
                                  </p:stCondLst>
                                  <p:childTnLst>
                                    <p:animMotion origin="layout" path="M 0.04987 0.35 L 0.09766 0.35 " pathEditMode="relative" rAng="0" ptsTypes="AA">
                                      <p:cBhvr>
                                        <p:cTn id="78" dur="1000" fill="hold"/>
                                        <p:tgtEl>
                                          <p:spTgt spid="9"/>
                                        </p:tgtEl>
                                        <p:attrNameLst>
                                          <p:attrName>ppt_x</p:attrName>
                                          <p:attrName>ppt_y</p:attrName>
                                        </p:attrNameLst>
                                      </p:cBhvr>
                                      <p:rCtr x="2383" y="0"/>
                                    </p:animMotion>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11" nodeType="clickEffect">
                                  <p:stCondLst>
                                    <p:cond delay="0"/>
                                  </p:stCondLst>
                                  <p:childTnLst>
                                    <p:animMotion origin="layout" path="M 0.09766 0.35 L 0.14818 0.35 " pathEditMode="relative" rAng="0" ptsTypes="AA">
                                      <p:cBhvr>
                                        <p:cTn id="82" dur="1000" fill="hold"/>
                                        <p:tgtEl>
                                          <p:spTgt spid="9"/>
                                        </p:tgtEl>
                                        <p:attrNameLst>
                                          <p:attrName>ppt_x</p:attrName>
                                          <p:attrName>ppt_y</p:attrName>
                                        </p:attrNameLst>
                                      </p:cBhvr>
                                      <p:rCtr x="2526" y="0"/>
                                    </p:animMotion>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14" nodeType="clickEffect">
                                  <p:stCondLst>
                                    <p:cond delay="0"/>
                                  </p:stCondLst>
                                  <p:childTnLst>
                                    <p:animMotion origin="layout" path="M 0.14818 0.35 L 0.19623 0.35 " pathEditMode="relative" rAng="0" ptsTypes="AA">
                                      <p:cBhvr>
                                        <p:cTn id="86" dur="1000" fill="hold"/>
                                        <p:tgtEl>
                                          <p:spTgt spid="9"/>
                                        </p:tgtEl>
                                        <p:attrNameLst>
                                          <p:attrName>ppt_x</p:attrName>
                                          <p:attrName>ppt_y</p:attrName>
                                        </p:attrNameLst>
                                      </p:cBhvr>
                                      <p:rCtr x="2396" y="0"/>
                                    </p:animMotion>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8"/>
                                        </p:tgtEl>
                                        <p:attrNameLst>
                                          <p:attrName>style.visibility</p:attrName>
                                        </p:attrNameLst>
                                      </p:cBhvr>
                                      <p:to>
                                        <p:strVal val="visible"/>
                                      </p:to>
                                    </p:set>
                                    <p:animEffect transition="in" filter="wipe(left)">
                                      <p:cBhvr>
                                        <p:cTn id="9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9" grpId="1" animBg="1"/>
      <p:bldP spid="9" grpId="2" animBg="1"/>
      <p:bldP spid="9" grpId="3" animBg="1"/>
      <p:bldP spid="9" grpId="4" animBg="1"/>
      <p:bldP spid="9" grpId="5" animBg="1"/>
      <p:bldP spid="9" grpId="6" animBg="1"/>
      <p:bldP spid="9" grpId="7" animBg="1"/>
      <p:bldP spid="9" grpId="8" animBg="1"/>
      <p:bldP spid="9" grpId="9" animBg="1"/>
      <p:bldP spid="9" grpId="10" animBg="1"/>
      <p:bldP spid="9" grpId="11" animBg="1"/>
      <p:bldP spid="9" grpId="12" animBg="1"/>
      <p:bldP spid="9" grpId="13" animBg="1"/>
      <p:bldP spid="9" grpId="14"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4121253821"/>
              </p:ext>
            </p:extLst>
          </p:nvPr>
        </p:nvGraphicFramePr>
        <p:xfrm>
          <a:off x="253353" y="4111623"/>
          <a:ext cx="3000000" cy="600000"/>
        </p:xfrm>
        <a:graphic>
          <a:graphicData uri="http://schemas.openxmlformats.org/drawingml/2006/table">
            <a:tbl>
              <a:tblPr>
                <a:tableStyleId>{21E4AEA4-8DFA-4A89-87EB-49C32662AFE0}</a:tableStyleId>
              </a:tblPr>
              <a:tblGrid>
                <a:gridCol w="600000">
                  <a:extLst>
                    <a:ext uri="{9D8B030D-6E8A-4147-A177-3AD203B41FA5}">
                      <a16:colId xmlns:a16="http://schemas.microsoft.com/office/drawing/2014/main" val="218658718"/>
                    </a:ext>
                  </a:extLst>
                </a:gridCol>
                <a:gridCol w="600000">
                  <a:extLst>
                    <a:ext uri="{9D8B030D-6E8A-4147-A177-3AD203B41FA5}">
                      <a16:colId xmlns:a16="http://schemas.microsoft.com/office/drawing/2014/main" val="141169156"/>
                    </a:ext>
                  </a:extLst>
                </a:gridCol>
                <a:gridCol w="600000">
                  <a:extLst>
                    <a:ext uri="{9D8B030D-6E8A-4147-A177-3AD203B41FA5}">
                      <a16:colId xmlns:a16="http://schemas.microsoft.com/office/drawing/2014/main" val="3814900417"/>
                    </a:ext>
                  </a:extLst>
                </a:gridCol>
                <a:gridCol w="600000">
                  <a:extLst>
                    <a:ext uri="{9D8B030D-6E8A-4147-A177-3AD203B41FA5}">
                      <a16:colId xmlns:a16="http://schemas.microsoft.com/office/drawing/2014/main" val="3469249348"/>
                    </a:ext>
                  </a:extLst>
                </a:gridCol>
                <a:gridCol w="600000">
                  <a:extLst>
                    <a:ext uri="{9D8B030D-6E8A-4147-A177-3AD203B41FA5}">
                      <a16:colId xmlns:a16="http://schemas.microsoft.com/office/drawing/2014/main" val="1194027235"/>
                    </a:ext>
                  </a:extLst>
                </a:gridCol>
              </a:tblGrid>
              <a:tr h="600000">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361561594"/>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176722699"/>
              </p:ext>
            </p:extLst>
          </p:nvPr>
        </p:nvGraphicFramePr>
        <p:xfrm>
          <a:off x="3253353" y="1111624"/>
          <a:ext cx="600000" cy="3600000"/>
        </p:xfrm>
        <a:graphic>
          <a:graphicData uri="http://schemas.openxmlformats.org/drawingml/2006/table">
            <a:tbl>
              <a:tblPr>
                <a:tableStyleId>{21E4AEA4-8DFA-4A89-87EB-49C32662AFE0}</a:tableStyleId>
              </a:tblPr>
              <a:tblGrid>
                <a:gridCol w="600000">
                  <a:extLst>
                    <a:ext uri="{9D8B030D-6E8A-4147-A177-3AD203B41FA5}">
                      <a16:colId xmlns:a16="http://schemas.microsoft.com/office/drawing/2014/main" val="218658718"/>
                    </a:ext>
                  </a:extLst>
                </a:gridCol>
              </a:tblGrid>
              <a:tr h="600000">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361561594"/>
                  </a:ext>
                </a:extLst>
              </a:tr>
              <a:tr h="600000">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481851088"/>
                  </a:ext>
                </a:extLst>
              </a:tr>
              <a:tr h="600000">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878001975"/>
                  </a:ext>
                </a:extLst>
              </a:tr>
              <a:tr h="600000">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694155585"/>
                  </a:ext>
                </a:extLst>
              </a:tr>
              <a:tr h="600000">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53488415"/>
                  </a:ext>
                </a:extLst>
              </a:tr>
              <a:tr h="600000">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986503010"/>
                  </a:ext>
                </a:extLst>
              </a:tr>
            </a:tbl>
          </a:graphicData>
        </a:graphic>
      </p:graphicFrame>
      <p:sp>
        <p:nvSpPr>
          <p:cNvPr id="2" name="Title 1"/>
          <p:cNvSpPr>
            <a:spLocks noGrp="1"/>
          </p:cNvSpPr>
          <p:nvPr>
            <p:ph type="title"/>
          </p:nvPr>
        </p:nvSpPr>
        <p:spPr/>
        <p:txBody>
          <a:bodyPr/>
          <a:lstStyle/>
          <a:p>
            <a:r>
              <a:rPr lang="en-IN" dirty="0" smtClean="0"/>
              <a:t>Pooling and Strides – an example</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312405371"/>
              </p:ext>
            </p:extLst>
          </p:nvPr>
        </p:nvGraphicFramePr>
        <p:xfrm>
          <a:off x="253353" y="1111624"/>
          <a:ext cx="3000000" cy="3000000"/>
        </p:xfrm>
        <a:graphic>
          <a:graphicData uri="http://schemas.openxmlformats.org/drawingml/2006/table">
            <a:tbl>
              <a:tblPr>
                <a:tableStyleId>{21E4AEA4-8DFA-4A89-87EB-49C32662AFE0}</a:tableStyleId>
              </a:tblPr>
              <a:tblGrid>
                <a:gridCol w="600000">
                  <a:extLst>
                    <a:ext uri="{9D8B030D-6E8A-4147-A177-3AD203B41FA5}">
                      <a16:colId xmlns:a16="http://schemas.microsoft.com/office/drawing/2014/main" val="218658718"/>
                    </a:ext>
                  </a:extLst>
                </a:gridCol>
                <a:gridCol w="600000">
                  <a:extLst>
                    <a:ext uri="{9D8B030D-6E8A-4147-A177-3AD203B41FA5}">
                      <a16:colId xmlns:a16="http://schemas.microsoft.com/office/drawing/2014/main" val="141169156"/>
                    </a:ext>
                  </a:extLst>
                </a:gridCol>
                <a:gridCol w="600000">
                  <a:extLst>
                    <a:ext uri="{9D8B030D-6E8A-4147-A177-3AD203B41FA5}">
                      <a16:colId xmlns:a16="http://schemas.microsoft.com/office/drawing/2014/main" val="3814900417"/>
                    </a:ext>
                  </a:extLst>
                </a:gridCol>
                <a:gridCol w="600000">
                  <a:extLst>
                    <a:ext uri="{9D8B030D-6E8A-4147-A177-3AD203B41FA5}">
                      <a16:colId xmlns:a16="http://schemas.microsoft.com/office/drawing/2014/main" val="3469249348"/>
                    </a:ext>
                  </a:extLst>
                </a:gridCol>
                <a:gridCol w="600000">
                  <a:extLst>
                    <a:ext uri="{9D8B030D-6E8A-4147-A177-3AD203B41FA5}">
                      <a16:colId xmlns:a16="http://schemas.microsoft.com/office/drawing/2014/main" val="1194027235"/>
                    </a:ext>
                  </a:extLst>
                </a:gridCol>
              </a:tblGrid>
              <a:tr h="600000">
                <a:tc>
                  <a:txBody>
                    <a:bodyPr/>
                    <a:lstStyle/>
                    <a:p>
                      <a:pPr algn="ctr"/>
                      <a:r>
                        <a:rPr lang="en-IN" sz="2400" dirty="0" smtClean="0">
                          <a:latin typeface="+mj-lt"/>
                        </a:rPr>
                        <a:t>1</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2</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3</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4</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5</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561594"/>
                  </a:ext>
                </a:extLst>
              </a:tr>
              <a:tr h="600000">
                <a:tc>
                  <a:txBody>
                    <a:bodyPr/>
                    <a:lstStyle/>
                    <a:p>
                      <a:pPr algn="ctr"/>
                      <a:r>
                        <a:rPr lang="en-IN" sz="2400" dirty="0" smtClean="0">
                          <a:latin typeface="+mj-lt"/>
                        </a:rPr>
                        <a:t>9</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8</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7</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6</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1851088"/>
                  </a:ext>
                </a:extLst>
              </a:tr>
              <a:tr h="600000">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2</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4</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6</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8</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8001975"/>
                  </a:ext>
                </a:extLst>
              </a:tr>
              <a:tr h="600000">
                <a:tc>
                  <a:txBody>
                    <a:bodyPr/>
                    <a:lstStyle/>
                    <a:p>
                      <a:pPr algn="ctr"/>
                      <a:r>
                        <a:rPr lang="en-IN" sz="2400" dirty="0" smtClean="0">
                          <a:latin typeface="+mj-lt"/>
                        </a:rPr>
                        <a:t>2</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3</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4</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5</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1</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4155585"/>
                  </a:ext>
                </a:extLst>
              </a:tr>
              <a:tr h="600000">
                <a:tc>
                  <a:txBody>
                    <a:bodyPr/>
                    <a:lstStyle/>
                    <a:p>
                      <a:pPr algn="ctr"/>
                      <a:r>
                        <a:rPr lang="en-IN" sz="2400" dirty="0" smtClean="0">
                          <a:latin typeface="+mj-lt"/>
                        </a:rPr>
                        <a:t>6</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7</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8</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9</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3488415"/>
                  </a:ext>
                </a:extLst>
              </a:tr>
            </a:tbl>
          </a:graphicData>
        </a:graphic>
      </p:graphicFrame>
      <p:sp>
        <p:nvSpPr>
          <p:cNvPr id="7" name="Right Arrow 6"/>
          <p:cNvSpPr/>
          <p:nvPr/>
        </p:nvSpPr>
        <p:spPr>
          <a:xfrm>
            <a:off x="4693917" y="1111624"/>
            <a:ext cx="2664542" cy="806245"/>
          </a:xfrm>
          <a:prstGeom prst="rightArrow">
            <a:avLst>
              <a:gd name="adj1" fmla="val 64634"/>
              <a:gd name="adj2" fmla="val 756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mj-lt"/>
              </a:rPr>
              <a:t>2 x 2 max pool</a:t>
            </a:r>
          </a:p>
          <a:p>
            <a:pPr algn="ctr"/>
            <a:r>
              <a:rPr lang="en-IN" dirty="0">
                <a:latin typeface="+mj-lt"/>
              </a:rPr>
              <a:t>2</a:t>
            </a:r>
            <a:r>
              <a:rPr lang="en-IN" dirty="0" smtClean="0">
                <a:latin typeface="+mj-lt"/>
              </a:rPr>
              <a:t> x 1 stride</a:t>
            </a:r>
            <a:endParaRPr lang="en-IN" dirty="0">
              <a:latin typeface="+mj-lt"/>
            </a:endParaRPr>
          </a:p>
        </p:txBody>
      </p:sp>
      <p:graphicFrame>
        <p:nvGraphicFramePr>
          <p:cNvPr id="8" name="Table 7"/>
          <p:cNvGraphicFramePr>
            <a:graphicFrameLocks noGrp="1"/>
          </p:cNvGraphicFramePr>
          <p:nvPr>
            <p:extLst>
              <p:ext uri="{D42A27DB-BD31-4B8C-83A1-F6EECF244321}">
                <p14:modId xmlns:p14="http://schemas.microsoft.com/office/powerpoint/2010/main" val="3929119416"/>
              </p:ext>
            </p:extLst>
          </p:nvPr>
        </p:nvGraphicFramePr>
        <p:xfrm>
          <a:off x="7661810" y="1111624"/>
          <a:ext cx="3006000" cy="1803600"/>
        </p:xfrm>
        <a:graphic>
          <a:graphicData uri="http://schemas.openxmlformats.org/drawingml/2006/table">
            <a:tbl>
              <a:tblPr>
                <a:tableStyleId>{21E4AEA4-8DFA-4A89-87EB-49C32662AFE0}</a:tableStyleId>
              </a:tblPr>
              <a:tblGrid>
                <a:gridCol w="601200">
                  <a:extLst>
                    <a:ext uri="{9D8B030D-6E8A-4147-A177-3AD203B41FA5}">
                      <a16:colId xmlns:a16="http://schemas.microsoft.com/office/drawing/2014/main" val="218658718"/>
                    </a:ext>
                  </a:extLst>
                </a:gridCol>
                <a:gridCol w="601200">
                  <a:extLst>
                    <a:ext uri="{9D8B030D-6E8A-4147-A177-3AD203B41FA5}">
                      <a16:colId xmlns:a16="http://schemas.microsoft.com/office/drawing/2014/main" val="141169156"/>
                    </a:ext>
                  </a:extLst>
                </a:gridCol>
                <a:gridCol w="601200">
                  <a:extLst>
                    <a:ext uri="{9D8B030D-6E8A-4147-A177-3AD203B41FA5}">
                      <a16:colId xmlns:a16="http://schemas.microsoft.com/office/drawing/2014/main" val="3814900417"/>
                    </a:ext>
                  </a:extLst>
                </a:gridCol>
                <a:gridCol w="601200">
                  <a:extLst>
                    <a:ext uri="{9D8B030D-6E8A-4147-A177-3AD203B41FA5}">
                      <a16:colId xmlns:a16="http://schemas.microsoft.com/office/drawing/2014/main" val="3469249348"/>
                    </a:ext>
                  </a:extLst>
                </a:gridCol>
                <a:gridCol w="601200">
                  <a:extLst>
                    <a:ext uri="{9D8B030D-6E8A-4147-A177-3AD203B41FA5}">
                      <a16:colId xmlns:a16="http://schemas.microsoft.com/office/drawing/2014/main" val="850092013"/>
                    </a:ext>
                  </a:extLst>
                </a:gridCol>
              </a:tblGrid>
              <a:tr h="601200">
                <a:tc>
                  <a:txBody>
                    <a:bodyPr/>
                    <a:lstStyle/>
                    <a:p>
                      <a:pPr algn="ctr"/>
                      <a:r>
                        <a:rPr lang="en-IN" sz="2400" dirty="0" smtClean="0">
                          <a:latin typeface="+mj-lt"/>
                        </a:rPr>
                        <a:t>9</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8</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7</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6</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5</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61561594"/>
                  </a:ext>
                </a:extLst>
              </a:tr>
              <a:tr h="601200">
                <a:tc>
                  <a:txBody>
                    <a:bodyPr/>
                    <a:lstStyle/>
                    <a:p>
                      <a:pPr algn="ctr"/>
                      <a:r>
                        <a:rPr lang="en-IN" sz="2400" dirty="0" smtClean="0">
                          <a:latin typeface="+mj-lt"/>
                        </a:rPr>
                        <a:t>3</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4</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6</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8</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8</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481851088"/>
                  </a:ext>
                </a:extLst>
              </a:tr>
              <a:tr h="601200">
                <a:tc>
                  <a:txBody>
                    <a:bodyPr/>
                    <a:lstStyle/>
                    <a:p>
                      <a:pPr algn="ctr"/>
                      <a:r>
                        <a:rPr lang="en-IN" sz="2400" dirty="0" smtClean="0">
                          <a:latin typeface="+mj-lt"/>
                        </a:rPr>
                        <a:t>7</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8</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9</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9</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0</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878001975"/>
                  </a:ext>
                </a:extLst>
              </a:tr>
            </a:tbl>
          </a:graphicData>
        </a:graphic>
      </p:graphicFrame>
      <p:sp>
        <p:nvSpPr>
          <p:cNvPr id="9" name="Rectangle 8"/>
          <p:cNvSpPr/>
          <p:nvPr/>
        </p:nvSpPr>
        <p:spPr>
          <a:xfrm>
            <a:off x="253353" y="1131867"/>
            <a:ext cx="1215851" cy="1160207"/>
          </a:xfrm>
          <a:prstGeom prst="rect">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ular Callout 10"/>
          <p:cNvSpPr/>
          <p:nvPr/>
        </p:nvSpPr>
        <p:spPr>
          <a:xfrm>
            <a:off x="3556704" y="5031626"/>
            <a:ext cx="1526573" cy="842773"/>
          </a:xfrm>
          <a:prstGeom prst="wedgeRectCallout">
            <a:avLst>
              <a:gd name="adj1" fmla="val -103553"/>
              <a:gd name="adj2" fmla="val -7439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IN" sz="2400" dirty="0" smtClean="0">
                <a:solidFill>
                  <a:schemeClr val="tx1"/>
                </a:solidFill>
                <a:latin typeface="+mj-lt"/>
              </a:rPr>
              <a:t>Padding</a:t>
            </a:r>
            <a:endParaRPr lang="en-IN" sz="2400" dirty="0">
              <a:solidFill>
                <a:schemeClr val="tx1"/>
              </a:solidFill>
              <a:latin typeface="+mj-lt"/>
            </a:endParaRPr>
          </a:p>
        </p:txBody>
      </p:sp>
      <p:sp>
        <p:nvSpPr>
          <p:cNvPr id="12" name="Right Arrow 11"/>
          <p:cNvSpPr/>
          <p:nvPr/>
        </p:nvSpPr>
        <p:spPr>
          <a:xfrm>
            <a:off x="4693917" y="3708501"/>
            <a:ext cx="2664542" cy="806245"/>
          </a:xfrm>
          <a:prstGeom prst="rightArrow">
            <a:avLst>
              <a:gd name="adj1" fmla="val 64634"/>
              <a:gd name="adj2" fmla="val 756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mj-lt"/>
              </a:rPr>
              <a:t>2 x 2 max pool</a:t>
            </a:r>
          </a:p>
          <a:p>
            <a:pPr algn="ctr"/>
            <a:r>
              <a:rPr lang="en-IN" dirty="0" smtClean="0">
                <a:latin typeface="+mj-lt"/>
              </a:rPr>
              <a:t>1 x 2 stride</a:t>
            </a:r>
            <a:endParaRPr lang="en-IN" dirty="0">
              <a:latin typeface="+mj-lt"/>
            </a:endParaRPr>
          </a:p>
        </p:txBody>
      </p:sp>
      <p:graphicFrame>
        <p:nvGraphicFramePr>
          <p:cNvPr id="15" name="Table 14"/>
          <p:cNvGraphicFramePr>
            <a:graphicFrameLocks noGrp="1"/>
          </p:cNvGraphicFramePr>
          <p:nvPr>
            <p:extLst>
              <p:ext uri="{D42A27DB-BD31-4B8C-83A1-F6EECF244321}">
                <p14:modId xmlns:p14="http://schemas.microsoft.com/office/powerpoint/2010/main" val="1104922793"/>
              </p:ext>
            </p:extLst>
          </p:nvPr>
        </p:nvGraphicFramePr>
        <p:xfrm>
          <a:off x="7661810" y="3314746"/>
          <a:ext cx="1800000" cy="3000000"/>
        </p:xfrm>
        <a:graphic>
          <a:graphicData uri="http://schemas.openxmlformats.org/drawingml/2006/table">
            <a:tbl>
              <a:tblPr>
                <a:tableStyleId>{21E4AEA4-8DFA-4A89-87EB-49C32662AFE0}</a:tableStyleId>
              </a:tblPr>
              <a:tblGrid>
                <a:gridCol w="600000">
                  <a:extLst>
                    <a:ext uri="{9D8B030D-6E8A-4147-A177-3AD203B41FA5}">
                      <a16:colId xmlns:a16="http://schemas.microsoft.com/office/drawing/2014/main" val="218658718"/>
                    </a:ext>
                  </a:extLst>
                </a:gridCol>
                <a:gridCol w="600000">
                  <a:extLst>
                    <a:ext uri="{9D8B030D-6E8A-4147-A177-3AD203B41FA5}">
                      <a16:colId xmlns:a16="http://schemas.microsoft.com/office/drawing/2014/main" val="141169156"/>
                    </a:ext>
                  </a:extLst>
                </a:gridCol>
                <a:gridCol w="600000">
                  <a:extLst>
                    <a:ext uri="{9D8B030D-6E8A-4147-A177-3AD203B41FA5}">
                      <a16:colId xmlns:a16="http://schemas.microsoft.com/office/drawing/2014/main" val="3814900417"/>
                    </a:ext>
                  </a:extLst>
                </a:gridCol>
              </a:tblGrid>
              <a:tr h="600000">
                <a:tc>
                  <a:txBody>
                    <a:bodyPr/>
                    <a:lstStyle/>
                    <a:p>
                      <a:pPr algn="ctr"/>
                      <a:r>
                        <a:rPr lang="en-IN" sz="2400" dirty="0" smtClean="0">
                          <a:latin typeface="+mj-lt"/>
                        </a:rPr>
                        <a:t>9</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7</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5</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61561594"/>
                  </a:ext>
                </a:extLst>
              </a:tr>
              <a:tr h="600000">
                <a:tc>
                  <a:txBody>
                    <a:bodyPr/>
                    <a:lstStyle/>
                    <a:p>
                      <a:pPr algn="ctr"/>
                      <a:r>
                        <a:rPr lang="en-IN" sz="2400" dirty="0" smtClean="0">
                          <a:latin typeface="+mj-lt"/>
                        </a:rPr>
                        <a:t>9</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7</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8</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481851088"/>
                  </a:ext>
                </a:extLst>
              </a:tr>
              <a:tr h="600000">
                <a:tc>
                  <a:txBody>
                    <a:bodyPr/>
                    <a:lstStyle/>
                    <a:p>
                      <a:pPr algn="ctr"/>
                      <a:r>
                        <a:rPr lang="en-IN" sz="2400" dirty="0" smtClean="0">
                          <a:latin typeface="+mj-lt"/>
                        </a:rPr>
                        <a:t>3</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6</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8</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878001975"/>
                  </a:ext>
                </a:extLst>
              </a:tr>
              <a:tr h="600000">
                <a:tc>
                  <a:txBody>
                    <a:bodyPr/>
                    <a:lstStyle/>
                    <a:p>
                      <a:pPr algn="ctr"/>
                      <a:r>
                        <a:rPr lang="en-IN" sz="2400" dirty="0" smtClean="0">
                          <a:latin typeface="+mj-lt"/>
                        </a:rPr>
                        <a:t>7</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9</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1</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628887827"/>
                  </a:ext>
                </a:extLst>
              </a:tr>
              <a:tr h="600000">
                <a:tc>
                  <a:txBody>
                    <a:bodyPr/>
                    <a:lstStyle/>
                    <a:p>
                      <a:pPr algn="ctr"/>
                      <a:r>
                        <a:rPr lang="en-IN" sz="2400" dirty="0" smtClean="0">
                          <a:latin typeface="+mj-lt"/>
                        </a:rPr>
                        <a:t>7</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9</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smtClean="0">
                          <a:latin typeface="+mj-lt"/>
                        </a:rPr>
                        <a:t>1</a:t>
                      </a:r>
                      <a:endParaRPr lang="en-IN"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01632362"/>
                  </a:ext>
                </a:extLst>
              </a:tr>
            </a:tbl>
          </a:graphicData>
        </a:graphic>
      </p:graphicFrame>
    </p:spTree>
    <p:extLst>
      <p:ext uri="{BB962C8B-B14F-4D97-AF65-F5344CB8AC3E}">
        <p14:creationId xmlns:p14="http://schemas.microsoft.com/office/powerpoint/2010/main" val="111470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grpId="1" nodeType="clickEffect">
                                  <p:stCondLst>
                                    <p:cond delay="0"/>
                                  </p:stCondLst>
                                  <p:childTnLst>
                                    <p:animMotion origin="layout" path="M -2.91667E-6 2.96296E-6 L 0.09896 2.59259E-6 " pathEditMode="relative" rAng="0" ptsTypes="AA">
                                      <p:cBhvr>
                                        <p:cTn id="11" dur="1000" fill="hold"/>
                                        <p:tgtEl>
                                          <p:spTgt spid="9"/>
                                        </p:tgtEl>
                                        <p:attrNameLst>
                                          <p:attrName>ppt_x</p:attrName>
                                          <p:attrName>ppt_y</p:attrName>
                                        </p:attrNameLst>
                                      </p:cBhvr>
                                      <p:rCtr x="4948" y="69"/>
                                    </p:animMotion>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grpId="2" nodeType="clickEffect">
                                  <p:stCondLst>
                                    <p:cond delay="0"/>
                                  </p:stCondLst>
                                  <p:childTnLst>
                                    <p:animMotion origin="layout" path="M 0.09896 2.96296E-6 L 0.19623 0.00023 " pathEditMode="relative" rAng="0" ptsTypes="AA">
                                      <p:cBhvr>
                                        <p:cTn id="15" dur="1000" fill="hold"/>
                                        <p:tgtEl>
                                          <p:spTgt spid="9"/>
                                        </p:tgtEl>
                                        <p:attrNameLst>
                                          <p:attrName>ppt_x</p:attrName>
                                          <p:attrName>ppt_y</p:attrName>
                                        </p:attrNameLst>
                                      </p:cBhvr>
                                      <p:rCtr x="4857" y="0"/>
                                    </p:animMotion>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4" nodeType="clickEffect">
                                  <p:stCondLst>
                                    <p:cond delay="0"/>
                                  </p:stCondLst>
                                  <p:childTnLst>
                                    <p:animMotion origin="layout" path="M 0.19623 0.00023 L -0.00052 0.08472 " pathEditMode="relative" rAng="0" ptsTypes="AA">
                                      <p:cBhvr>
                                        <p:cTn id="19" dur="1000" fill="hold"/>
                                        <p:tgtEl>
                                          <p:spTgt spid="9"/>
                                        </p:tgtEl>
                                        <p:attrNameLst>
                                          <p:attrName>ppt_x</p:attrName>
                                          <p:attrName>ppt_y</p:attrName>
                                        </p:attrNameLst>
                                      </p:cBhvr>
                                      <p:rCtr x="-9844" y="4213"/>
                                    </p:animMotion>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grpId="5" nodeType="clickEffect">
                                  <p:stCondLst>
                                    <p:cond delay="0"/>
                                  </p:stCondLst>
                                  <p:childTnLst>
                                    <p:animMotion origin="layout" path="M -0.00052 0.08472 L 0.09896 0.08472 " pathEditMode="relative" rAng="0" ptsTypes="AA">
                                      <p:cBhvr>
                                        <p:cTn id="23" dur="1000" fill="hold"/>
                                        <p:tgtEl>
                                          <p:spTgt spid="9"/>
                                        </p:tgtEl>
                                        <p:attrNameLst>
                                          <p:attrName>ppt_x</p:attrName>
                                          <p:attrName>ppt_y</p:attrName>
                                        </p:attrNameLst>
                                      </p:cBhvr>
                                      <p:rCtr x="4974" y="0"/>
                                    </p:animMotion>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grpId="13" nodeType="clickEffect">
                                  <p:stCondLst>
                                    <p:cond delay="0"/>
                                  </p:stCondLst>
                                  <p:childTnLst>
                                    <p:animMotion origin="layout" path="M 0.09896 0.08472 L 0.19623 0.08472 " pathEditMode="relative" rAng="0" ptsTypes="AA">
                                      <p:cBhvr>
                                        <p:cTn id="27" dur="1000" fill="hold"/>
                                        <p:tgtEl>
                                          <p:spTgt spid="9"/>
                                        </p:tgtEl>
                                        <p:attrNameLst>
                                          <p:attrName>ppt_x</p:attrName>
                                          <p:attrName>ppt_y</p:attrName>
                                        </p:attrNameLst>
                                      </p:cBhvr>
                                      <p:rCtr x="4857" y="0"/>
                                    </p:animMotion>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grpId="8" nodeType="clickEffect">
                                  <p:stCondLst>
                                    <p:cond delay="0"/>
                                  </p:stCondLst>
                                  <p:childTnLst>
                                    <p:animMotion origin="layout" path="M 0.19623 0.08472 L 0.00026 0.17546 " pathEditMode="relative" rAng="0" ptsTypes="AA">
                                      <p:cBhvr>
                                        <p:cTn id="31" dur="1000" fill="hold"/>
                                        <p:tgtEl>
                                          <p:spTgt spid="9"/>
                                        </p:tgtEl>
                                        <p:attrNameLst>
                                          <p:attrName>ppt_x</p:attrName>
                                          <p:attrName>ppt_y</p:attrName>
                                        </p:attrNameLst>
                                      </p:cBhvr>
                                      <p:rCtr x="-9805" y="4537"/>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9" nodeType="clickEffect">
                                  <p:stCondLst>
                                    <p:cond delay="0"/>
                                  </p:stCondLst>
                                  <p:childTnLst>
                                    <p:animMotion origin="layout" path="M 0.00026 0.17546 L 0.09896 0.17546 " pathEditMode="relative" rAng="0" ptsTypes="AA">
                                      <p:cBhvr>
                                        <p:cTn id="35" dur="1000" fill="hold"/>
                                        <p:tgtEl>
                                          <p:spTgt spid="9"/>
                                        </p:tgtEl>
                                        <p:attrNameLst>
                                          <p:attrName>ppt_x</p:attrName>
                                          <p:attrName>ppt_y</p:attrName>
                                        </p:attrNameLst>
                                      </p:cBhvr>
                                      <p:rCtr x="4935" y="0"/>
                                    </p:animMotion>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10" nodeType="clickEffect">
                                  <p:stCondLst>
                                    <p:cond delay="0"/>
                                  </p:stCondLst>
                                  <p:childTnLst>
                                    <p:animMotion origin="layout" path="M 0.09896 0.17546 L 0.19623 0.17546 " pathEditMode="relative" rAng="0" ptsTypes="AA">
                                      <p:cBhvr>
                                        <p:cTn id="39" dur="1000" fill="hold"/>
                                        <p:tgtEl>
                                          <p:spTgt spid="9"/>
                                        </p:tgtEl>
                                        <p:attrNameLst>
                                          <p:attrName>ppt_x</p:attrName>
                                          <p:attrName>ppt_y</p:attrName>
                                        </p:attrNameLst>
                                      </p:cBhvr>
                                      <p:rCtr x="4857" y="0"/>
                                    </p:animMotion>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grpId="11" nodeType="clickEffect">
                                  <p:stCondLst>
                                    <p:cond delay="0"/>
                                  </p:stCondLst>
                                  <p:childTnLst>
                                    <p:animMotion origin="layout" path="M 0.19623 0.17546 L -0.00052 0.2625 " pathEditMode="relative" rAng="0" ptsTypes="AA">
                                      <p:cBhvr>
                                        <p:cTn id="43" dur="1000" fill="hold"/>
                                        <p:tgtEl>
                                          <p:spTgt spid="9"/>
                                        </p:tgtEl>
                                        <p:attrNameLst>
                                          <p:attrName>ppt_x</p:attrName>
                                          <p:attrName>ppt_y</p:attrName>
                                        </p:attrNameLst>
                                      </p:cBhvr>
                                      <p:rCtr x="-9844" y="4352"/>
                                    </p:animMotion>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14" nodeType="clickEffect">
                                  <p:stCondLst>
                                    <p:cond delay="0"/>
                                  </p:stCondLst>
                                  <p:childTnLst>
                                    <p:animMotion origin="layout" path="M -0.00052 0.2625 L 0.09779 0.2625 " pathEditMode="relative" rAng="0" ptsTypes="AA">
                                      <p:cBhvr>
                                        <p:cTn id="47" dur="1000" fill="hold"/>
                                        <p:tgtEl>
                                          <p:spTgt spid="9"/>
                                        </p:tgtEl>
                                        <p:attrNameLst>
                                          <p:attrName>ppt_x</p:attrName>
                                          <p:attrName>ppt_y</p:attrName>
                                        </p:attrNameLst>
                                      </p:cBhvr>
                                      <p:rCtr x="4909" y="0"/>
                                    </p:animMotion>
                                  </p:childTnLst>
                                </p:cTn>
                              </p:par>
                            </p:childTnLst>
                          </p:cTn>
                        </p:par>
                      </p:childTnLst>
                    </p:cTn>
                  </p:par>
                  <p:par>
                    <p:cTn id="48" fill="hold">
                      <p:stCondLst>
                        <p:cond delay="indefinite"/>
                      </p:stCondLst>
                      <p:childTnLst>
                        <p:par>
                          <p:cTn id="49" fill="hold">
                            <p:stCondLst>
                              <p:cond delay="0"/>
                            </p:stCondLst>
                            <p:childTnLst>
                              <p:par>
                                <p:cTn id="50" presetID="63" presetClass="path" presetSubtype="0" accel="50000" decel="50000" fill="hold" grpId="15" nodeType="clickEffect">
                                  <p:stCondLst>
                                    <p:cond delay="0"/>
                                  </p:stCondLst>
                                  <p:childTnLst>
                                    <p:animMotion origin="layout" path="M 0.09779 0.2625 L 0.19623 0.2625 " pathEditMode="relative" rAng="0" ptsTypes="AA">
                                      <p:cBhvr>
                                        <p:cTn id="51" dur="1000" fill="hold"/>
                                        <p:tgtEl>
                                          <p:spTgt spid="9"/>
                                        </p:tgtEl>
                                        <p:attrNameLst>
                                          <p:attrName>ppt_x</p:attrName>
                                          <p:attrName>ppt_y</p:attrName>
                                        </p:attrNameLst>
                                      </p:cBhvr>
                                      <p:rCtr x="4922" y="0"/>
                                    </p:animMotion>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grpId="16" nodeType="clickEffect">
                                  <p:stCondLst>
                                    <p:cond delay="0"/>
                                  </p:stCondLst>
                                  <p:childTnLst>
                                    <p:animMotion origin="layout" path="M 0.19623 0.2625 L -0.00143 0.35 " pathEditMode="relative" rAng="0" ptsTypes="AA">
                                      <p:cBhvr>
                                        <p:cTn id="55" dur="1000" fill="hold"/>
                                        <p:tgtEl>
                                          <p:spTgt spid="9"/>
                                        </p:tgtEl>
                                        <p:attrNameLst>
                                          <p:attrName>ppt_x</p:attrName>
                                          <p:attrName>ppt_y</p:attrName>
                                        </p:attrNameLst>
                                      </p:cBhvr>
                                      <p:rCtr x="-9883" y="4375"/>
                                    </p:animMotion>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17" nodeType="clickEffect">
                                  <p:stCondLst>
                                    <p:cond delay="0"/>
                                  </p:stCondLst>
                                  <p:childTnLst>
                                    <p:animMotion origin="layout" path="M -0.00143 0.35 L 0.09857 0.35 " pathEditMode="relative" rAng="0" ptsTypes="AA">
                                      <p:cBhvr>
                                        <p:cTn id="59" dur="1000" fill="hold"/>
                                        <p:tgtEl>
                                          <p:spTgt spid="9"/>
                                        </p:tgtEl>
                                        <p:attrNameLst>
                                          <p:attrName>ppt_x</p:attrName>
                                          <p:attrName>ppt_y</p:attrName>
                                        </p:attrNameLst>
                                      </p:cBhvr>
                                      <p:rCtr x="5000" y="0"/>
                                    </p:animMotion>
                                  </p:childTnLst>
                                </p:cTn>
                              </p:par>
                            </p:childTnLst>
                          </p:cTn>
                        </p:par>
                      </p:childTnLst>
                    </p:cTn>
                  </p:par>
                  <p:par>
                    <p:cTn id="60" fill="hold">
                      <p:stCondLst>
                        <p:cond delay="indefinite"/>
                      </p:stCondLst>
                      <p:childTnLst>
                        <p:par>
                          <p:cTn id="61" fill="hold">
                            <p:stCondLst>
                              <p:cond delay="0"/>
                            </p:stCondLst>
                            <p:childTnLst>
                              <p:par>
                                <p:cTn id="62" presetID="63" presetClass="path" presetSubtype="0" accel="50000" decel="50000" fill="hold" grpId="18" nodeType="clickEffect">
                                  <p:stCondLst>
                                    <p:cond delay="0"/>
                                  </p:stCondLst>
                                  <p:childTnLst>
                                    <p:animMotion origin="layout" path="M 0.09857 0.35 L 0.19623 0.35 " pathEditMode="relative" rAng="0" ptsTypes="AA">
                                      <p:cBhvr>
                                        <p:cTn id="63" dur="1000" fill="hold"/>
                                        <p:tgtEl>
                                          <p:spTgt spid="9"/>
                                        </p:tgtEl>
                                        <p:attrNameLst>
                                          <p:attrName>ppt_x</p:attrName>
                                          <p:attrName>ppt_y</p:attrName>
                                        </p:attrNameLst>
                                      </p:cBhvr>
                                      <p:rCtr x="4883" y="0"/>
                                    </p:animMotion>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wipe(up)">
                                      <p:cBhvr>
                                        <p:cTn id="6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9" grpId="2" animBg="1"/>
      <p:bldP spid="9" grpId="4" animBg="1"/>
      <p:bldP spid="9" grpId="5" animBg="1"/>
      <p:bldP spid="9" grpId="8" animBg="1"/>
      <p:bldP spid="9" grpId="9" animBg="1"/>
      <p:bldP spid="9" grpId="10" animBg="1"/>
      <p:bldP spid="9" grpId="11" animBg="1"/>
      <p:bldP spid="9" grpId="13" animBg="1"/>
      <p:bldP spid="9" grpId="14" animBg="1"/>
      <p:bldP spid="9" grpId="15" animBg="1"/>
      <p:bldP spid="9" grpId="16" animBg="1"/>
      <p:bldP spid="9" grpId="17" animBg="1"/>
      <p:bldP spid="9" grpId="18"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Feedforward Networks can </a:t>
            </a:r>
            <a:r>
              <a:rPr lang="en-IN" dirty="0" smtClean="0"/>
              <a:t>be massive</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6</a:t>
            </a:fld>
            <a:endParaRPr lang="en-US"/>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5239820" y="1085531"/>
                <a:ext cx="6952180" cy="5772469"/>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tx1">
                        <a:lumMod val="85000"/>
                        <a:lumOff val="15000"/>
                      </a:schemeClr>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IN" dirty="0" smtClean="0"/>
                  <a:t>Fully connected layers are powerful</a:t>
                </a:r>
              </a:p>
              <a:p>
                <a:pPr lvl="2"/>
                <a:r>
                  <a:rPr lang="en-IN" dirty="0" smtClean="0"/>
                  <a:t>Allow all possible combinations of input dims to create new features which are functions of any subset of </a:t>
                </a:r>
                <a14:m>
                  <m:oMath xmlns:m="http://schemas.openxmlformats.org/officeDocument/2006/math">
                    <m:sSub>
                      <m:sSubPr>
                        <m:ctrlPr>
                          <a:rPr lang="en-IN" i="1" smtClean="0">
                            <a:latin typeface="Cambria Math" panose="02040503050406030204" pitchFamily="18" charset="0"/>
                          </a:rPr>
                        </m:ctrlPr>
                      </m:sSubPr>
                      <m:e>
                        <m:r>
                          <a:rPr lang="en-IN" b="1" smtClean="0">
                            <a:latin typeface="Cambria Math" panose="02040503050406030204" pitchFamily="18" charset="0"/>
                          </a:rPr>
                          <m:t>𝐱</m:t>
                        </m:r>
                      </m:e>
                      <m:sub>
                        <m:r>
                          <a:rPr lang="en-IN" i="1" smtClean="0">
                            <a:latin typeface="Cambria Math" panose="02040503050406030204" pitchFamily="18" charset="0"/>
                          </a:rPr>
                          <m:t>1</m:t>
                        </m:r>
                      </m:sub>
                    </m:sSub>
                    <m:r>
                      <a:rPr lang="en-IN" b="0" i="1" smtClean="0">
                        <a:latin typeface="Cambria Math" panose="02040503050406030204" pitchFamily="18" charset="0"/>
                      </a:rPr>
                      <m:t>,</m:t>
                    </m:r>
                    <m:sSub>
                      <m:sSubPr>
                        <m:ctrlPr>
                          <a:rPr lang="en-IN" i="1" smtClean="0">
                            <a:latin typeface="Cambria Math" panose="02040503050406030204" pitchFamily="18" charset="0"/>
                          </a:rPr>
                        </m:ctrlPr>
                      </m:sSubPr>
                      <m:e>
                        <m:r>
                          <a:rPr lang="en-IN" b="1" smtClean="0">
                            <a:latin typeface="Cambria Math" panose="02040503050406030204" pitchFamily="18" charset="0"/>
                          </a:rPr>
                          <m:t>𝐱</m:t>
                        </m:r>
                      </m:e>
                      <m:sub>
                        <m:r>
                          <a:rPr lang="en-IN" i="1" smtClean="0">
                            <a:latin typeface="Cambria Math" panose="02040503050406030204" pitchFamily="18" charset="0"/>
                          </a:rPr>
                          <m:t>2</m:t>
                        </m:r>
                      </m:sub>
                    </m:sSub>
                    <m:r>
                      <a:rPr lang="en-IN" b="0" i="1" smtClean="0">
                        <a:latin typeface="Cambria Math" panose="02040503050406030204" pitchFamily="18" charset="0"/>
                      </a:rPr>
                      <m:t>,…,</m:t>
                    </m:r>
                    <m:sSub>
                      <m:sSubPr>
                        <m:ctrlPr>
                          <a:rPr lang="en-IN" i="1" smtClean="0">
                            <a:latin typeface="Cambria Math" panose="02040503050406030204" pitchFamily="18" charset="0"/>
                          </a:rPr>
                        </m:ctrlPr>
                      </m:sSubPr>
                      <m:e>
                        <m:r>
                          <a:rPr lang="en-IN" b="1" smtClean="0">
                            <a:latin typeface="Cambria Math" panose="02040503050406030204" pitchFamily="18" charset="0"/>
                          </a:rPr>
                          <m:t>𝐱</m:t>
                        </m:r>
                      </m:e>
                      <m:sub>
                        <m:r>
                          <a:rPr lang="en-IN" i="1" smtClean="0">
                            <a:latin typeface="Cambria Math" panose="02040503050406030204" pitchFamily="18" charset="0"/>
                          </a:rPr>
                          <m:t>𝑑</m:t>
                        </m:r>
                      </m:sub>
                    </m:sSub>
                  </m:oMath>
                </a14:m>
                <a:endParaRPr lang="en-IN" dirty="0" smtClean="0"/>
              </a:p>
              <a:p>
                <a:pPr lvl="2"/>
                <a:r>
                  <a:rPr lang="en-IN" dirty="0" smtClean="0"/>
                  <a:t>New features of the form </a:t>
                </a: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m:t>
                            </m:r>
                          </m:sup>
                        </m:sSup>
                        <m:r>
                          <a:rPr lang="en-IN" b="1" i="0" smtClean="0">
                            <a:latin typeface="Cambria Math" panose="02040503050406030204" pitchFamily="18" charset="0"/>
                          </a:rPr>
                          <m:t>𝐱</m:t>
                        </m:r>
                      </m:e>
                    </m:d>
                  </m:oMath>
                </a14:m>
                <a:endParaRPr lang="en-IN" dirty="0" smtClean="0"/>
              </a:p>
              <a:p>
                <a:r>
                  <a:rPr lang="en-IN" dirty="0" smtClean="0"/>
                  <a:t>Also very unnecessary for apps where input has lots of structure</a:t>
                </a:r>
              </a:p>
              <a:p>
                <a:pPr lvl="2"/>
                <a:r>
                  <a:rPr lang="en-IN" dirty="0" smtClean="0"/>
                  <a:t>Make networks very bulky – e.g. the AE</a:t>
                </a:r>
              </a:p>
              <a:p>
                <a:pPr marL="0" lvl="2" indent="0">
                  <a:buNone/>
                </a:pPr>
                <a:r>
                  <a:rPr lang="en-IN" sz="2400" dirty="0"/>
                  <a:t>784 </a:t>
                </a:r>
                <a:r>
                  <a:rPr lang="en-IN" sz="2400" dirty="0" smtClean="0">
                    <a:sym typeface="Wingdings" panose="05000000000000000000" pitchFamily="2" charset="2"/>
                  </a:rPr>
                  <a:t>1000</a:t>
                </a:r>
                <a:r>
                  <a:rPr lang="en-IN" sz="2400" dirty="0">
                    <a:sym typeface="Wingdings" panose="05000000000000000000" pitchFamily="2" charset="2"/>
                  </a:rPr>
                  <a:t>500250302505001000784</a:t>
                </a:r>
                <a:endParaRPr lang="en-IN" sz="2400" dirty="0" smtClean="0"/>
              </a:p>
              <a:p>
                <a:pPr lvl="2"/>
                <a:r>
                  <a:rPr lang="en-IN" dirty="0" smtClean="0"/>
                  <a:t>needs 2.8 million edge weights to be learnt</a:t>
                </a:r>
              </a:p>
              <a:p>
                <a:pPr lvl="2"/>
                <a:r>
                  <a:rPr lang="en-IN" dirty="0" smtClean="0"/>
                  <a:t>From only 60 thousand data points </a:t>
                </a:r>
                <a:r>
                  <a:rPr lang="en-IN" i="0" dirty="0" smtClean="0">
                    <a:sym typeface="Wingdings" panose="05000000000000000000" pitchFamily="2" charset="2"/>
                  </a:rPr>
                  <a:t></a:t>
                </a:r>
                <a:endParaRPr lang="en-IN" i="0" dirty="0" smtClean="0"/>
              </a:p>
              <a:p>
                <a:pPr lvl="2"/>
                <a:r>
                  <a:rPr lang="en-IN" dirty="0" smtClean="0"/>
                  <a:t>Also require tons of data to train so many edge weights otherwise NN may </a:t>
                </a:r>
                <a:r>
                  <a:rPr lang="en-IN" dirty="0" err="1" smtClean="0"/>
                  <a:t>overfit</a:t>
                </a:r>
                <a:endParaRPr lang="en-US"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5239820" y="1085531"/>
                <a:ext cx="6952180" cy="5772469"/>
              </a:xfrm>
              <a:prstGeom prst="rect">
                <a:avLst/>
              </a:prstGeom>
              <a:blipFill>
                <a:blip r:embed="rId2"/>
                <a:stretch>
                  <a:fillRect l="-1404" t="-2534" r="-877" b="-211"/>
                </a:stretch>
              </a:blipFill>
            </p:spPr>
            <p:txBody>
              <a:bodyPr/>
              <a:lstStyle/>
              <a:p>
                <a:r>
                  <a:rPr lang="en-IN">
                    <a:noFill/>
                  </a:rPr>
                  <a:t> </a:t>
                </a:r>
              </a:p>
            </p:txBody>
          </p:sp>
        </mc:Fallback>
      </mc:AlternateContent>
      <p:pic>
        <p:nvPicPr>
          <p:cNvPr id="6" name="Picture 5"/>
          <p:cNvPicPr>
            <a:picLocks noChangeAspect="1"/>
          </p:cNvPicPr>
          <p:nvPr/>
        </p:nvPicPr>
        <p:blipFill>
          <a:blip r:embed="rId3"/>
          <a:stretch>
            <a:fillRect/>
          </a:stretch>
        </p:blipFill>
        <p:spPr>
          <a:xfrm>
            <a:off x="0" y="1582676"/>
            <a:ext cx="5351646" cy="4181911"/>
          </a:xfrm>
          <a:prstGeom prst="rect">
            <a:avLst/>
          </a:prstGeom>
          <a:solidFill>
            <a:schemeClr val="bg1"/>
          </a:solidFill>
        </p:spPr>
      </p:pic>
    </p:spTree>
    <p:extLst>
      <p:ext uri="{BB962C8B-B14F-4D97-AF65-F5344CB8AC3E}">
        <p14:creationId xmlns:p14="http://schemas.microsoft.com/office/powerpoint/2010/main" val="252558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Structured Data needs Local Features</a:t>
            </a:r>
          </a:p>
        </p:txBody>
      </p:sp>
      <p:sp>
        <p:nvSpPr>
          <p:cNvPr id="3" name="Content Placeholder 2"/>
          <p:cNvSpPr>
            <a:spLocks noGrp="1"/>
          </p:cNvSpPr>
          <p:nvPr>
            <p:ph idx="1"/>
          </p:nvPr>
        </p:nvSpPr>
        <p:spPr>
          <a:xfrm>
            <a:off x="5968555" y="1111624"/>
            <a:ext cx="6223443" cy="5746376"/>
          </a:xfrm>
        </p:spPr>
        <p:txBody>
          <a:bodyPr>
            <a:normAutofit/>
          </a:bodyPr>
          <a:lstStyle/>
          <a:p>
            <a:r>
              <a:rPr lang="en-US" dirty="0"/>
              <a:t>Clues from </a:t>
            </a:r>
            <a:r>
              <a:rPr lang="en-US" dirty="0" err="1"/>
              <a:t>neighbouring</a:t>
            </a:r>
            <a:r>
              <a:rPr lang="en-US" dirty="0"/>
              <a:t> words help identify part of speech, adjective, noun </a:t>
            </a:r>
            <a:r>
              <a:rPr lang="en-US" dirty="0" err="1" smtClean="0"/>
              <a:t>etc</a:t>
            </a:r>
            <a:endParaRPr lang="en-US" dirty="0" smtClean="0"/>
          </a:p>
          <a:p>
            <a:r>
              <a:rPr lang="en-US" dirty="0"/>
              <a:t>Specific sequences of POS can be combined to form phrases (NP, VP)</a:t>
            </a:r>
          </a:p>
          <a:p>
            <a:r>
              <a:rPr lang="en-US" dirty="0"/>
              <a:t>This is repeated hierarchically</a:t>
            </a:r>
          </a:p>
          <a:p>
            <a:r>
              <a:rPr lang="en-US" dirty="0"/>
              <a:t>Note that “fox” and “dog” interact only at the “sentence” level</a:t>
            </a:r>
          </a:p>
          <a:p>
            <a:r>
              <a:rPr lang="en-US" dirty="0"/>
              <a:t>More importantly in a context free grammar, </a:t>
            </a:r>
            <a:r>
              <a:rPr lang="en-US" dirty="0" smtClean="0"/>
              <a:t>same </a:t>
            </a:r>
            <a:r>
              <a:rPr lang="en-US" dirty="0"/>
              <a:t>rules apply to, e.g., detect a noun phrase no matter where in </a:t>
            </a:r>
            <a:r>
              <a:rPr lang="en-US" dirty="0" smtClean="0"/>
              <a:t>sentence </a:t>
            </a:r>
            <a:r>
              <a:rPr lang="en-US" dirty="0"/>
              <a:t>we are looking!</a:t>
            </a:r>
          </a:p>
          <a:p>
            <a:endParaRPr lang="en-US" dirty="0" smtClean="0"/>
          </a:p>
          <a:p>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7</a:t>
            </a:fld>
            <a:endParaRPr lang="en-US"/>
          </a:p>
        </p:txBody>
      </p:sp>
      <p:sp>
        <p:nvSpPr>
          <p:cNvPr id="5" name="TextBox 4"/>
          <p:cNvSpPr txBox="1"/>
          <p:nvPr/>
        </p:nvSpPr>
        <p:spPr>
          <a:xfrm>
            <a:off x="109363" y="1074656"/>
            <a:ext cx="5715202" cy="461665"/>
          </a:xfrm>
          <a:prstGeom prst="rect">
            <a:avLst/>
          </a:prstGeom>
          <a:noFill/>
        </p:spPr>
        <p:txBody>
          <a:bodyPr wrap="square" rtlCol="0">
            <a:spAutoFit/>
          </a:bodyPr>
          <a:lstStyle/>
          <a:p>
            <a:pPr algn="ctr"/>
            <a:r>
              <a:rPr lang="en-IN" sz="2400" dirty="0" smtClean="0">
                <a:latin typeface="+mj-lt"/>
              </a:rPr>
              <a:t>The quick brown fox jumps over the lazy dog</a:t>
            </a:r>
            <a:endParaRPr lang="en-US" sz="2400" dirty="0">
              <a:latin typeface="+mj-lt"/>
            </a:endParaRPr>
          </a:p>
        </p:txBody>
      </p:sp>
      <p:sp>
        <p:nvSpPr>
          <p:cNvPr id="6" name="TextBox 5"/>
          <p:cNvSpPr txBox="1"/>
          <p:nvPr/>
        </p:nvSpPr>
        <p:spPr>
          <a:xfrm>
            <a:off x="109363" y="1881388"/>
            <a:ext cx="6749592" cy="461665"/>
          </a:xfrm>
          <a:prstGeom prst="rect">
            <a:avLst/>
          </a:prstGeom>
          <a:noFill/>
        </p:spPr>
        <p:txBody>
          <a:bodyPr wrap="square" rtlCol="0">
            <a:spAutoFit/>
          </a:bodyPr>
          <a:lstStyle/>
          <a:p>
            <a:r>
              <a:rPr lang="en-IN" sz="2400" dirty="0" smtClean="0">
                <a:latin typeface="+mj-lt"/>
              </a:rPr>
              <a:t>DET  ADJ     </a:t>
            </a:r>
            <a:r>
              <a:rPr lang="en-IN" sz="2400" dirty="0" err="1" smtClean="0">
                <a:latin typeface="+mj-lt"/>
              </a:rPr>
              <a:t>ADJ</a:t>
            </a:r>
            <a:r>
              <a:rPr lang="en-IN" sz="2400" dirty="0" smtClean="0">
                <a:latin typeface="+mj-lt"/>
              </a:rPr>
              <a:t>    NN     VV    PP  DET  ADJ NN</a:t>
            </a:r>
            <a:endParaRPr lang="en-US" sz="2400" dirty="0">
              <a:latin typeface="+mj-lt"/>
            </a:endParaRPr>
          </a:p>
        </p:txBody>
      </p:sp>
      <p:sp>
        <p:nvSpPr>
          <p:cNvPr id="7" name="TextBox 6"/>
          <p:cNvSpPr txBox="1"/>
          <p:nvPr/>
        </p:nvSpPr>
        <p:spPr>
          <a:xfrm>
            <a:off x="-84964" y="2919349"/>
            <a:ext cx="5909529" cy="461665"/>
          </a:xfrm>
          <a:prstGeom prst="rect">
            <a:avLst/>
          </a:prstGeom>
          <a:noFill/>
        </p:spPr>
        <p:txBody>
          <a:bodyPr wrap="square" rtlCol="0">
            <a:spAutoFit/>
          </a:bodyPr>
          <a:lstStyle/>
          <a:p>
            <a:r>
              <a:rPr lang="en-IN" sz="2400" dirty="0" smtClean="0">
                <a:latin typeface="+mj-lt"/>
              </a:rPr>
              <a:t>                  NP                      VV    PP           NP</a:t>
            </a:r>
            <a:endParaRPr lang="en-US" sz="2400" dirty="0">
              <a:latin typeface="+mj-lt"/>
            </a:endParaRPr>
          </a:p>
        </p:txBody>
      </p:sp>
      <p:sp>
        <p:nvSpPr>
          <p:cNvPr id="8" name="TextBox 7"/>
          <p:cNvSpPr txBox="1"/>
          <p:nvPr/>
        </p:nvSpPr>
        <p:spPr>
          <a:xfrm>
            <a:off x="1065107" y="3702764"/>
            <a:ext cx="3803716" cy="461665"/>
          </a:xfrm>
          <a:prstGeom prst="rect">
            <a:avLst/>
          </a:prstGeom>
          <a:noFill/>
        </p:spPr>
        <p:txBody>
          <a:bodyPr wrap="square" rtlCol="0">
            <a:spAutoFit/>
          </a:bodyPr>
          <a:lstStyle/>
          <a:p>
            <a:r>
              <a:rPr lang="en-IN" sz="2400" dirty="0" smtClean="0">
                <a:latin typeface="+mj-lt"/>
              </a:rPr>
              <a:t> NP                                  VP      </a:t>
            </a:r>
            <a:endParaRPr lang="en-US" sz="2400" dirty="0">
              <a:latin typeface="+mj-lt"/>
            </a:endParaRPr>
          </a:p>
        </p:txBody>
      </p:sp>
      <p:sp>
        <p:nvSpPr>
          <p:cNvPr id="9" name="TextBox 8"/>
          <p:cNvSpPr txBox="1"/>
          <p:nvPr/>
        </p:nvSpPr>
        <p:spPr>
          <a:xfrm>
            <a:off x="1185298" y="4487750"/>
            <a:ext cx="3563332" cy="461665"/>
          </a:xfrm>
          <a:prstGeom prst="rect">
            <a:avLst/>
          </a:prstGeom>
          <a:noFill/>
        </p:spPr>
        <p:txBody>
          <a:bodyPr wrap="square" rtlCol="0">
            <a:spAutoFit/>
          </a:bodyPr>
          <a:lstStyle/>
          <a:p>
            <a:pPr algn="ctr"/>
            <a:r>
              <a:rPr lang="en-IN" sz="2400" dirty="0">
                <a:latin typeface="+mj-lt"/>
              </a:rPr>
              <a:t>S</a:t>
            </a:r>
            <a:endParaRPr lang="en-US" sz="2400" dirty="0">
              <a:latin typeface="+mj-lt"/>
            </a:endParaRPr>
          </a:p>
        </p:txBody>
      </p:sp>
      <p:sp>
        <p:nvSpPr>
          <p:cNvPr id="10" name="Rectangle 9"/>
          <p:cNvSpPr/>
          <p:nvPr/>
        </p:nvSpPr>
        <p:spPr>
          <a:xfrm>
            <a:off x="109362" y="1882764"/>
            <a:ext cx="2705757" cy="53024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Rectangle 10"/>
          <p:cNvSpPr/>
          <p:nvPr/>
        </p:nvSpPr>
        <p:spPr>
          <a:xfrm>
            <a:off x="4039264" y="1882764"/>
            <a:ext cx="1785301" cy="53024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 name="Rectangle 11"/>
          <p:cNvSpPr/>
          <p:nvPr/>
        </p:nvSpPr>
        <p:spPr>
          <a:xfrm>
            <a:off x="2983461" y="2874675"/>
            <a:ext cx="2225537" cy="53024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 name="Rectangle 12"/>
          <p:cNvSpPr/>
          <p:nvPr/>
        </p:nvSpPr>
        <p:spPr>
          <a:xfrm>
            <a:off x="1185298" y="3668473"/>
            <a:ext cx="3160671" cy="53024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21" name="Group 20"/>
          <p:cNvGrpSpPr/>
          <p:nvPr/>
        </p:nvGrpSpPr>
        <p:grpSpPr>
          <a:xfrm>
            <a:off x="109362" y="5449293"/>
            <a:ext cx="1468606" cy="1238929"/>
            <a:chOff x="12383748" y="1219011"/>
            <a:chExt cx="1862104" cy="1570887"/>
          </a:xfrm>
        </p:grpSpPr>
        <p:sp>
          <p:nvSpPr>
            <p:cNvPr id="22" name="Freeform 21"/>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reeform 22"/>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reeform 23"/>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7" name="Rectangular Callout 26"/>
          <p:cNvSpPr/>
          <p:nvPr/>
        </p:nvSpPr>
        <p:spPr>
          <a:xfrm>
            <a:off x="1624622" y="4949415"/>
            <a:ext cx="4343931" cy="1908585"/>
          </a:xfrm>
          <a:prstGeom prst="wedgeRectCallout">
            <a:avLst>
              <a:gd name="adj1" fmla="val -63600"/>
              <a:gd name="adj2" fmla="val 3616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CNNs may be (and are) applied to such data as well since even here, we are looking for local features. However, special NN are designed for sequence data e.g. text, DNA</a:t>
            </a:r>
            <a:endParaRPr lang="en-US" sz="2400" dirty="0">
              <a:solidFill>
                <a:schemeClr val="tx1"/>
              </a:solidFill>
              <a:latin typeface="+mj-lt"/>
            </a:endParaRPr>
          </a:p>
        </p:txBody>
      </p:sp>
    </p:spTree>
    <p:extLst>
      <p:ext uri="{BB962C8B-B14F-4D97-AF65-F5344CB8AC3E}">
        <p14:creationId xmlns:p14="http://schemas.microsoft.com/office/powerpoint/2010/main" val="242102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left)">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1"/>
                                        </p:tgtEl>
                                        <p:attrNameLst>
                                          <p:attrName>style.visibility</p:attrName>
                                        </p:attrNameLst>
                                      </p:cBhvr>
                                      <p:to>
                                        <p:strVal val="visible"/>
                                      </p:to>
                                    </p:set>
                                  </p:childTnLst>
                                </p:cTn>
                              </p:par>
                            </p:childTnLst>
                          </p:cTn>
                        </p:par>
                        <p:par>
                          <p:cTn id="68" fill="hold">
                            <p:stCondLst>
                              <p:cond delay="0"/>
                            </p:stCondLst>
                            <p:childTnLst>
                              <p:par>
                                <p:cTn id="69" presetID="22" presetClass="entr" presetSubtype="8" fill="hold" grpId="0"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left)">
                                      <p:cBhvr>
                                        <p:cTn id="7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p:bldP spid="8" grpId="0"/>
      <p:bldP spid="9" grpId="0"/>
      <p:bldP spid="10" grpId="0" animBg="1"/>
      <p:bldP spid="11" grpId="0" animBg="1"/>
      <p:bldP spid="12" grpId="0" animBg="1"/>
      <p:bldP spid="13"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 with Sequence Data</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normAutofit/>
              </a:bodyPr>
              <a:lstStyle/>
              <a:p>
                <a:r>
                  <a:rPr lang="en-US" dirty="0" smtClean="0"/>
                  <a:t>Data such as text, stock values, DNA </a:t>
                </a:r>
                <a:r>
                  <a:rPr lang="en-US" dirty="0"/>
                  <a:t>best represented </a:t>
                </a:r>
                <a:r>
                  <a:rPr lang="en-US" dirty="0" smtClean="0"/>
                  <a:t>as sequences</a:t>
                </a:r>
              </a:p>
              <a:p>
                <a:pPr lvl="2"/>
                <a:r>
                  <a:rPr lang="en-US" dirty="0" smtClean="0"/>
                  <a:t>Bag-of-”tokens” can be (and are indeed) used as feature representation</a:t>
                </a:r>
              </a:p>
              <a:p>
                <a:pPr lvl="3"/>
                <a:r>
                  <a:rPr lang="en-US" dirty="0" smtClean="0"/>
                  <a:t>In text, words are tokens, in DNA, ‘A’’T’’G’’C’ are tokens, in stocks, price values are tokens</a:t>
                </a:r>
              </a:p>
              <a:p>
                <a:pPr lvl="3"/>
                <a:r>
                  <a:rPr lang="en-US" dirty="0" smtClean="0"/>
                  <a:t>Fast and convenient but may offer poor results for some apps, good results for others</a:t>
                </a:r>
              </a:p>
              <a:p>
                <a:pPr lvl="3"/>
                <a:r>
                  <a:rPr lang="en-US" dirty="0" smtClean="0"/>
                  <a:t>If we apply bag-of-words to DNA, all we will get is a 4-dim representation – poor!</a:t>
                </a:r>
              </a:p>
              <a:p>
                <a:pPr lvl="3"/>
                <a:r>
                  <a:rPr lang="en-US" dirty="0" smtClean="0"/>
                  <a:t>Bag of token approach may not work if tokens are continuous values e.g. prices</a:t>
                </a:r>
              </a:p>
              <a:p>
                <a:pPr lvl="2"/>
                <a:r>
                  <a:rPr lang="en-US" dirty="0" smtClean="0"/>
                  <a:t>Alternate solution – bag of n-grams</a:t>
                </a:r>
              </a:p>
              <a:p>
                <a:pPr lvl="3"/>
                <a:r>
                  <a:rPr lang="en-US" dirty="0" smtClean="0"/>
                  <a:t>E.g. in 2-gram, we count how many AT, AG, GT, GC </a:t>
                </a:r>
                <a:r>
                  <a:rPr lang="en-US" dirty="0" err="1" smtClean="0"/>
                  <a:t>etc</a:t>
                </a:r>
                <a:r>
                  <a:rPr lang="en-US" dirty="0" smtClean="0"/>
                  <a:t> … in the sequence – 16 dim feature</a:t>
                </a:r>
              </a:p>
              <a:p>
                <a:pPr lvl="3"/>
                <a:r>
                  <a:rPr lang="en-US" dirty="0" smtClean="0"/>
                  <a:t>If we count n-grams, we will get a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4</m:t>
                        </m:r>
                      </m:e>
                      <m:sup>
                        <m:r>
                          <a:rPr lang="en-IN" b="0" i="1" smtClean="0">
                            <a:latin typeface="Cambria Math" panose="02040503050406030204" pitchFamily="18" charset="0"/>
                          </a:rPr>
                          <m:t>𝑛</m:t>
                        </m:r>
                      </m:sup>
                    </m:sSup>
                  </m:oMath>
                </a14:m>
                <a:r>
                  <a:rPr lang="en-US" dirty="0" smtClean="0"/>
                  <a:t> dimensional representation – expensive!!</a:t>
                </a:r>
              </a:p>
              <a:p>
                <a:pPr lvl="3"/>
                <a:r>
                  <a:rPr lang="en-US" dirty="0" smtClean="0"/>
                  <a:t>N-gram approach also does not work if tokens are continuous</a:t>
                </a:r>
              </a:p>
              <a:p>
                <a:pPr lvl="2"/>
                <a:r>
                  <a:rPr lang="en-US" dirty="0" smtClean="0"/>
                  <a:t>Another solution – use convolutions (CNNs)</a:t>
                </a:r>
              </a:p>
              <a:p>
                <a:pPr lvl="3"/>
                <a:r>
                  <a:rPr lang="en-US" dirty="0" smtClean="0"/>
                  <a:t>Convolutions would capture features that account for a bunch of neighboring tokens</a:t>
                </a:r>
              </a:p>
              <a:p>
                <a:pPr lvl="3"/>
                <a:r>
                  <a:rPr lang="en-US" dirty="0" smtClean="0"/>
                  <a:t>Higher order convolutions would  capture higher order features (or so we hope)</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r="-460"/>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8</a:t>
            </a:fld>
            <a:endParaRPr lang="en-US"/>
          </a:p>
        </p:txBody>
      </p:sp>
    </p:spTree>
    <p:extLst>
      <p:ext uri="{BB962C8B-B14F-4D97-AF65-F5344CB8AC3E}">
        <p14:creationId xmlns:p14="http://schemas.microsoft.com/office/powerpoint/2010/main" val="199343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 with Sequence Data</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lstStyle/>
              <a:p>
                <a:r>
                  <a:rPr lang="en-IN" dirty="0" smtClean="0"/>
                  <a:t>A classical way to model sequence data is the </a:t>
                </a:r>
                <a:r>
                  <a:rPr lang="en-IN" i="1" dirty="0" smtClean="0"/>
                  <a:t>time series </a:t>
                </a:r>
                <a:r>
                  <a:rPr lang="en-IN" dirty="0" smtClean="0"/>
                  <a:t>model</a:t>
                </a:r>
              </a:p>
              <a:p>
                <a:pPr lvl="2"/>
                <a:r>
                  <a:rPr lang="en-IN" dirty="0" smtClean="0"/>
                  <a:t>Suppose we have a sequence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𝑇</m:t>
                        </m:r>
                      </m:sub>
                    </m:sSub>
                  </m:oMath>
                </a14:m>
                <a:r>
                  <a:rPr lang="en-IN" dirty="0" smtClean="0"/>
                  <a:t> (assume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𝑡</m:t>
                        </m:r>
                      </m:sub>
                    </m:sSub>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ℝ</m:t>
                    </m:r>
                  </m:oMath>
                </a14:m>
                <a:r>
                  <a:rPr lang="en-IN" dirty="0" smtClean="0"/>
                  <a:t> for now)</a:t>
                </a:r>
              </a:p>
              <a:p>
                <a:pPr lvl="2"/>
                <a:r>
                  <a:rPr lang="en-IN" dirty="0" smtClean="0"/>
                  <a:t>Taking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𝑡</m:t>
                        </m:r>
                      </m:sub>
                    </m:sSub>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ℕ</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0,1</m:t>
                            </m:r>
                          </m:e>
                        </m:d>
                      </m:e>
                      <m:sup>
                        <m:r>
                          <a:rPr lang="en-IN" b="0" i="1" smtClean="0">
                            <a:latin typeface="Cambria Math" panose="02040503050406030204" pitchFamily="18" charset="0"/>
                            <a:ea typeface="Cambria Math" panose="02040503050406030204" pitchFamily="18" charset="0"/>
                          </a:rPr>
                          <m:t>𝑑</m:t>
                        </m:r>
                      </m:sup>
                    </m:sSup>
                  </m:oMath>
                </a14:m>
                <a:r>
                  <a:rPr lang="en-IN" dirty="0" smtClean="0"/>
                  <a:t> can allow us to encode text, DNA as a time series as well</a:t>
                </a:r>
              </a:p>
              <a:p>
                <a:pPr lvl="2"/>
                <a:r>
                  <a:rPr lang="en-IN" dirty="0" smtClean="0"/>
                  <a:t>The linear autoregressive (AR) model postulates that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𝑡</m:t>
                        </m:r>
                      </m:sub>
                    </m:sSub>
                  </m:oMath>
                </a14:m>
                <a:r>
                  <a:rPr lang="en-IN" dirty="0" smtClean="0"/>
                  <a:t> depends linearly only on previous few, say </a:t>
                </a:r>
                <a14:m>
                  <m:oMath xmlns:m="http://schemas.openxmlformats.org/officeDocument/2006/math">
                    <m:r>
                      <a:rPr lang="en-IN" b="0" i="1" smtClean="0">
                        <a:latin typeface="Cambria Math" panose="02040503050406030204" pitchFamily="18" charset="0"/>
                      </a:rPr>
                      <m:t>𝑘</m:t>
                    </m:r>
                  </m:oMath>
                </a14:m>
                <a:r>
                  <a:rPr lang="en-IN" dirty="0" smtClean="0"/>
                  <a:t> tokens i.e.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𝑡</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𝑡</m:t>
                        </m:r>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𝑡</m:t>
                        </m:r>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𝑘</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𝑡</m:t>
                        </m:r>
                        <m:r>
                          <a:rPr lang="en-IN" b="0" i="1" smtClean="0">
                            <a:latin typeface="Cambria Math" panose="02040503050406030204" pitchFamily="18" charset="0"/>
                          </a:rPr>
                          <m:t>−</m:t>
                        </m:r>
                        <m:r>
                          <a:rPr lang="en-IN" b="0" i="1" smtClean="0">
                            <a:latin typeface="Cambria Math" panose="02040503050406030204" pitchFamily="18" charset="0"/>
                          </a:rPr>
                          <m:t>𝑘</m:t>
                        </m:r>
                      </m:sub>
                    </m:sSub>
                  </m:oMath>
                </a14:m>
                <a:endParaRPr lang="en-IN" dirty="0" smtClean="0"/>
              </a:p>
              <a:p>
                <a:pPr lvl="2"/>
                <a:r>
                  <a:rPr lang="en-IN" dirty="0" smtClean="0"/>
                  <a:t>Works decently if, say the time series does not jump around too much</a:t>
                </a:r>
              </a:p>
              <a:p>
                <a:r>
                  <a:rPr lang="en-IN" dirty="0" smtClean="0"/>
                  <a:t>Consider a </a:t>
                </a:r>
                <a:r>
                  <a:rPr lang="en-IN" i="1" dirty="0" smtClean="0"/>
                  <a:t>sequence prediction</a:t>
                </a:r>
                <a:r>
                  <a:rPr lang="en-IN" dirty="0" smtClean="0"/>
                  <a:t> task now</a:t>
                </a:r>
              </a:p>
              <a:p>
                <a:pPr lvl="2"/>
                <a:r>
                  <a:rPr lang="en-IN" dirty="0" smtClean="0"/>
                  <a:t>Input is </a:t>
                </a:r>
                <a14:m>
                  <m:oMath xmlns:m="http://schemas.openxmlformats.org/officeDocument/2006/math">
                    <m:sSub>
                      <m:sSubPr>
                        <m:ctrlPr>
                          <a:rPr lang="en-IN" i="1">
                            <a:latin typeface="Cambria Math" panose="02040503050406030204" pitchFamily="18" charset="0"/>
                          </a:rPr>
                        </m:ctrlPr>
                      </m:sSubPr>
                      <m:e>
                        <m:r>
                          <a:rPr lang="en-IN" b="1" i="1">
                            <a:latin typeface="Cambria Math" panose="02040503050406030204" pitchFamily="18" charset="0"/>
                          </a:rPr>
                          <m:t>𝐱</m:t>
                        </m:r>
                      </m:e>
                      <m:sub>
                        <m:r>
                          <a:rPr lang="en-IN">
                            <a:latin typeface="Cambria Math" panose="02040503050406030204" pitchFamily="18" charset="0"/>
                          </a:rPr>
                          <m:t>1</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𝐱</m:t>
                        </m:r>
                      </m:e>
                      <m:sub>
                        <m:r>
                          <a:rPr lang="en-IN">
                            <a:latin typeface="Cambria Math" panose="02040503050406030204" pitchFamily="18" charset="0"/>
                          </a:rPr>
                          <m:t>2</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𝐱</m:t>
                        </m:r>
                      </m:e>
                      <m:sub>
                        <m:r>
                          <a:rPr lang="en-IN">
                            <a:latin typeface="Cambria Math" panose="02040503050406030204" pitchFamily="18" charset="0"/>
                          </a:rPr>
                          <m:t>𝑇</m:t>
                        </m:r>
                      </m:sub>
                    </m:sSub>
                  </m:oMath>
                </a14:m>
                <a:r>
                  <a:rPr lang="en-IN" dirty="0" smtClean="0"/>
                  <a:t> and we wish output </a:t>
                </a:r>
                <a14:m>
                  <m:oMath xmlns:m="http://schemas.openxmlformats.org/officeDocument/2006/math">
                    <m:sSub>
                      <m:sSubPr>
                        <m:ctrlPr>
                          <a:rPr lang="en-IN" i="1">
                            <a:latin typeface="Cambria Math" panose="02040503050406030204" pitchFamily="18" charset="0"/>
                          </a:rPr>
                        </m:ctrlPr>
                      </m:sSubPr>
                      <m:e>
                        <m:r>
                          <a:rPr lang="en-IN" b="0" i="1" smtClean="0">
                            <a:latin typeface="Cambria Math" panose="02040503050406030204" pitchFamily="18" charset="0"/>
                          </a:rPr>
                          <m:t>𝑦</m:t>
                        </m:r>
                      </m:e>
                      <m:sub>
                        <m:r>
                          <a:rPr lang="en-IN">
                            <a:latin typeface="Cambria Math" panose="02040503050406030204" pitchFamily="18" charset="0"/>
                          </a:rPr>
                          <m:t>1</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b="0" i="1" smtClean="0">
                            <a:latin typeface="Cambria Math" panose="02040503050406030204" pitchFamily="18" charset="0"/>
                          </a:rPr>
                          <m:t>𝑦</m:t>
                        </m:r>
                      </m:e>
                      <m:sub>
                        <m:r>
                          <a:rPr lang="en-IN">
                            <a:latin typeface="Cambria Math" panose="02040503050406030204" pitchFamily="18" charset="0"/>
                          </a:rPr>
                          <m:t>2</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b="0" i="1" smtClean="0">
                            <a:latin typeface="Cambria Math" panose="02040503050406030204" pitchFamily="18" charset="0"/>
                          </a:rPr>
                          <m:t>𝑦</m:t>
                        </m:r>
                      </m:e>
                      <m:sub>
                        <m:r>
                          <a:rPr lang="en-IN">
                            <a:latin typeface="Cambria Math" panose="02040503050406030204" pitchFamily="18" charset="0"/>
                          </a:rPr>
                          <m:t>𝑇</m:t>
                        </m:r>
                      </m:sub>
                    </m:sSub>
                  </m:oMath>
                </a14:m>
                <a:r>
                  <a:rPr lang="en-IN" dirty="0" smtClean="0"/>
                  <a:t> i.e. “tag” each token</a:t>
                </a:r>
              </a:p>
              <a:p>
                <a:pPr lvl="3"/>
                <a:r>
                  <a:rPr lang="en-IN" dirty="0" smtClean="0"/>
                  <a:t>Given a sentence, tag each word with its correct part of speech (noun, verb </a:t>
                </a:r>
                <a:r>
                  <a:rPr lang="en-IN" dirty="0" err="1" smtClean="0"/>
                  <a:t>etc</a:t>
                </a:r>
                <a:r>
                  <a:rPr lang="en-IN" dirty="0" smtClean="0"/>
                  <a:t>)</a:t>
                </a:r>
              </a:p>
              <a:p>
                <a:pPr lvl="3"/>
                <a:r>
                  <a:rPr lang="en-IN" dirty="0" smtClean="0"/>
                  <a:t>Given stock data, predict at each time whether price would now go </a:t>
                </a:r>
                <a14:m>
                  <m:oMath xmlns:m="http://schemas.openxmlformats.org/officeDocument/2006/math">
                    <m:r>
                      <a:rPr lang="en-IN" b="0" i="1" smtClean="0">
                        <a:latin typeface="Cambria Math" panose="02040503050406030204" pitchFamily="18" charset="0"/>
                      </a:rPr>
                      <m:t>↑</m:t>
                    </m:r>
                  </m:oMath>
                </a14:m>
                <a:r>
                  <a:rPr lang="en-IN" dirty="0" smtClean="0"/>
                  <a:t> or </a:t>
                </a:r>
                <a14:m>
                  <m:oMath xmlns:m="http://schemas.openxmlformats.org/officeDocument/2006/math">
                    <m:r>
                      <a:rPr lang="en-IN" b="0" i="1" smtClean="0">
                        <a:latin typeface="Cambria Math" panose="02040503050406030204" pitchFamily="18" charset="0"/>
                      </a:rPr>
                      <m:t>↓</m:t>
                    </m:r>
                  </m:oMath>
                </a14:m>
                <a:endParaRPr lang="en-IN" dirty="0" smtClean="0"/>
              </a:p>
              <a:p>
                <a:pPr lvl="2"/>
                <a:r>
                  <a:rPr lang="en-IN" dirty="0" smtClean="0"/>
                  <a:t>The previous model can be modified to include features and tags as well</a:t>
                </a:r>
                <a:br>
                  <a:rPr lang="en-IN" dirty="0" smtClean="0"/>
                </a:b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𝑡</m:t>
                        </m:r>
                      </m:sub>
                    </m:sSub>
                    <m:r>
                      <a:rPr lang="en-IN" b="0" i="1" smtClean="0">
                        <a:latin typeface="Cambria Math" panose="02040503050406030204" pitchFamily="18" charset="0"/>
                      </a:rPr>
                      <m:t>=</m:t>
                    </m:r>
                    <m:r>
                      <a:rPr lang="en-IN" b="1" i="0" smtClean="0">
                        <a:latin typeface="Cambria Math" panose="02040503050406030204" pitchFamily="18" charset="0"/>
                      </a:rPr>
                      <m:t>𝐰</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1" i="0" smtClean="0">
                            <a:latin typeface="Cambria Math" panose="02040503050406030204" pitchFamily="18" charset="0"/>
                          </a:rPr>
                          <m:t>𝐱</m:t>
                        </m:r>
                      </m:e>
                      <m:sub>
                        <m:r>
                          <a:rPr lang="en-IN" b="0" i="1" smtClean="0">
                            <a:latin typeface="Cambria Math" panose="02040503050406030204" pitchFamily="18" charset="0"/>
                          </a:rPr>
                          <m:t>𝑡</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sSub>
                          <m:sSubPr>
                            <m:ctrlPr>
                              <a:rPr lang="en-IN" i="1">
                                <a:latin typeface="Cambria Math" panose="02040503050406030204" pitchFamily="18" charset="0"/>
                              </a:rPr>
                            </m:ctrlPr>
                          </m:sSubPr>
                          <m:e>
                            <m:r>
                              <a:rPr lang="en-IN">
                                <a:latin typeface="Cambria Math" panose="02040503050406030204" pitchFamily="18" charset="0"/>
                              </a:rPr>
                              <m:t>𝑎</m:t>
                            </m:r>
                          </m:e>
                          <m:sub>
                            <m:r>
                              <a:rPr lang="en-IN">
                                <a:latin typeface="Cambria Math" panose="02040503050406030204" pitchFamily="18" charset="0"/>
                              </a:rPr>
                              <m:t>1</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b="0" i="1" smtClean="0">
                                <a:latin typeface="Cambria Math" panose="02040503050406030204" pitchFamily="18" charset="0"/>
                              </a:rPr>
                              <m:t>𝑦</m:t>
                            </m:r>
                          </m:e>
                          <m:sub>
                            <m:r>
                              <a:rPr lang="en-IN">
                                <a:latin typeface="Cambria Math" panose="02040503050406030204" pitchFamily="18" charset="0"/>
                              </a:rPr>
                              <m:t>𝑡</m:t>
                            </m:r>
                            <m:r>
                              <a:rPr lang="en-IN">
                                <a:latin typeface="Cambria Math" panose="02040503050406030204" pitchFamily="18" charset="0"/>
                              </a:rPr>
                              <m:t>−1</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a:latin typeface="Cambria Math" panose="02040503050406030204" pitchFamily="18" charset="0"/>
                              </a:rPr>
                              <m:t>𝑎</m:t>
                            </m:r>
                          </m:e>
                          <m:sub>
                            <m:r>
                              <a:rPr lang="en-IN">
                                <a:latin typeface="Cambria Math" panose="02040503050406030204" pitchFamily="18" charset="0"/>
                              </a:rPr>
                              <m:t>2</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b="0" i="1" smtClean="0">
                                <a:latin typeface="Cambria Math" panose="02040503050406030204" pitchFamily="18" charset="0"/>
                              </a:rPr>
                              <m:t>𝑦</m:t>
                            </m:r>
                          </m:e>
                          <m:sub>
                            <m:r>
                              <a:rPr lang="en-IN">
                                <a:latin typeface="Cambria Math" panose="02040503050406030204" pitchFamily="18" charset="0"/>
                              </a:rPr>
                              <m:t>𝑡</m:t>
                            </m:r>
                            <m:r>
                              <a:rPr lang="en-IN">
                                <a:latin typeface="Cambria Math" panose="02040503050406030204" pitchFamily="18" charset="0"/>
                              </a:rPr>
                              <m:t>−2</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a:latin typeface="Cambria Math" panose="02040503050406030204" pitchFamily="18" charset="0"/>
                              </a:rPr>
                              <m:t>𝑎</m:t>
                            </m:r>
                          </m:e>
                          <m:sub>
                            <m:r>
                              <a:rPr lang="en-IN">
                                <a:latin typeface="Cambria Math" panose="02040503050406030204" pitchFamily="18" charset="0"/>
                              </a:rPr>
                              <m:t>𝑘</m:t>
                            </m:r>
                          </m:sub>
                        </m:sSub>
                        <m:sSub>
                          <m:sSubPr>
                            <m:ctrlPr>
                              <a:rPr lang="en-IN" i="1">
                                <a:latin typeface="Cambria Math" panose="02040503050406030204" pitchFamily="18" charset="0"/>
                              </a:rPr>
                            </m:ctrlPr>
                          </m:sSubPr>
                          <m:e>
                            <m:r>
                              <a:rPr lang="en-IN" b="0" i="1" smtClean="0">
                                <a:latin typeface="Cambria Math" panose="02040503050406030204" pitchFamily="18" charset="0"/>
                              </a:rPr>
                              <m:t>𝑦</m:t>
                            </m:r>
                          </m:e>
                          <m:sub>
                            <m:r>
                              <a:rPr lang="en-IN">
                                <a:latin typeface="Cambria Math" panose="02040503050406030204" pitchFamily="18" charset="0"/>
                              </a:rPr>
                              <m:t>𝑡</m:t>
                            </m:r>
                            <m:r>
                              <a:rPr lang="en-IN">
                                <a:latin typeface="Cambria Math" panose="02040503050406030204" pitchFamily="18" charset="0"/>
                              </a:rPr>
                              <m:t>−</m:t>
                            </m:r>
                            <m:r>
                              <a:rPr lang="en-IN">
                                <a:latin typeface="Cambria Math" panose="02040503050406030204" pitchFamily="18" charset="0"/>
                              </a:rPr>
                              <m:t>𝑘</m:t>
                            </m:r>
                          </m:sub>
                        </m:sSub>
                      </m:e>
                    </m:d>
                  </m:oMath>
                </a14:m>
                <a:endParaRPr lang="en-IN" dirty="0" smtClean="0"/>
              </a:p>
              <a:p>
                <a:pPr lvl="2"/>
                <a:r>
                  <a:rPr lang="en-IN" dirty="0" smtClean="0"/>
                  <a:t>A class of neural networks takes this intuition to non-linear models</a:t>
                </a:r>
              </a:p>
              <a:p>
                <a:pPr lvl="2"/>
                <a:endParaRPr lang="en-IN" dirty="0" smtClean="0"/>
              </a:p>
              <a:p>
                <a:pPr lvl="2"/>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r="-409" b="-159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9</a:t>
            </a:fld>
            <a:endParaRPr lang="en-US"/>
          </a:p>
        </p:txBody>
      </p:sp>
    </p:spTree>
    <p:extLst>
      <p:ext uri="{BB962C8B-B14F-4D97-AF65-F5344CB8AC3E}">
        <p14:creationId xmlns:p14="http://schemas.microsoft.com/office/powerpoint/2010/main" val="192141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1390</TotalTime>
  <Words>1092</Words>
  <Application>Microsoft Office PowerPoint</Application>
  <PresentationFormat>Widescreen</PresentationFormat>
  <Paragraphs>324</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Cambria Math</vt:lpstr>
      <vt:lpstr>Webdings</vt:lpstr>
      <vt:lpstr>Wingdings</vt:lpstr>
      <vt:lpstr>Metropolitan</vt:lpstr>
      <vt:lpstr>Deep Learning V</vt:lpstr>
      <vt:lpstr>Announcements</vt:lpstr>
      <vt:lpstr>Recap of Last Lecture</vt:lpstr>
      <vt:lpstr>Pooling and Strides – an example</vt:lpstr>
      <vt:lpstr>Pooling and Strides – an example</vt:lpstr>
      <vt:lpstr>Feedforward Networks can be massive</vt:lpstr>
      <vt:lpstr>Structured Data needs Local Features</vt:lpstr>
      <vt:lpstr>Learning with Sequence Data</vt:lpstr>
      <vt:lpstr>Learning with Sequence Data</vt:lpstr>
      <vt:lpstr>Recurrent Neural Networks</vt:lpstr>
      <vt:lpstr>Recurrent Neural Networks</vt:lpstr>
      <vt:lpstr>RNN Variants</vt:lpstr>
      <vt:lpstr>RNN Variants</vt:lpstr>
      <vt:lpstr>Applications of RNNs</vt:lpstr>
      <vt:lpstr>Backprop with RNNs</vt:lpstr>
      <vt:lpstr>Backprop with RNNs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dc:creator>
  <cp:lastModifiedBy>Purushottam Kar</cp:lastModifiedBy>
  <cp:revision>68</cp:revision>
  <dcterms:created xsi:type="dcterms:W3CDTF">2018-07-30T05:08:11Z</dcterms:created>
  <dcterms:modified xsi:type="dcterms:W3CDTF">2019-11-04T14:17:17Z</dcterms:modified>
</cp:coreProperties>
</file>