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11/8/2019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e.iitk.ac.in/users/purushot/courses/ml/2019-20-a/policie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Meta Learning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Boosting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Suppose we learn a (nonlinear) regression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to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 smtClean="0"/>
                  <a:t> then done else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denote residual error</a:t>
                </a:r>
              </a:p>
              <a:p>
                <a:pPr lvl="3"/>
                <a:r>
                  <a:rPr lang="en-IN" dirty="0" smtClean="0"/>
                  <a:t>Learn a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to predict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for all data points then done</a:t>
                </a:r>
              </a:p>
              <a:p>
                <a:pPr lvl="3"/>
                <a:r>
                  <a:rPr lang="en-IN" dirty="0" smtClean="0"/>
                  <a:t>Else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and learn another model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to approximate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Repeat till residuals get acceptably small. Final model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Such “residual” learning techniques are useful in deep learning as well</a:t>
                </a:r>
              </a:p>
              <a:p>
                <a:r>
                  <a:rPr lang="en-IN" dirty="0" smtClean="0"/>
                  <a:t>Gradient Boosting generalizes this to general (non-regression) settings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Train the next model (stump) to learn the gradients of the loss on the previous model</a:t>
                </a:r>
              </a:p>
              <a:p>
                <a:pPr lvl="2"/>
                <a:r>
                  <a:rPr lang="en-IN" dirty="0" smtClean="0"/>
                  <a:t>Gradient-boosted Decision Trees GBDT are successful implementations</a:t>
                </a:r>
              </a:p>
              <a:p>
                <a:pPr lvl="2"/>
                <a:r>
                  <a:rPr lang="en-IN" dirty="0" err="1" smtClean="0"/>
                  <a:t>XGBoost</a:t>
                </a:r>
                <a:r>
                  <a:rPr lang="en-IN" dirty="0" smtClean="0"/>
                  <a:t> (</a:t>
                </a:r>
                <a:r>
                  <a:rPr lang="en-IN" dirty="0" err="1" smtClean="0"/>
                  <a:t>eXtreme</a:t>
                </a:r>
                <a:r>
                  <a:rPr lang="en-IN" dirty="0" smtClean="0"/>
                  <a:t> Gradient Boosting) is currently a popular package</a:t>
                </a:r>
              </a:p>
              <a:p>
                <a:pPr lvl="3"/>
                <a:r>
                  <a:rPr lang="en-IN" dirty="0" smtClean="0"/>
                  <a:t>Provides very efficient parallelized implementations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34297" y="1695438"/>
                <a:ext cx="7268299" cy="489249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dirty="0" smtClean="0">
                    <a:latin typeface="+mj-lt"/>
                  </a:rPr>
                  <a:t>GRADIENT BOOSTING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Data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+mj-lt"/>
                  </a:rPr>
                  <a:t>, stump learner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Learn a </a:t>
                </a:r>
                <a:r>
                  <a:rPr lang="en-IN" sz="2800" dirty="0" err="1" smtClean="0">
                    <a:latin typeface="+mj-lt"/>
                  </a:rPr>
                  <a:t>const</a:t>
                </a:r>
                <a:r>
                  <a:rPr lang="en-IN" sz="2800" dirty="0" smtClean="0">
                    <a:latin typeface="+mj-lt"/>
                  </a:rPr>
                  <a:t>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sz="28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IN" sz="28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Get pseudo residuals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IN" sz="28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 smtClean="0">
                    <a:latin typeface="+mj-lt"/>
                  </a:rPr>
                  <a:t> to fit data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IN" sz="28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Find the importance of the new stump</a:t>
                </a:r>
                <a:br>
                  <a:rPr lang="en-IN" sz="2800" dirty="0" smtClean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sz="28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Expand the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1695438"/>
                <a:ext cx="7268299" cy="4892493"/>
              </a:xfrm>
              <a:prstGeom prst="rect">
                <a:avLst/>
              </a:prstGeom>
              <a:blipFill>
                <a:blip r:embed="rId2"/>
                <a:stretch>
                  <a:fillRect l="-1503" t="-742" b="-234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Gradient Boosting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32321" y="1111624"/>
                <a:ext cx="5059680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GB secretly tries to do GD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If possible, it would’ve done</a:t>
                </a:r>
                <a:br>
                  <a:rPr lang="en-IN" dirty="0" smtClean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IN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ℓ</m:t>
                                </m:r>
                              </m:num>
                              <m:den>
                                <m:r>
                                  <a:rPr lang="en-IN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𝑑𝑓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en-IN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Since taking gradients w.r.t functions is intractable, GB settles for an approximation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Approx.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𝑑𝑓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Search for best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Step 3 does this implicitly</a:t>
                </a:r>
              </a:p>
              <a:p>
                <a:pPr lvl="2"/>
                <a:r>
                  <a:rPr lang="en-IN" dirty="0" smtClean="0"/>
                  <a:t>The final ensemble is actually the result of approximate GD in the function space!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2321" y="1111624"/>
                <a:ext cx="5059680" cy="5746376"/>
              </a:xfrm>
              <a:blipFill>
                <a:blip r:embed="rId3"/>
                <a:stretch>
                  <a:fillRect l="-1205" t="-2863" r="-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28" y="36190"/>
            <a:ext cx="1783306" cy="178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582220" y="37121"/>
                <a:ext cx="9070343" cy="1201828"/>
              </a:xfrm>
              <a:prstGeom prst="wedgeRectCallout">
                <a:avLst>
                  <a:gd name="adj1" fmla="val 56580"/>
                  <a:gd name="adj2" fmla="val 4977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Common for first stump in Gradient Boosting (GB) to act as bias i.e. be a constant predictor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This can be thought of as giving importance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to the all ones predictor that predicts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on all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20" y="37121"/>
                <a:ext cx="9070343" cy="1201828"/>
              </a:xfrm>
              <a:prstGeom prst="wedgeRectCallout">
                <a:avLst>
                  <a:gd name="adj1" fmla="val 56580"/>
                  <a:gd name="adj2" fmla="val 49778"/>
                </a:avLst>
              </a:prstGeom>
              <a:blipFill>
                <a:blip r:embed="rId5"/>
                <a:stretch>
                  <a:fillRect l="-629" t="-1970" b="-936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594569" y="2057827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2157573" y="2011859"/>
            <a:ext cx="8531564" cy="1251025"/>
          </a:xfrm>
          <a:prstGeom prst="wedgeRectCallout">
            <a:avLst>
              <a:gd name="adj1" fmla="val 57011"/>
              <a:gd name="adj2" fmla="val 481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Gradient of the loss function would be large on data points which are experiencing large loss so GB would pay more attention to them while learning the next stump – similar intuition 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had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8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who </a:t>
            </a:r>
            <a:r>
              <a:rPr lang="en-US" dirty="0" smtClean="0"/>
              <a:t>have been </a:t>
            </a:r>
            <a:r>
              <a:rPr lang="en-US" dirty="0"/>
              <a:t>granted proration for any quiz/exam </a:t>
            </a:r>
            <a:r>
              <a:rPr lang="en-US" dirty="0" smtClean="0"/>
              <a:t>should </a:t>
            </a:r>
            <a:r>
              <a:rPr lang="en-US" dirty="0"/>
              <a:t>have received an email </a:t>
            </a:r>
            <a:r>
              <a:rPr lang="en-US" dirty="0" smtClean="0"/>
              <a:t>(</a:t>
            </a:r>
            <a:r>
              <a:rPr lang="en-US" dirty="0"/>
              <a:t>at their CC email addresses) </a:t>
            </a:r>
            <a:r>
              <a:rPr lang="en-US" dirty="0" smtClean="0"/>
              <a:t>today.</a:t>
            </a:r>
            <a:r>
              <a:rPr lang="en-US" dirty="0"/>
              <a:t> </a:t>
            </a:r>
          </a:p>
          <a:p>
            <a:r>
              <a:rPr lang="en-US" b="1" dirty="0"/>
              <a:t>If you missed a quiz/exam for reasons that make you eligible for proration</a:t>
            </a:r>
            <a:r>
              <a:rPr lang="en-US" b="1" dirty="0" smtClean="0"/>
              <a:t>, </a:t>
            </a:r>
            <a:r>
              <a:rPr lang="en-US" b="1" dirty="0"/>
              <a:t>but have not received an email from the </a:t>
            </a:r>
            <a:r>
              <a:rPr lang="en-US" b="1" dirty="0" smtClean="0"/>
              <a:t>instructor, </a:t>
            </a:r>
            <a:r>
              <a:rPr lang="en-US" b="1" dirty="0"/>
              <a:t>please contact the instructor immediately to clear the discrepancy</a:t>
            </a:r>
            <a:r>
              <a:rPr lang="en-US" b="1" dirty="0" smtClean="0"/>
              <a:t>.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web.cse.iitk.ac.in/users/purushot/courses/ml/2019-20-a/policies.php</a:t>
            </a:r>
            <a:r>
              <a:rPr lang="en-US" dirty="0" smtClean="0"/>
              <a:t> (</a:t>
            </a:r>
            <a:r>
              <a:rPr lang="en-US" dirty="0"/>
              <a:t>see Absentee, Make-up, and Proration Policy)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 smtClean="0"/>
              <a:t>Distinction between model and model parameters</a:t>
            </a:r>
          </a:p>
          <a:p>
            <a:pPr lvl="2"/>
            <a:r>
              <a:rPr lang="en-US" dirty="0" smtClean="0"/>
              <a:t>Notion of models having </a:t>
            </a:r>
            <a:r>
              <a:rPr lang="en-US" dirty="0" err="1" smtClean="0"/>
              <a:t>hyperparameters</a:t>
            </a:r>
            <a:r>
              <a:rPr lang="en-US" dirty="0" smtClean="0"/>
              <a:t> and model classes</a:t>
            </a:r>
          </a:p>
          <a:p>
            <a:r>
              <a:rPr lang="en-US" dirty="0" smtClean="0"/>
              <a:t>Model selection techniques: held out/k-fold validation</a:t>
            </a:r>
          </a:p>
          <a:p>
            <a:r>
              <a:rPr lang="en-US" dirty="0" smtClean="0"/>
              <a:t>Bias-variance tradeoffs and generalization error</a:t>
            </a:r>
          </a:p>
          <a:p>
            <a:r>
              <a:rPr lang="en-US" dirty="0" smtClean="0"/>
              <a:t>Overfitting and </a:t>
            </a:r>
            <a:r>
              <a:rPr lang="en-US" dirty="0" err="1" smtClean="0"/>
              <a:t>underfitting</a:t>
            </a:r>
            <a:endParaRPr lang="en-US" dirty="0" smtClean="0"/>
          </a:p>
          <a:p>
            <a:pPr lvl="2"/>
            <a:r>
              <a:rPr lang="en-US" dirty="0" smtClean="0"/>
              <a:t>Tweaking model complexity, feats, train set size, ML </a:t>
            </a:r>
            <a:r>
              <a:rPr lang="en-US" dirty="0" err="1" smtClean="0"/>
              <a:t>algo</a:t>
            </a:r>
            <a:r>
              <a:rPr lang="en-US" dirty="0" smtClean="0"/>
              <a:t> as possible solutions</a:t>
            </a:r>
          </a:p>
          <a:p>
            <a:r>
              <a:rPr lang="en-US" dirty="0" smtClean="0"/>
              <a:t>Ensemble ML Algorithms</a:t>
            </a:r>
          </a:p>
          <a:p>
            <a:pPr lvl="2"/>
            <a:r>
              <a:rPr lang="en-US" dirty="0" smtClean="0"/>
              <a:t>Voting Ensemble: flexible but cannot ensure success as “experts” may sync</a:t>
            </a:r>
          </a:p>
          <a:p>
            <a:pPr lvl="2"/>
            <a:r>
              <a:rPr lang="en-US" dirty="0" smtClean="0"/>
              <a:t>Need to ensure experts are diverse so that they can correct each other’s errors</a:t>
            </a:r>
          </a:p>
          <a:p>
            <a:pPr lvl="2"/>
            <a:r>
              <a:rPr lang="en-US" dirty="0" smtClean="0"/>
              <a:t>Bagging and boosting take direct steps to ensure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– Bootstrap </a:t>
            </a:r>
            <a:r>
              <a:rPr lang="en-IN" dirty="0" err="1"/>
              <a:t>AGGregatING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Usually used to reduce variance of a model</a:t>
                </a:r>
                <a:endParaRPr lang="en-IN" dirty="0"/>
              </a:p>
              <a:p>
                <a:pPr lvl="2"/>
                <a:r>
                  <a:rPr lang="en-IN" dirty="0"/>
                  <a:t>Given </a:t>
                </a:r>
                <a:r>
                  <a:rPr lang="en-IN" dirty="0" smtClean="0"/>
                  <a:t>train </a:t>
                </a:r>
                <a:r>
                  <a:rPr lang="en-IN" dirty="0"/>
                  <a:t>set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points, first s</a:t>
                </a:r>
                <a:r>
                  <a:rPr lang="en-IN" dirty="0" smtClean="0"/>
                  <a:t>ample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points </a:t>
                </a:r>
                <a:r>
                  <a:rPr lang="en-US" b="1" dirty="0"/>
                  <a:t>with replacement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(call </a:t>
                </a:r>
                <a:r>
                  <a:rPr lang="en-US" dirty="0"/>
                  <a:t>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). </a:t>
                </a:r>
                <a:r>
                  <a:rPr lang="en-IN" dirty="0" smtClean="0"/>
                  <a:t>Repeat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times to </a:t>
                </a:r>
                <a:r>
                  <a:rPr lang="en-US" dirty="0" smtClean="0"/>
                  <a:t>get “bagged” </a:t>
                </a:r>
                <a:r>
                  <a:rPr lang="en-US" dirty="0"/>
                  <a:t>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Learn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/>
                  <a:t> using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(maybe </a:t>
                </a:r>
                <a:r>
                  <a:rPr lang="en-US" dirty="0" smtClean="0"/>
                  <a:t>using the </a:t>
                </a:r>
                <a:r>
                  <a:rPr lang="en-US" dirty="0"/>
                  <a:t>same </a:t>
                </a:r>
                <a:r>
                  <a:rPr lang="en-US" dirty="0" err="1"/>
                  <a:t>algo</a:t>
                </a:r>
                <a:r>
                  <a:rPr lang="en-US" dirty="0" smtClean="0"/>
                  <a:t>)</a:t>
                </a:r>
              </a:p>
              <a:p>
                <a:pPr lvl="3"/>
                <a:r>
                  <a:rPr lang="en-US" b="1" dirty="0" smtClean="0"/>
                  <a:t>Benefit</a:t>
                </a:r>
                <a:r>
                  <a:rPr lang="en-US" dirty="0" smtClean="0"/>
                  <a:t>: learning is parallelizable – e.g.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models can be learnt on separate cores</a:t>
                </a:r>
                <a:endParaRPr lang="en-US" dirty="0"/>
              </a:p>
              <a:p>
                <a:pPr lvl="2"/>
                <a:r>
                  <a:rPr lang="en-IN" dirty="0"/>
                  <a:t>Predict a new point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latin typeface="Cambria Math" panose="02040503050406030204" pitchFamily="18" charset="0"/>
                          </a:rPr>
                          <m:t>MAJ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Can show that only </a:t>
                </a:r>
                <a:r>
                  <a:rPr lang="en-IN" dirty="0" smtClean="0"/>
                  <a:t>~63</a:t>
                </a:r>
                <a:r>
                  <a:rPr lang="en-IN" dirty="0"/>
                  <a:t>%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lands up in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diverse</a:t>
                </a:r>
                <a:endParaRPr lang="en-US" dirty="0"/>
              </a:p>
              <a:p>
                <a:pPr lvl="2"/>
                <a:r>
                  <a:rPr lang="en-IN" dirty="0" smtClean="0"/>
                  <a:t>Even </a:t>
                </a:r>
                <a:r>
                  <a:rPr lang="en-IN" dirty="0"/>
                  <a:t>if we have a high variance method that </a:t>
                </a:r>
                <a:r>
                  <a:rPr lang="en-IN" dirty="0" err="1"/>
                  <a:t>overfits</a:t>
                </a:r>
                <a:r>
                  <a:rPr lang="en-IN" dirty="0"/>
                  <a:t>, it will </a:t>
                </a:r>
                <a:r>
                  <a:rPr lang="en-IN" dirty="0" err="1"/>
                  <a:t>overfit</a:t>
                </a:r>
                <a:r>
                  <a:rPr lang="en-IN" dirty="0"/>
                  <a:t> to </a:t>
                </a:r>
                <a:r>
                  <a:rPr lang="en-IN" dirty="0" smtClean="0"/>
                  <a:t>diverse sets and when using majority voting at the end, errors may get cancelled out</a:t>
                </a:r>
              </a:p>
              <a:p>
                <a:pPr lvl="2"/>
                <a:r>
                  <a:rPr lang="en-IN" dirty="0" smtClean="0"/>
                  <a:t>Does not reduce bias – bagging is usually applied where variance is a problem i.e. model is too powerful so bias is not a problem to begin with</a:t>
                </a:r>
              </a:p>
              <a:p>
                <a:pPr lvl="2"/>
                <a:r>
                  <a:rPr lang="en-IN" dirty="0" smtClean="0"/>
                  <a:t>Can be seen as performing (implicit) regularization – no change to ML </a:t>
                </a:r>
                <a:r>
                  <a:rPr lang="en-IN" dirty="0" err="1" smtClean="0"/>
                  <a:t>algo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Dropout, random forests are instances of bagging idea being applied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358" b="-2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Forests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collection of decision trees is called a decision forest</a:t>
                </a:r>
              </a:p>
              <a:p>
                <a:pPr lvl="2"/>
                <a:r>
                  <a:rPr lang="en-IN" dirty="0" smtClean="0"/>
                  <a:t>Suppose we have train </a:t>
                </a:r>
                <a:r>
                  <a:rPr lang="en-IN" dirty="0"/>
                  <a:t>data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Random forests learn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decision </a:t>
                </a:r>
                <a:r>
                  <a:rPr lang="en-US" dirty="0" smtClean="0"/>
                  <a:t>trees. F</a:t>
                </a:r>
                <a:r>
                  <a:rPr lang="en-IN" dirty="0" err="1" smtClean="0"/>
                  <a:t>irst</a:t>
                </a:r>
                <a:r>
                  <a:rPr lang="en-IN" dirty="0"/>
                  <a:t>, bagging </a:t>
                </a:r>
                <a:r>
                  <a:rPr lang="en-IN" dirty="0" smtClean="0"/>
                  <a:t>done </a:t>
                </a:r>
                <a:r>
                  <a:rPr lang="en-IN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IN" dirty="0"/>
                  <a:t>Next, </a:t>
                </a:r>
                <a:r>
                  <a:rPr lang="en-IN" dirty="0" smtClean="0"/>
                  <a:t>feature bagging done – sample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⊂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each of size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∼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Features are sampled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without replacement </a:t>
                </a:r>
                <a:r>
                  <a:rPr lang="en-US" dirty="0" smtClean="0"/>
                  <a:t>– no repeated feature in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IN" dirty="0" smtClean="0"/>
                  <a:t>Learn </a:t>
                </a:r>
                <a:r>
                  <a:rPr lang="en-IN" dirty="0"/>
                  <a:t>the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DT on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using only the features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IN" dirty="0" smtClean="0"/>
                  <a:t>Intuition behind feature bagging: force trees to learn without certain features being available otherwise if a </a:t>
                </a:r>
                <a:r>
                  <a:rPr lang="en-IN" dirty="0"/>
                  <a:t>feature is really </a:t>
                </a:r>
                <a:r>
                  <a:rPr lang="en-IN" dirty="0" smtClean="0"/>
                  <a:t>convenient, </a:t>
                </a:r>
                <a:r>
                  <a:rPr lang="en-IN" dirty="0"/>
                  <a:t>every tree will use it and then all trees will behave </a:t>
                </a:r>
                <a:r>
                  <a:rPr lang="en-IN" dirty="0" smtClean="0"/>
                  <a:t>similarly</a:t>
                </a:r>
              </a:p>
              <a:p>
                <a:pPr lvl="2"/>
                <a:r>
                  <a:rPr lang="en-IN" dirty="0" smtClean="0"/>
                  <a:t>Similar to the idea used in dropout</a:t>
                </a:r>
              </a:p>
              <a:p>
                <a:pPr lvl="1"/>
                <a:r>
                  <a:rPr lang="en-IN" dirty="0" smtClean="0"/>
                  <a:t>Sometimes random forests are used without feature bagging too</a:t>
                </a:r>
              </a:p>
              <a:p>
                <a:pPr lvl="2"/>
                <a:r>
                  <a:rPr lang="en-IN" dirty="0" smtClean="0"/>
                  <a:t>Random forests are very successful (state of the art) in recommendation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Dropout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Dropout for NNs can be seen as an extreme form of </a:t>
                </a:r>
                <a:r>
                  <a:rPr lang="en-IN" dirty="0"/>
                  <a:t>feature </a:t>
                </a:r>
                <a:r>
                  <a:rPr lang="en-IN" dirty="0" smtClean="0"/>
                  <a:t>bagging</a:t>
                </a:r>
                <a:endParaRPr lang="en-IN" dirty="0"/>
              </a:p>
              <a:p>
                <a:pPr lvl="2"/>
                <a:r>
                  <a:rPr lang="en-IN" dirty="0"/>
                  <a:t>If the NN has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nodes then dropout </a:t>
                </a:r>
                <a:r>
                  <a:rPr lang="en-US" dirty="0" smtClean="0"/>
                  <a:t>tries </a:t>
                </a:r>
                <a:r>
                  <a:rPr lang="en-US" dirty="0"/>
                  <a:t>to </a:t>
                </a:r>
                <a:r>
                  <a:rPr lang="en-US" dirty="0" smtClean="0"/>
                  <a:t>train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possible </a:t>
                </a:r>
                <a:r>
                  <a:rPr lang="en-US" dirty="0" smtClean="0"/>
                  <a:t>subnetworks</a:t>
                </a:r>
              </a:p>
              <a:p>
                <a:pPr lvl="2"/>
                <a:r>
                  <a:rPr lang="en-IN" dirty="0" smtClean="0"/>
                  <a:t>However</a:t>
                </a:r>
                <a:r>
                  <a:rPr lang="en-IN" dirty="0"/>
                  <a:t>, whereas in random forests, different trees usually have very different parameter values, dropout wants all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subnetworks to share the parameters (edge weights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3"/>
                <a:r>
                  <a:rPr lang="en-IN" dirty="0"/>
                  <a:t>Two subnetworks that contain the same edge must have the same weight on that </a:t>
                </a:r>
                <a:r>
                  <a:rPr lang="en-IN" dirty="0" smtClean="0"/>
                  <a:t>edge</a:t>
                </a:r>
              </a:p>
              <a:p>
                <a:pPr lvl="3"/>
                <a:r>
                  <a:rPr lang="en-US" dirty="0" smtClean="0"/>
                  <a:t>Good </a:t>
                </a:r>
                <a:r>
                  <a:rPr lang="en-US" dirty="0"/>
                  <a:t>idea to conserve model size and </a:t>
                </a:r>
                <a:r>
                  <a:rPr lang="en-US" dirty="0" smtClean="0"/>
                  <a:t>also prevent overfitting</a:t>
                </a:r>
                <a:endParaRPr lang="en-IN" dirty="0"/>
              </a:p>
              <a:p>
                <a:pPr lvl="3"/>
                <a:r>
                  <a:rPr lang="en-IN" dirty="0"/>
                  <a:t>Intractable to execute explicitly which is why dropout does this approximately.</a:t>
                </a:r>
              </a:p>
              <a:p>
                <a:pPr lvl="2"/>
                <a:r>
                  <a:rPr lang="en-IN" dirty="0"/>
                  <a:t>At every time step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 random subnetwork trained using a mini-batch of </a:t>
                </a:r>
                <a:r>
                  <a:rPr lang="en-US" dirty="0" smtClean="0"/>
                  <a:t>data</a:t>
                </a:r>
              </a:p>
              <a:p>
                <a:pPr lvl="2"/>
                <a:r>
                  <a:rPr lang="en-US" dirty="0" smtClean="0"/>
                  <a:t>Similarly, at test time, an approximation used instead of asking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subNNs</a:t>
                </a:r>
                <a:endParaRPr lang="en-US" dirty="0"/>
              </a:p>
              <a:p>
                <a:pPr lvl="3"/>
                <a:r>
                  <a:rPr lang="en-US" dirty="0" smtClean="0"/>
                  <a:t>Simply </a:t>
                </a:r>
                <a:r>
                  <a:rPr lang="en-US" dirty="0" err="1" smtClean="0"/>
                  <a:t>downweigh</a:t>
                </a:r>
                <a:r>
                  <a:rPr lang="en-US" dirty="0" smtClean="0"/>
                  <a:t> the output of a neuron using the probability of it not going missing</a:t>
                </a:r>
              </a:p>
              <a:p>
                <a:pPr lvl="3"/>
                <a:r>
                  <a:rPr lang="en-US" dirty="0" smtClean="0"/>
                  <a:t>Random forests on the other hand, do explicitly ask every tree for their verdict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Boosting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3"/>
                <a:ext cx="11938645" cy="587480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Voting ensembles, bagging </a:t>
                </a:r>
                <a:r>
                  <a:rPr lang="en-IN" i="1" dirty="0" smtClean="0"/>
                  <a:t>hope</a:t>
                </a:r>
                <a:r>
                  <a:rPr lang="en-IN" dirty="0" smtClean="0"/>
                  <a:t> that various models in the ensemble will correct each other’s errors – no explicit effort to ensure this</a:t>
                </a:r>
              </a:p>
              <a:p>
                <a:pPr lvl="2"/>
                <a:r>
                  <a:rPr lang="en-IN" dirty="0" smtClean="0"/>
                  <a:t>Models are trained independently in bagging for sake of speed</a:t>
                </a:r>
              </a:p>
              <a:p>
                <a:r>
                  <a:rPr lang="en-IN" dirty="0" smtClean="0"/>
                  <a:t>Boosting rectifies this: learns ensembles that explicitly correct errors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baseline="30000" dirty="0" err="1" smtClean="0"/>
                  <a:t>th</a:t>
                </a:r>
                <a:r>
                  <a:rPr lang="en-IN" dirty="0" smtClean="0"/>
                  <a:t> model is asked to correct the mistakes of the previous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 models </a:t>
                </a:r>
                <a:r>
                  <a:rPr lang="en-IN" dirty="0" err="1" smtClean="0"/>
                  <a:t>Adaboost</a:t>
                </a:r>
                <a:r>
                  <a:rPr lang="en-IN" dirty="0" smtClean="0"/>
                  <a:t> (Adaptive Boosting) [</a:t>
                </a:r>
                <a:r>
                  <a:rPr lang="en-IN" dirty="0"/>
                  <a:t>Freund-</a:t>
                </a:r>
                <a:r>
                  <a:rPr lang="en-IN" dirty="0" err="1"/>
                  <a:t>Schapire</a:t>
                </a:r>
                <a:r>
                  <a:rPr lang="en-IN" dirty="0" smtClean="0"/>
                  <a:t>] – won the Gödel prize</a:t>
                </a:r>
              </a:p>
              <a:p>
                <a:pPr lvl="2"/>
                <a:r>
                  <a:rPr lang="en-IN" dirty="0" smtClean="0"/>
                  <a:t>Popularly used to perform bias reduction (bagging does variance reduction)</a:t>
                </a:r>
              </a:p>
              <a:p>
                <a:r>
                  <a:rPr lang="en-IN" dirty="0" err="1" smtClean="0"/>
                  <a:t>Adaboost</a:t>
                </a:r>
                <a:r>
                  <a:rPr lang="en-IN" dirty="0" smtClean="0"/>
                  <a:t> requires a </a:t>
                </a:r>
                <a:r>
                  <a:rPr lang="en-IN" i="1" dirty="0" smtClean="0"/>
                  <a:t>weak learner</a:t>
                </a:r>
                <a:r>
                  <a:rPr lang="en-IN" dirty="0" smtClean="0"/>
                  <a:t> or a </a:t>
                </a:r>
                <a:r>
                  <a:rPr lang="en-IN" i="1" dirty="0" smtClean="0"/>
                  <a:t>stump</a:t>
                </a:r>
                <a:r>
                  <a:rPr lang="en-IN" dirty="0" smtClean="0"/>
                  <a:t> as its base algorithm</a:t>
                </a:r>
              </a:p>
              <a:p>
                <a:pPr lvl="2"/>
                <a:r>
                  <a:rPr lang="en-IN" dirty="0" smtClean="0"/>
                  <a:t>Typically a very fast ML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that need only assure modest accuracy</a:t>
                </a:r>
              </a:p>
              <a:p>
                <a:pPr lvl="3"/>
                <a:r>
                  <a:rPr lang="en-IN" dirty="0" smtClean="0"/>
                  <a:t>For example, assure at least 51% classification accuracy in a binary classification task</a:t>
                </a:r>
              </a:p>
              <a:p>
                <a:pPr lvl="3"/>
                <a:r>
                  <a:rPr lang="en-IN" dirty="0" smtClean="0"/>
                  <a:t>Only catch is that </a:t>
                </a:r>
                <a:r>
                  <a:rPr lang="en-IN" dirty="0" err="1" smtClean="0"/>
                  <a:t>Adaboost</a:t>
                </a:r>
                <a:r>
                  <a:rPr lang="en-IN" dirty="0" smtClean="0"/>
                  <a:t> requires algorithm to work with weights on data points</a:t>
                </a:r>
              </a:p>
              <a:p>
                <a:pPr lvl="2"/>
                <a:r>
                  <a:rPr lang="en-IN" dirty="0" smtClean="0"/>
                  <a:t>Theoretical results show that </a:t>
                </a:r>
                <a:r>
                  <a:rPr lang="en-IN" dirty="0" err="1" smtClean="0"/>
                  <a:t>Adaboost</a:t>
                </a:r>
                <a:r>
                  <a:rPr lang="en-IN" dirty="0" smtClean="0"/>
                  <a:t> can construct extremely accurate classifiers (e.g. 99% accuracy) out of these weak classifiers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3"/>
                <a:ext cx="11938645" cy="5874803"/>
              </a:xfrm>
              <a:blipFill>
                <a:blip r:embed="rId2"/>
                <a:stretch>
                  <a:fillRect l="-562" t="-2490" b="-1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570" y="36190"/>
            <a:ext cx="1689355" cy="1689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369870" y="772574"/>
                <a:ext cx="10224699" cy="1414483"/>
              </a:xfrm>
              <a:prstGeom prst="wedgeRectCallout">
                <a:avLst>
                  <a:gd name="adj1" fmla="val 58580"/>
                  <a:gd name="adj2" fmla="val -2576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Given a dataset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Adaboost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requires a weak learning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algo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/stump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so that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s.t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.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≤0.49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 so. 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0" y="772574"/>
                <a:ext cx="10224699" cy="1414483"/>
              </a:xfrm>
              <a:prstGeom prst="wedgeRectCallout">
                <a:avLst>
                  <a:gd name="adj1" fmla="val 58580"/>
                  <a:gd name="adj2" fmla="val -25768"/>
                </a:avLst>
              </a:prstGeom>
              <a:blipFill>
                <a:blip r:embed="rId4"/>
                <a:stretch>
                  <a:fillRect l="-328" b="-5504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594569" y="2403167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572000" y="2391071"/>
            <a:ext cx="6117137" cy="1524898"/>
          </a:xfrm>
          <a:prstGeom prst="wedgeRectCallout">
            <a:avLst>
              <a:gd name="adj1" fmla="val 58559"/>
              <a:gd name="adj2" fmla="val 251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Sometimes may need to iterate through the above experiences (experience high bias, reduce it only to increase variance, then decrease variance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etc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) before reaching a sweet spot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28" y="4119983"/>
            <a:ext cx="1660208" cy="1660208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794571" y="4319717"/>
            <a:ext cx="8066298" cy="1552193"/>
          </a:xfrm>
          <a:prstGeom prst="wedgeRectCallout">
            <a:avLst>
              <a:gd name="adj1" fmla="val 56118"/>
              <a:gd name="adj2" fmla="val 1125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not used with strong learners e.g. 18 layer DCNN since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owerful models usually have tiny bias (can memorize data) – the problem with powerful models is variance and not bias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Training usually NP-hard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, time consuming 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such models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9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AdaBoost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81635" y="1111624"/>
                <a:ext cx="5010363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Final classifier for Adaboost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tells us how useful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 smtClean="0"/>
                  <a:t> is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/>
                  <a:t>More accurate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trusted more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A random classifier has no use!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The classifier is wrong more often than it is correct. Better to invert its decision </a:t>
                </a:r>
                <a:r>
                  <a:rPr lang="en-IN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→1</m:t>
                    </m:r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Inverted classifier is very good</a:t>
                </a:r>
              </a:p>
              <a:p>
                <a:pPr lvl="2"/>
                <a:r>
                  <a:rPr lang="en-IN" dirty="0" smtClean="0"/>
                  <a:t>Step </a:t>
                </a:r>
                <a:r>
                  <a:rPr lang="en-IN" dirty="0"/>
                  <a:t>5 normalizes </a:t>
                </a:r>
                <a:r>
                  <a:rPr lang="en-IN" dirty="0" smtClean="0"/>
                  <a:t>weights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1635" y="1111624"/>
                <a:ext cx="5010363" cy="5746376"/>
              </a:xfrm>
              <a:blipFill>
                <a:blip r:embed="rId2"/>
                <a:stretch>
                  <a:fillRect l="-1217" t="-2545" r="-2068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589" y="970298"/>
                <a:ext cx="6668936" cy="588770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dirty="0" smtClean="0">
                    <a:latin typeface="+mj-lt"/>
                  </a:rPr>
                  <a:t>ADABOOST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Data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stump learner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Assign initial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sz="28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8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Use</a:t>
                </a:r>
                <a:r>
                  <a:rPr lang="en-IN" sz="28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Nexa Book" panose="02000000000000000000" pitchFamily="2" charset="0"/>
                  </a:rPr>
                  <a:t> </a:t>
                </a:r>
                <a:r>
                  <a:rPr lang="en-US" sz="2800" dirty="0" smtClean="0">
                    <a:latin typeface="+mj-lt"/>
                  </a:rPr>
                  <a:t>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→{−1,1}</m:t>
                    </m:r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Let</a:t>
                </a:r>
                <a:r>
                  <a:rPr lang="en-IN" sz="28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Let</a:t>
                </a:r>
                <a:r>
                  <a:rPr lang="en-IN" sz="28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For each data point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2800" b="0" dirty="0" smtClean="0">
                  <a:latin typeface="Nexa Book" panose="02000000000000000000" pitchFamily="2" charset="0"/>
                </a:endParaRPr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Let</a:t>
                </a:r>
                <a:r>
                  <a:rPr lang="en-IN" sz="28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Let</a:t>
                </a:r>
                <a:r>
                  <a:rPr lang="en-IN" sz="28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type m:val="lin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2800" dirty="0" smtClean="0">
                    <a:latin typeface="+mj-lt"/>
                  </a:rPr>
                  <a:t>Repeat until convergence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970298"/>
                <a:ext cx="6668936" cy="5887702"/>
              </a:xfrm>
              <a:prstGeom prst="rect">
                <a:avLst/>
              </a:prstGeom>
              <a:blipFill>
                <a:blip r:embed="rId3"/>
                <a:stretch>
                  <a:fillRect l="-1636" t="-617" r="-91" b="-174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20272" y="32830"/>
            <a:ext cx="3193337" cy="397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 59"/>
          <p:cNvSpPr/>
          <p:nvPr/>
        </p:nvSpPr>
        <p:spPr>
          <a:xfrm rot="5400000">
            <a:off x="-234616" y="1304757"/>
            <a:ext cx="3740502" cy="1315658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17676" y="0"/>
            <a:ext cx="2982652" cy="3866120"/>
            <a:chOff x="8420740" y="2920759"/>
            <a:chExt cx="2982652" cy="3866120"/>
          </a:xfrm>
        </p:grpSpPr>
        <p:grpSp>
          <p:nvGrpSpPr>
            <p:cNvPr id="62" name="Group 61"/>
            <p:cNvGrpSpPr/>
            <p:nvPr/>
          </p:nvGrpSpPr>
          <p:grpSpPr>
            <a:xfrm rot="5400000">
              <a:off x="7933168" y="3500666"/>
              <a:ext cx="3773785" cy="2798642"/>
              <a:chOff x="2454442" y="-1538574"/>
              <a:chExt cx="7564795" cy="561005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16200000" flipH="1">
                <a:off x="3400860" y="1266456"/>
                <a:ext cx="56100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454442" y="2673136"/>
                <a:ext cx="7498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521158" y="-244026"/>
                <a:ext cx="7498079" cy="0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8720915" y="4557914"/>
              <a:ext cx="55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Nexa Book" panose="02000000000000000000" pitchFamily="2" charset="0"/>
                </a:rPr>
                <a:t>0</a:t>
              </a:r>
              <a:endParaRPr lang="en-US" dirty="0">
                <a:latin typeface="Nexa Book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231039" y="4517133"/>
              <a:ext cx="499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>
                  <a:latin typeface="Nexa Book" panose="02000000000000000000" pitchFamily="2" charset="0"/>
                </a:rPr>
                <a:t>1</a:t>
              </a:r>
              <a:endParaRPr lang="en-US" dirty="0">
                <a:latin typeface="Nexa Book" panose="02000000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904387" y="4791012"/>
                  <a:ext cx="499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400" dirty="0">
                    <a:latin typeface="Nexa Book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4387" y="4791012"/>
                  <a:ext cx="4990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766914" y="2920759"/>
                  <a:ext cx="499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dirty="0">
                    <a:latin typeface="Nexa Book" panose="0200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914" y="2920759"/>
                  <a:ext cx="49900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643" y="125619"/>
            <a:ext cx="1689355" cy="1689355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1378263" y="125618"/>
            <a:ext cx="9315376" cy="1201828"/>
          </a:xfrm>
          <a:prstGeom prst="wedgeRectCallout">
            <a:avLst>
              <a:gd name="adj1" fmla="val 56748"/>
              <a:gd name="adj2" fmla="val 4803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For binary classification, we can trivially get more than 50% accuracy by just predict the more common of the two labels.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A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classifier that gets 1% accuracy is actually very good since its inverted form will get 99% accuracy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90" y="1918977"/>
            <a:ext cx="1660208" cy="1660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ular Callout 29"/>
              <p:cNvSpPr/>
              <p:nvPr/>
            </p:nvSpPr>
            <p:spPr>
              <a:xfrm>
                <a:off x="4537150" y="1874559"/>
                <a:ext cx="6156489" cy="1136418"/>
              </a:xfrm>
              <a:prstGeom prst="wedgeRectCallout">
                <a:avLst>
                  <a:gd name="adj1" fmla="val 59644"/>
                  <a:gd name="adj2" fmla="val 5573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Do the above statements also hold for multiclass problems? How would the above statements have to change to make them hold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classes?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Rectangular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50" y="1874559"/>
                <a:ext cx="6156489" cy="1136418"/>
              </a:xfrm>
              <a:prstGeom prst="wedgeRectCallout">
                <a:avLst>
                  <a:gd name="adj1" fmla="val 59644"/>
                  <a:gd name="adj2" fmla="val 55734"/>
                </a:avLst>
              </a:prstGeom>
              <a:blipFill>
                <a:blip r:embed="rId8"/>
                <a:stretch>
                  <a:fillRect l="-987" t="-4926" b="-64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  <p:bldP spid="60" grpId="0" animBg="1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Adaboost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Adaboost prioritizes points that are misclassified</a:t>
                </a:r>
                <a:endParaRPr lang="en-IN" dirty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i.e. weight increased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/>
                  <a:t> i.e. weight </a:t>
                </a:r>
                <a:r>
                  <a:rPr lang="en-IN" dirty="0" smtClean="0"/>
                  <a:t>decreased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Note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final </a:t>
                </a:r>
                <a:r>
                  <a:rPr lang="en-US" dirty="0">
                    <a:solidFill>
                      <a:schemeClr val="tx1"/>
                    </a:solidFill>
                  </a:rPr>
                  <a:t>classifier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gives actual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labels and not just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scores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we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linear </a:t>
                </a:r>
                <a:r>
                  <a:rPr lang="en-US" dirty="0">
                    <a:solidFill>
                      <a:schemeClr val="tx1"/>
                    </a:solidFill>
                  </a:rPr>
                  <a:t>classifiers as stumps, final classifier would 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ook like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sign</m:t>
                            </m:r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:r>
                  <a:rPr lang="en-IN" dirty="0" smtClean="0">
                    <a:solidFill>
                      <a:schemeClr val="tx1"/>
                    </a:solidFill>
                  </a:rPr>
                  <a:t>Note </a:t>
                </a:r>
                <a:r>
                  <a:rPr lang="en-IN" dirty="0">
                    <a:solidFill>
                      <a:schemeClr val="tx1"/>
                    </a:solidFill>
                  </a:rPr>
                  <a:t>that </a:t>
                </a:r>
                <a:r>
                  <a:rPr lang="en-IN" dirty="0" err="1" smtClean="0">
                    <a:solidFill>
                      <a:schemeClr val="tx1"/>
                    </a:solidFill>
                  </a:rPr>
                  <a:t>Adaboost</a:t>
                </a:r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classifier with linear stumps looks almost like a 2 layer NN with sign function as the activation function in the hidden and output layers </a:t>
                </a:r>
                <a:r>
                  <a:rPr lang="en-IN" i="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 smtClean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b="1" dirty="0" smtClean="0">
                    <a:solidFill>
                      <a:schemeClr val="tx1"/>
                    </a:solidFill>
                  </a:rPr>
                  <a:t>Caution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we instead </a:t>
                </a:r>
                <a:r>
                  <a:rPr lang="en-US" dirty="0">
                    <a:solidFill>
                      <a:schemeClr val="tx1"/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final </a:t>
                </a:r>
                <a:r>
                  <a:rPr lang="en-US" dirty="0">
                    <a:solidFill>
                      <a:schemeClr val="tx1"/>
                    </a:solidFill>
                  </a:rPr>
                  <a:t>classifier then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i.e. we get a linear model</a:t>
                </a:r>
              </a:p>
              <a:p>
                <a:pPr lvl="3"/>
                <a:r>
                  <a:rPr lang="en-US" dirty="0" smtClean="0">
                    <a:solidFill>
                      <a:schemeClr val="tx1"/>
                    </a:solidFill>
                  </a:rPr>
                  <a:t>No </a:t>
                </a:r>
                <a:r>
                  <a:rPr lang="en-US" dirty="0">
                    <a:solidFill>
                      <a:schemeClr val="tx1"/>
                    </a:solidFill>
                  </a:rPr>
                  <a:t>use of running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Adaboost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– SVMs could anyway give us the best linear model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</a:t>
                </a:r>
              </a:p>
              <a:p>
                <a:pPr lvl="3"/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Thus, the non-linearity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/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crucial to the success of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Adaboost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562" b="-1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2878</TotalTime>
  <Words>636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Meta Learning II</vt:lpstr>
      <vt:lpstr>Announcements</vt:lpstr>
      <vt:lpstr>Recap of Last Lecture</vt:lpstr>
      <vt:lpstr>Bagging – Bootstrap AGGregatING</vt:lpstr>
      <vt:lpstr>Random Forests</vt:lpstr>
      <vt:lpstr>Dropout</vt:lpstr>
      <vt:lpstr>Boosting</vt:lpstr>
      <vt:lpstr>AdaBoost</vt:lpstr>
      <vt:lpstr>Adaboost</vt:lpstr>
      <vt:lpstr>Gradient Boosting</vt:lpstr>
      <vt:lpstr>Gradient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110</cp:revision>
  <dcterms:created xsi:type="dcterms:W3CDTF">2018-07-30T05:08:11Z</dcterms:created>
  <dcterms:modified xsi:type="dcterms:W3CDTF">2019-11-08T14:04:54Z</dcterms:modified>
</cp:coreProperties>
</file>