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11/17/2019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tags" Target="../tags/tag3.xml"/><Relationship Id="rId21" Type="http://schemas.openxmlformats.org/officeDocument/2006/relationships/image" Target="../media/image18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 Learning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Imbalance-aware Training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820118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Hinge, logistic loss promote higher classification accuracy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acc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TPR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TNR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However,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acc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TNR</m:t>
                        </m:r>
                      </m:sub>
                    </m:sSub>
                  </m:oMath>
                </a14:m>
                <a:r>
                  <a:rPr lang="en-IN" dirty="0" smtClean="0"/>
                  <a:t> which is why these loss functions have no incentive to do well on rare classes</a:t>
                </a:r>
              </a:p>
              <a:p>
                <a:pPr lvl="2"/>
                <a:r>
                  <a:rPr lang="en-IN" dirty="0"/>
                  <a:t>Even a useless model that </a:t>
                </a:r>
                <a:r>
                  <a:rPr lang="en-IN" dirty="0" smtClean="0"/>
                  <a:t>predicts everything -</a:t>
                </a:r>
                <a:r>
                  <a:rPr lang="en-IN" dirty="0" err="1" smtClean="0"/>
                  <a:t>ve</a:t>
                </a:r>
                <a:r>
                  <a:rPr lang="en-IN" dirty="0" smtClean="0"/>
                  <a:t> will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acc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Other reward functions heavily penalize such neglectful </a:t>
                </a:r>
                <a:r>
                  <a:rPr lang="en-IN" dirty="0" err="1" smtClean="0"/>
                  <a:t>behavior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Easy to verify that the above useless model will get heavily penalized since it would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TPR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prec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rec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>
                    <a:latin typeface="+mj-lt"/>
                  </a:rPr>
                  <a:t> which means that it would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TPR</m:t>
                                </m:r>
                              </m:sub>
                            </m:s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TNR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and F-measure = 0</a:t>
                </a:r>
              </a:p>
              <a:p>
                <a:pPr lvl="2"/>
                <a:r>
                  <a:rPr lang="en-IN" dirty="0" smtClean="0"/>
                  <a:t>Using these reward functions in training requires advanced opt. techniques</a:t>
                </a:r>
              </a:p>
              <a:p>
                <a:pPr lvl="3"/>
                <a:r>
                  <a:rPr lang="en-US" dirty="0" err="1" smtClean="0"/>
                  <a:t>Narasimhan</a:t>
                </a:r>
                <a:r>
                  <a:rPr lang="en-US" dirty="0" smtClean="0"/>
                  <a:t> et al. On </a:t>
                </a:r>
                <a:r>
                  <a:rPr lang="en-US" dirty="0"/>
                  <a:t>the Statistical Consistency of Plug-in Classifiers for Non-decomposable Performance </a:t>
                </a:r>
                <a:r>
                  <a:rPr lang="en-US" dirty="0" smtClean="0"/>
                  <a:t>Measures, NIPS 2014</a:t>
                </a:r>
              </a:p>
              <a:p>
                <a:pPr lvl="3"/>
                <a:r>
                  <a:rPr lang="en-US" dirty="0" err="1"/>
                  <a:t>Narasimhan</a:t>
                </a:r>
                <a:r>
                  <a:rPr lang="en-US" dirty="0"/>
                  <a:t> et al. Optimizing Non-decomposable Performance Measures: A Tale of Two Classes</a:t>
                </a:r>
                <a:r>
                  <a:rPr lang="en-US" dirty="0" smtClean="0"/>
                  <a:t>. ICML 2015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820118"/>
              </a:xfrm>
              <a:blipFill>
                <a:blip r:embed="rId2"/>
                <a:stretch>
                  <a:fillRect l="-562" t="-2513" r="-919" b="-1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Imbalance-aware Training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441" y="1111624"/>
            <a:ext cx="9027558" cy="5915900"/>
          </a:xfrm>
        </p:spPr>
        <p:txBody>
          <a:bodyPr>
            <a:normAutofit/>
          </a:bodyPr>
          <a:lstStyle/>
          <a:p>
            <a:r>
              <a:rPr lang="en-IN" dirty="0" smtClean="0"/>
              <a:t>Another technique is to treat classification problems as ranking problems instead</a:t>
            </a:r>
          </a:p>
          <a:p>
            <a:pPr lvl="2"/>
            <a:r>
              <a:rPr lang="en-IN" dirty="0" smtClean="0"/>
              <a:t>For binary problems, this is done by asking the model to assign scores to data points and try to give high scores to +</a:t>
            </a:r>
            <a:r>
              <a:rPr lang="en-IN" dirty="0" err="1" smtClean="0"/>
              <a:t>ve</a:t>
            </a:r>
            <a:r>
              <a:rPr lang="en-IN" dirty="0" smtClean="0"/>
              <a:t> points and low scores to -</a:t>
            </a:r>
            <a:r>
              <a:rPr lang="en-IN" dirty="0" err="1" smtClean="0"/>
              <a:t>ve</a:t>
            </a:r>
            <a:r>
              <a:rPr lang="en-IN" dirty="0" smtClean="0"/>
              <a:t> points</a:t>
            </a:r>
          </a:p>
          <a:p>
            <a:pPr lvl="2"/>
            <a:r>
              <a:rPr lang="en-IN" dirty="0" smtClean="0"/>
              <a:t>Next, data points are ranked according to their scores</a:t>
            </a:r>
          </a:p>
          <a:p>
            <a:pPr lvl="3"/>
            <a:r>
              <a:rPr lang="en-IN" dirty="0" smtClean="0"/>
              <a:t>Note: here we do not threshold scores at 0 to arrive labels</a:t>
            </a:r>
          </a:p>
          <a:p>
            <a:pPr lvl="2"/>
            <a:r>
              <a:rPr lang="en-IN" dirty="0" smtClean="0"/>
              <a:t>This ranking is used to assign loss/reward to the model</a:t>
            </a:r>
          </a:p>
          <a:p>
            <a:pPr lvl="3"/>
            <a:r>
              <a:rPr lang="en-IN" dirty="0" smtClean="0"/>
              <a:t>Model is rewarded if lots of positives are in top positions</a:t>
            </a:r>
          </a:p>
          <a:p>
            <a:pPr lvl="3"/>
            <a:r>
              <a:rPr lang="en-IN" dirty="0" smtClean="0"/>
              <a:t>Model is penalized if negatives pollute the ranking</a:t>
            </a:r>
          </a:p>
          <a:p>
            <a:r>
              <a:rPr lang="en-IN" dirty="0" smtClean="0"/>
              <a:t>Such loss </a:t>
            </a:r>
            <a:r>
              <a:rPr lang="en-IN" dirty="0" err="1" smtClean="0"/>
              <a:t>fns</a:t>
            </a:r>
            <a:r>
              <a:rPr lang="en-IN" dirty="0" smtClean="0"/>
              <a:t> are key in multiclass/label learning too</a:t>
            </a:r>
          </a:p>
          <a:p>
            <a:pPr lvl="2"/>
            <a:r>
              <a:rPr lang="en-IN" dirty="0" smtClean="0"/>
              <a:t>For multiclass/label, instead of ranking data points, we ask model to rank classes from most likely to least likely for each data point e.g. rank items for each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253353" y="1126737"/>
            <a:ext cx="541423" cy="5144578"/>
            <a:chOff x="253353" y="1126737"/>
            <a:chExt cx="541423" cy="5144578"/>
          </a:xfrm>
        </p:grpSpPr>
        <p:grpSp>
          <p:nvGrpSpPr>
            <p:cNvPr id="101" name="Group 100"/>
            <p:cNvGrpSpPr/>
            <p:nvPr/>
          </p:nvGrpSpPr>
          <p:grpSpPr>
            <a:xfrm>
              <a:off x="253353" y="1126737"/>
              <a:ext cx="541423" cy="4297633"/>
              <a:chOff x="6180829" y="1006075"/>
              <a:chExt cx="541423" cy="4297633"/>
            </a:xfrm>
          </p:grpSpPr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99" name="Picture 9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69" y="5786658"/>
              <a:ext cx="429790" cy="484657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2409342" y="1111624"/>
            <a:ext cx="541423" cy="4297633"/>
            <a:chOff x="3112500" y="1006050"/>
            <a:chExt cx="541423" cy="4297633"/>
          </a:xfrm>
        </p:grpSpPr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3112500" y="2611550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>
              <a:spLocks noChangeAspect="1"/>
            </p:cNvSpPr>
            <p:nvPr/>
          </p:nvSpPr>
          <p:spPr>
            <a:xfrm>
              <a:off x="3112500" y="3151550"/>
              <a:ext cx="541423" cy="540000"/>
            </a:xfrm>
            <a:prstGeom prst="rect">
              <a:avLst/>
            </a:prstGeom>
            <a:solidFill>
              <a:srgbClr val="2ECC7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>
              <a:spLocks noChangeAspect="1"/>
            </p:cNvSpPr>
            <p:nvPr/>
          </p:nvSpPr>
          <p:spPr>
            <a:xfrm>
              <a:off x="3112500" y="3683683"/>
              <a:ext cx="541423" cy="540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>
              <a:spLocks noChangeAspect="1"/>
            </p:cNvSpPr>
            <p:nvPr/>
          </p:nvSpPr>
          <p:spPr>
            <a:xfrm>
              <a:off x="3112500" y="4223683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>
              <a:spLocks noChangeAspect="1"/>
            </p:cNvSpPr>
            <p:nvPr/>
          </p:nvSpPr>
          <p:spPr>
            <a:xfrm>
              <a:off x="3112500" y="4763683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>
              <a:spLocks noChangeAspect="1"/>
            </p:cNvSpPr>
            <p:nvPr/>
          </p:nvSpPr>
          <p:spPr>
            <a:xfrm>
              <a:off x="3112500" y="2070316"/>
              <a:ext cx="541423" cy="540000"/>
            </a:xfrm>
            <a:prstGeom prst="rect">
              <a:avLst/>
            </a:prstGeom>
            <a:solidFill>
              <a:srgbClr val="2ECC7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>
              <a:spLocks noChangeAspect="1"/>
            </p:cNvSpPr>
            <p:nvPr/>
          </p:nvSpPr>
          <p:spPr>
            <a:xfrm>
              <a:off x="3112500" y="1538183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>
              <a:spLocks noChangeAspect="1"/>
            </p:cNvSpPr>
            <p:nvPr/>
          </p:nvSpPr>
          <p:spPr>
            <a:xfrm>
              <a:off x="3112500" y="1006050"/>
              <a:ext cx="541423" cy="540000"/>
            </a:xfrm>
            <a:prstGeom prst="rect">
              <a:avLst/>
            </a:prstGeom>
            <a:solidFill>
              <a:srgbClr val="2ECC7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70" name="Straight Arrow Connector 169"/>
          <p:cNvCxnSpPr>
            <a:stCxn id="104" idx="3"/>
            <a:endCxn id="165" idx="1"/>
          </p:cNvCxnSpPr>
          <p:nvPr/>
        </p:nvCxnSpPr>
        <p:spPr>
          <a:xfrm flipV="1">
            <a:off x="794776" y="1913757"/>
            <a:ext cx="1614566" cy="21606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09" idx="3"/>
            <a:endCxn id="166" idx="1"/>
          </p:cNvCxnSpPr>
          <p:nvPr/>
        </p:nvCxnSpPr>
        <p:spPr>
          <a:xfrm flipV="1">
            <a:off x="794776" y="1381624"/>
            <a:ext cx="1614566" cy="151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7" idx="3"/>
            <a:endCxn id="164" idx="1"/>
          </p:cNvCxnSpPr>
          <p:nvPr/>
        </p:nvCxnSpPr>
        <p:spPr>
          <a:xfrm flipV="1">
            <a:off x="794776" y="2445890"/>
            <a:ext cx="1614566" cy="151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05" idx="3"/>
            <a:endCxn id="159" idx="1"/>
          </p:cNvCxnSpPr>
          <p:nvPr/>
        </p:nvCxnSpPr>
        <p:spPr>
          <a:xfrm flipV="1">
            <a:off x="794776" y="2987124"/>
            <a:ext cx="1614566" cy="16272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2" idx="3"/>
            <a:endCxn id="160" idx="1"/>
          </p:cNvCxnSpPr>
          <p:nvPr/>
        </p:nvCxnSpPr>
        <p:spPr>
          <a:xfrm>
            <a:off x="794776" y="3002237"/>
            <a:ext cx="1614566" cy="52488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06" idx="3"/>
            <a:endCxn id="161" idx="1"/>
          </p:cNvCxnSpPr>
          <p:nvPr/>
        </p:nvCxnSpPr>
        <p:spPr>
          <a:xfrm flipV="1">
            <a:off x="794776" y="4059257"/>
            <a:ext cx="1614566" cy="10951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8" idx="3"/>
            <a:endCxn id="162" idx="1"/>
          </p:cNvCxnSpPr>
          <p:nvPr/>
        </p:nvCxnSpPr>
        <p:spPr>
          <a:xfrm>
            <a:off x="794776" y="1928870"/>
            <a:ext cx="1614566" cy="267038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3" idx="3"/>
            <a:endCxn id="163" idx="1"/>
          </p:cNvCxnSpPr>
          <p:nvPr/>
        </p:nvCxnSpPr>
        <p:spPr>
          <a:xfrm>
            <a:off x="794776" y="3542237"/>
            <a:ext cx="1614566" cy="15970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1251837" y="1012357"/>
            <a:ext cx="700445" cy="5258958"/>
            <a:chOff x="7810375" y="1006867"/>
            <a:chExt cx="700445" cy="5258958"/>
          </a:xfrm>
        </p:grpSpPr>
        <p:sp>
          <p:nvSpPr>
            <p:cNvPr id="193" name="Rectangle 192"/>
            <p:cNvSpPr/>
            <p:nvPr/>
          </p:nvSpPr>
          <p:spPr>
            <a:xfrm>
              <a:off x="7810375" y="1006867"/>
              <a:ext cx="700445" cy="4510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7902088" y="1111623"/>
              <a:ext cx="541423" cy="5154202"/>
              <a:chOff x="1334749" y="1117112"/>
              <a:chExt cx="541423" cy="5154202"/>
            </a:xfrm>
          </p:grpSpPr>
          <p:pic>
            <p:nvPicPr>
              <p:cNvPr id="195" name="Picture 194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0565" y="5585479"/>
                <a:ext cx="429790" cy="685835"/>
              </a:xfrm>
              <a:prstGeom prst="rect">
                <a:avLst/>
              </a:prstGeom>
            </p:spPr>
          </p:pic>
          <p:grpSp>
            <p:nvGrpSpPr>
              <p:cNvPr id="196" name="Group 195"/>
              <p:cNvGrpSpPr/>
              <p:nvPr/>
            </p:nvGrpSpPr>
            <p:grpSpPr>
              <a:xfrm>
                <a:off x="1334749" y="1117112"/>
                <a:ext cx="541423" cy="4297633"/>
                <a:chOff x="3110775" y="1006050"/>
                <a:chExt cx="541423" cy="4297633"/>
              </a:xfrm>
            </p:grpSpPr>
            <p:sp>
              <p:nvSpPr>
                <p:cNvPr id="197" name="Rectangle 196"/>
                <p:cNvSpPr>
                  <a:spLocks noChangeAspect="1"/>
                </p:cNvSpPr>
                <p:nvPr/>
              </p:nvSpPr>
              <p:spPr>
                <a:xfrm>
                  <a:off x="3110775" y="2611550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32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5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197"/>
                <p:cNvSpPr>
                  <a:spLocks noChangeAspect="1"/>
                </p:cNvSpPr>
                <p:nvPr/>
              </p:nvSpPr>
              <p:spPr>
                <a:xfrm>
                  <a:off x="3110775" y="3151550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8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198"/>
                <p:cNvSpPr>
                  <a:spLocks noChangeAspect="1"/>
                </p:cNvSpPr>
                <p:nvPr/>
              </p:nvSpPr>
              <p:spPr>
                <a:xfrm>
                  <a:off x="3110775" y="3683683"/>
                  <a:ext cx="541423" cy="540000"/>
                </a:xfrm>
                <a:prstGeom prst="rect">
                  <a:avLst/>
                </a:prstGeom>
                <a:solidFill>
                  <a:srgbClr val="FFC00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2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199"/>
                <p:cNvSpPr>
                  <a:spLocks noChangeAspect="1"/>
                </p:cNvSpPr>
                <p:nvPr/>
              </p:nvSpPr>
              <p:spPr>
                <a:xfrm>
                  <a:off x="3110775" y="4223683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3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4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200"/>
                <p:cNvSpPr>
                  <a:spLocks noChangeAspect="1"/>
                </p:cNvSpPr>
                <p:nvPr/>
              </p:nvSpPr>
              <p:spPr>
                <a:xfrm>
                  <a:off x="3110775" y="4763683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1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6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201"/>
                <p:cNvSpPr>
                  <a:spLocks noChangeAspect="1"/>
                </p:cNvSpPr>
                <p:nvPr/>
              </p:nvSpPr>
              <p:spPr>
                <a:xfrm>
                  <a:off x="3110775" y="2070316"/>
                  <a:ext cx="541423" cy="540000"/>
                </a:xfrm>
                <a:prstGeom prst="rect">
                  <a:avLst/>
                </a:prstGeom>
                <a:solidFill>
                  <a:srgbClr val="FFC00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3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ectangle 202"/>
                <p:cNvSpPr>
                  <a:spLocks noChangeAspect="1"/>
                </p:cNvSpPr>
                <p:nvPr/>
              </p:nvSpPr>
              <p:spPr>
                <a:xfrm>
                  <a:off x="3110775" y="1538183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1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7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 203"/>
                <p:cNvSpPr>
                  <a:spLocks noChangeAspect="1"/>
                </p:cNvSpPr>
                <p:nvPr/>
              </p:nvSpPr>
              <p:spPr>
                <a:xfrm>
                  <a:off x="3110775" y="1006050"/>
                  <a:ext cx="541423" cy="540000"/>
                </a:xfrm>
                <a:prstGeom prst="rect">
                  <a:avLst/>
                </a:prstGeom>
                <a:solidFill>
                  <a:srgbClr val="FFC00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1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7577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Imbalance-aware Training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441" y="1111624"/>
            <a:ext cx="902755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Bipartite Ranking Loss (AUC loss)</a:t>
            </a:r>
          </a:p>
          <a:p>
            <a:pPr lvl="2"/>
            <a:r>
              <a:rPr lang="en-IN" dirty="0" smtClean="0"/>
              <a:t>Counts # times a -</a:t>
            </a:r>
            <a:r>
              <a:rPr lang="en-IN" dirty="0" err="1" smtClean="0"/>
              <a:t>ve</a:t>
            </a:r>
            <a:r>
              <a:rPr lang="en-IN" dirty="0" smtClean="0"/>
              <a:t> point was ranked above a +</a:t>
            </a:r>
            <a:r>
              <a:rPr lang="en-IN" dirty="0" err="1" smtClean="0"/>
              <a:t>ve</a:t>
            </a:r>
            <a:r>
              <a:rPr lang="en-IN" dirty="0" smtClean="0"/>
              <a:t> point divided by product of # +</a:t>
            </a:r>
            <a:r>
              <a:rPr lang="en-IN" dirty="0" err="1" smtClean="0"/>
              <a:t>ves</a:t>
            </a:r>
            <a:r>
              <a:rPr lang="en-IN" dirty="0" smtClean="0"/>
              <a:t> and # -</a:t>
            </a:r>
            <a:r>
              <a:rPr lang="en-IN" dirty="0" err="1" smtClean="0"/>
              <a:t>ves</a:t>
            </a:r>
            <a:endParaRPr lang="en-IN" dirty="0" smtClean="0"/>
          </a:p>
          <a:p>
            <a:pPr lvl="2"/>
            <a:r>
              <a:rPr lang="en-IN" dirty="0" smtClean="0"/>
              <a:t>In this cartoon this mistake was committed 3 times and #+</a:t>
            </a:r>
            <a:r>
              <a:rPr lang="en-IN" dirty="0" err="1" smtClean="0"/>
              <a:t>ves</a:t>
            </a:r>
            <a:r>
              <a:rPr lang="en-IN" dirty="0" smtClean="0"/>
              <a:t> = 3, #-</a:t>
            </a:r>
            <a:r>
              <a:rPr lang="en-IN" dirty="0" err="1" smtClean="0"/>
              <a:t>ves</a:t>
            </a:r>
            <a:r>
              <a:rPr lang="en-IN" dirty="0" smtClean="0"/>
              <a:t> = 5 so AUC loss is 3/(3*5) = 0.2</a:t>
            </a:r>
          </a:p>
          <a:p>
            <a:r>
              <a:rPr lang="en-IN" dirty="0" err="1" smtClean="0"/>
              <a:t>Precision@k</a:t>
            </a:r>
            <a:endParaRPr lang="en-IN" dirty="0"/>
          </a:p>
          <a:p>
            <a:pPr lvl="2"/>
            <a:r>
              <a:rPr lang="en-IN" dirty="0" smtClean="0"/>
              <a:t>Counts # +</a:t>
            </a:r>
            <a:r>
              <a:rPr lang="en-IN" dirty="0" err="1" smtClean="0"/>
              <a:t>ves</a:t>
            </a:r>
            <a:r>
              <a:rPr lang="en-IN" dirty="0" smtClean="0"/>
              <a:t> present in top k positions divided by k</a:t>
            </a:r>
          </a:p>
          <a:p>
            <a:r>
              <a:rPr lang="en-IN" dirty="0" err="1" smtClean="0"/>
              <a:t>Recall@k</a:t>
            </a:r>
            <a:endParaRPr lang="en-IN" dirty="0" smtClean="0"/>
          </a:p>
          <a:p>
            <a:pPr lvl="2"/>
            <a:r>
              <a:rPr lang="en-IN" dirty="0" smtClean="0"/>
              <a:t>Counts # +</a:t>
            </a:r>
            <a:r>
              <a:rPr lang="en-IN" dirty="0" err="1" smtClean="0"/>
              <a:t>ves</a:t>
            </a:r>
            <a:r>
              <a:rPr lang="en-IN" dirty="0" smtClean="0"/>
              <a:t> present in top k positives divided by #+</a:t>
            </a:r>
            <a:r>
              <a:rPr lang="en-IN" dirty="0" err="1" smtClean="0"/>
              <a:t>ves</a:t>
            </a:r>
            <a:endParaRPr lang="en-IN" dirty="0" smtClean="0"/>
          </a:p>
          <a:p>
            <a:r>
              <a:rPr lang="en-IN" dirty="0" smtClean="0"/>
              <a:t>MAP (Mean average Precision)</a:t>
            </a:r>
          </a:p>
          <a:p>
            <a:pPr lvl="2"/>
            <a:r>
              <a:rPr lang="en-IN" dirty="0" smtClean="0"/>
              <a:t>Finds the average reciprocal rank at which +</a:t>
            </a:r>
            <a:r>
              <a:rPr lang="en-IN" dirty="0" err="1" smtClean="0"/>
              <a:t>ves</a:t>
            </a:r>
            <a:r>
              <a:rPr lang="en-IN" dirty="0" smtClean="0"/>
              <a:t> were predicted. In this cartoon this is (1/1+1/3+1/5) = 1.533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253353" y="1126737"/>
            <a:ext cx="541423" cy="5144578"/>
            <a:chOff x="253353" y="1126737"/>
            <a:chExt cx="541423" cy="5144578"/>
          </a:xfrm>
        </p:grpSpPr>
        <p:grpSp>
          <p:nvGrpSpPr>
            <p:cNvPr id="101" name="Group 100"/>
            <p:cNvGrpSpPr/>
            <p:nvPr/>
          </p:nvGrpSpPr>
          <p:grpSpPr>
            <a:xfrm>
              <a:off x="253353" y="1126737"/>
              <a:ext cx="541423" cy="4297633"/>
              <a:chOff x="6180829" y="1006075"/>
              <a:chExt cx="541423" cy="4297633"/>
            </a:xfrm>
          </p:grpSpPr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99" name="Picture 9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69" y="5786658"/>
              <a:ext cx="429790" cy="484657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2409342" y="1111624"/>
            <a:ext cx="541423" cy="4297633"/>
            <a:chOff x="3112500" y="1006050"/>
            <a:chExt cx="541423" cy="4297633"/>
          </a:xfrm>
        </p:grpSpPr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3112500" y="2611550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>
              <a:spLocks noChangeAspect="1"/>
            </p:cNvSpPr>
            <p:nvPr/>
          </p:nvSpPr>
          <p:spPr>
            <a:xfrm>
              <a:off x="3112500" y="3151550"/>
              <a:ext cx="541423" cy="540000"/>
            </a:xfrm>
            <a:prstGeom prst="rect">
              <a:avLst/>
            </a:prstGeom>
            <a:solidFill>
              <a:srgbClr val="2ECC7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>
              <a:spLocks noChangeAspect="1"/>
            </p:cNvSpPr>
            <p:nvPr/>
          </p:nvSpPr>
          <p:spPr>
            <a:xfrm>
              <a:off x="3112500" y="3683683"/>
              <a:ext cx="541423" cy="540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>
              <a:spLocks noChangeAspect="1"/>
            </p:cNvSpPr>
            <p:nvPr/>
          </p:nvSpPr>
          <p:spPr>
            <a:xfrm>
              <a:off x="3112500" y="4223683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>
              <a:spLocks noChangeAspect="1"/>
            </p:cNvSpPr>
            <p:nvPr/>
          </p:nvSpPr>
          <p:spPr>
            <a:xfrm>
              <a:off x="3112500" y="4763683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>
              <a:spLocks noChangeAspect="1"/>
            </p:cNvSpPr>
            <p:nvPr/>
          </p:nvSpPr>
          <p:spPr>
            <a:xfrm>
              <a:off x="3112500" y="2070316"/>
              <a:ext cx="541423" cy="540000"/>
            </a:xfrm>
            <a:prstGeom prst="rect">
              <a:avLst/>
            </a:prstGeom>
            <a:solidFill>
              <a:srgbClr val="2ECC7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>
              <a:spLocks noChangeAspect="1"/>
            </p:cNvSpPr>
            <p:nvPr/>
          </p:nvSpPr>
          <p:spPr>
            <a:xfrm>
              <a:off x="3112500" y="1538183"/>
              <a:ext cx="541423" cy="5400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>
              <a:spLocks noChangeAspect="1"/>
            </p:cNvSpPr>
            <p:nvPr/>
          </p:nvSpPr>
          <p:spPr>
            <a:xfrm>
              <a:off x="3112500" y="1006050"/>
              <a:ext cx="541423" cy="540000"/>
            </a:xfrm>
            <a:prstGeom prst="rect">
              <a:avLst/>
            </a:prstGeom>
            <a:solidFill>
              <a:srgbClr val="2ECC71"/>
            </a:solidFill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70" name="Straight Arrow Connector 169"/>
          <p:cNvCxnSpPr>
            <a:stCxn id="104" idx="3"/>
            <a:endCxn id="165" idx="1"/>
          </p:cNvCxnSpPr>
          <p:nvPr/>
        </p:nvCxnSpPr>
        <p:spPr>
          <a:xfrm flipV="1">
            <a:off x="794776" y="1913757"/>
            <a:ext cx="1614566" cy="21606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09" idx="3"/>
            <a:endCxn id="166" idx="1"/>
          </p:cNvCxnSpPr>
          <p:nvPr/>
        </p:nvCxnSpPr>
        <p:spPr>
          <a:xfrm flipV="1">
            <a:off x="794776" y="1381624"/>
            <a:ext cx="1614566" cy="151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7" idx="3"/>
            <a:endCxn id="164" idx="1"/>
          </p:cNvCxnSpPr>
          <p:nvPr/>
        </p:nvCxnSpPr>
        <p:spPr>
          <a:xfrm flipV="1">
            <a:off x="794776" y="2445890"/>
            <a:ext cx="1614566" cy="151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05" idx="3"/>
            <a:endCxn id="159" idx="1"/>
          </p:cNvCxnSpPr>
          <p:nvPr/>
        </p:nvCxnSpPr>
        <p:spPr>
          <a:xfrm flipV="1">
            <a:off x="794776" y="2987124"/>
            <a:ext cx="1614566" cy="16272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2" idx="3"/>
            <a:endCxn id="160" idx="1"/>
          </p:cNvCxnSpPr>
          <p:nvPr/>
        </p:nvCxnSpPr>
        <p:spPr>
          <a:xfrm>
            <a:off x="794776" y="3002237"/>
            <a:ext cx="1614566" cy="52488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06" idx="3"/>
            <a:endCxn id="161" idx="1"/>
          </p:cNvCxnSpPr>
          <p:nvPr/>
        </p:nvCxnSpPr>
        <p:spPr>
          <a:xfrm flipV="1">
            <a:off x="794776" y="4059257"/>
            <a:ext cx="1614566" cy="109511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8" idx="3"/>
            <a:endCxn id="162" idx="1"/>
          </p:cNvCxnSpPr>
          <p:nvPr/>
        </p:nvCxnSpPr>
        <p:spPr>
          <a:xfrm>
            <a:off x="794776" y="1928870"/>
            <a:ext cx="1614566" cy="267038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3" idx="3"/>
            <a:endCxn id="163" idx="1"/>
          </p:cNvCxnSpPr>
          <p:nvPr/>
        </p:nvCxnSpPr>
        <p:spPr>
          <a:xfrm>
            <a:off x="794776" y="3542237"/>
            <a:ext cx="1614566" cy="15970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1251837" y="1012357"/>
            <a:ext cx="700445" cy="5258958"/>
            <a:chOff x="7810375" y="1006867"/>
            <a:chExt cx="700445" cy="5258958"/>
          </a:xfrm>
        </p:grpSpPr>
        <p:sp>
          <p:nvSpPr>
            <p:cNvPr id="193" name="Rectangle 192"/>
            <p:cNvSpPr/>
            <p:nvPr/>
          </p:nvSpPr>
          <p:spPr>
            <a:xfrm>
              <a:off x="7810375" y="1006867"/>
              <a:ext cx="700445" cy="4510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7902088" y="1111623"/>
              <a:ext cx="541423" cy="5154202"/>
              <a:chOff x="1334749" y="1117112"/>
              <a:chExt cx="541423" cy="5154202"/>
            </a:xfrm>
          </p:grpSpPr>
          <p:pic>
            <p:nvPicPr>
              <p:cNvPr id="195" name="Picture 194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0565" y="5585479"/>
                <a:ext cx="429790" cy="685835"/>
              </a:xfrm>
              <a:prstGeom prst="rect">
                <a:avLst/>
              </a:prstGeom>
            </p:spPr>
          </p:pic>
          <p:grpSp>
            <p:nvGrpSpPr>
              <p:cNvPr id="196" name="Group 195"/>
              <p:cNvGrpSpPr/>
              <p:nvPr/>
            </p:nvGrpSpPr>
            <p:grpSpPr>
              <a:xfrm>
                <a:off x="1334749" y="1117112"/>
                <a:ext cx="541423" cy="4297633"/>
                <a:chOff x="3110775" y="1006050"/>
                <a:chExt cx="541423" cy="4297633"/>
              </a:xfrm>
            </p:grpSpPr>
            <p:sp>
              <p:nvSpPr>
                <p:cNvPr id="197" name="Rectangle 196"/>
                <p:cNvSpPr>
                  <a:spLocks noChangeAspect="1"/>
                </p:cNvSpPr>
                <p:nvPr/>
              </p:nvSpPr>
              <p:spPr>
                <a:xfrm>
                  <a:off x="3110775" y="2611550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32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5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197"/>
                <p:cNvSpPr>
                  <a:spLocks noChangeAspect="1"/>
                </p:cNvSpPr>
                <p:nvPr/>
              </p:nvSpPr>
              <p:spPr>
                <a:xfrm>
                  <a:off x="3110775" y="3151550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8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198"/>
                <p:cNvSpPr>
                  <a:spLocks noChangeAspect="1"/>
                </p:cNvSpPr>
                <p:nvPr/>
              </p:nvSpPr>
              <p:spPr>
                <a:xfrm>
                  <a:off x="3110775" y="3683683"/>
                  <a:ext cx="541423" cy="540000"/>
                </a:xfrm>
                <a:prstGeom prst="rect">
                  <a:avLst/>
                </a:prstGeom>
                <a:solidFill>
                  <a:srgbClr val="FFC00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2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199"/>
                <p:cNvSpPr>
                  <a:spLocks noChangeAspect="1"/>
                </p:cNvSpPr>
                <p:nvPr/>
              </p:nvSpPr>
              <p:spPr>
                <a:xfrm>
                  <a:off x="3110775" y="4223683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3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4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200"/>
                <p:cNvSpPr>
                  <a:spLocks noChangeAspect="1"/>
                </p:cNvSpPr>
                <p:nvPr/>
              </p:nvSpPr>
              <p:spPr>
                <a:xfrm>
                  <a:off x="3110775" y="4763683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1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6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201"/>
                <p:cNvSpPr>
                  <a:spLocks noChangeAspect="1"/>
                </p:cNvSpPr>
                <p:nvPr/>
              </p:nvSpPr>
              <p:spPr>
                <a:xfrm>
                  <a:off x="3110775" y="2070316"/>
                  <a:ext cx="541423" cy="540000"/>
                </a:xfrm>
                <a:prstGeom prst="rect">
                  <a:avLst/>
                </a:prstGeom>
                <a:solidFill>
                  <a:srgbClr val="FFC00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3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ectangle 202"/>
                <p:cNvSpPr>
                  <a:spLocks noChangeAspect="1"/>
                </p:cNvSpPr>
                <p:nvPr/>
              </p:nvSpPr>
              <p:spPr>
                <a:xfrm>
                  <a:off x="3110775" y="1538183"/>
                  <a:ext cx="541423" cy="540000"/>
                </a:xfrm>
                <a:prstGeom prst="rect">
                  <a:avLst/>
                </a:prstGeom>
                <a:solidFill>
                  <a:srgbClr val="FFC000">
                    <a:alpha val="15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7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 203"/>
                <p:cNvSpPr>
                  <a:spLocks noChangeAspect="1"/>
                </p:cNvSpPr>
                <p:nvPr/>
              </p:nvSpPr>
              <p:spPr>
                <a:xfrm>
                  <a:off x="3110775" y="1006050"/>
                  <a:ext cx="541423" cy="540000"/>
                </a:xfrm>
                <a:prstGeom prst="rect">
                  <a:avLst/>
                </a:prstGeom>
                <a:solidFill>
                  <a:srgbClr val="FFC00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Nexa Bold Regular" panose="02000000000000000000" pitchFamily="2" charset="0"/>
                      <a:ea typeface="+mn-ea"/>
                      <a:cs typeface="+mn-cs"/>
                    </a:rPr>
                    <a:t>1</a:t>
                  </a:r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7" name="Elbow Connector 6"/>
          <p:cNvCxnSpPr/>
          <p:nvPr/>
        </p:nvCxnSpPr>
        <p:spPr>
          <a:xfrm>
            <a:off x="2950765" y="2068268"/>
            <a:ext cx="12700" cy="532133"/>
          </a:xfrm>
          <a:prstGeom prst="bentConnector3">
            <a:avLst>
              <a:gd name="adj1" fmla="val 430786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2950765" y="2843023"/>
            <a:ext cx="12700" cy="540000"/>
          </a:xfrm>
          <a:prstGeom prst="bentConnector3">
            <a:avLst>
              <a:gd name="adj1" fmla="val 430786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2157988" y="2721647"/>
            <a:ext cx="1598254" cy="12700"/>
          </a:xfrm>
          <a:prstGeom prst="bentConnector4">
            <a:avLst>
              <a:gd name="adj1" fmla="val -721"/>
              <a:gd name="adj2" fmla="val 538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0689136" y="0"/>
            <a:ext cx="1468606" cy="1238929"/>
            <a:chOff x="12383748" y="1219011"/>
            <a:chExt cx="1862104" cy="1570887"/>
          </a:xfrm>
        </p:grpSpPr>
        <p:sp>
          <p:nvSpPr>
            <p:cNvPr id="76" name="Freeform 7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 7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1" name="Rectangular Callout 80"/>
          <p:cNvSpPr/>
          <p:nvPr/>
        </p:nvSpPr>
        <p:spPr>
          <a:xfrm>
            <a:off x="1106905" y="95131"/>
            <a:ext cx="9443621" cy="1169770"/>
          </a:xfrm>
          <a:prstGeom prst="wedgeRectCallout">
            <a:avLst>
              <a:gd name="adj1" fmla="val 59306"/>
              <a:gd name="adj2" fmla="val 4311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Advanced techniques exist to even optimize these on training data.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Zhao et al, Online AUC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Maximization, ICML 2011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K. et al,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Surrogate Functions for Maximizing Precision at the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Top, ICML 2015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842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Learning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r>
              <a:rPr lang="en-IN" dirty="0" smtClean="0"/>
              <a:t>It is folklore in ML that discriminative models do better when lots of data is available but generative models do better with less data</a:t>
            </a:r>
          </a:p>
          <a:p>
            <a:pPr lvl="2"/>
            <a:r>
              <a:rPr lang="en-IN" dirty="0" smtClean="0"/>
              <a:t>Ng and Jordan, </a:t>
            </a:r>
            <a:r>
              <a:rPr lang="fr-FR" dirty="0"/>
              <a:t>On Discriminative vs.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 smtClean="0"/>
              <a:t>classifiers</a:t>
            </a:r>
            <a:r>
              <a:rPr lang="fr-FR" dirty="0" smtClean="0"/>
              <a:t>, NIPS 2001</a:t>
            </a:r>
          </a:p>
          <a:p>
            <a:pPr lvl="2"/>
            <a:r>
              <a:rPr lang="fr-FR" dirty="0" smtClean="0"/>
              <a:t>For </a:t>
            </a:r>
            <a:r>
              <a:rPr lang="fr-FR" dirty="0" err="1" smtClean="0"/>
              <a:t>popular</a:t>
            </a:r>
            <a:r>
              <a:rPr lang="fr-FR" dirty="0" smtClean="0"/>
              <a:t> classes </a:t>
            </a:r>
            <a:r>
              <a:rPr lang="fr-FR" dirty="0" err="1" smtClean="0"/>
              <a:t>with</a:t>
            </a:r>
            <a:r>
              <a:rPr lang="fr-FR" dirty="0" smtClean="0"/>
              <a:t> lots of data, </a:t>
            </a:r>
            <a:r>
              <a:rPr lang="fr-FR" dirty="0" err="1" smtClean="0"/>
              <a:t>safe</a:t>
            </a:r>
            <a:r>
              <a:rPr lang="fr-FR" dirty="0" smtClean="0"/>
              <a:t> to use discriminative techniques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kernels</a:t>
            </a:r>
            <a:r>
              <a:rPr lang="fr-FR" dirty="0" smtClean="0"/>
              <a:t>, </a:t>
            </a:r>
            <a:r>
              <a:rPr lang="fr-FR" dirty="0" err="1" smtClean="0"/>
              <a:t>trees</a:t>
            </a:r>
            <a:r>
              <a:rPr lang="fr-FR" dirty="0" smtClean="0"/>
              <a:t>, </a:t>
            </a:r>
            <a:r>
              <a:rPr lang="fr-FR" dirty="0" err="1" smtClean="0"/>
              <a:t>deep</a:t>
            </a:r>
            <a:r>
              <a:rPr lang="fr-FR" dirty="0" smtClean="0"/>
              <a:t> nets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one-vs-all </a:t>
            </a:r>
            <a:r>
              <a:rPr lang="fr-FR" dirty="0" err="1" smtClean="0"/>
              <a:t>etc</a:t>
            </a:r>
            <a:endParaRPr lang="fr-FR" dirty="0" smtClean="0"/>
          </a:p>
          <a:p>
            <a:pPr lvl="2"/>
            <a:r>
              <a:rPr lang="fr-FR" dirty="0" smtClean="0"/>
              <a:t>For rare classes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data,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 err="1" smtClean="0"/>
              <a:t>generative</a:t>
            </a:r>
            <a:r>
              <a:rPr lang="fr-FR" dirty="0" smtClean="0"/>
              <a:t> techniques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naive</a:t>
            </a:r>
            <a:r>
              <a:rPr lang="fr-FR" dirty="0" smtClean="0"/>
              <a:t> Bayes, GMM or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LwP</a:t>
            </a:r>
            <a:endParaRPr lang="fr-FR" dirty="0" smtClean="0"/>
          </a:p>
          <a:p>
            <a:r>
              <a:rPr lang="fr-FR" dirty="0" err="1" smtClean="0"/>
              <a:t>Hybrid</a:t>
            </a:r>
            <a:r>
              <a:rPr lang="fr-FR" dirty="0" smtClean="0"/>
              <a:t> </a:t>
            </a:r>
            <a:r>
              <a:rPr lang="fr-FR" dirty="0" err="1" smtClean="0"/>
              <a:t>strategies</a:t>
            </a:r>
            <a:r>
              <a:rPr lang="fr-FR" dirty="0" smtClean="0"/>
              <a:t> are 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recommendation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endParaRPr lang="fr-FR" dirty="0" smtClean="0"/>
          </a:p>
          <a:p>
            <a:pPr lvl="2"/>
            <a:r>
              <a:rPr lang="fr-FR" dirty="0" err="1" smtClean="0"/>
              <a:t>Rocchio</a:t>
            </a:r>
            <a:r>
              <a:rPr lang="fr-FR" dirty="0" smtClean="0"/>
              <a:t> </a:t>
            </a:r>
            <a:r>
              <a:rPr lang="fr-FR" dirty="0" err="1" smtClean="0"/>
              <a:t>classifiers</a:t>
            </a:r>
            <a:r>
              <a:rPr lang="fr-FR" dirty="0" smtClean="0"/>
              <a:t>, </a:t>
            </a:r>
            <a:r>
              <a:rPr lang="fr-FR" dirty="0" err="1" smtClean="0"/>
              <a:t>reranking</a:t>
            </a:r>
            <a:r>
              <a:rPr lang="fr-FR" dirty="0" smtClean="0"/>
              <a:t> </a:t>
            </a:r>
            <a:r>
              <a:rPr lang="fr-FR" dirty="0" err="1" smtClean="0"/>
              <a:t>algorithms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endParaRPr lang="fr-FR" dirty="0" smtClean="0"/>
          </a:p>
          <a:p>
            <a:pPr lvl="2"/>
            <a:r>
              <a:rPr lang="fr-FR" dirty="0" smtClean="0"/>
              <a:t>Use a standard discriminative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err="1" smtClean="0"/>
              <a:t>trees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r>
              <a:rPr lang="fr-FR" dirty="0" smtClean="0"/>
              <a:t> to </a:t>
            </a:r>
            <a:r>
              <a:rPr lang="fr-FR" dirty="0" err="1" smtClean="0"/>
              <a:t>rank</a:t>
            </a:r>
            <a:r>
              <a:rPr lang="fr-FR" dirty="0" smtClean="0"/>
              <a:t> all labels but </a:t>
            </a:r>
            <a:r>
              <a:rPr lang="fr-FR" dirty="0" err="1" smtClean="0"/>
              <a:t>then</a:t>
            </a:r>
            <a:r>
              <a:rPr lang="fr-FR" dirty="0" smtClean="0"/>
              <a:t> use </a:t>
            </a:r>
            <a:r>
              <a:rPr lang="fr-FR" dirty="0" err="1" smtClean="0"/>
              <a:t>LwP</a:t>
            </a:r>
            <a:r>
              <a:rPr lang="fr-FR" dirty="0" smtClean="0"/>
              <a:t>-style techniques to </a:t>
            </a:r>
            <a:r>
              <a:rPr lang="fr-FR" dirty="0" err="1" smtClean="0"/>
              <a:t>boost</a:t>
            </a:r>
            <a:r>
              <a:rPr lang="fr-FR" dirty="0" smtClean="0"/>
              <a:t> the </a:t>
            </a:r>
            <a:r>
              <a:rPr lang="fr-FR" dirty="0" err="1" smtClean="0"/>
              <a:t>ranks</a:t>
            </a:r>
            <a:r>
              <a:rPr lang="fr-FR" dirty="0" smtClean="0"/>
              <a:t> of rare labels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do not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lost</a:t>
            </a:r>
            <a:endParaRPr lang="fr-FR" dirty="0" smtClean="0"/>
          </a:p>
          <a:p>
            <a:pPr lvl="3"/>
            <a:r>
              <a:rPr lang="fr-FR" dirty="0" smtClean="0"/>
              <a:t>Jain et al. </a:t>
            </a:r>
            <a:r>
              <a:rPr lang="en-IN" dirty="0"/>
              <a:t>Extreme Multi-label Loss Functions for </a:t>
            </a:r>
            <a:r>
              <a:rPr lang="en-IN" dirty="0" smtClean="0"/>
              <a:t>Recommendation, KDD 2016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Learning with Imbalanced Data</a:t>
            </a:r>
            <a:endParaRPr lang="en-IN" dirty="0" smtClean="0"/>
          </a:p>
          <a:p>
            <a:pPr lvl="2"/>
            <a:r>
              <a:rPr lang="en-IN" dirty="0" smtClean="0"/>
              <a:t>Examples </a:t>
            </a:r>
            <a:r>
              <a:rPr lang="en-IN" dirty="0"/>
              <a:t>of imbalanced data in </a:t>
            </a:r>
            <a:r>
              <a:rPr lang="en-IN" dirty="0" smtClean="0"/>
              <a:t>ML problems</a:t>
            </a:r>
            <a:endParaRPr lang="en-IN" dirty="0"/>
          </a:p>
          <a:p>
            <a:pPr lvl="2"/>
            <a:r>
              <a:rPr lang="en-IN" dirty="0"/>
              <a:t>Techniques to handle imbalanced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Imbalance </a:t>
            </a:r>
            <a:r>
              <a:rPr lang="en-IN" dirty="0"/>
              <a:t>is </a:t>
            </a:r>
            <a:r>
              <a:rPr lang="en-IN" dirty="0" smtClean="0"/>
              <a:t>common – Binary </a:t>
            </a:r>
            <a:r>
              <a:rPr lang="en-IN" dirty="0" err="1" smtClean="0"/>
              <a:t>Classfn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3199552"/>
            <a:ext cx="11938645" cy="3658448"/>
          </a:xfrm>
        </p:spPr>
        <p:txBody>
          <a:bodyPr/>
          <a:lstStyle/>
          <a:p>
            <a:r>
              <a:rPr lang="en-IN" dirty="0"/>
              <a:t>In anomaly detection, medical diagnosis, drug discovery, spam filtering and many other domains, data is heavily biased</a:t>
            </a:r>
          </a:p>
          <a:p>
            <a:pPr lvl="2"/>
            <a:r>
              <a:rPr lang="en-IN" dirty="0"/>
              <a:t>Lots of data may be available </a:t>
            </a:r>
            <a:r>
              <a:rPr lang="en-IN" dirty="0" smtClean="0"/>
              <a:t>in total but very less (0.01% or lesser) </a:t>
            </a:r>
            <a:r>
              <a:rPr lang="en-US" dirty="0" smtClean="0"/>
              <a:t>may </a:t>
            </a:r>
            <a:r>
              <a:rPr lang="en-US" dirty="0"/>
              <a:t>belong to the “rare” class e.g. 100000 red vs 10 </a:t>
            </a:r>
            <a:r>
              <a:rPr lang="en-US" dirty="0" smtClean="0"/>
              <a:t>green</a:t>
            </a:r>
          </a:p>
          <a:p>
            <a:pPr lvl="2"/>
            <a:r>
              <a:rPr lang="en-US" dirty="0" smtClean="0"/>
              <a:t>Trivial for a classifier to get 99.99% accuracy (simply predict everything red)</a:t>
            </a:r>
          </a:p>
          <a:p>
            <a:pPr lvl="3"/>
            <a:r>
              <a:rPr lang="en-US" dirty="0" smtClean="0"/>
              <a:t>May be disastrous, e.g. if green class denotes a rare disease or fraudulent transaction</a:t>
            </a:r>
          </a:p>
          <a:p>
            <a:pPr lvl="3"/>
            <a:r>
              <a:rPr lang="en-US" dirty="0" smtClean="0"/>
              <a:t>Many ML algorithms that are designed to greedily chase classification accuracy may completely ignore green training data points since it is easy to do well on red data points</a:t>
            </a:r>
          </a:p>
          <a:p>
            <a:pPr lvl="3"/>
            <a:r>
              <a:rPr lang="en-US" dirty="0" smtClean="0"/>
              <a:t>The whole purpose of learning is lost if the above happens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4705" y="1111624"/>
            <a:ext cx="863847" cy="1964817"/>
            <a:chOff x="2246998" y="2601797"/>
            <a:chExt cx="863847" cy="1964817"/>
          </a:xfrm>
        </p:grpSpPr>
        <p:sp>
          <p:nvSpPr>
            <p:cNvPr id="6" name="Rectangle 5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79658" y="1111624"/>
            <a:ext cx="863847" cy="1964817"/>
            <a:chOff x="2246998" y="2601797"/>
            <a:chExt cx="863847" cy="1964817"/>
          </a:xfrm>
        </p:grpSpPr>
        <p:sp>
          <p:nvSpPr>
            <p:cNvPr id="9" name="Rectangle 8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74611" y="1111624"/>
            <a:ext cx="863847" cy="1964817"/>
            <a:chOff x="2246998" y="2601797"/>
            <a:chExt cx="863847" cy="1964817"/>
          </a:xfrm>
        </p:grpSpPr>
        <p:sp>
          <p:nvSpPr>
            <p:cNvPr id="12" name="Rectangle 11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969565" y="1111624"/>
            <a:ext cx="863847" cy="1964817"/>
            <a:chOff x="2246998" y="2601797"/>
            <a:chExt cx="863847" cy="1964817"/>
          </a:xfrm>
        </p:grpSpPr>
        <p:sp>
          <p:nvSpPr>
            <p:cNvPr id="15" name="Rectangle 14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4555" y="1111624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Valid credit transactions</a:t>
            </a:r>
            <a:endParaRPr lang="en-US" sz="24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555" y="2368555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Fraudulent transactions</a:t>
            </a:r>
            <a:endParaRPr lang="en-US" sz="24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9508" y="1111624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Don’t have disease</a:t>
            </a:r>
            <a:endParaRPr lang="en-US" sz="24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79508" y="2737887"/>
            <a:ext cx="18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Have disease</a:t>
            </a:r>
            <a:endParaRPr 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4461" y="1111624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Molecule inactive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4461" y="2368555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Molecule medicinal</a:t>
            </a:r>
            <a:endParaRPr lang="en-US" sz="24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69414" y="1111624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Mail not spam</a:t>
            </a:r>
            <a:endParaRPr lang="en-US" sz="24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69414" y="2368555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>
                <a:latin typeface="+mj-lt"/>
              </a:rPr>
              <a:t>Spam</a:t>
            </a:r>
          </a:p>
          <a:p>
            <a:pPr algn="r"/>
            <a:r>
              <a:rPr lang="en-IN" sz="2400" dirty="0" smtClean="0">
                <a:latin typeface="+mj-lt"/>
              </a:rPr>
              <a:t>Mail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22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 is common – </a:t>
            </a:r>
            <a:r>
              <a:rPr lang="en-IN" dirty="0" smtClean="0"/>
              <a:t>Multi </a:t>
            </a:r>
            <a:r>
              <a:rPr lang="en-IN" dirty="0" err="1"/>
              <a:t>Classfn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665" y="1111624"/>
            <a:ext cx="5873333" cy="5746376"/>
          </a:xfrm>
        </p:spPr>
        <p:txBody>
          <a:bodyPr/>
          <a:lstStyle/>
          <a:p>
            <a:r>
              <a:rPr lang="en-IN" dirty="0"/>
              <a:t>Caltech-256 </a:t>
            </a:r>
            <a:r>
              <a:rPr lang="en-IN" dirty="0" smtClean="0"/>
              <a:t>is an </a:t>
            </a:r>
            <a:r>
              <a:rPr lang="en-IN" dirty="0"/>
              <a:t>o</a:t>
            </a:r>
            <a:r>
              <a:rPr lang="en-IN" dirty="0" smtClean="0"/>
              <a:t>bject </a:t>
            </a:r>
            <a:r>
              <a:rPr lang="en-IN" dirty="0"/>
              <a:t>detection </a:t>
            </a:r>
            <a:r>
              <a:rPr lang="en-IN" dirty="0" smtClean="0"/>
              <a:t>dataset with </a:t>
            </a:r>
            <a:r>
              <a:rPr lang="en-IN" dirty="0"/>
              <a:t>256 classes </a:t>
            </a:r>
          </a:p>
          <a:p>
            <a:pPr lvl="2"/>
            <a:r>
              <a:rPr lang="en-IN" dirty="0"/>
              <a:t>S</a:t>
            </a:r>
            <a:r>
              <a:rPr lang="en-IN" dirty="0" smtClean="0"/>
              <a:t>imple averaging argument shows that 50</a:t>
            </a:r>
            <a:r>
              <a:rPr lang="en-IN" dirty="0"/>
              <a:t>% of classes </a:t>
            </a:r>
            <a:r>
              <a:rPr lang="en-IN" dirty="0" smtClean="0"/>
              <a:t>must each </a:t>
            </a:r>
            <a:r>
              <a:rPr lang="en-IN" dirty="0"/>
              <a:t>have </a:t>
            </a:r>
            <a:r>
              <a:rPr lang="en-IN" dirty="0" smtClean="0"/>
              <a:t>less </a:t>
            </a:r>
            <a:r>
              <a:rPr lang="en-IN" dirty="0"/>
              <a:t>than 0.8% of the data</a:t>
            </a:r>
          </a:p>
          <a:p>
            <a:pPr lvl="2"/>
            <a:r>
              <a:rPr lang="en-IN" dirty="0"/>
              <a:t>Lots of data for few classes but most classes impoverished</a:t>
            </a:r>
          </a:p>
          <a:p>
            <a:pPr lvl="2"/>
            <a:r>
              <a:rPr lang="en-IN" dirty="0" smtClean="0"/>
              <a:t>In fact, rarest </a:t>
            </a:r>
            <a:r>
              <a:rPr lang="en-IN" dirty="0"/>
              <a:t>class has only 80 images, most popular </a:t>
            </a:r>
            <a:r>
              <a:rPr lang="en-IN" dirty="0" smtClean="0"/>
              <a:t>800 images</a:t>
            </a:r>
          </a:p>
          <a:p>
            <a:r>
              <a:rPr lang="en-IN" dirty="0" smtClean="0"/>
              <a:t>Makes learning challenging</a:t>
            </a:r>
          </a:p>
          <a:p>
            <a:pPr lvl="2"/>
            <a:r>
              <a:rPr lang="en-IN" dirty="0" smtClean="0"/>
              <a:t>Easier to do well on popular classes with lots of data points e.g. cats</a:t>
            </a:r>
          </a:p>
          <a:p>
            <a:pPr lvl="2"/>
            <a:r>
              <a:rPr lang="en-IN" dirty="0" smtClean="0"/>
              <a:t>Difficult to handle rare classes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1263" b="831"/>
          <a:stretch/>
        </p:blipFill>
        <p:spPr>
          <a:xfrm>
            <a:off x="0" y="1880406"/>
            <a:ext cx="6318665" cy="3451793"/>
          </a:xfrm>
          <a:prstGeom prst="rect">
            <a:avLst/>
          </a:prstGeom>
        </p:spPr>
      </p:pic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Griffin, </a:t>
            </a:r>
            <a:r>
              <a:rPr lang="en-US" sz="1600" dirty="0" err="1" smtClean="0"/>
              <a:t>Holub</a:t>
            </a:r>
            <a:r>
              <a:rPr lang="en-US" sz="1600" dirty="0" smtClean="0"/>
              <a:t> and </a:t>
            </a:r>
            <a:r>
              <a:rPr lang="en-US" sz="1600" dirty="0" err="1" smtClean="0"/>
              <a:t>Perona</a:t>
            </a:r>
            <a:r>
              <a:rPr lang="en-US" sz="1600" dirty="0" smtClean="0"/>
              <a:t>, Caltech-256 Object Category Dataset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136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 is common – </a:t>
            </a:r>
            <a:r>
              <a:rPr lang="en-IN" dirty="0" err="1" smtClean="0"/>
              <a:t>Multilabel</a:t>
            </a:r>
            <a:r>
              <a:rPr lang="en-IN" dirty="0" smtClean="0"/>
              <a:t> </a:t>
            </a:r>
            <a:r>
              <a:rPr lang="en-IN" dirty="0" err="1"/>
              <a:t>Classfn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4035126"/>
            <a:ext cx="11938646" cy="2822874"/>
          </a:xfrm>
        </p:spPr>
        <p:txBody>
          <a:bodyPr/>
          <a:lstStyle/>
          <a:p>
            <a:r>
              <a:rPr lang="en-IN" dirty="0"/>
              <a:t>Wikipedia </a:t>
            </a:r>
            <a:r>
              <a:rPr lang="en-IN" dirty="0" smtClean="0"/>
              <a:t>LSHTC is a </a:t>
            </a:r>
            <a:r>
              <a:rPr lang="en-IN" dirty="0" err="1" smtClean="0"/>
              <a:t>multilabel</a:t>
            </a:r>
            <a:r>
              <a:rPr lang="en-IN" dirty="0" smtClean="0"/>
              <a:t> dataset with 300000 labels</a:t>
            </a:r>
            <a:endParaRPr lang="en-US" dirty="0"/>
          </a:p>
          <a:p>
            <a:pPr lvl="2"/>
            <a:r>
              <a:rPr lang="en-US" dirty="0" smtClean="0"/>
              <a:t>As many as 150000 labels occur </a:t>
            </a:r>
            <a:r>
              <a:rPr lang="en-US" dirty="0"/>
              <a:t>only in less than 5 </a:t>
            </a:r>
            <a:r>
              <a:rPr lang="en-US" dirty="0" smtClean="0"/>
              <a:t>documents</a:t>
            </a:r>
          </a:p>
          <a:p>
            <a:pPr lvl="2"/>
            <a:r>
              <a:rPr lang="en-US" dirty="0" smtClean="0"/>
              <a:t>Most </a:t>
            </a:r>
            <a:r>
              <a:rPr lang="en-US" dirty="0"/>
              <a:t>popular </a:t>
            </a:r>
            <a:r>
              <a:rPr lang="en-US" dirty="0" smtClean="0"/>
              <a:t>label (“living persons”) occurs </a:t>
            </a:r>
            <a:r>
              <a:rPr lang="en-US" dirty="0"/>
              <a:t>in 100000 documents</a:t>
            </a:r>
          </a:p>
          <a:p>
            <a:pPr lvl="2"/>
            <a:r>
              <a:rPr lang="en-IN" dirty="0" smtClean="0"/>
              <a:t>Similar situation in recommendation – most people like iPhone but most items liked by a very select group of individuals</a:t>
            </a:r>
          </a:p>
          <a:p>
            <a:pPr lvl="2"/>
            <a:r>
              <a:rPr lang="en-IN" dirty="0" smtClean="0"/>
              <a:t>Lots of train data to find out who likes iPhone, not enough for most other items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763"/>
          <a:stretch/>
        </p:blipFill>
        <p:spPr>
          <a:xfrm>
            <a:off x="1275755" y="1111624"/>
            <a:ext cx="4659642" cy="292350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079530" y="1219883"/>
            <a:ext cx="3960628" cy="2639504"/>
            <a:chOff x="7079530" y="1715678"/>
            <a:chExt cx="3960628" cy="2639504"/>
          </a:xfrm>
        </p:grpSpPr>
        <p:sp>
          <p:nvSpPr>
            <p:cNvPr id="7" name="Rectangle 6"/>
            <p:cNvSpPr/>
            <p:nvPr/>
          </p:nvSpPr>
          <p:spPr>
            <a:xfrm>
              <a:off x="7079530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09811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39749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70030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79530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09811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39749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70030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9530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09811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39749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70030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79530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09811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39749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70030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99625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29906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59844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90125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99625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729906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9844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90125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99625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729906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59844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90125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99625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729906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59844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90125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79530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409811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39749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70030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79530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09811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39749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70030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79530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09811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739749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70030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79530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409811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39749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070030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399625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729906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059844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390125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399625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29906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59844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390125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399625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729906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59844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390125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399625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729906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059844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90125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719720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050001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379939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10220" y="171567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19720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+mj-lt"/>
                </a:rPr>
                <a:t>1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050001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379939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710220" y="204561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719720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050001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379939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710220" y="237555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719720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050001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379939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10220" y="2705492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9719720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050001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379939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710220" y="3035430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719720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50001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79939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710220" y="3365368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19720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050001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379939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10220" y="3695306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719720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050001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379939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710220" y="4025244"/>
              <a:ext cx="329938" cy="329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+mj-lt"/>
                </a:rPr>
                <a:t>0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594569" y="159627"/>
            <a:ext cx="1468606" cy="1238929"/>
            <a:chOff x="12383748" y="1219011"/>
            <a:chExt cx="1862104" cy="1570887"/>
          </a:xfrm>
        </p:grpSpPr>
        <p:sp>
          <p:nvSpPr>
            <p:cNvPr id="106" name="Freeform 10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 10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1" name="Rectangular Callout 110"/>
          <p:cNvSpPr/>
          <p:nvPr/>
        </p:nvSpPr>
        <p:spPr>
          <a:xfrm>
            <a:off x="801384" y="113659"/>
            <a:ext cx="9887753" cy="1251025"/>
          </a:xfrm>
          <a:prstGeom prst="wedgeRectCallout">
            <a:avLst>
              <a:gd name="adj1" fmla="val 55141"/>
              <a:gd name="adj2" fmla="val 481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Ironically, whereas we often proudly refer to these as “big-data” problems, they can often be seen as collections of a huge number of  “tiny-data” problems (one tiny data problem per rare label) and a few “reasonable-data” problems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148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to Label Imbalance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Get more data for the rare classes so that they don’t remain rare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Generate artificial data for rare classes to make them more prominent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Change training algorithms that artificially make rare classes prominent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Includes using loss functions that are aware of class imbalance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Use different learning strategies for rare classes and popular classes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A combination of all of the above may be required in practice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Extreme classification </a:t>
            </a:r>
            <a:r>
              <a:rPr lang="en-IN" dirty="0" err="1" smtClean="0">
                <a:sym typeface="Wingdings" panose="05000000000000000000" pitchFamily="2" charset="2"/>
              </a:rPr>
              <a:t>algos</a:t>
            </a:r>
            <a:r>
              <a:rPr lang="en-IN" dirty="0" smtClean="0">
                <a:sym typeface="Wingdings" panose="05000000000000000000" pitchFamily="2" charset="2"/>
              </a:rPr>
              <a:t> (assignment 2) do indeed practice some of these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883866" y="1313985"/>
            <a:ext cx="863847" cy="1478656"/>
          </a:xfrm>
          <a:prstGeom prst="rect">
            <a:avLst/>
          </a:prstGeom>
          <a:gradFill>
            <a:gsLst>
              <a:gs pos="69000">
                <a:srgbClr val="92D050"/>
              </a:gs>
              <a:gs pos="37000">
                <a:schemeClr val="accent4"/>
              </a:gs>
              <a:gs pos="0">
                <a:schemeClr val="accent4">
                  <a:lumMod val="50000"/>
                </a:schemeClr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Modification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2999323"/>
            <a:ext cx="11938646" cy="3858677"/>
          </a:xfrm>
        </p:spPr>
        <p:txBody>
          <a:bodyPr>
            <a:normAutofit/>
          </a:bodyPr>
          <a:lstStyle/>
          <a:p>
            <a:r>
              <a:rPr lang="en-IN" dirty="0" err="1" smtClean="0"/>
              <a:t>Undersample</a:t>
            </a:r>
            <a:r>
              <a:rPr lang="en-IN" dirty="0" smtClean="0"/>
              <a:t> the popular class so that it does not dominate</a:t>
            </a:r>
            <a:endParaRPr lang="en-IN" dirty="0"/>
          </a:p>
          <a:p>
            <a:pPr lvl="2"/>
            <a:r>
              <a:rPr lang="en-IN" dirty="0" smtClean="0"/>
              <a:t>Actually throwing out data not a very good idea since it throws away data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In practice we may give smaller weights to popular class points</a:t>
            </a:r>
          </a:p>
          <a:p>
            <a:r>
              <a:rPr lang="en-IN" dirty="0" smtClean="0"/>
              <a:t>Oversample the rare class by repeating each rare point (say 100 times)</a:t>
            </a:r>
          </a:p>
          <a:p>
            <a:pPr lvl="2"/>
            <a:r>
              <a:rPr lang="en-IN" dirty="0" smtClean="0"/>
              <a:t>Not done explicitly since that would needlessly increase train set </a:t>
            </a:r>
            <a:r>
              <a:rPr lang="en-IN" dirty="0" err="1" smtClean="0"/>
              <a:t>size+time</a:t>
            </a:r>
            <a:endParaRPr lang="en-IN" dirty="0" smtClean="0"/>
          </a:p>
          <a:p>
            <a:pPr lvl="2"/>
            <a:r>
              <a:rPr lang="en-IN" dirty="0" smtClean="0"/>
              <a:t>Implicitly done by giving higher weights to rare class points</a:t>
            </a:r>
          </a:p>
          <a:p>
            <a:pPr lvl="2"/>
            <a:r>
              <a:rPr lang="en-IN" dirty="0" smtClean="0"/>
              <a:t>A technique SMOTE (Synthetic Minority Oversampling </a:t>
            </a:r>
            <a:r>
              <a:rPr lang="en-IN" dirty="0" err="1" smtClean="0"/>
              <a:t>TEchnique</a:t>
            </a:r>
            <a:r>
              <a:rPr lang="en-IN" dirty="0" smtClean="0"/>
              <a:t>) however actually samples new data points around rare class points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0166" y="1313984"/>
            <a:ext cx="863847" cy="1577018"/>
            <a:chOff x="2246998" y="2601797"/>
            <a:chExt cx="863847" cy="1964817"/>
          </a:xfrm>
        </p:grpSpPr>
        <p:sp>
          <p:nvSpPr>
            <p:cNvPr id="6" name="Rectangle 5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50166" y="1313985"/>
            <a:ext cx="863847" cy="9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0166" y="2792641"/>
            <a:ext cx="863847" cy="98361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89136" y="0"/>
            <a:ext cx="1468606" cy="1238929"/>
            <a:chOff x="12383748" y="1219011"/>
            <a:chExt cx="1862104" cy="1570887"/>
          </a:xfrm>
        </p:grpSpPr>
        <p:sp>
          <p:nvSpPr>
            <p:cNvPr id="11" name="Freeform 1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1520575" y="95131"/>
            <a:ext cx="9029951" cy="1110532"/>
          </a:xfrm>
          <a:prstGeom prst="wedgeRectCallout">
            <a:avLst>
              <a:gd name="adj1" fmla="val 59306"/>
              <a:gd name="adj2" fmla="val 513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bit pointless to handle label rarity problem by making all labels rare. Would be like a hypothetical administration that aims at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equidistribution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of wealth but ends up with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equidistribution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of poverty instead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13691" y="1313984"/>
            <a:ext cx="863847" cy="1577018"/>
            <a:chOff x="2246998" y="2601797"/>
            <a:chExt cx="863847" cy="1964817"/>
          </a:xfrm>
        </p:grpSpPr>
        <p:sp>
          <p:nvSpPr>
            <p:cNvPr id="18" name="Rectangle 17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813691" y="1313984"/>
            <a:ext cx="863847" cy="14829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3690" y="2792641"/>
            <a:ext cx="863847" cy="98361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274216" y="1313984"/>
            <a:ext cx="863847" cy="1577018"/>
            <a:chOff x="2246998" y="2601797"/>
            <a:chExt cx="863847" cy="1964817"/>
          </a:xfrm>
        </p:grpSpPr>
        <p:sp>
          <p:nvSpPr>
            <p:cNvPr id="23" name="Rectangle 22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274216" y="1313984"/>
            <a:ext cx="863847" cy="14829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274215" y="2792641"/>
            <a:ext cx="863847" cy="98361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11132 -1.85185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10924 -1.11111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0.13893 1.48148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21992 -0.11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1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13893 1.48148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21459 -0.0118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uiExpand="1" build="p"/>
      <p:bldP spid="8" grpId="0" animBg="1"/>
      <p:bldP spid="8" grpId="1" animBg="1"/>
      <p:bldP spid="9" grpId="0" animBg="1"/>
      <p:bldP spid="9" grpId="1" animBg="1"/>
      <p:bldP spid="16" grpId="0" animBg="1"/>
      <p:bldP spid="20" grpId="0" animBg="1"/>
      <p:bldP spid="20" grpId="1" animBg="1"/>
      <p:bldP spid="21" grpId="0" animBg="1"/>
      <p:bldP spid="21" grpId="1" animBg="1"/>
      <p:bldP spid="21" grpId="2" animBg="1"/>
      <p:bldP spid="25" grpId="0" animBg="1"/>
      <p:bldP spid="25" grpId="1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Imbalance-aware Training Techniques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Simplest are reweighing techniques: </a:t>
                </a:r>
                <a:r>
                  <a:rPr lang="en-IN" dirty="0"/>
                  <a:t>add more weight to rare </a:t>
                </a:r>
                <a:r>
                  <a:rPr lang="en-IN" dirty="0" smtClean="0"/>
                  <a:t>points</a:t>
                </a:r>
              </a:p>
              <a:p>
                <a:pPr lvl="2"/>
                <a:r>
                  <a:rPr lang="en-IN" dirty="0" smtClean="0"/>
                  <a:t>Loss functions like hinge loss are very majoritarian – neglect rare classes</a:t>
                </a:r>
              </a:p>
              <a:p>
                <a:pPr lvl="2"/>
                <a:r>
                  <a:rPr lang="en-IN" dirty="0" smtClean="0"/>
                  <a:t>Introduce a weight per data point (many libraries already support this)</a:t>
                </a:r>
              </a:p>
              <a:p>
                <a:pPr lvl="2"/>
                <a:r>
                  <a:rPr lang="en-IN" b="1" dirty="0"/>
                  <a:t>Classical </a:t>
                </a:r>
                <a:r>
                  <a:rPr lang="en-IN" b="1" dirty="0" smtClean="0"/>
                  <a:t>SVM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Reweighted SVM</a:t>
                </a:r>
                <a:r>
                  <a:rPr lang="en-IN" dirty="0" smtClean="0"/>
                  <a:t>: give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 smtClean="0"/>
                  <a:t> to positives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dirty="0" smtClean="0"/>
                  <a:t> to negatives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=+1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=−1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How to 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dirty="0" smtClean="0"/>
                  <a:t>?</a:t>
                </a:r>
              </a:p>
              <a:p>
                <a:pPr lvl="2"/>
                <a:r>
                  <a:rPr lang="en-IN" dirty="0" smtClean="0"/>
                  <a:t>Use inverse popularity.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dirty="0" smtClean="0"/>
                  <a:t> be proportion of </a:t>
                </a:r>
                <a:r>
                  <a:rPr lang="en-IN" dirty="0" err="1" smtClean="0"/>
                  <a:t>pos</a:t>
                </a:r>
                <a:r>
                  <a:rPr lang="en-IN" dirty="0" smtClean="0"/>
                  <a:t>/</a:t>
                </a:r>
                <a:r>
                  <a:rPr lang="en-IN" dirty="0" err="1" smtClean="0"/>
                  <a:t>neg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Other more sophisticated techniques have been discovered recently (see next slides on loss functions for imbalanced training)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Imbalance-aware Training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42515"/>
          </a:xfrm>
        </p:spPr>
        <p:txBody>
          <a:bodyPr/>
          <a:lstStyle/>
          <a:p>
            <a:r>
              <a:rPr lang="en-IN" dirty="0" smtClean="0"/>
              <a:t>Use loss </a:t>
            </a:r>
            <a:r>
              <a:rPr lang="en-IN" dirty="0" err="1" smtClean="0"/>
              <a:t>fns</a:t>
            </a:r>
            <a:r>
              <a:rPr lang="en-IN" dirty="0" smtClean="0"/>
              <a:t> that themselves penalize models that neglect rare classes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5401" y="1592070"/>
            <a:ext cx="541423" cy="5144578"/>
            <a:chOff x="1967740" y="1006050"/>
            <a:chExt cx="541423" cy="5144578"/>
          </a:xfrm>
        </p:grpSpPr>
        <p:grpSp>
          <p:nvGrpSpPr>
            <p:cNvPr id="11" name="Group 10"/>
            <p:cNvGrpSpPr/>
            <p:nvPr/>
          </p:nvGrpSpPr>
          <p:grpSpPr>
            <a:xfrm>
              <a:off x="1967740" y="1006050"/>
              <a:ext cx="541423" cy="4297633"/>
              <a:chOff x="6180829" y="1006075"/>
              <a:chExt cx="541423" cy="4297633"/>
            </a:xfrm>
          </p:grpSpPr>
          <p:sp>
            <p:nvSpPr>
              <p:cNvPr id="12" name="Rectangle 11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56" y="5665971"/>
              <a:ext cx="429790" cy="484657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439433" y="1597691"/>
            <a:ext cx="541423" cy="5144578"/>
            <a:chOff x="3112500" y="1006050"/>
            <a:chExt cx="541423" cy="5144578"/>
          </a:xfrm>
        </p:grpSpPr>
        <p:grpSp>
          <p:nvGrpSpPr>
            <p:cNvPr id="43" name="Group 42"/>
            <p:cNvGrpSpPr/>
            <p:nvPr/>
          </p:nvGrpSpPr>
          <p:grpSpPr>
            <a:xfrm>
              <a:off x="3112500" y="1006050"/>
              <a:ext cx="541423" cy="4297633"/>
              <a:chOff x="6180829" y="1006075"/>
              <a:chExt cx="541423" cy="4297633"/>
            </a:xfrm>
          </p:grpSpPr>
          <p:sp>
            <p:nvSpPr>
              <p:cNvPr id="45" name="Rectangle 44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8317" y="5464793"/>
              <a:ext cx="429790" cy="685835"/>
            </a:xfrm>
            <a:prstGeom prst="rect">
              <a:avLst/>
            </a:prstGeom>
          </p:spPr>
        </p:pic>
      </p:grpSp>
      <p:sp>
        <p:nvSpPr>
          <p:cNvPr id="82" name="Slide Number Placeholder 5"/>
          <p:cNvSpPr txBox="1">
            <a:spLocks/>
          </p:cNvSpPr>
          <p:nvPr/>
        </p:nvSpPr>
        <p:spPr>
          <a:xfrm>
            <a:off x="11417541" y="6902513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7030A0"/>
                </a:solidFill>
                <a:latin typeface="Nexa Bold Regular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413465" y="1558702"/>
            <a:ext cx="6097200" cy="2423981"/>
            <a:chOff x="6117996" y="1007376"/>
            <a:chExt cx="4053526" cy="2144174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8144759" y="1007376"/>
              <a:ext cx="0" cy="2144174"/>
            </a:xfrm>
            <a:prstGeom prst="lin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6117996" y="2079463"/>
              <a:ext cx="4053526" cy="0"/>
            </a:xfrm>
            <a:prstGeom prst="lin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3657185" y="1156466"/>
            <a:ext cx="1084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 smtClean="0">
                <a:solidFill>
                  <a:srgbClr val="ED7D31">
                    <a:alpha val="34000"/>
                  </a:srgbClr>
                </a:solidFill>
                <a:latin typeface="Nexa Book" panose="02000000000000000000" pitchFamily="2" charset="0"/>
              </a:rPr>
              <a:t>a</a:t>
            </a:r>
            <a:endParaRPr lang="en-US" sz="11500" dirty="0">
              <a:solidFill>
                <a:srgbClr val="ED7D31">
                  <a:alpha val="34000"/>
                </a:srgbClr>
              </a:solidFill>
              <a:latin typeface="Nexa Book" panose="02000000000000000000" pitchFamily="2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13246" y="1156466"/>
            <a:ext cx="1084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ED7D31">
                    <a:alpha val="34000"/>
                  </a:srgbClr>
                </a:solidFill>
                <a:latin typeface="Nexa Book" panose="02000000000000000000" pitchFamily="2" charset="0"/>
              </a:rPr>
              <a:t>b</a:t>
            </a:r>
            <a:endParaRPr lang="en-US" sz="11500" dirty="0">
              <a:solidFill>
                <a:srgbClr val="ED7D31">
                  <a:alpha val="34000"/>
                </a:srgbClr>
              </a:solidFill>
              <a:latin typeface="Nexa Book" panose="02000000000000000000" pitchFamily="2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62407" y="2526087"/>
            <a:ext cx="1084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 smtClean="0">
                <a:solidFill>
                  <a:srgbClr val="ED7D31">
                    <a:alpha val="34000"/>
                  </a:srgbClr>
                </a:solidFill>
                <a:latin typeface="Nexa Book" panose="02000000000000000000" pitchFamily="2" charset="0"/>
              </a:rPr>
              <a:t>c</a:t>
            </a:r>
            <a:endParaRPr lang="en-US" sz="11500" dirty="0">
              <a:solidFill>
                <a:srgbClr val="ED7D31">
                  <a:alpha val="34000"/>
                </a:srgbClr>
              </a:solidFill>
              <a:latin typeface="Nexa Book" panose="02000000000000000000" pitchFamily="2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13246" y="2526087"/>
            <a:ext cx="1084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ED7D31">
                    <a:alpha val="34000"/>
                  </a:srgbClr>
                </a:solidFill>
                <a:latin typeface="Nexa Book" panose="02000000000000000000" pitchFamily="2" charset="0"/>
              </a:rPr>
              <a:t>d</a:t>
            </a:r>
            <a:endParaRPr lang="en-US" sz="11500" dirty="0">
              <a:solidFill>
                <a:srgbClr val="ED7D31">
                  <a:alpha val="34000"/>
                </a:srgbClr>
              </a:solidFill>
              <a:latin typeface="Nexa Book" panose="02000000000000000000" pitchFamily="2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05" y="1746062"/>
            <a:ext cx="2419626" cy="86628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07" y="1746062"/>
            <a:ext cx="2694874" cy="86628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24" y="3025063"/>
            <a:ext cx="2694874" cy="86628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00" y="3025063"/>
            <a:ext cx="2694874" cy="866287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10653856" y="138582"/>
            <a:ext cx="1468606" cy="1238929"/>
            <a:chOff x="12383748" y="1219011"/>
            <a:chExt cx="1862104" cy="1570887"/>
          </a:xfrm>
        </p:grpSpPr>
        <p:sp>
          <p:nvSpPr>
            <p:cNvPr id="99" name="Freeform 9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 9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ular Callout 103"/>
              <p:cNvSpPr/>
              <p:nvPr/>
            </p:nvSpPr>
            <p:spPr>
              <a:xfrm>
                <a:off x="2137025" y="92614"/>
                <a:ext cx="8611399" cy="1251025"/>
              </a:xfrm>
              <a:prstGeom prst="wedgeRectCallout">
                <a:avLst>
                  <a:gd name="adj1" fmla="val 55141"/>
                  <a:gd name="adj2" fmla="val 4811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This is called the confusion matrix of a classifier and records how many data points that truly belong to class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got classified as class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For a multiclass problem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classes, confusion matrix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4" name="Rectangular Callout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025" y="92614"/>
                <a:ext cx="8611399" cy="1251025"/>
              </a:xfrm>
              <a:prstGeom prst="wedgeRectCallout">
                <a:avLst>
                  <a:gd name="adj1" fmla="val 55141"/>
                  <a:gd name="adj2" fmla="val 48115"/>
                </a:avLst>
              </a:prstGeom>
              <a:blipFill>
                <a:blip r:embed="rId14"/>
                <a:stretch>
                  <a:fillRect l="-604"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8510665" y="1600053"/>
                <a:ext cx="3652363" cy="153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acc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TPR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TNR</m:t>
                          </m:r>
                        </m:sub>
                      </m:sSub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Classification Accuracy</a:t>
                </a:r>
                <a:endParaRPr lang="en-IN" sz="24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65" y="1600053"/>
                <a:ext cx="3652363" cy="1538434"/>
              </a:xfrm>
              <a:prstGeom prst="rect">
                <a:avLst/>
              </a:prstGeom>
              <a:blipFill>
                <a:blip r:embed="rId15"/>
                <a:stretch>
                  <a:fillRect b="-7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9449307" y="4388135"/>
                <a:ext cx="2608062" cy="110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prec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Precision</a:t>
                </a:r>
                <a:endParaRPr lang="en-IN" sz="2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307" y="4388135"/>
                <a:ext cx="2608062" cy="1100366"/>
              </a:xfrm>
              <a:prstGeom prst="rect">
                <a:avLst/>
              </a:prstGeom>
              <a:blipFill>
                <a:blip r:embed="rId16"/>
                <a:stretch>
                  <a:fillRect b="-1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449307" y="5578052"/>
                <a:ext cx="2608062" cy="110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rec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Recall</a:t>
                </a:r>
                <a:endParaRPr lang="en-IN" sz="2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307" y="5578052"/>
                <a:ext cx="2608062" cy="1100366"/>
              </a:xfrm>
              <a:prstGeom prst="rect">
                <a:avLst/>
              </a:prstGeom>
              <a:blipFill>
                <a:blip r:embed="rId17"/>
                <a:stretch>
                  <a:fillRect b="-11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140579" y="3968317"/>
                <a:ext cx="3652363" cy="110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TPR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True Positive Rate (= Recall)</a:t>
                </a:r>
                <a:endParaRPr lang="en-IN" sz="2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79" y="3968317"/>
                <a:ext cx="3652363" cy="1100366"/>
              </a:xfrm>
              <a:prstGeom prst="rect">
                <a:avLst/>
              </a:prstGeom>
              <a:blipFill>
                <a:blip r:embed="rId18"/>
                <a:stretch>
                  <a:fillRect l="-1503" r="-1669" b="-1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613556" y="3921702"/>
                <a:ext cx="3652363" cy="1193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TNR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True Negative Rate</a:t>
                </a:r>
                <a:endParaRPr lang="en-IN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56" y="3921702"/>
                <a:ext cx="3652363" cy="1193596"/>
              </a:xfrm>
              <a:prstGeom prst="rect">
                <a:avLst/>
              </a:prstGeom>
              <a:blipFill>
                <a:blip r:embed="rId19"/>
                <a:stretch>
                  <a:fillRect b="-86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140579" y="5221909"/>
                <a:ext cx="3652363" cy="127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prec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rec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prec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rec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F-measure</a:t>
                </a:r>
                <a:endParaRPr lang="en-IN" sz="2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79" y="5221909"/>
                <a:ext cx="3652363" cy="1276696"/>
              </a:xfrm>
              <a:prstGeom prst="rect">
                <a:avLst/>
              </a:prstGeom>
              <a:blipFill>
                <a:blip r:embed="rId20"/>
                <a:stretch>
                  <a:fillRect b="-10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613556" y="5161913"/>
                <a:ext cx="3652363" cy="832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TPR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G-mean</a:t>
                </a:r>
                <a:endParaRPr lang="en-IN" sz="2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56" y="5161913"/>
                <a:ext cx="3652363" cy="832279"/>
              </a:xfrm>
              <a:prstGeom prst="rect">
                <a:avLst/>
              </a:prstGeom>
              <a:blipFill>
                <a:blip r:embed="rId21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610299" y="5983211"/>
                <a:ext cx="3838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TPR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TNR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err="1" smtClean="0"/>
                  <a:t>MinPerf</a:t>
                </a:r>
                <a:endParaRPr lang="en-IN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299" y="5983211"/>
                <a:ext cx="3838263" cy="830997"/>
              </a:xfrm>
              <a:prstGeom prst="rect">
                <a:avLst/>
              </a:prstGeom>
              <a:blipFill>
                <a:blip r:embed="rId22"/>
                <a:stretch>
                  <a:fillRect t="-2920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8510665" y="3159377"/>
                <a:ext cx="3652363" cy="11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bal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TPR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TNR</m:t>
                              </m:r>
                            </m:sub>
                          </m:sSub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algn="ctr"/>
                <a:r>
                  <a:rPr lang="en-IN" sz="2400" dirty="0" smtClean="0"/>
                  <a:t>Balanced Accuracy</a:t>
                </a:r>
                <a:endParaRPr lang="en-IN" sz="2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65" y="3159377"/>
                <a:ext cx="3652363" cy="1130118"/>
              </a:xfrm>
              <a:prstGeom prst="rect">
                <a:avLst/>
              </a:prstGeom>
              <a:blipFill>
                <a:blip r:embed="rId23"/>
                <a:stretch>
                  <a:fillRect b="-107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1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104" grpId="0" animBg="1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0105"/>
  <p:tag name="ORIGINALWIDTH" val="567.0291"/>
  <p:tag name="LATEXADDIN" val="\documentclass{article}&#10;\usepackage{amsmath,amssymb}&#10;\usepackage{olo}&#10;\pagestyle{empty}&#10;\begin{document}&#10;&#10;\begin{align*}&#10;\abs{\bc{i: \begin{array}{c}\hat\vy_i = 1\\ \vy_i = 1\end{array}}}&#10;\end{align*}&#10;&#10;\end{document}"/>
  <p:tag name="IGUANATEXSIZE" val="28"/>
  <p:tag name="IGUANATEXCURSOR" val="1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60"/>
  <p:tag name="IGUANATEXCURSOR" val="1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0105"/>
  <p:tag name="ORIGINALWIDTH" val="631.5325"/>
  <p:tag name="LATEXADDIN" val="\documentclass{article}&#10;\usepackage{amsmath,amssymb}&#10;\usepackage{olo}&#10;\pagestyle{empty}&#10;\begin{document}&#10;&#10;\begin{align*}&#10;\abs{\bc{i: \begin{array}{c}\hat\vy_i = 1\\ \vy_i = -1\end{array}}}&#10;\end{align*}&#10;&#10;\end{document}"/>
  <p:tag name="IGUANATEXSIZE" val="28"/>
  <p:tag name="IGUANATEXCURSOR" val="1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0105"/>
  <p:tag name="ORIGINALWIDTH" val="631.5325"/>
  <p:tag name="LATEXADDIN" val="\documentclass{article}&#10;\usepackage{amsmath,amssymb}&#10;\usepackage{olo}&#10;\pagestyle{empty}&#10;\begin{document}&#10;&#10;\begin{align*}&#10;\abs{\bc{i: \begin{array}{c}\hat\vy_i = -1\\ \vy_i = 1\end{array}}}&#10;\end{align*}&#10;&#10;\end{document}"/>
  <p:tag name="IGUANATEXSIZE" val="28"/>
  <p:tag name="IGUANATEXCURSOR" val="1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0105"/>
  <p:tag name="ORIGINALWIDTH" val="631.5325"/>
  <p:tag name="LATEXADDIN" val="\documentclass{article}&#10;\usepackage{amsmath,amssymb}&#10;\usepackage{olo}&#10;\pagestyle{empty}&#10;\begin{document}&#10;&#10;\begin{align*}&#10;\abs{\bc{i: \begin{array}{c}\hat\vy_i = -1\\ \vy_i = -1\end{array}}}&#10;\end{align*}&#10;&#10;\end{document}"/>
  <p:tag name="IGUANATEXSIZE" val="28"/>
  <p:tag name="IGUANATEXCURSOR" val="1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47.00244"/>
  <p:tag name="LATEXADDIN" val="\documentclass{article}&#10;\usepackage{amsmath,amssymb}&#10;\usepackage{olo}&#10;\pagestyle{empty}&#10;\begin{document}&#10;&#10;\[&#10;\hat\vy&#10;\]&#10;&#10;\end{document}"/>
  <p:tag name="IGUANATEXSIZE" val="60"/>
  <p:tag name="IGUANATEXCURSOR" val="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60"/>
  <p:tag name="IGUANATEXCURSOR" val="1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47.00244"/>
  <p:tag name="LATEXADDIN" val="\documentclass{article}&#10;\usepackage{amsmath,amssymb}&#10;\usepackage{olo}&#10;\pagestyle{empty}&#10;\begin{document}&#10;&#10;\[&#10;\hat\vy&#10;\]&#10;&#10;\end{document}"/>
  <p:tag name="IGUANATEXSIZE" val="60"/>
  <p:tag name="IGUANATEXCURSOR" val="1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60"/>
  <p:tag name="IGUANATEXCURSOR" val="1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47.00244"/>
  <p:tag name="LATEXADDIN" val="\documentclass{article}&#10;\usepackage{amsmath,amssymb}&#10;\usepackage{olo}&#10;\pagestyle{empty}&#10;\begin{document}&#10;&#10;\[&#10;\hat\vy&#10;\]&#10;&#10;\end{document}"/>
  <p:tag name="IGUANATEXSIZE" val="60"/>
  <p:tag name="IGUANATEXCURSOR" val="115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1717</TotalTime>
  <Words>1279</Words>
  <Application>Microsoft Office PowerPoint</Application>
  <PresentationFormat>Widescreen</PresentationFormat>
  <Paragraphs>260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Nexa Bold Regular</vt:lpstr>
      <vt:lpstr>Nexa Book</vt:lpstr>
      <vt:lpstr>Wingdings</vt:lpstr>
      <vt:lpstr>Metropolitan</vt:lpstr>
      <vt:lpstr>Meta Learning III</vt:lpstr>
      <vt:lpstr>Precap</vt:lpstr>
      <vt:lpstr>Imbalance is common – Binary Classfn</vt:lpstr>
      <vt:lpstr>Imbalance is common – Multi Classfn</vt:lpstr>
      <vt:lpstr>Imbalance is common – Multilabel Classfn</vt:lpstr>
      <vt:lpstr>Solutions to Label Imbalance</vt:lpstr>
      <vt:lpstr>Dataset Modification Techniques</vt:lpstr>
      <vt:lpstr>Imbalance-aware Training Techniques</vt:lpstr>
      <vt:lpstr>Imbalance-aware Training Techniques</vt:lpstr>
      <vt:lpstr>Imbalance-aware Training Techniques</vt:lpstr>
      <vt:lpstr>Imbalance-aware Training Techniques</vt:lpstr>
      <vt:lpstr>Imbalance-aware Training Techniques</vt:lpstr>
      <vt:lpstr>Hybrid Learning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56</cp:revision>
  <dcterms:created xsi:type="dcterms:W3CDTF">2018-07-30T05:08:11Z</dcterms:created>
  <dcterms:modified xsi:type="dcterms:W3CDTF">2019-11-17T17:04:50Z</dcterms:modified>
</cp:coreProperties>
</file>