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62" r:id="rId4"/>
    <p:sldId id="264" r:id="rId5"/>
    <p:sldId id="285" r:id="rId6"/>
    <p:sldId id="286" r:id="rId7"/>
    <p:sldId id="287" r:id="rId8"/>
    <p:sldId id="263" r:id="rId9"/>
    <p:sldId id="259" r:id="rId10"/>
    <p:sldId id="260" r:id="rId11"/>
    <p:sldId id="257" r:id="rId12"/>
    <p:sldId id="261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11/14/2019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RL for Adaptive Control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952" t="9060" r="3662" b="12715"/>
          <a:stretch/>
        </p:blipFill>
        <p:spPr>
          <a:xfrm>
            <a:off x="501393" y="3173399"/>
            <a:ext cx="5261896" cy="3141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778363" y="1111623"/>
                <a:ext cx="6413636" cy="5746375"/>
              </a:xfrm>
            </p:spPr>
            <p:txBody>
              <a:bodyPr/>
              <a:lstStyle/>
              <a:p>
                <a:r>
                  <a:rPr lang="en-IN" dirty="0" smtClean="0"/>
                  <a:t>RL is widely used for controlling motors and other actuators in AE, ME applications</a:t>
                </a:r>
              </a:p>
              <a:p>
                <a:pPr lvl="2"/>
                <a:r>
                  <a:rPr lang="en-IN" dirty="0" smtClean="0"/>
                  <a:t>Extremely challenging to fly a helicopter upside down</a:t>
                </a:r>
              </a:p>
              <a:p>
                <a:pPr lvl="2"/>
                <a:r>
                  <a:rPr lang="en-IN" dirty="0" smtClean="0"/>
                  <a:t>Required modifications to helicopter (8kgs) e.g. more powerful rotor, compass, gyroscope, accelerometer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b="1" dirty="0" smtClean="0"/>
                  <a:t>States</a:t>
                </a:r>
                <a:r>
                  <a:rPr lang="en-IN" dirty="0" smtClean="0"/>
                  <a:t>: feedback from all these sensors</a:t>
                </a:r>
              </a:p>
              <a:p>
                <a:r>
                  <a:rPr lang="en-IN" b="1" dirty="0" smtClean="0"/>
                  <a:t>Actions</a:t>
                </a:r>
                <a:r>
                  <a:rPr lang="en-IN" dirty="0" smtClean="0"/>
                  <a:t>: rotors controlling pitch (</a:t>
                </a:r>
                <a:r>
                  <a:rPr lang="en-IN" dirty="0" err="1" smtClean="0"/>
                  <a:t>fw</a:t>
                </a:r>
                <a:r>
                  <a:rPr lang="en-IN" dirty="0" smtClean="0"/>
                  <a:t>/</a:t>
                </a:r>
                <a:r>
                  <a:rPr lang="en-IN" dirty="0" err="1" smtClean="0"/>
                  <a:t>bw</a:t>
                </a:r>
                <a:r>
                  <a:rPr lang="en-IN" dirty="0" smtClean="0"/>
                  <a:t>, left/right), thrust, turning (yaw)</a:t>
                </a:r>
              </a:p>
              <a:p>
                <a:r>
                  <a:rPr lang="en-IN" dirty="0" smtClean="0"/>
                  <a:t>Human pilot was asked to demonstrate</a:t>
                </a:r>
              </a:p>
              <a:p>
                <a:pPr lvl="2"/>
                <a:r>
                  <a:rPr lang="en-IN" dirty="0" smtClean="0"/>
                  <a:t>Was used to learn state 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IN" dirty="0" smtClean="0"/>
                  <a:t> i.e. the MDP</a:t>
                </a:r>
              </a:p>
              <a:p>
                <a:r>
                  <a:rPr lang="en-IN" b="1" dirty="0" smtClean="0"/>
                  <a:t>Rewards</a:t>
                </a:r>
                <a:r>
                  <a:rPr lang="en-IN" dirty="0" smtClean="0"/>
                  <a:t>: deviation of helicopter from set trajectory (Q learning used)</a:t>
                </a:r>
              </a:p>
              <a:p>
                <a:pPr lvl="1"/>
                <a:r>
                  <a:rPr lang="en-IN" dirty="0" smtClean="0"/>
                  <a:t>Several applications to robotics as well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78363" y="1111623"/>
                <a:ext cx="6413636" cy="5746375"/>
              </a:xfrm>
              <a:blipFill>
                <a:blip r:embed="rId3"/>
                <a:stretch>
                  <a:fillRect l="-570" t="-2015" r="-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3353" y="6412446"/>
            <a:ext cx="11600329" cy="445553"/>
          </a:xfrm>
        </p:spPr>
        <p:txBody>
          <a:bodyPr/>
          <a:lstStyle/>
          <a:p>
            <a:r>
              <a:rPr lang="en-US" sz="1600" dirty="0" smtClean="0"/>
              <a:t>Ng et al, Autonomous Inverted Helicopter Flight via Reinforcement Learning, Experimental Robotics IX, 2006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0" y="1111624"/>
            <a:ext cx="5292042" cy="19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RL for Program Repair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98" y="1111250"/>
            <a:ext cx="4141301" cy="5300663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3353" y="6516303"/>
            <a:ext cx="11600329" cy="341696"/>
          </a:xfrm>
        </p:spPr>
        <p:txBody>
          <a:bodyPr/>
          <a:lstStyle/>
          <a:p>
            <a:r>
              <a:rPr lang="en-US" sz="1600" dirty="0" smtClean="0"/>
              <a:t>Gupta et al, Deep Reinforcement Learning for Syntactic Error Repair in Student Programs, AAAI 2019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394200" y="1111250"/>
            <a:ext cx="7797800" cy="5997575"/>
          </a:xfrm>
        </p:spPr>
        <p:txBody>
          <a:bodyPr>
            <a:normAutofit/>
          </a:bodyPr>
          <a:lstStyle/>
          <a:p>
            <a:r>
              <a:rPr lang="en-IN" b="1" dirty="0" smtClean="0"/>
              <a:t>States</a:t>
            </a:r>
            <a:r>
              <a:rPr lang="en-IN" dirty="0" smtClean="0"/>
              <a:t>: encoding of program as string of tokens and </a:t>
            </a:r>
            <a:r>
              <a:rPr lang="en-IN" dirty="0" err="1" smtClean="0"/>
              <a:t>posn</a:t>
            </a:r>
            <a:r>
              <a:rPr lang="en-IN" dirty="0" smtClean="0"/>
              <a:t> of cursor within that string</a:t>
            </a:r>
          </a:p>
          <a:p>
            <a:r>
              <a:rPr lang="en-IN" b="1" dirty="0" smtClean="0"/>
              <a:t>Actions</a:t>
            </a:r>
            <a:r>
              <a:rPr lang="en-IN" dirty="0" smtClean="0"/>
              <a:t>: two types of actions</a:t>
            </a:r>
          </a:p>
          <a:p>
            <a:pPr lvl="2"/>
            <a:r>
              <a:rPr lang="en-IN" i="0" dirty="0" smtClean="0"/>
              <a:t>Navigation</a:t>
            </a:r>
            <a:r>
              <a:rPr lang="en-IN" dirty="0" smtClean="0"/>
              <a:t>: move the cursor around (these actions do not change the program at all)</a:t>
            </a:r>
          </a:p>
          <a:p>
            <a:pPr lvl="2"/>
            <a:r>
              <a:rPr lang="en-IN" i="0" dirty="0" smtClean="0"/>
              <a:t>Edit</a:t>
            </a:r>
            <a:r>
              <a:rPr lang="en-IN" dirty="0" smtClean="0"/>
              <a:t>: insert/delete/replace token at cursor </a:t>
            </a:r>
            <a:r>
              <a:rPr lang="en-IN" dirty="0" err="1" smtClean="0"/>
              <a:t>posn</a:t>
            </a:r>
            <a:endParaRPr lang="en-IN" dirty="0" smtClean="0"/>
          </a:p>
          <a:p>
            <a:r>
              <a:rPr lang="en-IN" b="1" dirty="0" smtClean="0"/>
              <a:t>Rewards</a:t>
            </a:r>
            <a:r>
              <a:rPr lang="en-IN" dirty="0" smtClean="0"/>
              <a:t>: episodic learning</a:t>
            </a:r>
          </a:p>
          <a:p>
            <a:pPr lvl="2"/>
            <a:r>
              <a:rPr lang="en-IN" dirty="0" smtClean="0"/>
              <a:t>Full reward </a:t>
            </a:r>
            <a:r>
              <a:rPr lang="en-IN" dirty="0"/>
              <a:t>given </a:t>
            </a:r>
            <a:r>
              <a:rPr lang="en-IN" dirty="0" smtClean="0"/>
              <a:t>when </a:t>
            </a:r>
            <a:r>
              <a:rPr lang="en-IN" dirty="0"/>
              <a:t>all </a:t>
            </a:r>
            <a:r>
              <a:rPr lang="en-IN" dirty="0" smtClean="0"/>
              <a:t>errors </a:t>
            </a:r>
            <a:r>
              <a:rPr lang="en-IN" dirty="0"/>
              <a:t>removed</a:t>
            </a:r>
          </a:p>
          <a:p>
            <a:pPr lvl="2"/>
            <a:r>
              <a:rPr lang="en-IN" dirty="0"/>
              <a:t>Partial reward for removing one </a:t>
            </a:r>
            <a:r>
              <a:rPr lang="en-IN" dirty="0" smtClean="0"/>
              <a:t>error</a:t>
            </a:r>
          </a:p>
          <a:p>
            <a:pPr lvl="2"/>
            <a:r>
              <a:rPr lang="en-IN" dirty="0" smtClean="0"/>
              <a:t>NN used to get low-dim representation of states</a:t>
            </a:r>
          </a:p>
          <a:p>
            <a:pPr lvl="2"/>
            <a:r>
              <a:rPr lang="en-IN" dirty="0" smtClean="0"/>
              <a:t>Linear models used to predict the best action by treating it as a multi-class problem</a:t>
            </a: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16" idx="3"/>
            <a:endCxn id="18" idx="7"/>
          </p:cNvCxnSpPr>
          <p:nvPr/>
        </p:nvCxnSpPr>
        <p:spPr>
          <a:xfrm flipH="1">
            <a:off x="807081" y="1930032"/>
            <a:ext cx="848124" cy="180314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17" idx="2"/>
          </p:cNvCxnSpPr>
          <p:nvPr/>
        </p:nvCxnSpPr>
        <p:spPr>
          <a:xfrm flipV="1">
            <a:off x="843591" y="2323126"/>
            <a:ext cx="2618355" cy="14981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7"/>
            <a:endCxn id="17" idx="3"/>
          </p:cNvCxnSpPr>
          <p:nvPr/>
        </p:nvCxnSpPr>
        <p:spPr>
          <a:xfrm flipV="1">
            <a:off x="2664579" y="2411270"/>
            <a:ext cx="833877" cy="17167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3"/>
            <a:endCxn id="21" idx="7"/>
          </p:cNvCxnSpPr>
          <p:nvPr/>
        </p:nvCxnSpPr>
        <p:spPr>
          <a:xfrm flipH="1">
            <a:off x="1576630" y="4304262"/>
            <a:ext cx="911660" cy="1238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3"/>
            <a:endCxn id="21" idx="6"/>
          </p:cNvCxnSpPr>
          <p:nvPr/>
        </p:nvCxnSpPr>
        <p:spPr>
          <a:xfrm flipH="1">
            <a:off x="1613140" y="4137529"/>
            <a:ext cx="2755985" cy="14935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RL for Planning and Routing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8393" y="1111624"/>
            <a:ext cx="7283605" cy="5300822"/>
          </a:xfrm>
        </p:spPr>
        <p:txBody>
          <a:bodyPr>
            <a:normAutofit/>
          </a:bodyPr>
          <a:lstStyle/>
          <a:p>
            <a:r>
              <a:rPr lang="en-IN" dirty="0" smtClean="0"/>
              <a:t>One of the earliest applications of RL</a:t>
            </a:r>
          </a:p>
          <a:p>
            <a:pPr lvl="2"/>
            <a:r>
              <a:rPr lang="en-IN" dirty="0" err="1" smtClean="0"/>
              <a:t>Boyan</a:t>
            </a:r>
            <a:r>
              <a:rPr lang="en-IN" dirty="0" smtClean="0"/>
              <a:t> and Littman, NIPS 93 – proposed Q learning</a:t>
            </a:r>
          </a:p>
          <a:p>
            <a:pPr lvl="1"/>
            <a:r>
              <a:rPr lang="en-IN" dirty="0" smtClean="0"/>
              <a:t>Recent works: delivery vehicle and network routing</a:t>
            </a:r>
          </a:p>
          <a:p>
            <a:pPr lvl="1"/>
            <a:r>
              <a:rPr lang="en-IN" dirty="0" smtClean="0"/>
              <a:t>Optimize route of delivery vehicle so that food/items can be delivered to maximum users in single round trip</a:t>
            </a:r>
          </a:p>
          <a:p>
            <a:r>
              <a:rPr lang="en-IN" b="1" dirty="0" smtClean="0"/>
              <a:t>States</a:t>
            </a:r>
            <a:r>
              <a:rPr lang="en-IN" dirty="0" smtClean="0"/>
              <a:t>: encoding of user locations, (remaining) demand for each user, (current) traffic conditions</a:t>
            </a:r>
          </a:p>
          <a:p>
            <a:pPr lvl="2"/>
            <a:r>
              <a:rPr lang="en-IN" dirty="0" smtClean="0"/>
              <a:t>Our actions change the state by fulfilling (some) user demands but can be assumed to not change traffic conditions</a:t>
            </a:r>
          </a:p>
          <a:p>
            <a:r>
              <a:rPr lang="en-IN" b="1" dirty="0" smtClean="0"/>
              <a:t>Actions</a:t>
            </a:r>
            <a:r>
              <a:rPr lang="en-IN" dirty="0" smtClean="0"/>
              <a:t>: given state, find next user to serve</a:t>
            </a:r>
          </a:p>
          <a:p>
            <a:r>
              <a:rPr lang="en-IN" b="1" dirty="0" smtClean="0"/>
              <a:t>Rewards</a:t>
            </a:r>
            <a:r>
              <a:rPr lang="en-IN" dirty="0" smtClean="0"/>
              <a:t>: instantaneous rewards</a:t>
            </a:r>
          </a:p>
          <a:p>
            <a:pPr lvl="1"/>
            <a:r>
              <a:rPr lang="en-IN" dirty="0" smtClean="0"/>
              <a:t>Positive reward for amount of demand fulfilled</a:t>
            </a:r>
          </a:p>
          <a:p>
            <a:pPr lvl="1"/>
            <a:r>
              <a:rPr lang="en-IN" dirty="0" smtClean="0"/>
              <a:t>Penalty for amount of time taken to do so (traffic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94282" y="1262627"/>
            <a:ext cx="1025111" cy="691301"/>
          </a:xfrm>
          <a:custGeom>
            <a:avLst/>
            <a:gdLst>
              <a:gd name="connsiteX0" fmla="*/ 444690 w 889379"/>
              <a:gd name="connsiteY0" fmla="*/ 0 h 599768"/>
              <a:gd name="connsiteX1" fmla="*/ 889379 w 889379"/>
              <a:gd name="connsiteY1" fmla="*/ 235974 h 599768"/>
              <a:gd name="connsiteX2" fmla="*/ 758248 w 889379"/>
              <a:gd name="connsiteY2" fmla="*/ 235974 h 599768"/>
              <a:gd name="connsiteX3" fmla="*/ 758248 w 889379"/>
              <a:gd name="connsiteY3" fmla="*/ 599768 h 599768"/>
              <a:gd name="connsiteX4" fmla="*/ 128983 w 889379"/>
              <a:gd name="connsiteY4" fmla="*/ 599768 h 599768"/>
              <a:gd name="connsiteX5" fmla="*/ 128983 w 889379"/>
              <a:gd name="connsiteY5" fmla="*/ 235974 h 599768"/>
              <a:gd name="connsiteX6" fmla="*/ 0 w 889379"/>
              <a:gd name="connsiteY6" fmla="*/ 235974 h 59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379" h="599768">
                <a:moveTo>
                  <a:pt x="444690" y="0"/>
                </a:moveTo>
                <a:lnTo>
                  <a:pt x="889379" y="235974"/>
                </a:lnTo>
                <a:lnTo>
                  <a:pt x="758248" y="235974"/>
                </a:lnTo>
                <a:lnTo>
                  <a:pt x="758248" y="599768"/>
                </a:lnTo>
                <a:lnTo>
                  <a:pt x="128983" y="599768"/>
                </a:lnTo>
                <a:lnTo>
                  <a:pt x="128983" y="235974"/>
                </a:lnTo>
                <a:lnTo>
                  <a:pt x="0" y="2359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11827" y="1953928"/>
            <a:ext cx="79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Depot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97" y="1262627"/>
            <a:ext cx="435353" cy="784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21" y="3121812"/>
            <a:ext cx="476026" cy="802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4" y="2812011"/>
            <a:ext cx="476026" cy="804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169" y="4665617"/>
            <a:ext cx="435353" cy="783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840" y="2980207"/>
            <a:ext cx="436860" cy="78182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618695" y="1717233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61946" y="2198471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94282" y="3696666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451780" y="4091463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332615" y="3924730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363831" y="5506438"/>
            <a:ext cx="249309" cy="249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 smtClean="0"/>
              <a:t>Valadarsky</a:t>
            </a:r>
            <a:r>
              <a:rPr lang="en-US" sz="1600" dirty="0" smtClean="0"/>
              <a:t> et al, Learning To Route with Deep RL, NIPS 2017</a:t>
            </a:r>
            <a:endParaRPr lang="en-US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304" y="1322670"/>
            <a:ext cx="619102" cy="42777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0538265" y="100542"/>
            <a:ext cx="1468606" cy="1238929"/>
            <a:chOff x="12383748" y="1219011"/>
            <a:chExt cx="1862104" cy="1570887"/>
          </a:xfrm>
        </p:grpSpPr>
        <p:sp>
          <p:nvSpPr>
            <p:cNvPr id="45" name="Freeform 4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ular Callout 49"/>
          <p:cNvSpPr/>
          <p:nvPr/>
        </p:nvSpPr>
        <p:spPr>
          <a:xfrm>
            <a:off x="1868004" y="88445"/>
            <a:ext cx="8539132" cy="1213891"/>
          </a:xfrm>
          <a:prstGeom prst="wedgeRectCallout">
            <a:avLst>
              <a:gd name="adj1" fmla="val 58790"/>
              <a:gd name="adj2" fmla="val 4707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Numerous other applications in economics, finance, governance. Basically in any situation where “environment” changes dynamically, possibly in response to our actions, RL is a valuable candidate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algo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3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08451 0.2907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 0.29074 L 0.15222 0.0685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22 0.06852 L 0.06472 0.34144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2 0.34144 L -0.022 0.54792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 0.54792 L 0.21901 0.3203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Learning Paradigms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/>
          <a:lstStyle/>
          <a:p>
            <a:r>
              <a:rPr lang="en-IN" dirty="0" smtClean="0"/>
              <a:t>Learning with incomplete/deficient/semi/active supervision</a:t>
            </a:r>
          </a:p>
          <a:p>
            <a:r>
              <a:rPr lang="en-IN" dirty="0" smtClean="0"/>
              <a:t>Learning with </a:t>
            </a:r>
            <a:r>
              <a:rPr lang="en-IN" i="1" dirty="0" smtClean="0"/>
              <a:t>drift</a:t>
            </a:r>
            <a:r>
              <a:rPr lang="en-IN" dirty="0" smtClean="0"/>
              <a:t> (test data slightly different from train data)</a:t>
            </a:r>
          </a:p>
          <a:p>
            <a:r>
              <a:rPr lang="en-IN" dirty="0" smtClean="0"/>
              <a:t>Learning multiple-tasks (generalization of multi-label learning)</a:t>
            </a:r>
          </a:p>
          <a:p>
            <a:r>
              <a:rPr lang="en-IN" dirty="0" smtClean="0"/>
              <a:t>Learning with multiple views (several feature rep of same data </a:t>
            </a:r>
            <a:r>
              <a:rPr lang="en-IN" dirty="0" err="1" smtClean="0"/>
              <a:t>pt</a:t>
            </a:r>
            <a:r>
              <a:rPr lang="en-IN" dirty="0" smtClean="0"/>
              <a:t>)</a:t>
            </a:r>
          </a:p>
          <a:p>
            <a:r>
              <a:rPr lang="en-IN" dirty="0" smtClean="0"/>
              <a:t>Learning with adversarial train/test data (robust ML)</a:t>
            </a:r>
          </a:p>
          <a:p>
            <a:r>
              <a:rPr lang="en-IN" dirty="0" smtClean="0"/>
              <a:t>Learning under resource constraints (tiny/edge ML for IOT devices)</a:t>
            </a:r>
          </a:p>
          <a:p>
            <a:r>
              <a:rPr lang="en-IN" dirty="0" smtClean="0"/>
              <a:t>Learning with online/streaming data</a:t>
            </a:r>
          </a:p>
          <a:p>
            <a:r>
              <a:rPr lang="en-IN" dirty="0" smtClean="0"/>
              <a:t>Have seen glimpses of some of these in the course but only just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b="1" dirty="0" smtClean="0"/>
              <a:t>Course Team</a:t>
            </a:r>
            <a:r>
              <a:rPr lang="en-IN" dirty="0" smtClean="0"/>
              <a:t>:</a:t>
            </a:r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CSE </a:t>
            </a:r>
            <a:r>
              <a:rPr lang="en-IN" b="1" dirty="0"/>
              <a:t>Office staff members</a:t>
            </a:r>
            <a:r>
              <a:rPr lang="en-IN" dirty="0"/>
              <a:t>: Mr Prashant Kumar </a:t>
            </a:r>
            <a:r>
              <a:rPr lang="en-IN" dirty="0" err="1"/>
              <a:t>Sahu</a:t>
            </a:r>
            <a:r>
              <a:rPr lang="en-IN" dirty="0"/>
              <a:t>, Mr Rajesh Kumar, Mr </a:t>
            </a:r>
            <a:r>
              <a:rPr lang="en-IN" dirty="0" err="1"/>
              <a:t>Ranjan</a:t>
            </a:r>
            <a:r>
              <a:rPr lang="en-IN" dirty="0"/>
              <a:t> Kumar, Mr </a:t>
            </a:r>
            <a:r>
              <a:rPr lang="en-IN" dirty="0" err="1"/>
              <a:t>Anubhav</a:t>
            </a:r>
            <a:r>
              <a:rPr lang="en-IN" dirty="0"/>
              <a:t> Kumar Arya, Mr Amit Kumar </a:t>
            </a:r>
            <a:r>
              <a:rPr lang="en-IN" dirty="0" smtClean="0"/>
              <a:t>Bharti</a:t>
            </a:r>
          </a:p>
          <a:p>
            <a:r>
              <a:rPr lang="en-IN" b="1" dirty="0" smtClean="0"/>
              <a:t>Piazza, </a:t>
            </a:r>
            <a:r>
              <a:rPr lang="en-IN" b="1" dirty="0" err="1" smtClean="0"/>
              <a:t>Gradescope</a:t>
            </a:r>
            <a:r>
              <a:rPr lang="en-IN" b="1" dirty="0" smtClean="0"/>
              <a:t> </a:t>
            </a:r>
            <a:r>
              <a:rPr lang="en-IN" dirty="0" smtClean="0"/>
              <a:t>teams: invaluable for large courses such as 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60641" y="1591266"/>
            <a:ext cx="10590482" cy="3489842"/>
            <a:chOff x="460641" y="1591266"/>
            <a:chExt cx="10590482" cy="34898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41" y="1593405"/>
              <a:ext cx="1710812" cy="17108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25157" y="1593405"/>
              <a:ext cx="1710812" cy="17108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89673" y="1593405"/>
              <a:ext cx="1710812" cy="1710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54189" y="1593405"/>
              <a:ext cx="1710812" cy="17108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18705" y="1593405"/>
              <a:ext cx="1710812" cy="17108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11108" y="1591266"/>
              <a:ext cx="1712951" cy="17129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066" y="3370721"/>
              <a:ext cx="1710387" cy="171038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79286" y="3370720"/>
              <a:ext cx="1710387" cy="171038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41238" y="3368156"/>
              <a:ext cx="1712951" cy="17129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05754" y="3368156"/>
              <a:ext cx="1712951" cy="171295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70270" y="3371383"/>
              <a:ext cx="1709724" cy="17097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9338172" y="3368156"/>
              <a:ext cx="1712951" cy="1712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40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US" b="1" dirty="0"/>
              <a:t>Doubt clearing session</a:t>
            </a:r>
            <a:r>
              <a:rPr lang="en-US" dirty="0"/>
              <a:t>: </a:t>
            </a:r>
            <a:r>
              <a:rPr lang="en-US" dirty="0" smtClean="0"/>
              <a:t>November 17 </a:t>
            </a:r>
            <a:r>
              <a:rPr lang="en-US" dirty="0" smtClean="0"/>
              <a:t>(</a:t>
            </a:r>
            <a:r>
              <a:rPr lang="en-US" dirty="0" smtClean="0"/>
              <a:t>Sunday), </a:t>
            </a:r>
            <a:r>
              <a:rPr lang="en-US" b="1" dirty="0" smtClean="0">
                <a:solidFill>
                  <a:srgbClr val="FF0000"/>
                </a:solidFill>
              </a:rPr>
              <a:t>6:00PM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KD101</a:t>
            </a:r>
          </a:p>
          <a:p>
            <a:r>
              <a:rPr lang="en-IN" b="1" dirty="0"/>
              <a:t>Practice end-</a:t>
            </a:r>
            <a:r>
              <a:rPr lang="en-IN" b="1" dirty="0" err="1"/>
              <a:t>sem</a:t>
            </a:r>
            <a:r>
              <a:rPr lang="en-IN" b="1" dirty="0"/>
              <a:t> paper </a:t>
            </a:r>
            <a:r>
              <a:rPr lang="en-IN" dirty="0"/>
              <a:t>now available on </a:t>
            </a:r>
            <a:r>
              <a:rPr lang="en-IN" dirty="0" smtClean="0"/>
              <a:t>website</a:t>
            </a:r>
            <a:endParaRPr lang="en-US" dirty="0"/>
          </a:p>
          <a:p>
            <a:r>
              <a:rPr lang="en-IN" b="1" dirty="0" smtClean="0"/>
              <a:t>End</a:t>
            </a:r>
            <a:r>
              <a:rPr lang="en-IN" b="1" dirty="0" smtClean="0"/>
              <a:t>-</a:t>
            </a:r>
            <a:r>
              <a:rPr lang="en-IN" b="1" dirty="0" err="1" smtClean="0"/>
              <a:t>sem</a:t>
            </a:r>
            <a:r>
              <a:rPr lang="en-IN" b="1" dirty="0" smtClean="0"/>
              <a:t> </a:t>
            </a:r>
            <a:r>
              <a:rPr lang="en-IN" b="1" dirty="0" smtClean="0"/>
              <a:t>Exam</a:t>
            </a:r>
            <a:r>
              <a:rPr lang="en-IN" dirty="0" smtClean="0"/>
              <a:t>: </a:t>
            </a:r>
            <a:r>
              <a:rPr lang="en-IN" dirty="0" smtClean="0"/>
              <a:t>November 18 (Monday), 4-7PM</a:t>
            </a:r>
            <a:r>
              <a:rPr lang="en-IN" dirty="0" smtClean="0"/>
              <a:t>, L19, L20</a:t>
            </a:r>
          </a:p>
          <a:p>
            <a:pPr lvl="2"/>
            <a:r>
              <a:rPr lang="en-IN" dirty="0" smtClean="0"/>
              <a:t>Syllabus </a:t>
            </a:r>
            <a:r>
              <a:rPr lang="en-IN" dirty="0"/>
              <a:t>is till whatever we cover today i.e. </a:t>
            </a:r>
            <a:r>
              <a:rPr lang="en-IN" dirty="0" smtClean="0"/>
              <a:t>Nov 15 </a:t>
            </a:r>
            <a:r>
              <a:rPr lang="en-IN" dirty="0" smtClean="0"/>
              <a:t>(Fri)</a:t>
            </a:r>
            <a:endParaRPr lang="en-IN" dirty="0"/>
          </a:p>
          <a:p>
            <a:pPr lvl="2"/>
            <a:r>
              <a:rPr lang="en-IN" dirty="0"/>
              <a:t>Bring your </a:t>
            </a:r>
            <a:r>
              <a:rPr lang="en-IN" b="1" dirty="0">
                <a:solidFill>
                  <a:srgbClr val="FF0000"/>
                </a:solidFill>
              </a:rPr>
              <a:t>institute ID card</a:t>
            </a:r>
            <a:r>
              <a:rPr lang="en-IN" dirty="0"/>
              <a:t> with you – will lose time if you forget</a:t>
            </a:r>
          </a:p>
          <a:p>
            <a:pPr lvl="2"/>
            <a:r>
              <a:rPr lang="en-IN" dirty="0"/>
              <a:t>Bring a </a:t>
            </a:r>
            <a:r>
              <a:rPr lang="en-IN" b="1" dirty="0">
                <a:solidFill>
                  <a:srgbClr val="FF0000"/>
                </a:solidFill>
              </a:rPr>
              <a:t>pencil, pen, eraser, sharpener</a:t>
            </a:r>
            <a:r>
              <a:rPr lang="en-IN" dirty="0"/>
              <a:t> with you – we wont provide!</a:t>
            </a:r>
          </a:p>
          <a:p>
            <a:pPr lvl="2"/>
            <a:r>
              <a:rPr lang="en-IN" dirty="0"/>
              <a:t>Answers to be written on question paper itself. If you write with pen and make a mistake, no extra paper. Final answer </a:t>
            </a:r>
            <a:r>
              <a:rPr lang="en-IN" b="1" dirty="0">
                <a:solidFill>
                  <a:srgbClr val="FF0000"/>
                </a:solidFill>
              </a:rPr>
              <a:t>must be in pen</a:t>
            </a:r>
          </a:p>
          <a:p>
            <a:pPr lvl="2"/>
            <a:r>
              <a:rPr lang="en-IN" b="1" dirty="0">
                <a:solidFill>
                  <a:srgbClr val="FF0000"/>
                </a:solidFill>
              </a:rPr>
              <a:t>Auditors cannot appear </a:t>
            </a:r>
            <a:r>
              <a:rPr lang="en-IN" dirty="0"/>
              <a:t>for </a:t>
            </a:r>
            <a:r>
              <a:rPr lang="en-IN" dirty="0" smtClean="0"/>
              <a:t>the mid-</a:t>
            </a:r>
            <a:r>
              <a:rPr lang="en-IN" dirty="0" err="1" smtClean="0"/>
              <a:t>sem</a:t>
            </a:r>
            <a:r>
              <a:rPr lang="en-IN" dirty="0" smtClean="0"/>
              <a:t> exam</a:t>
            </a:r>
          </a:p>
          <a:p>
            <a:r>
              <a:rPr lang="en-IN" b="1" dirty="0" smtClean="0"/>
              <a:t>Seating for </a:t>
            </a:r>
            <a:r>
              <a:rPr lang="en-IN" b="1" dirty="0" smtClean="0"/>
              <a:t>end-</a:t>
            </a:r>
            <a:r>
              <a:rPr lang="en-IN" b="1" dirty="0" err="1" smtClean="0"/>
              <a:t>sem</a:t>
            </a:r>
            <a:r>
              <a:rPr lang="en-IN" b="1" dirty="0" smtClean="0"/>
              <a:t> </a:t>
            </a:r>
            <a:r>
              <a:rPr lang="en-IN" b="1" dirty="0" smtClean="0"/>
              <a:t>exam</a:t>
            </a:r>
            <a:r>
              <a:rPr lang="en-IN" dirty="0" smtClean="0"/>
              <a:t>: assigned </a:t>
            </a:r>
            <a:r>
              <a:rPr lang="en-IN" dirty="0"/>
              <a:t>seating (announced on Piazza</a:t>
            </a:r>
            <a:r>
              <a:rPr lang="en-IN" dirty="0" smtClean="0"/>
              <a:t>)</a:t>
            </a:r>
          </a:p>
          <a:p>
            <a:pPr lvl="2"/>
            <a:r>
              <a:rPr lang="en-IN" dirty="0" smtClean="0"/>
              <a:t>Everyone has been assigned a lecture hall, and a seat number in that hall</a:t>
            </a:r>
          </a:p>
          <a:p>
            <a:pPr lvl="2"/>
            <a:r>
              <a:rPr lang="en-IN" dirty="0" smtClean="0"/>
              <a:t>All must go to their assigned hall – no extra space if you go to wrong </a:t>
            </a:r>
            <a:r>
              <a:rPr lang="en-IN" dirty="0" smtClean="0"/>
              <a:t>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Reinforcement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86452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have an environment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dirty="0" smtClean="0"/>
                  <a:t> with which our ML/RL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can interact</a:t>
                </a:r>
              </a:p>
              <a:p>
                <a:pPr lvl="3"/>
                <a:r>
                  <a:rPr lang="en-IN" dirty="0" smtClean="0"/>
                  <a:t>If we were to take a 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 example, a user may be our “environment”</a:t>
                </a:r>
              </a:p>
              <a:p>
                <a:pPr lvl="2"/>
                <a:r>
                  <a:rPr lang="en-IN" dirty="0" smtClean="0"/>
                  <a:t>At any point of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dirty="0" err="1" smtClean="0"/>
                  <a:t>env</a:t>
                </a:r>
                <a:r>
                  <a:rPr lang="en-IN" dirty="0" smtClean="0"/>
                  <a:t> is in a certain </a:t>
                </a:r>
                <a:r>
                  <a:rPr lang="en-IN" i="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The user has certain likes and certain dislikes</a:t>
                </a:r>
              </a:p>
              <a:p>
                <a:pPr lvl="2"/>
                <a:r>
                  <a:rPr lang="en-IN" dirty="0" err="1" smtClean="0"/>
                  <a:t>Algo</a:t>
                </a:r>
                <a:r>
                  <a:rPr lang="en-IN" dirty="0" smtClean="0"/>
                  <a:t> can perform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N" dirty="0" smtClean="0"/>
                  <a:t> from a set of allowed </a:t>
                </a:r>
                <a:r>
                  <a:rPr lang="en-IN" i="0" dirty="0" smtClean="0"/>
                  <a:t>actions</a:t>
                </a:r>
              </a:p>
              <a:p>
                <a:pPr lvl="3"/>
                <a:r>
                  <a:rPr lang="en-IN" dirty="0" smtClean="0"/>
                  <a:t>Recommend one of the products currently available for sale on the website</a:t>
                </a:r>
              </a:p>
              <a:p>
                <a:pPr lvl="2"/>
                <a:r>
                  <a:rPr lang="en-IN" dirty="0" smtClean="0"/>
                  <a:t>In response,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dirty="0" smtClean="0"/>
                  <a:t> changes its state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 and gives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Reward is a click/purchase, state change may be user discovering a new liked item</a:t>
                </a:r>
              </a:p>
              <a:p>
                <a:pPr lvl="1"/>
                <a:r>
                  <a:rPr lang="en-IN" dirty="0" smtClean="0"/>
                  <a:t>Goal: keep playing this game and maximize total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Simplified form</a:t>
                </a:r>
              </a:p>
              <a:p>
                <a:pPr lvl="2"/>
                <a:r>
                  <a:rPr lang="en-IN" dirty="0" smtClean="0"/>
                  <a:t>Current state of environment completely visible to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– not true in </a:t>
                </a:r>
                <a:r>
                  <a:rPr lang="en-IN" dirty="0" err="1" smtClean="0"/>
                  <a:t>RecSys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 a deterministic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but this function is unknown</a:t>
                </a:r>
              </a:p>
              <a:p>
                <a:pPr lvl="2"/>
                <a:r>
                  <a:rPr lang="en-IN" dirty="0" smtClean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depends only on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 e.g. if Mario jumps on a </a:t>
                </a:r>
                <a:r>
                  <a:rPr lang="en-IN" dirty="0" err="1" smtClean="0"/>
                  <a:t>Koopa</a:t>
                </a:r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864529"/>
              </a:xfrm>
              <a:blipFill>
                <a:blip r:embed="rId2"/>
                <a:stretch>
                  <a:fillRect l="-562" t="-2495" b="-1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Markovian Decision Process (MDP)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A more general formulation </a:t>
                </a:r>
                <a:r>
                  <a:rPr lang="en-IN" dirty="0"/>
                  <a:t>of this is </a:t>
                </a:r>
                <a:r>
                  <a:rPr lang="en-IN" dirty="0" smtClean="0"/>
                  <a:t>an MDP</a:t>
                </a:r>
                <a:endParaRPr lang="en-IN" dirty="0"/>
              </a:p>
              <a:p>
                <a:pPr lvl="2"/>
                <a:r>
                  <a:rPr lang="en-IN" dirty="0"/>
                  <a:t>Given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when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, next </a:t>
                </a:r>
                <a:r>
                  <a:rPr lang="en-IN" dirty="0" smtClean="0"/>
                  <a:t>state/reward is not entirely deterministic</a:t>
                </a:r>
              </a:p>
              <a:p>
                <a:pPr lvl="2"/>
                <a:r>
                  <a:rPr lang="en-IN" dirty="0" smtClean="0"/>
                  <a:t>Next state is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with </a:t>
                </a:r>
                <a:r>
                  <a:rPr lang="en-IN" dirty="0" err="1"/>
                  <a:t>prob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- this distribution is not known to </a:t>
                </a:r>
                <a:r>
                  <a:rPr lang="en-IN" dirty="0" err="1" smtClean="0"/>
                  <a:t>algo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Reward may depend on current + next state + action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 still more general formulation is a partially observed MDP (POMDP)</a:t>
                </a:r>
              </a:p>
              <a:p>
                <a:pPr lvl="2"/>
                <a:r>
                  <a:rPr lang="en-IN" dirty="0" smtClean="0"/>
                  <a:t>In a POMDP, even the </a:t>
                </a:r>
                <a:r>
                  <a:rPr lang="en-IN" dirty="0"/>
                  <a:t>current </a:t>
                </a:r>
                <a:r>
                  <a:rPr lang="en-IN" dirty="0" smtClean="0"/>
                  <a:t>state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dirty="0" smtClean="0"/>
                  <a:t> visible only partially to the </a:t>
                </a:r>
                <a:r>
                  <a:rPr lang="en-IN" dirty="0" err="1" smtClean="0"/>
                  <a:t>algo</a:t>
                </a:r>
                <a:endParaRPr lang="en-IN" dirty="0" smtClean="0"/>
              </a:p>
              <a:p>
                <a:r>
                  <a:rPr lang="en-IN" b="1" dirty="0" smtClean="0"/>
                  <a:t>Policy</a:t>
                </a:r>
                <a:r>
                  <a:rPr lang="en-IN" dirty="0" smtClean="0"/>
                  <a:t>: a rule that tells us which action to take on which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RL algorithms try various ways to learn the best policy that maximizes reward</a:t>
                </a:r>
              </a:p>
              <a:p>
                <a:pPr lvl="2"/>
                <a:r>
                  <a:rPr lang="en-IN" dirty="0" smtClean="0"/>
                  <a:t>Definitely want to take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is big but also want to ensure that we land on a state after taking this action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IN" dirty="0" smtClean="0"/>
                  <a:t> also big</a:t>
                </a:r>
              </a:p>
              <a:p>
                <a:pPr lvl="2"/>
                <a:r>
                  <a:rPr lang="en-IN" dirty="0" smtClean="0"/>
                  <a:t>Would be naïve to take action that gives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but subsequent rewards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endParaRPr lang="en-IN" i="0" dirty="0" smtClean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Function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Given a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N" dirty="0" smtClean="0"/>
                  <a:t>, we assign a </a:t>
                </a:r>
                <a:r>
                  <a:rPr lang="en-IN" i="1" dirty="0" smtClean="0"/>
                  <a:t>value </a:t>
                </a:r>
                <a:r>
                  <a:rPr lang="en-IN" dirty="0" smtClean="0"/>
                  <a:t>to this policy</a:t>
                </a:r>
              </a:p>
              <a:p>
                <a:pPr lvl="2"/>
                <a:r>
                  <a:rPr lang="en-IN" dirty="0" smtClean="0"/>
                  <a:t>Tells us how much reward we get if we always play actions dictated by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Assume for simplicity that state transitions and rewards </a:t>
                </a:r>
                <a:r>
                  <a:rPr lang="en-IN" dirty="0" smtClean="0"/>
                  <a:t>are deterministic</a:t>
                </a:r>
              </a:p>
              <a:p>
                <a:pPr lvl="2"/>
                <a:r>
                  <a:rPr lang="en-IN" b="1" dirty="0" smtClean="0"/>
                  <a:t>Notation</a:t>
                </a:r>
                <a:r>
                  <a:rPr lang="en-IN" dirty="0" smtClean="0"/>
                  <a:t>: action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 in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takes us to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 smtClean="0"/>
                  <a:t> and gives reward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Notation: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be first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be state after playing according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 for one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be state after playing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 for two steps and so on …</a:t>
                </a:r>
              </a:p>
              <a:p>
                <a:pPr lvl="2"/>
                <a:r>
                  <a:rPr lang="en-IN" b="0" dirty="0" smtClean="0"/>
                  <a:t>Possible </a:t>
                </a:r>
                <a:r>
                  <a:rPr lang="en-IN" b="0" dirty="0" err="1" smtClean="0"/>
                  <a:t>defn</a:t>
                </a:r>
                <a:r>
                  <a:rPr lang="en-IN" b="0" dirty="0" smtClean="0"/>
                  <a:t> of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Usually we care less about future rewards so </a:t>
                </a:r>
                <a:r>
                  <a:rPr lang="en-IN" i="0" dirty="0" smtClean="0"/>
                  <a:t>discount</a:t>
                </a:r>
                <a:r>
                  <a:rPr lang="en-IN" dirty="0" smtClean="0"/>
                  <a:t> them –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that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Called the </a:t>
                </a:r>
                <a:r>
                  <a:rPr lang="en-IN" i="0" dirty="0" smtClean="0"/>
                  <a:t>Bellman Equation</a:t>
                </a:r>
                <a:r>
                  <a:rPr lang="en-IN" dirty="0" smtClean="0"/>
                  <a:t>. For settings where state transitions and rewards are probabilistic, we replace the above using expectations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38265" y="100542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400692" y="88445"/>
                <a:ext cx="10006443" cy="2098612"/>
              </a:xfrm>
              <a:prstGeom prst="wedgeRectCallout">
                <a:avLst>
                  <a:gd name="adj1" fmla="val 59386"/>
                  <a:gd name="adj2" fmla="val 392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As is obvious, RL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try to learn policies that have high values for all states. For a given state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denotes the highest value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obtainable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when starting from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that state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(using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any conceivable policy)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denote the optimal policy which gets this value.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a recurrence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2" y="88445"/>
                <a:ext cx="10006443" cy="2098612"/>
              </a:xfrm>
              <a:prstGeom prst="wedgeRectCallout">
                <a:avLst>
                  <a:gd name="adj1" fmla="val 59386"/>
                  <a:gd name="adj2" fmla="val 3929"/>
                </a:avLst>
              </a:prstGeom>
              <a:blipFill>
                <a:blip r:embed="rId3"/>
                <a:stretch>
                  <a:fillRect l="-721" b="-17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03" y="2979235"/>
            <a:ext cx="1783306" cy="17833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1582220" y="2942974"/>
                <a:ext cx="8986251" cy="1536559"/>
              </a:xfrm>
              <a:prstGeom prst="wedgeRectCallout">
                <a:avLst>
                  <a:gd name="adj1" fmla="val 57834"/>
                  <a:gd name="adj2" fmla="val 3560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someone could give us this magical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then some math shows that we can come up with the best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by simply defining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For probabilistic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rewards and transitions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, we use expectations in above definitions. 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20" y="2942974"/>
                <a:ext cx="8986251" cy="1536559"/>
              </a:xfrm>
              <a:prstGeom prst="wedgeRectCallout">
                <a:avLst>
                  <a:gd name="adj1" fmla="val 57834"/>
                  <a:gd name="adj2" fmla="val 35606"/>
                </a:avLst>
              </a:prstGeom>
              <a:blipFill>
                <a:blip r:embed="rId5"/>
                <a:stretch>
                  <a:fillRect l="-689" t="-4264" b="-96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222" y="4856070"/>
            <a:ext cx="1660208" cy="1660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ular Callout 14"/>
              <p:cNvSpPr/>
              <p:nvPr/>
            </p:nvSpPr>
            <p:spPr>
              <a:xfrm>
                <a:off x="3750067" y="4811652"/>
                <a:ext cx="6879004" cy="1136418"/>
              </a:xfrm>
              <a:prstGeom prst="wedgeRectCallout">
                <a:avLst>
                  <a:gd name="adj1" fmla="val 60111"/>
                  <a:gd name="adj2" fmla="val 5573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also show that if someone gives us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we could easily obtain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by using the Bellman equations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67" y="4811652"/>
                <a:ext cx="6879004" cy="1136418"/>
              </a:xfrm>
              <a:prstGeom prst="wedgeRectCallout">
                <a:avLst>
                  <a:gd name="adj1" fmla="val 60111"/>
                  <a:gd name="adj2" fmla="val 55734"/>
                </a:avLst>
              </a:prstGeom>
              <a:blipFill>
                <a:blip r:embed="rId7"/>
                <a:stretch>
                  <a:fillRect l="-880" t="-4412" b="-63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and Policy Iteration </a:t>
            </a:r>
            <a:r>
              <a:rPr lang="en-IN" dirty="0" err="1" smtClean="0"/>
              <a:t>Algos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</a:t>
                </a:r>
                <a:r>
                  <a:rPr lang="en-IN" b="1" dirty="0" smtClean="0"/>
                  <a:t>Value Iteration</a:t>
                </a:r>
                <a:r>
                  <a:rPr lang="en-IN" dirty="0" smtClean="0"/>
                  <a:t> (used if #states, #actions is small)</a:t>
                </a:r>
              </a:p>
              <a:p>
                <a:pPr lvl="2"/>
                <a:r>
                  <a:rPr lang="en-IN" dirty="0" smtClean="0"/>
                  <a:t>Get a good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IN" dirty="0" smtClean="0"/>
                  <a:t> using pure exploration</a:t>
                </a:r>
              </a:p>
              <a:p>
                <a:pPr lvl="2"/>
                <a:r>
                  <a:rPr lang="en-IN" dirty="0" smtClean="0"/>
                  <a:t>Use this to define a policy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 very nice just as pure exploration was not nice for bandits</a:t>
                </a:r>
              </a:p>
              <a:p>
                <a:pPr lvl="2"/>
                <a:r>
                  <a:rPr lang="en-IN" dirty="0" smtClean="0"/>
                  <a:t>Not feasible if number of states is large or action sets are large</a:t>
                </a:r>
              </a:p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</a:t>
                </a:r>
                <a:r>
                  <a:rPr lang="en-IN" b="1" dirty="0" smtClean="0"/>
                  <a:t>Policy Iteration </a:t>
                </a:r>
                <a:r>
                  <a:rPr lang="en-IN" dirty="0" smtClean="0"/>
                  <a:t>(alternating optimization)</a:t>
                </a:r>
              </a:p>
              <a:p>
                <a:pPr lvl="2"/>
                <a:r>
                  <a:rPr lang="en-IN" dirty="0" smtClean="0"/>
                  <a:t>Start with a random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 smtClean="0"/>
                  <a:t>, find its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using Bellman </a:t>
                </a:r>
                <a:r>
                  <a:rPr lang="en-IN" dirty="0" err="1" smtClean="0"/>
                  <a:t>eqns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Update the policy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Repeat till converged or else till budget allows</a:t>
                </a:r>
              </a:p>
              <a:p>
                <a:pPr lvl="2"/>
                <a:r>
                  <a:rPr lang="en-IN" dirty="0" smtClean="0"/>
                  <a:t>Also not feasible for large state/action spaces and wasteful</a:t>
                </a:r>
              </a:p>
              <a:p>
                <a:pPr lvl="1"/>
                <a:r>
                  <a:rPr lang="en-IN" dirty="0" smtClean="0"/>
                  <a:t>These are unsafe </a:t>
                </a:r>
                <a:r>
                  <a:rPr lang="en-IN" dirty="0" err="1" smtClean="0"/>
                  <a:t>algos</a:t>
                </a:r>
                <a:r>
                  <a:rPr lang="en-IN" dirty="0"/>
                  <a:t> </a:t>
                </a:r>
                <a:r>
                  <a:rPr lang="en-IN" dirty="0" smtClean="0"/>
                  <a:t>– will sacrifice many </a:t>
                </a:r>
                <a:r>
                  <a:rPr lang="en-IN" dirty="0" err="1" smtClean="0"/>
                  <a:t>Marios</a:t>
                </a:r>
                <a:r>
                  <a:rPr lang="en-IN" dirty="0" smtClean="0"/>
                  <a:t> while learning </a:t>
                </a:r>
                <a:r>
                  <a:rPr lang="en-IN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Becomes unacceptable if we replace Mario with a real robot/drone</a:t>
                </a:r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2545" b="-2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Reduces RL to regression/multiclass problems</a:t>
                </a:r>
              </a:p>
              <a:p>
                <a:r>
                  <a:rPr lang="en-IN" dirty="0" smtClean="0"/>
                  <a:t>Define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 smtClean="0"/>
                  <a:t> function as follows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Recall that 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this also means that the optimal action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Use a powerful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(kernels, </a:t>
                </a:r>
                <a:r>
                  <a:rPr lang="en-IN" dirty="0" err="1" smtClean="0"/>
                  <a:t>deepnets</a:t>
                </a:r>
                <a:r>
                  <a:rPr lang="en-IN" dirty="0" smtClean="0"/>
                  <a:t>) to do one of the following</a:t>
                </a:r>
              </a:p>
              <a:p>
                <a:pPr lvl="2"/>
                <a:r>
                  <a:rPr lang="en-IN" dirty="0" smtClean="0"/>
                  <a:t>Given (vector representations of) a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and action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,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Works when too many (infinite) states as well as actions</a:t>
                </a:r>
              </a:p>
              <a:p>
                <a:pPr lvl="2"/>
                <a:r>
                  <a:rPr lang="en-IN" dirty="0" smtClean="0"/>
                  <a:t>Given (vector representation of) a 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, solve the multiclass problem of predicting the best action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Works when too many (infinite) states but only a few actions</a:t>
                </a:r>
              </a:p>
              <a:p>
                <a:pPr lvl="1"/>
                <a:r>
                  <a:rPr lang="en-IN" dirty="0" smtClean="0"/>
                  <a:t>Note that this approach avoids value function/rewards altogether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38265" y="100542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486400" y="88445"/>
            <a:ext cx="4920735" cy="1251026"/>
          </a:xfrm>
          <a:prstGeom prst="wedgeRectCallout">
            <a:avLst>
              <a:gd name="adj1" fmla="val 67111"/>
              <a:gd name="adj2" fmla="val 425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Deep Q learning is a leading technique in reinforcement learning for several application domains – very convenient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26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Episodic 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In certain settings, instantaneous rewards i.e. rewards being given on every single action taken by </a:t>
            </a:r>
            <a:r>
              <a:rPr lang="en-IN" dirty="0" err="1" smtClean="0"/>
              <a:t>algo</a:t>
            </a:r>
            <a:r>
              <a:rPr lang="en-IN" dirty="0" smtClean="0"/>
              <a:t> is infeasible</a:t>
            </a:r>
          </a:p>
          <a:p>
            <a:pPr lvl="2"/>
            <a:r>
              <a:rPr lang="en-IN" dirty="0" smtClean="0"/>
              <a:t>E.g. game of chess, reward is win/loss/tie only available at end of game</a:t>
            </a:r>
          </a:p>
          <a:p>
            <a:pPr lvl="2"/>
            <a:r>
              <a:rPr lang="en-IN" dirty="0" smtClean="0"/>
              <a:t>E.g. Robot navigation, some instantaneous reward e.g. following a predefined trajectory, not falling into a ditch, but eventual reward only on reaching goal</a:t>
            </a:r>
          </a:p>
          <a:p>
            <a:pPr lvl="1"/>
            <a:r>
              <a:rPr lang="en-IN" dirty="0" smtClean="0"/>
              <a:t>In such settings, usually there is a </a:t>
            </a:r>
            <a:r>
              <a:rPr lang="en-IN" i="1" dirty="0" smtClean="0"/>
              <a:t>terminal</a:t>
            </a:r>
            <a:r>
              <a:rPr lang="en-IN" dirty="0" smtClean="0"/>
              <a:t> or </a:t>
            </a:r>
            <a:r>
              <a:rPr lang="en-IN" i="1" dirty="0" smtClean="0"/>
              <a:t>goal </a:t>
            </a:r>
            <a:r>
              <a:rPr lang="en-IN" dirty="0" smtClean="0"/>
              <a:t>state</a:t>
            </a:r>
          </a:p>
          <a:p>
            <a:pPr lvl="2"/>
            <a:r>
              <a:rPr lang="en-IN" dirty="0" smtClean="0"/>
              <a:t>Entire or large bunch of reward given when reaching that state</a:t>
            </a:r>
            <a:endParaRPr lang="en-IN" dirty="0"/>
          </a:p>
          <a:p>
            <a:pPr lvl="2"/>
            <a:r>
              <a:rPr lang="en-IN" dirty="0" smtClean="0"/>
              <a:t>Period from start state to one such terminal state is called an </a:t>
            </a:r>
            <a:r>
              <a:rPr lang="en-IN" i="0" dirty="0" smtClean="0"/>
              <a:t>episode</a:t>
            </a:r>
            <a:endParaRPr lang="en-IN" dirty="0" smtClean="0"/>
          </a:p>
          <a:p>
            <a:pPr lvl="2"/>
            <a:r>
              <a:rPr lang="en-IN" dirty="0" smtClean="0"/>
              <a:t>We usually do not discount rewards in episodic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RL for </a:t>
            </a:r>
            <a:r>
              <a:rPr lang="en-IN" dirty="0" smtClean="0"/>
              <a:t>Playing Video Games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88077" y="1111623"/>
                <a:ext cx="6803922" cy="5746375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States</a:t>
                </a:r>
                <a:r>
                  <a:rPr lang="en-IN" dirty="0" smtClean="0"/>
                  <a:t>: can be encoded as distance of our car from other cars and our current speed</a:t>
                </a:r>
              </a:p>
              <a:p>
                <a:r>
                  <a:rPr lang="en-IN" dirty="0" smtClean="0"/>
                  <a:t>More challenging to take image pixels as state and use a CNN to infer these distances first</a:t>
                </a:r>
                <a:endParaRPr lang="en-IN" dirty="0"/>
              </a:p>
              <a:p>
                <a:r>
                  <a:rPr lang="en-IN" b="1" dirty="0"/>
                  <a:t>A</a:t>
                </a:r>
                <a:r>
                  <a:rPr lang="en-IN" b="1" dirty="0" smtClean="0"/>
                  <a:t>ctions</a:t>
                </a:r>
                <a:r>
                  <a:rPr lang="en-IN" dirty="0" smtClean="0"/>
                  <a:t>: move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↑/↓</m:t>
                    </m:r>
                  </m:oMath>
                </a14:m>
                <a:r>
                  <a:rPr lang="en-IN" dirty="0" smtClean="0"/>
                  <a:t>, speed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↑/↓</m:t>
                    </m:r>
                  </m:oMath>
                </a14:m>
                <a:r>
                  <a:rPr lang="en-IN" dirty="0" smtClean="0"/>
                  <a:t>, do nothing</a:t>
                </a:r>
              </a:p>
              <a:p>
                <a:r>
                  <a:rPr lang="en-IN" b="1" dirty="0" smtClean="0"/>
                  <a:t>Rewards</a:t>
                </a:r>
                <a:r>
                  <a:rPr lang="en-IN" dirty="0" smtClean="0"/>
                  <a:t>: various forms can be offered</a:t>
                </a:r>
              </a:p>
              <a:p>
                <a:pPr lvl="2"/>
                <a:r>
                  <a:rPr lang="en-IN" dirty="0" smtClean="0"/>
                  <a:t>Small instantaneous reward for surviving one frame</a:t>
                </a:r>
              </a:p>
              <a:p>
                <a:pPr lvl="2"/>
                <a:r>
                  <a:rPr lang="en-IN" dirty="0" smtClean="0"/>
                  <a:t>Small reward for overtaking a competitor car</a:t>
                </a:r>
              </a:p>
              <a:p>
                <a:pPr lvl="2"/>
                <a:r>
                  <a:rPr lang="en-IN" dirty="0" smtClean="0"/>
                  <a:t>Large penalty for crashing onto another car</a:t>
                </a:r>
                <a:endParaRPr lang="en-IN" dirty="0"/>
              </a:p>
              <a:p>
                <a:pPr lvl="1"/>
                <a:r>
                  <a:rPr lang="en-IN" dirty="0" smtClean="0"/>
                  <a:t>Since number of states is small here, various techniques are at least feasible here e.g. value iteration, policy iteration, Q learning</a:t>
                </a:r>
              </a:p>
              <a:p>
                <a:pPr lvl="1"/>
                <a:r>
                  <a:rPr lang="en-IN" dirty="0" smtClean="0"/>
                  <a:t>RL gained popularity for playing Atari games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88077" y="1111623"/>
                <a:ext cx="6803922" cy="5746375"/>
              </a:xfrm>
              <a:blipFill>
                <a:blip r:embed="rId2"/>
                <a:stretch>
                  <a:fillRect l="-538" t="-2015" r="-2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3353" y="6260751"/>
            <a:ext cx="8674249" cy="597248"/>
          </a:xfrm>
        </p:spPr>
        <p:txBody>
          <a:bodyPr/>
          <a:lstStyle/>
          <a:p>
            <a:r>
              <a:rPr lang="en-US" sz="1600" dirty="0" smtClean="0"/>
              <a:t>https://www.arcademics.com/games/grand-prix</a:t>
            </a:r>
          </a:p>
          <a:p>
            <a:r>
              <a:rPr lang="en-US" sz="1600" dirty="0" err="1" smtClean="0"/>
              <a:t>Mnih</a:t>
            </a:r>
            <a:r>
              <a:rPr lang="en-US" sz="1600" dirty="0" smtClean="0"/>
              <a:t> et al</a:t>
            </a:r>
            <a:r>
              <a:rPr lang="en-US" sz="1600" dirty="0"/>
              <a:t>. Playing Atari with Deep Reinforcement </a:t>
            </a:r>
            <a:r>
              <a:rPr lang="en-US" sz="1600" dirty="0" smtClean="0"/>
              <a:t>Learning, NIPS 2013</a:t>
            </a:r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353" y="2158294"/>
            <a:ext cx="5134724" cy="3207482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111250" y="3053269"/>
            <a:ext cx="0" cy="103505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1250" y="4088319"/>
            <a:ext cx="0" cy="51435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30350" y="4335969"/>
            <a:ext cx="274955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30350" y="3688269"/>
            <a:ext cx="175260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1572</TotalTime>
  <Words>1134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Metropolitan</vt:lpstr>
      <vt:lpstr>Reinforcement Learning</vt:lpstr>
      <vt:lpstr>Announcements</vt:lpstr>
      <vt:lpstr>Reinforcement Learning</vt:lpstr>
      <vt:lpstr>Markovian Decision Process (MDP)</vt:lpstr>
      <vt:lpstr>Value Function</vt:lpstr>
      <vt:lpstr>Value and Policy Iteration Algos</vt:lpstr>
      <vt:lpstr>Q Learning</vt:lpstr>
      <vt:lpstr>Episodic RL</vt:lpstr>
      <vt:lpstr>RL for Playing Video Games</vt:lpstr>
      <vt:lpstr>RL for Adaptive Control</vt:lpstr>
      <vt:lpstr>RL for Program Repair</vt:lpstr>
      <vt:lpstr>RL for Planning and Routing</vt:lpstr>
      <vt:lpstr>Other Learning Paradigms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94</cp:revision>
  <dcterms:created xsi:type="dcterms:W3CDTF">2018-07-30T05:08:11Z</dcterms:created>
  <dcterms:modified xsi:type="dcterms:W3CDTF">2019-11-15T15:25:42Z</dcterms:modified>
</cp:coreProperties>
</file>