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tags" Target="../tags/tag13.xml"/><Relationship Id="rId16" Type="http://schemas.openxmlformats.org/officeDocument/2006/relationships/image" Target="../media/image8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.png"/><Relationship Id="rId5" Type="http://schemas.openxmlformats.org/officeDocument/2006/relationships/tags" Target="../tags/tag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with Decision Trees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656886" y="1600435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800714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656886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513058" y="2817578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77102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955185" y="5251865"/>
            <a:ext cx="878227" cy="510125"/>
          </a:xfrm>
          <a:prstGeom prst="roundRect">
            <a:avLst/>
          </a:prstGeom>
          <a:solidFill>
            <a:srgbClr val="ED7D31">
              <a:alpha val="2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999019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549015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27098" y="5251865"/>
            <a:ext cx="878227" cy="510125"/>
          </a:xfrm>
          <a:prstGeom prst="roundRect">
            <a:avLst/>
          </a:prstGeom>
          <a:solidFill>
            <a:srgbClr val="ED7D31">
              <a:alpha val="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070932" y="5255074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20929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9012" y="5251865"/>
            <a:ext cx="878227" cy="510125"/>
          </a:xfrm>
          <a:prstGeom prst="roundRect">
            <a:avLst/>
          </a:prstGeom>
          <a:solidFill>
            <a:srgbClr val="ED7D31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142846" y="5255074"/>
            <a:ext cx="878227" cy="510125"/>
          </a:xfrm>
          <a:prstGeom prst="roundRect">
            <a:avLst/>
          </a:prstGeom>
          <a:solidFill>
            <a:srgbClr val="ED7D31">
              <a:alpha val="2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92843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170926" y="5251865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214760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64757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42840" y="5251865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674" y="5255074"/>
            <a:ext cx="878227" cy="510125"/>
          </a:xfrm>
          <a:prstGeom prst="roundRect">
            <a:avLst/>
          </a:prstGeom>
          <a:solidFill>
            <a:srgbClr val="ED7D31">
              <a:alpha val="5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6671" y="4034721"/>
            <a:ext cx="878227" cy="510125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314754" y="5251865"/>
            <a:ext cx="878227" cy="510125"/>
          </a:xfrm>
          <a:prstGeom prst="roundRect">
            <a:avLst/>
          </a:prstGeom>
          <a:solidFill>
            <a:srgbClr val="ED7D31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58588" y="5255074"/>
            <a:ext cx="878227" cy="510125"/>
          </a:xfrm>
          <a:prstGeom prst="roundRect">
            <a:avLst/>
          </a:prstGeom>
          <a:solidFill>
            <a:srgbClr val="ED7D31">
              <a:alpha val="75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940456" y="1089779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/>
          <p:cNvCxnSpPr>
            <a:stCxn id="50" idx="1"/>
            <a:endCxn id="51" idx="0"/>
          </p:cNvCxnSpPr>
          <p:nvPr/>
        </p:nvCxnSpPr>
        <p:spPr>
          <a:xfrm flipH="1">
            <a:off x="2239828" y="1855498"/>
            <a:ext cx="3417058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4" name="Straight Arrow Connector 73"/>
          <p:cNvCxnSpPr>
            <a:stCxn id="50" idx="3"/>
            <a:endCxn id="53" idx="0"/>
          </p:cNvCxnSpPr>
          <p:nvPr/>
        </p:nvCxnSpPr>
        <p:spPr>
          <a:xfrm>
            <a:off x="6535113" y="1855498"/>
            <a:ext cx="341705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5" name="Straight Arrow Connector 74"/>
          <p:cNvCxnSpPr>
            <a:stCxn id="50" idx="2"/>
            <a:endCxn id="52" idx="0"/>
          </p:cNvCxnSpPr>
          <p:nvPr/>
        </p:nvCxnSpPr>
        <p:spPr>
          <a:xfrm>
            <a:off x="6096000" y="2110560"/>
            <a:ext cx="0" cy="70701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6" name="Straight Arrow Connector 75"/>
          <p:cNvCxnSpPr>
            <a:stCxn id="51" idx="1"/>
            <a:endCxn id="69" idx="0"/>
          </p:cNvCxnSpPr>
          <p:nvPr/>
        </p:nvCxnSpPr>
        <p:spPr>
          <a:xfrm flipH="1">
            <a:off x="1275785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51" idx="3"/>
            <a:endCxn id="66" idx="0"/>
          </p:cNvCxnSpPr>
          <p:nvPr/>
        </p:nvCxnSpPr>
        <p:spPr>
          <a:xfrm>
            <a:off x="2678941" y="3072641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8" name="Straight Arrow Connector 77"/>
          <p:cNvCxnSpPr>
            <a:stCxn id="52" idx="3"/>
            <a:endCxn id="60" idx="0"/>
          </p:cNvCxnSpPr>
          <p:nvPr/>
        </p:nvCxnSpPr>
        <p:spPr>
          <a:xfrm>
            <a:off x="6535113" y="3072641"/>
            <a:ext cx="524930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9" name="Straight Arrow Connector 78"/>
          <p:cNvCxnSpPr>
            <a:stCxn id="52" idx="1"/>
            <a:endCxn id="63" idx="0"/>
          </p:cNvCxnSpPr>
          <p:nvPr/>
        </p:nvCxnSpPr>
        <p:spPr>
          <a:xfrm flipH="1">
            <a:off x="5131957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0" name="Straight Arrow Connector 79"/>
          <p:cNvCxnSpPr>
            <a:stCxn id="53" idx="1"/>
            <a:endCxn id="57" idx="0"/>
          </p:cNvCxnSpPr>
          <p:nvPr/>
        </p:nvCxnSpPr>
        <p:spPr>
          <a:xfrm flipH="1">
            <a:off x="8988129" y="3072641"/>
            <a:ext cx="524929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1" name="Straight Arrow Connector 80"/>
          <p:cNvCxnSpPr>
            <a:stCxn id="53" idx="3"/>
            <a:endCxn id="54" idx="0"/>
          </p:cNvCxnSpPr>
          <p:nvPr/>
        </p:nvCxnSpPr>
        <p:spPr>
          <a:xfrm>
            <a:off x="10391285" y="3072641"/>
            <a:ext cx="524931" cy="9620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2" name="Straight Arrow Connector 81"/>
          <p:cNvCxnSpPr>
            <a:stCxn id="69" idx="2"/>
            <a:endCxn id="71" idx="0"/>
          </p:cNvCxnSpPr>
          <p:nvPr/>
        </p:nvCxnSpPr>
        <p:spPr>
          <a:xfrm flipH="1">
            <a:off x="797702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3" name="Straight Arrow Connector 82"/>
          <p:cNvCxnSpPr>
            <a:stCxn id="66" idx="2"/>
            <a:endCxn id="68" idx="0"/>
          </p:cNvCxnSpPr>
          <p:nvPr/>
        </p:nvCxnSpPr>
        <p:spPr>
          <a:xfrm flipH="1">
            <a:off x="2725788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653874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5" name="Straight Arrow Connector 84"/>
          <p:cNvCxnSpPr>
            <a:stCxn id="60" idx="2"/>
            <a:endCxn id="62" idx="0"/>
          </p:cNvCxnSpPr>
          <p:nvPr/>
        </p:nvCxnSpPr>
        <p:spPr>
          <a:xfrm flipH="1">
            <a:off x="6581960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Straight Arrow Connector 85"/>
          <p:cNvCxnSpPr>
            <a:stCxn id="57" idx="2"/>
            <a:endCxn id="59" idx="0"/>
          </p:cNvCxnSpPr>
          <p:nvPr/>
        </p:nvCxnSpPr>
        <p:spPr>
          <a:xfrm flipH="1">
            <a:off x="8510046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7" name="Straight Arrow Connector 86"/>
          <p:cNvCxnSpPr>
            <a:stCxn id="54" idx="2"/>
            <a:endCxn id="56" idx="0"/>
          </p:cNvCxnSpPr>
          <p:nvPr/>
        </p:nvCxnSpPr>
        <p:spPr>
          <a:xfrm flipH="1">
            <a:off x="10438133" y="4544846"/>
            <a:ext cx="478083" cy="71022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8" name="Straight Arrow Connector 87"/>
          <p:cNvCxnSpPr>
            <a:stCxn id="69" idx="2"/>
            <a:endCxn id="70" idx="0"/>
          </p:cNvCxnSpPr>
          <p:nvPr/>
        </p:nvCxnSpPr>
        <p:spPr>
          <a:xfrm>
            <a:off x="1275785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9" name="Straight Arrow Connector 88"/>
          <p:cNvCxnSpPr>
            <a:stCxn id="66" idx="2"/>
            <a:endCxn id="67" idx="0"/>
          </p:cNvCxnSpPr>
          <p:nvPr/>
        </p:nvCxnSpPr>
        <p:spPr>
          <a:xfrm>
            <a:off x="3203871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0" name="Straight Arrow Connector 89"/>
          <p:cNvCxnSpPr>
            <a:stCxn id="63" idx="2"/>
            <a:endCxn id="64" idx="0"/>
          </p:cNvCxnSpPr>
          <p:nvPr/>
        </p:nvCxnSpPr>
        <p:spPr>
          <a:xfrm>
            <a:off x="5131957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Straight Arrow Connector 90"/>
          <p:cNvCxnSpPr>
            <a:stCxn id="60" idx="2"/>
            <a:endCxn id="61" idx="0"/>
          </p:cNvCxnSpPr>
          <p:nvPr/>
        </p:nvCxnSpPr>
        <p:spPr>
          <a:xfrm>
            <a:off x="7060043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2" name="Straight Arrow Connector 91"/>
          <p:cNvCxnSpPr>
            <a:stCxn id="57" idx="2"/>
            <a:endCxn id="58" idx="0"/>
          </p:cNvCxnSpPr>
          <p:nvPr/>
        </p:nvCxnSpPr>
        <p:spPr>
          <a:xfrm>
            <a:off x="8988129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3" name="Straight Arrow Connector 92"/>
          <p:cNvCxnSpPr>
            <a:stCxn id="54" idx="2"/>
            <a:endCxn id="55" idx="0"/>
          </p:cNvCxnSpPr>
          <p:nvPr/>
        </p:nvCxnSpPr>
        <p:spPr>
          <a:xfrm>
            <a:off x="10916216" y="4544846"/>
            <a:ext cx="478083" cy="70701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4" name="Oval 93"/>
          <p:cNvSpPr/>
          <p:nvPr/>
        </p:nvSpPr>
        <p:spPr>
          <a:xfrm>
            <a:off x="5940456" y="1089779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32108" y="944113"/>
            <a:ext cx="1468606" cy="1238929"/>
            <a:chOff x="12383748" y="1219011"/>
            <a:chExt cx="1862104" cy="1570887"/>
          </a:xfrm>
        </p:grpSpPr>
        <p:sp>
          <p:nvSpPr>
            <p:cNvPr id="96" name="Freeform 9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9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1" name="Rectangular Callout 100"/>
          <p:cNvSpPr/>
          <p:nvPr/>
        </p:nvSpPr>
        <p:spPr>
          <a:xfrm>
            <a:off x="1994608" y="916726"/>
            <a:ext cx="5026465" cy="1133671"/>
          </a:xfrm>
          <a:prstGeom prst="wedgeRectCallout">
            <a:avLst>
              <a:gd name="adj1" fmla="val -62458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To perform real valued regression, may simply use average score at a leaf node to predict scores for test data points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7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2666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667 L 0.03607 0.2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07 0.26667 L 0.07904 0.4064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0.40648 L 0.07904 0.4807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0.48079 L 0.03984 0.5842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4 0.58426 L 0.03958 0.6215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DEC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children should a node have?</a:t>
            </a:r>
          </a:p>
          <a:p>
            <a:endParaRPr lang="en-IN" dirty="0"/>
          </a:p>
          <a:p>
            <a:r>
              <a:rPr lang="en-IN" dirty="0"/>
              <a:t>How to send data points to children?</a:t>
            </a:r>
          </a:p>
          <a:p>
            <a:endParaRPr lang="en-IN" dirty="0"/>
          </a:p>
          <a:p>
            <a:r>
              <a:rPr lang="en-IN" dirty="0"/>
              <a:t>When to stop splitting and make the node a leaf?</a:t>
            </a:r>
          </a:p>
          <a:p>
            <a:endParaRPr lang="en-IN" dirty="0"/>
          </a:p>
          <a:p>
            <a:r>
              <a:rPr lang="en-IN" dirty="0"/>
              <a:t>What to do at a leaf?</a:t>
            </a:r>
          </a:p>
          <a:p>
            <a:endParaRPr lang="en-IN" dirty="0"/>
          </a:p>
          <a:p>
            <a:r>
              <a:rPr lang="en-IN" dirty="0"/>
              <a:t>How many trees to train?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learn a DT?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5664" y="915385"/>
            <a:ext cx="2845842" cy="939420"/>
            <a:chOff x="3933844" y="1241565"/>
            <a:chExt cx="2845842" cy="939420"/>
          </a:xfrm>
        </p:grpSpPr>
        <p:sp>
          <p:nvSpPr>
            <p:cNvPr id="6" name="Rounded Rectangle 5"/>
            <p:cNvSpPr/>
            <p:nvPr/>
          </p:nvSpPr>
          <p:spPr>
            <a:xfrm>
              <a:off x="5117941" y="1241565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3844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23242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12640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1"/>
              <a:endCxn id="7" idx="0"/>
            </p:cNvCxnSpPr>
            <p:nvPr/>
          </p:nvCxnSpPr>
          <p:spPr>
            <a:xfrm flipH="1">
              <a:off x="4172668" y="1380288"/>
              <a:ext cx="945273" cy="52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13" idx="0"/>
            </p:cNvCxnSpPr>
            <p:nvPr/>
          </p:nvCxnSpPr>
          <p:spPr>
            <a:xfrm>
              <a:off x="5595588" y="1380288"/>
              <a:ext cx="945275" cy="52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 flipH="1">
              <a:off x="4962066" y="1519010"/>
              <a:ext cx="394699" cy="3845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302039" y="1903540"/>
              <a:ext cx="477647" cy="2774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2"/>
              <a:endCxn id="9" idx="0"/>
            </p:cNvCxnSpPr>
            <p:nvPr/>
          </p:nvCxnSpPr>
          <p:spPr>
            <a:xfrm>
              <a:off x="5356765" y="1519010"/>
              <a:ext cx="394699" cy="3845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9030" y="2178101"/>
            <a:ext cx="2062919" cy="939420"/>
            <a:chOff x="9379030" y="1816305"/>
            <a:chExt cx="2062919" cy="939420"/>
          </a:xfrm>
        </p:grpSpPr>
        <p:grpSp>
          <p:nvGrpSpPr>
            <p:cNvPr id="16" name="Group 15"/>
            <p:cNvGrpSpPr/>
            <p:nvPr/>
          </p:nvGrpSpPr>
          <p:grpSpPr>
            <a:xfrm>
              <a:off x="9379030" y="1816305"/>
              <a:ext cx="2062919" cy="939420"/>
              <a:chOff x="3935670" y="1241563"/>
              <a:chExt cx="3794750" cy="172726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393728" y="1241563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935670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392983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851786" y="2458704"/>
                <a:ext cx="878634" cy="5101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>
                <a:stCxn id="19" idx="1"/>
                <a:endCxn id="20" idx="0"/>
              </p:cNvCxnSpPr>
              <p:nvPr/>
            </p:nvCxnSpPr>
            <p:spPr>
              <a:xfrm flipH="1">
                <a:off x="4374986" y="1496626"/>
                <a:ext cx="1018740" cy="962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9" idx="3"/>
                <a:endCxn id="22" idx="0"/>
              </p:cNvCxnSpPr>
              <p:nvPr/>
            </p:nvCxnSpPr>
            <p:spPr>
              <a:xfrm>
                <a:off x="6272366" y="1496628"/>
                <a:ext cx="1018742" cy="96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5829597" y="1751690"/>
                <a:ext cx="745" cy="707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322" y="1943752"/>
              <a:ext cx="185938" cy="3566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6600" y="1955027"/>
              <a:ext cx="185938" cy="35663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9379030" y="3440817"/>
            <a:ext cx="2062919" cy="939420"/>
            <a:chOff x="3935668" y="1241562"/>
            <a:chExt cx="3794750" cy="1727266"/>
          </a:xfrm>
        </p:grpSpPr>
        <p:sp>
          <p:nvSpPr>
            <p:cNvPr id="27" name="Rounded Rectangle 26"/>
            <p:cNvSpPr/>
            <p:nvPr/>
          </p:nvSpPr>
          <p:spPr>
            <a:xfrm>
              <a:off x="5393726" y="1241562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35668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92981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851784" y="2458703"/>
              <a:ext cx="878634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7" idx="1"/>
              <a:endCxn id="28" idx="0"/>
            </p:cNvCxnSpPr>
            <p:nvPr/>
          </p:nvCxnSpPr>
          <p:spPr>
            <a:xfrm flipH="1">
              <a:off x="4374984" y="1496625"/>
              <a:ext cx="1018740" cy="9620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30" idx="0"/>
            </p:cNvCxnSpPr>
            <p:nvPr/>
          </p:nvCxnSpPr>
          <p:spPr>
            <a:xfrm>
              <a:off x="6272362" y="1496627"/>
              <a:ext cx="1018742" cy="9620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  <a:endCxn id="29" idx="0"/>
            </p:cNvCxnSpPr>
            <p:nvPr/>
          </p:nvCxnSpPr>
          <p:spPr>
            <a:xfrm flipH="1">
              <a:off x="5829597" y="1751690"/>
              <a:ext cx="745" cy="7070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36" y="5510576"/>
            <a:ext cx="1667480" cy="9147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76" y="5510576"/>
            <a:ext cx="1667480" cy="91472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776711" y="4703534"/>
            <a:ext cx="3076971" cy="470742"/>
            <a:chOff x="8837799" y="4196990"/>
            <a:chExt cx="3076971" cy="470742"/>
          </a:xfrm>
        </p:grpSpPr>
        <p:sp>
          <p:nvSpPr>
            <p:cNvPr id="37" name="Rounded Rectangle 36"/>
            <p:cNvSpPr/>
            <p:nvPr/>
          </p:nvSpPr>
          <p:spPr>
            <a:xfrm>
              <a:off x="8837799" y="4196990"/>
              <a:ext cx="810425" cy="470742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71072" y="4196990"/>
              <a:ext cx="810425" cy="470742"/>
              <a:chOff x="10341894" y="4225662"/>
              <a:chExt cx="810425" cy="470742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341894" y="4225662"/>
                <a:ext cx="810425" cy="4707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401158" y="4272969"/>
                <a:ext cx="712735" cy="391235"/>
                <a:chOff x="1809291" y="3181017"/>
                <a:chExt cx="1988449" cy="109150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31409" y="3861046"/>
                  <a:ext cx="365765" cy="374232"/>
                  <a:chOff x="1197111" y="1389960"/>
                  <a:chExt cx="1676237" cy="1715038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197111" y="1671679"/>
                    <a:ext cx="1676237" cy="1433319"/>
                    <a:chOff x="1197111" y="1671679"/>
                    <a:chExt cx="1676237" cy="1433319"/>
                  </a:xfrm>
                </p:grpSpPr>
                <p:sp>
                  <p:nvSpPr>
                    <p:cNvPr id="114" name="Freeform 113"/>
                    <p:cNvSpPr/>
                    <p:nvPr/>
                  </p:nvSpPr>
                  <p:spPr>
                    <a:xfrm>
                      <a:off x="1197111" y="1671680"/>
                      <a:ext cx="1676237" cy="1433318"/>
                    </a:xfrm>
                    <a:custGeom>
                      <a:avLst/>
                      <a:gdLst>
                        <a:gd name="connsiteX0" fmla="*/ 498074 w 1676237"/>
                        <a:gd name="connsiteY0" fmla="*/ 1125 h 1433318"/>
                        <a:gd name="connsiteX1" fmla="*/ 783533 w 1676237"/>
                        <a:gd name="connsiteY1" fmla="*/ 104183 h 1433318"/>
                        <a:gd name="connsiteX2" fmla="*/ 838119 w 1676237"/>
                        <a:gd name="connsiteY2" fmla="*/ 165022 h 1433318"/>
                        <a:gd name="connsiteX3" fmla="*/ 892704 w 1676237"/>
                        <a:gd name="connsiteY3" fmla="*/ 104183 h 1433318"/>
                        <a:gd name="connsiteX4" fmla="*/ 1672906 w 1676237"/>
                        <a:gd name="connsiteY4" fmla="*/ 639163 h 1433318"/>
                        <a:gd name="connsiteX5" fmla="*/ 911018 w 1676237"/>
                        <a:gd name="connsiteY5" fmla="*/ 1387935 h 1433318"/>
                        <a:gd name="connsiteX6" fmla="*/ 838119 w 1676237"/>
                        <a:gd name="connsiteY6" fmla="*/ 1332444 h 1433318"/>
                        <a:gd name="connsiteX7" fmla="*/ 765219 w 1676237"/>
                        <a:gd name="connsiteY7" fmla="*/ 1387935 h 1433318"/>
                        <a:gd name="connsiteX8" fmla="*/ 3331 w 1676237"/>
                        <a:gd name="connsiteY8" fmla="*/ 639163 h 1433318"/>
                        <a:gd name="connsiteX9" fmla="*/ 498074 w 1676237"/>
                        <a:gd name="connsiteY9" fmla="*/ 1125 h 14333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676237" h="1433318">
                          <a:moveTo>
                            <a:pt x="498074" y="1125"/>
                          </a:moveTo>
                          <a:cubicBezTo>
                            <a:pt x="596437" y="-6421"/>
                            <a:pt x="696169" y="23527"/>
                            <a:pt x="783533" y="104183"/>
                          </a:cubicBezTo>
                          <a:lnTo>
                            <a:pt x="838119" y="165022"/>
                          </a:lnTo>
                          <a:lnTo>
                            <a:pt x="892704" y="104183"/>
                          </a:lnTo>
                          <a:cubicBezTo>
                            <a:pt x="1220320" y="-198276"/>
                            <a:pt x="1721855" y="212347"/>
                            <a:pt x="1672906" y="639163"/>
                          </a:cubicBezTo>
                          <a:cubicBezTo>
                            <a:pt x="1647770" y="954853"/>
                            <a:pt x="1283595" y="1611150"/>
                            <a:pt x="911018" y="1387935"/>
                          </a:cubicBezTo>
                          <a:lnTo>
                            <a:pt x="838119" y="1332444"/>
                          </a:lnTo>
                          <a:lnTo>
                            <a:pt x="765219" y="1387935"/>
                          </a:lnTo>
                          <a:cubicBezTo>
                            <a:pt x="392642" y="1611150"/>
                            <a:pt x="28467" y="954853"/>
                            <a:pt x="3331" y="639163"/>
                          </a:cubicBezTo>
                          <a:cubicBezTo>
                            <a:pt x="-32565" y="326165"/>
                            <a:pt x="227577" y="21875"/>
                            <a:pt x="498074" y="1125"/>
                          </a:cubicBezTo>
                          <a:close/>
                        </a:path>
                      </a:pathLst>
                    </a:custGeom>
                    <a:solidFill>
                      <a:srgbClr val="EC70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Freeform 114"/>
                    <p:cNvSpPr/>
                    <p:nvPr/>
                  </p:nvSpPr>
                  <p:spPr>
                    <a:xfrm>
                      <a:off x="2035229" y="1671679"/>
                      <a:ext cx="838119" cy="1433319"/>
                    </a:xfrm>
                    <a:custGeom>
                      <a:avLst/>
                      <a:gdLst>
                        <a:gd name="connsiteX0" fmla="*/ 321589 w 838119"/>
                        <a:gd name="connsiteY0" fmla="*/ 154 h 1433319"/>
                        <a:gd name="connsiteX1" fmla="*/ 834788 w 838119"/>
                        <a:gd name="connsiteY1" fmla="*/ 639164 h 1433319"/>
                        <a:gd name="connsiteX2" fmla="*/ 72900 w 838119"/>
                        <a:gd name="connsiteY2" fmla="*/ 1387936 h 1433319"/>
                        <a:gd name="connsiteX3" fmla="*/ 1 w 838119"/>
                        <a:gd name="connsiteY3" fmla="*/ 1332445 h 1433319"/>
                        <a:gd name="connsiteX4" fmla="*/ 0 w 838119"/>
                        <a:gd name="connsiteY4" fmla="*/ 1332446 h 1433319"/>
                        <a:gd name="connsiteX5" fmla="*/ 0 w 838119"/>
                        <a:gd name="connsiteY5" fmla="*/ 165022 h 1433319"/>
                        <a:gd name="connsiteX6" fmla="*/ 1 w 838119"/>
                        <a:gd name="connsiteY6" fmla="*/ 165023 h 1433319"/>
                        <a:gd name="connsiteX7" fmla="*/ 54586 w 838119"/>
                        <a:gd name="connsiteY7" fmla="*/ 104184 h 1433319"/>
                        <a:gd name="connsiteX8" fmla="*/ 321589 w 838119"/>
                        <a:gd name="connsiteY8" fmla="*/ 154 h 14333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8119" h="1433319">
                          <a:moveTo>
                            <a:pt x="321589" y="154"/>
                          </a:moveTo>
                          <a:cubicBezTo>
                            <a:pt x="598565" y="8049"/>
                            <a:pt x="871500" y="319052"/>
                            <a:pt x="834788" y="639164"/>
                          </a:cubicBezTo>
                          <a:cubicBezTo>
                            <a:pt x="809652" y="954854"/>
                            <a:pt x="445477" y="1611151"/>
                            <a:pt x="72900" y="1387936"/>
                          </a:cubicBezTo>
                          <a:lnTo>
                            <a:pt x="1" y="1332445"/>
                          </a:lnTo>
                          <a:lnTo>
                            <a:pt x="0" y="1332446"/>
                          </a:lnTo>
                          <a:lnTo>
                            <a:pt x="0" y="165022"/>
                          </a:lnTo>
                          <a:lnTo>
                            <a:pt x="1" y="165023"/>
                          </a:lnTo>
                          <a:lnTo>
                            <a:pt x="54586" y="104184"/>
                          </a:lnTo>
                          <a:cubicBezTo>
                            <a:pt x="136490" y="28569"/>
                            <a:pt x="229264" y="-2478"/>
                            <a:pt x="321589" y="154"/>
                          </a:cubicBezTo>
                          <a:close/>
                        </a:path>
                      </a:pathLst>
                    </a:custGeom>
                    <a:solidFill>
                      <a:srgbClr val="E84C3D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 rot="2700000">
                    <a:off x="2122165" y="1174441"/>
                    <a:ext cx="426826" cy="857864"/>
                    <a:chOff x="4898239" y="1582532"/>
                    <a:chExt cx="309771" cy="622599"/>
                  </a:xfrm>
                </p:grpSpPr>
                <p:sp>
                  <p:nvSpPr>
                    <p:cNvPr id="112" name="Freeform 111"/>
                    <p:cNvSpPr/>
                    <p:nvPr/>
                  </p:nvSpPr>
                  <p:spPr>
                    <a:xfrm rot="16200000">
                      <a:off x="4741825" y="1738946"/>
                      <a:ext cx="622599" cy="309771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Freeform 112"/>
                    <p:cNvSpPr/>
                    <p:nvPr/>
                  </p:nvSpPr>
                  <p:spPr>
                    <a:xfrm>
                      <a:off x="5053124" y="1582532"/>
                      <a:ext cx="154886" cy="622599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174247" y="3832677"/>
                  <a:ext cx="355746" cy="430969"/>
                  <a:chOff x="3467357" y="1386489"/>
                  <a:chExt cx="1630321" cy="1975053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3467357" y="1731220"/>
                    <a:ext cx="1630321" cy="1630321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4267611" y="1731220"/>
                    <a:ext cx="830067" cy="1630322"/>
                  </a:xfrm>
                  <a:custGeom>
                    <a:avLst/>
                    <a:gdLst>
                      <a:gd name="connsiteX0" fmla="*/ 14906 w 830067"/>
                      <a:gd name="connsiteY0" fmla="*/ 0 h 1630322"/>
                      <a:gd name="connsiteX1" fmla="*/ 830067 w 830067"/>
                      <a:gd name="connsiteY1" fmla="*/ 815161 h 1630322"/>
                      <a:gd name="connsiteX2" fmla="*/ 14906 w 830067"/>
                      <a:gd name="connsiteY2" fmla="*/ 1630322 h 1630322"/>
                      <a:gd name="connsiteX3" fmla="*/ 0 w 830067"/>
                      <a:gd name="connsiteY3" fmla="*/ 1628819 h 1630322"/>
                      <a:gd name="connsiteX4" fmla="*/ 0 w 830067"/>
                      <a:gd name="connsiteY4" fmla="*/ 1503 h 1630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0067" h="1630322">
                        <a:moveTo>
                          <a:pt x="14906" y="0"/>
                        </a:moveTo>
                        <a:cubicBezTo>
                          <a:pt x="465107" y="0"/>
                          <a:pt x="830067" y="364960"/>
                          <a:pt x="830067" y="815161"/>
                        </a:cubicBezTo>
                        <a:cubicBezTo>
                          <a:pt x="830067" y="1265362"/>
                          <a:pt x="465107" y="1630322"/>
                          <a:pt x="14906" y="1630322"/>
                        </a:cubicBezTo>
                        <a:lnTo>
                          <a:pt x="0" y="1628819"/>
                        </a:lnTo>
                        <a:lnTo>
                          <a:pt x="0" y="1503"/>
                        </a:lnTo>
                        <a:close/>
                      </a:path>
                    </a:pathLst>
                  </a:cu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7" name="Group 106"/>
                  <p:cNvGrpSpPr/>
                  <p:nvPr/>
                </p:nvGrpSpPr>
                <p:grpSpPr>
                  <a:xfrm rot="2700000">
                    <a:off x="4357498" y="1170969"/>
                    <a:ext cx="426826" cy="857866"/>
                    <a:chOff x="4910359" y="1566848"/>
                    <a:chExt cx="309771" cy="622600"/>
                  </a:xfrm>
                </p:grpSpPr>
                <p:sp>
                  <p:nvSpPr>
                    <p:cNvPr id="108" name="Freeform 107"/>
                    <p:cNvSpPr/>
                    <p:nvPr/>
                  </p:nvSpPr>
                  <p:spPr>
                    <a:xfrm rot="16200000">
                      <a:off x="4753945" y="1723262"/>
                      <a:ext cx="622599" cy="309771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5065243" y="1566849"/>
                      <a:ext cx="154886" cy="622599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404978" y="3852683"/>
                  <a:ext cx="392762" cy="419835"/>
                  <a:chOff x="3589257" y="1246862"/>
                  <a:chExt cx="1485489" cy="1587885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3896226" y="1557868"/>
                    <a:ext cx="335757" cy="789942"/>
                  </a:xfrm>
                  <a:prstGeom prst="line">
                    <a:avLst/>
                  </a:prstGeom>
                  <a:ln w="101600">
                    <a:solidFill>
                      <a:srgbClr val="58D68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 flipV="1">
                    <a:off x="4246378" y="1557868"/>
                    <a:ext cx="335757" cy="789942"/>
                  </a:xfrm>
                  <a:prstGeom prst="line">
                    <a:avLst/>
                  </a:prstGeom>
                  <a:ln w="101600">
                    <a:solidFill>
                      <a:srgbClr val="27AE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589257" y="2220809"/>
                    <a:ext cx="613937" cy="613938"/>
                    <a:chOff x="4607481" y="4365751"/>
                    <a:chExt cx="739649" cy="739650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07481" y="4365751"/>
                      <a:ext cx="739649" cy="739649"/>
                    </a:xfrm>
                    <a:prstGeom prst="ellipse">
                      <a:avLst/>
                    </a:prstGeom>
                    <a:solidFill>
                      <a:srgbClr val="C649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Freeform 103"/>
                    <p:cNvSpPr/>
                    <p:nvPr/>
                  </p:nvSpPr>
                  <p:spPr>
                    <a:xfrm>
                      <a:off x="4977304" y="4365751"/>
                      <a:ext cx="369826" cy="739650"/>
                    </a:xfrm>
                    <a:custGeom>
                      <a:avLst/>
                      <a:gdLst>
                        <a:gd name="connsiteX0" fmla="*/ 1 w 369826"/>
                        <a:gd name="connsiteY0" fmla="*/ 0 h 739650"/>
                        <a:gd name="connsiteX1" fmla="*/ 369826 w 369826"/>
                        <a:gd name="connsiteY1" fmla="*/ 369825 h 739650"/>
                        <a:gd name="connsiteX2" fmla="*/ 1 w 369826"/>
                        <a:gd name="connsiteY2" fmla="*/ 739650 h 739650"/>
                        <a:gd name="connsiteX3" fmla="*/ 0 w 369826"/>
                        <a:gd name="connsiteY3" fmla="*/ 739650 h 739650"/>
                        <a:gd name="connsiteX4" fmla="*/ 0 w 369826"/>
                        <a:gd name="connsiteY4" fmla="*/ 0 h 739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9826" h="739650">
                          <a:moveTo>
                            <a:pt x="1" y="0"/>
                          </a:moveTo>
                          <a:cubicBezTo>
                            <a:pt x="204250" y="0"/>
                            <a:pt x="369826" y="165576"/>
                            <a:pt x="369826" y="369825"/>
                          </a:cubicBezTo>
                          <a:cubicBezTo>
                            <a:pt x="369826" y="574074"/>
                            <a:pt x="204250" y="739650"/>
                            <a:pt x="1" y="739650"/>
                          </a:cubicBezTo>
                          <a:lnTo>
                            <a:pt x="0" y="7396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52B4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4260773" y="2220809"/>
                    <a:ext cx="613937" cy="613938"/>
                    <a:chOff x="4607481" y="4365751"/>
                    <a:chExt cx="739649" cy="739650"/>
                  </a:xfrm>
                </p:grpSpPr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4607481" y="4365751"/>
                      <a:ext cx="739649" cy="739649"/>
                    </a:xfrm>
                    <a:prstGeom prst="ellipse">
                      <a:avLst/>
                    </a:prstGeom>
                    <a:solidFill>
                      <a:srgbClr val="C649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Freeform 101"/>
                    <p:cNvSpPr/>
                    <p:nvPr/>
                  </p:nvSpPr>
                  <p:spPr>
                    <a:xfrm>
                      <a:off x="4977304" y="4365751"/>
                      <a:ext cx="369826" cy="739650"/>
                    </a:xfrm>
                    <a:custGeom>
                      <a:avLst/>
                      <a:gdLst>
                        <a:gd name="connsiteX0" fmla="*/ 1 w 369826"/>
                        <a:gd name="connsiteY0" fmla="*/ 0 h 739650"/>
                        <a:gd name="connsiteX1" fmla="*/ 369826 w 369826"/>
                        <a:gd name="connsiteY1" fmla="*/ 369825 h 739650"/>
                        <a:gd name="connsiteX2" fmla="*/ 1 w 369826"/>
                        <a:gd name="connsiteY2" fmla="*/ 739650 h 739650"/>
                        <a:gd name="connsiteX3" fmla="*/ 0 w 369826"/>
                        <a:gd name="connsiteY3" fmla="*/ 739650 h 739650"/>
                        <a:gd name="connsiteX4" fmla="*/ 0 w 369826"/>
                        <a:gd name="connsiteY4" fmla="*/ 0 h 739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9826" h="739650">
                          <a:moveTo>
                            <a:pt x="1" y="0"/>
                          </a:moveTo>
                          <a:cubicBezTo>
                            <a:pt x="204250" y="0"/>
                            <a:pt x="369826" y="165576"/>
                            <a:pt x="369826" y="369825"/>
                          </a:cubicBezTo>
                          <a:cubicBezTo>
                            <a:pt x="369826" y="574074"/>
                            <a:pt x="204250" y="739650"/>
                            <a:pt x="1" y="739650"/>
                          </a:cubicBezTo>
                          <a:lnTo>
                            <a:pt x="0" y="7396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52B4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4189264" y="1246862"/>
                    <a:ext cx="885482" cy="428318"/>
                    <a:chOff x="4063354" y="1112562"/>
                    <a:chExt cx="885482" cy="428318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rot="20700000">
                      <a:off x="4063354" y="1112562"/>
                      <a:ext cx="857864" cy="426826"/>
                    </a:xfrm>
                    <a:custGeom>
                      <a:avLst/>
                      <a:gdLst>
                        <a:gd name="connsiteX0" fmla="*/ 311022 w 622599"/>
                        <a:gd name="connsiteY0" fmla="*/ 1 h 309771"/>
                        <a:gd name="connsiteX1" fmla="*/ 554886 w 622599"/>
                        <a:gd name="connsiteY1" fmla="*/ 87690 h 309771"/>
                        <a:gd name="connsiteX2" fmla="*/ 620070 w 622599"/>
                        <a:gd name="connsiteY2" fmla="*/ 153608 h 309771"/>
                        <a:gd name="connsiteX3" fmla="*/ 620481 w 622599"/>
                        <a:gd name="connsiteY3" fmla="*/ 153605 h 309771"/>
                        <a:gd name="connsiteX4" fmla="*/ 620274 w 622599"/>
                        <a:gd name="connsiteY4" fmla="*/ 153815 h 309771"/>
                        <a:gd name="connsiteX5" fmla="*/ 622599 w 622599"/>
                        <a:gd name="connsiteY5" fmla="*/ 156166 h 309771"/>
                        <a:gd name="connsiteX6" fmla="*/ 617944 w 622599"/>
                        <a:gd name="connsiteY6" fmla="*/ 156177 h 309771"/>
                        <a:gd name="connsiteX7" fmla="*/ 553568 w 622599"/>
                        <a:gd name="connsiteY7" fmla="*/ 221424 h 309771"/>
                        <a:gd name="connsiteX8" fmla="*/ 2658 w 622599"/>
                        <a:gd name="connsiteY8" fmla="*/ 158149 h 309771"/>
                        <a:gd name="connsiteX9" fmla="*/ 118479 w 622599"/>
                        <a:gd name="connsiteY9" fmla="*/ 157297 h 309771"/>
                        <a:gd name="connsiteX10" fmla="*/ 0 w 622599"/>
                        <a:gd name="connsiteY10" fmla="*/ 157563 h 309771"/>
                        <a:gd name="connsiteX11" fmla="*/ 311022 w 622599"/>
                        <a:gd name="connsiteY11" fmla="*/ 1 h 309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22599" h="309771">
                          <a:moveTo>
                            <a:pt x="311022" y="1"/>
                          </a:moveTo>
                          <a:cubicBezTo>
                            <a:pt x="396643" y="-192"/>
                            <a:pt x="482317" y="29028"/>
                            <a:pt x="554886" y="87690"/>
                          </a:cubicBezTo>
                          <a:lnTo>
                            <a:pt x="620070" y="153608"/>
                          </a:lnTo>
                          <a:lnTo>
                            <a:pt x="620481" y="153605"/>
                          </a:lnTo>
                          <a:lnTo>
                            <a:pt x="620274" y="153815"/>
                          </a:lnTo>
                          <a:lnTo>
                            <a:pt x="622599" y="156166"/>
                          </a:lnTo>
                          <a:lnTo>
                            <a:pt x="617944" y="156177"/>
                          </a:lnTo>
                          <a:lnTo>
                            <a:pt x="553568" y="221424"/>
                          </a:lnTo>
                          <a:cubicBezTo>
                            <a:pt x="386280" y="357309"/>
                            <a:pt x="148614" y="336615"/>
                            <a:pt x="2658" y="158149"/>
                          </a:cubicBezTo>
                          <a:lnTo>
                            <a:pt x="118479" y="157297"/>
                          </a:lnTo>
                          <a:lnTo>
                            <a:pt x="0" y="157563"/>
                          </a:lnTo>
                          <a:cubicBezTo>
                            <a:pt x="82792" y="52801"/>
                            <a:pt x="196861" y="257"/>
                            <a:pt x="311022" y="1"/>
                          </a:cubicBez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 rot="4500000">
                      <a:off x="4413197" y="1005241"/>
                      <a:ext cx="213414" cy="857864"/>
                    </a:xfrm>
                    <a:custGeom>
                      <a:avLst/>
                      <a:gdLst>
                        <a:gd name="connsiteX0" fmla="*/ 1281 w 154886"/>
                        <a:gd name="connsiteY0" fmla="*/ 0 h 622599"/>
                        <a:gd name="connsiteX1" fmla="*/ 1292 w 154886"/>
                        <a:gd name="connsiteY1" fmla="*/ 4655 h 622599"/>
                        <a:gd name="connsiteX2" fmla="*/ 66539 w 154886"/>
                        <a:gd name="connsiteY2" fmla="*/ 69031 h 622599"/>
                        <a:gd name="connsiteX3" fmla="*/ 3264 w 154886"/>
                        <a:gd name="connsiteY3" fmla="*/ 619941 h 622599"/>
                        <a:gd name="connsiteX4" fmla="*/ 2412 w 154886"/>
                        <a:gd name="connsiteY4" fmla="*/ 504120 h 622599"/>
                        <a:gd name="connsiteX5" fmla="*/ 2678 w 154886"/>
                        <a:gd name="connsiteY5" fmla="*/ 622599 h 622599"/>
                        <a:gd name="connsiteX6" fmla="*/ 0 w 154886"/>
                        <a:gd name="connsiteY6" fmla="*/ 619972 h 622599"/>
                        <a:gd name="connsiteX7" fmla="*/ 0 w 154886"/>
                        <a:gd name="connsiteY7" fmla="*/ 1267 h 6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4886" h="622599">
                          <a:moveTo>
                            <a:pt x="1281" y="0"/>
                          </a:moveTo>
                          <a:lnTo>
                            <a:pt x="1292" y="4655"/>
                          </a:lnTo>
                          <a:lnTo>
                            <a:pt x="66539" y="69031"/>
                          </a:lnTo>
                          <a:cubicBezTo>
                            <a:pt x="202424" y="236319"/>
                            <a:pt x="181730" y="473985"/>
                            <a:pt x="3264" y="619941"/>
                          </a:cubicBezTo>
                          <a:lnTo>
                            <a:pt x="2412" y="504120"/>
                          </a:lnTo>
                          <a:lnTo>
                            <a:pt x="2678" y="622599"/>
                          </a:lnTo>
                          <a:lnTo>
                            <a:pt x="0" y="619972"/>
                          </a:lnTo>
                          <a:lnTo>
                            <a:pt x="0" y="1267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809291" y="3852683"/>
                  <a:ext cx="293425" cy="406095"/>
                  <a:chOff x="1633488" y="334932"/>
                  <a:chExt cx="1344715" cy="1861064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633488" y="684696"/>
                    <a:ext cx="1344715" cy="1511300"/>
                    <a:chOff x="1633488" y="684696"/>
                    <a:chExt cx="1344715" cy="1511300"/>
                  </a:xfrm>
                </p:grpSpPr>
                <p:sp>
                  <p:nvSpPr>
                    <p:cNvPr id="92" name="Freeform 91"/>
                    <p:cNvSpPr/>
                    <p:nvPr/>
                  </p:nvSpPr>
                  <p:spPr>
                    <a:xfrm flipH="1">
                      <a:off x="1633488" y="684696"/>
                      <a:ext cx="1344715" cy="1511300"/>
                    </a:xfrm>
                    <a:custGeom>
                      <a:avLst/>
                      <a:gdLst>
                        <a:gd name="connsiteX0" fmla="*/ 695217 w 1344715"/>
                        <a:gd name="connsiteY0" fmla="*/ 0 h 1511300"/>
                        <a:gd name="connsiteX1" fmla="*/ 685058 w 1344715"/>
                        <a:gd name="connsiteY1" fmla="*/ 0 h 1511300"/>
                        <a:gd name="connsiteX2" fmla="*/ 659657 w 1344715"/>
                        <a:gd name="connsiteY2" fmla="*/ 0 h 1511300"/>
                        <a:gd name="connsiteX3" fmla="*/ 649498 w 1344715"/>
                        <a:gd name="connsiteY3" fmla="*/ 0 h 1511300"/>
                        <a:gd name="connsiteX4" fmla="*/ 649498 w 1344715"/>
                        <a:gd name="connsiteY4" fmla="*/ 424 h 1511300"/>
                        <a:gd name="connsiteX5" fmla="*/ 556042 w 1344715"/>
                        <a:gd name="connsiteY5" fmla="*/ 4323 h 1511300"/>
                        <a:gd name="connsiteX6" fmla="*/ 619492 w 1344715"/>
                        <a:gd name="connsiteY6" fmla="*/ 1506592 h 1511300"/>
                        <a:gd name="connsiteX7" fmla="*/ 649498 w 1344715"/>
                        <a:gd name="connsiteY7" fmla="*/ 1509264 h 1511300"/>
                        <a:gd name="connsiteX8" fmla="*/ 649498 w 1344715"/>
                        <a:gd name="connsiteY8" fmla="*/ 1511300 h 1511300"/>
                        <a:gd name="connsiteX9" fmla="*/ 672357 w 1344715"/>
                        <a:gd name="connsiteY9" fmla="*/ 1511300 h 1511300"/>
                        <a:gd name="connsiteX10" fmla="*/ 672358 w 1344715"/>
                        <a:gd name="connsiteY10" fmla="*/ 1511300 h 1511300"/>
                        <a:gd name="connsiteX11" fmla="*/ 695217 w 1344715"/>
                        <a:gd name="connsiteY11" fmla="*/ 1511300 h 1511300"/>
                        <a:gd name="connsiteX12" fmla="*/ 695217 w 1344715"/>
                        <a:gd name="connsiteY12" fmla="*/ 1507477 h 1511300"/>
                        <a:gd name="connsiteX13" fmla="*/ 778028 w 1344715"/>
                        <a:gd name="connsiteY13" fmla="*/ 1493630 h 1511300"/>
                        <a:gd name="connsiteX14" fmla="*/ 788673 w 1344715"/>
                        <a:gd name="connsiteY14" fmla="*/ 4323 h 1511300"/>
                        <a:gd name="connsiteX15" fmla="*/ 695217 w 1344715"/>
                        <a:gd name="connsiteY15" fmla="*/ 424 h 1511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344715" h="1511300">
                          <a:moveTo>
                            <a:pt x="695217" y="0"/>
                          </a:moveTo>
                          <a:lnTo>
                            <a:pt x="685058" y="0"/>
                          </a:lnTo>
                          <a:lnTo>
                            <a:pt x="659657" y="0"/>
                          </a:lnTo>
                          <a:lnTo>
                            <a:pt x="649498" y="0"/>
                          </a:lnTo>
                          <a:lnTo>
                            <a:pt x="649498" y="424"/>
                          </a:lnTo>
                          <a:lnTo>
                            <a:pt x="556042" y="4323"/>
                          </a:lnTo>
                          <a:cubicBezTo>
                            <a:pt x="-429374" y="89872"/>
                            <a:pt x="90582" y="1417322"/>
                            <a:pt x="619492" y="1506592"/>
                          </a:cubicBezTo>
                          <a:lnTo>
                            <a:pt x="649498" y="1509264"/>
                          </a:lnTo>
                          <a:lnTo>
                            <a:pt x="649498" y="1511300"/>
                          </a:lnTo>
                          <a:lnTo>
                            <a:pt x="672357" y="1511300"/>
                          </a:lnTo>
                          <a:lnTo>
                            <a:pt x="672358" y="1511300"/>
                          </a:lnTo>
                          <a:lnTo>
                            <a:pt x="695217" y="1511300"/>
                          </a:lnTo>
                          <a:lnTo>
                            <a:pt x="695217" y="1507477"/>
                          </a:lnTo>
                          <a:lnTo>
                            <a:pt x="778028" y="1493630"/>
                          </a:lnTo>
                          <a:cubicBezTo>
                            <a:pt x="1287124" y="1330205"/>
                            <a:pt x="1741242" y="87020"/>
                            <a:pt x="788673" y="4323"/>
                          </a:cubicBezTo>
                          <a:lnTo>
                            <a:pt x="695217" y="424"/>
                          </a:lnTo>
                          <a:close/>
                        </a:path>
                      </a:pathLst>
                    </a:custGeom>
                    <a:solidFill>
                      <a:srgbClr val="E354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305845" y="684696"/>
                      <a:ext cx="672358" cy="1511300"/>
                    </a:xfrm>
                    <a:custGeom>
                      <a:avLst/>
                      <a:gdLst>
                        <a:gd name="connsiteX0" fmla="*/ 672358 w 672358"/>
                        <a:gd name="connsiteY0" fmla="*/ 0 h 1511300"/>
                        <a:gd name="connsiteX1" fmla="*/ 659657 w 672358"/>
                        <a:gd name="connsiteY1" fmla="*/ 0 h 1511300"/>
                        <a:gd name="connsiteX2" fmla="*/ 649498 w 672358"/>
                        <a:gd name="connsiteY2" fmla="*/ 0 h 1511300"/>
                        <a:gd name="connsiteX3" fmla="*/ 649498 w 672358"/>
                        <a:gd name="connsiteY3" fmla="*/ 424 h 1511300"/>
                        <a:gd name="connsiteX4" fmla="*/ 556042 w 672358"/>
                        <a:gd name="connsiteY4" fmla="*/ 4323 h 1511300"/>
                        <a:gd name="connsiteX5" fmla="*/ 619492 w 672358"/>
                        <a:gd name="connsiteY5" fmla="*/ 1506592 h 1511300"/>
                        <a:gd name="connsiteX6" fmla="*/ 649498 w 672358"/>
                        <a:gd name="connsiteY6" fmla="*/ 1509264 h 1511300"/>
                        <a:gd name="connsiteX7" fmla="*/ 649498 w 672358"/>
                        <a:gd name="connsiteY7" fmla="*/ 1511300 h 1511300"/>
                        <a:gd name="connsiteX8" fmla="*/ 672357 w 672358"/>
                        <a:gd name="connsiteY8" fmla="*/ 1511300 h 1511300"/>
                        <a:gd name="connsiteX9" fmla="*/ 672358 w 672358"/>
                        <a:gd name="connsiteY9" fmla="*/ 1511300 h 1511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72358" h="1511300">
                          <a:moveTo>
                            <a:pt x="672358" y="0"/>
                          </a:moveTo>
                          <a:lnTo>
                            <a:pt x="659657" y="0"/>
                          </a:lnTo>
                          <a:lnTo>
                            <a:pt x="649498" y="0"/>
                          </a:lnTo>
                          <a:lnTo>
                            <a:pt x="649498" y="424"/>
                          </a:lnTo>
                          <a:lnTo>
                            <a:pt x="556042" y="4323"/>
                          </a:lnTo>
                          <a:cubicBezTo>
                            <a:pt x="-429374" y="89872"/>
                            <a:pt x="90582" y="1417322"/>
                            <a:pt x="619492" y="1506592"/>
                          </a:cubicBezTo>
                          <a:lnTo>
                            <a:pt x="649498" y="1509264"/>
                          </a:lnTo>
                          <a:lnTo>
                            <a:pt x="649498" y="1511300"/>
                          </a:lnTo>
                          <a:lnTo>
                            <a:pt x="672357" y="1511300"/>
                          </a:lnTo>
                          <a:lnTo>
                            <a:pt x="672358" y="1511300"/>
                          </a:lnTo>
                          <a:close/>
                        </a:path>
                      </a:pathLst>
                    </a:custGeom>
                    <a:solidFill>
                      <a:srgbClr val="D6312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985367" y="334932"/>
                    <a:ext cx="643040" cy="505060"/>
                    <a:chOff x="2362639" y="273524"/>
                    <a:chExt cx="643040" cy="505060"/>
                  </a:xfrm>
                </p:grpSpPr>
                <p:sp>
                  <p:nvSpPr>
                    <p:cNvPr id="90" name="Freeform 89"/>
                    <p:cNvSpPr/>
                    <p:nvPr/>
                  </p:nvSpPr>
                  <p:spPr>
                    <a:xfrm rot="10800000" flipH="1">
                      <a:off x="2362639" y="273524"/>
                      <a:ext cx="643040" cy="499054"/>
                    </a:xfrm>
                    <a:custGeom>
                      <a:avLst/>
                      <a:gdLst>
                        <a:gd name="connsiteX0" fmla="*/ 643040 w 643040"/>
                        <a:gd name="connsiteY0" fmla="*/ 499054 h 499054"/>
                        <a:gd name="connsiteX1" fmla="*/ 562786 w 643040"/>
                        <a:gd name="connsiteY1" fmla="*/ 129158 h 499054"/>
                        <a:gd name="connsiteX2" fmla="*/ 509870 w 643040"/>
                        <a:gd name="connsiteY2" fmla="*/ 68037 h 499054"/>
                        <a:gd name="connsiteX3" fmla="*/ 320349 w 643040"/>
                        <a:gd name="connsiteY3" fmla="*/ 0 h 499054"/>
                        <a:gd name="connsiteX4" fmla="*/ 130829 w 643040"/>
                        <a:gd name="connsiteY4" fmla="*/ 68037 h 499054"/>
                        <a:gd name="connsiteX5" fmla="*/ 80828 w 643040"/>
                        <a:gd name="connsiteY5" fmla="*/ 125790 h 499054"/>
                        <a:gd name="connsiteX6" fmla="*/ 0 w 643040"/>
                        <a:gd name="connsiteY6" fmla="*/ 498332 h 499054"/>
                        <a:gd name="connsiteX7" fmla="*/ 204341 w 643040"/>
                        <a:gd name="connsiteY7" fmla="*/ 335747 h 499054"/>
                        <a:gd name="connsiteX8" fmla="*/ 321520 w 643040"/>
                        <a:gd name="connsiteY8" fmla="*/ 483020 h 499054"/>
                        <a:gd name="connsiteX9" fmla="*/ 321520 w 643040"/>
                        <a:gd name="connsiteY9" fmla="*/ 483742 h 499054"/>
                        <a:gd name="connsiteX10" fmla="*/ 438699 w 643040"/>
                        <a:gd name="connsiteY10" fmla="*/ 336469 h 4990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43040" h="499054">
                          <a:moveTo>
                            <a:pt x="643040" y="499054"/>
                          </a:moveTo>
                          <a:lnTo>
                            <a:pt x="562786" y="129158"/>
                          </a:lnTo>
                          <a:lnTo>
                            <a:pt x="509870" y="68037"/>
                          </a:lnTo>
                          <a:cubicBezTo>
                            <a:pt x="458367" y="25533"/>
                            <a:pt x="392340" y="0"/>
                            <a:pt x="320349" y="0"/>
                          </a:cubicBezTo>
                          <a:cubicBezTo>
                            <a:pt x="248359" y="0"/>
                            <a:pt x="182331" y="25533"/>
                            <a:pt x="130829" y="68037"/>
                          </a:cubicBezTo>
                          <a:lnTo>
                            <a:pt x="80828" y="125790"/>
                          </a:lnTo>
                          <a:lnTo>
                            <a:pt x="0" y="498332"/>
                          </a:lnTo>
                          <a:lnTo>
                            <a:pt x="204341" y="335747"/>
                          </a:lnTo>
                          <a:lnTo>
                            <a:pt x="321520" y="483020"/>
                          </a:lnTo>
                          <a:lnTo>
                            <a:pt x="321520" y="483742"/>
                          </a:lnTo>
                          <a:lnTo>
                            <a:pt x="438699" y="336469"/>
                          </a:lnTo>
                          <a:close/>
                        </a:path>
                      </a:pathLst>
                    </a:custGeom>
                    <a:solidFill>
                      <a:srgbClr val="58D68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Freeform 90"/>
                    <p:cNvSpPr/>
                    <p:nvPr/>
                  </p:nvSpPr>
                  <p:spPr>
                    <a:xfrm rot="10800000" flipH="1">
                      <a:off x="2684159" y="279737"/>
                      <a:ext cx="321520" cy="498847"/>
                    </a:xfrm>
                    <a:custGeom>
                      <a:avLst/>
                      <a:gdLst>
                        <a:gd name="connsiteX0" fmla="*/ 321520 w 321520"/>
                        <a:gd name="connsiteY0" fmla="*/ 498847 h 498847"/>
                        <a:gd name="connsiteX1" fmla="*/ 241266 w 321520"/>
                        <a:gd name="connsiteY1" fmla="*/ 128951 h 498847"/>
                        <a:gd name="connsiteX2" fmla="*/ 188350 w 321520"/>
                        <a:gd name="connsiteY2" fmla="*/ 67830 h 498847"/>
                        <a:gd name="connsiteX3" fmla="*/ 101273 w 321520"/>
                        <a:gd name="connsiteY3" fmla="*/ 17873 h 498847"/>
                        <a:gd name="connsiteX4" fmla="*/ 0 w 321520"/>
                        <a:gd name="connsiteY4" fmla="*/ 0 h 498847"/>
                        <a:gd name="connsiteX5" fmla="*/ 0 w 321520"/>
                        <a:gd name="connsiteY5" fmla="*/ 482813 h 498847"/>
                        <a:gd name="connsiteX6" fmla="*/ 0 w 321520"/>
                        <a:gd name="connsiteY6" fmla="*/ 483535 h 498847"/>
                        <a:gd name="connsiteX7" fmla="*/ 117179 w 321520"/>
                        <a:gd name="connsiteY7" fmla="*/ 336262 h 498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1520" h="498847">
                          <a:moveTo>
                            <a:pt x="321520" y="498847"/>
                          </a:moveTo>
                          <a:lnTo>
                            <a:pt x="241266" y="128951"/>
                          </a:lnTo>
                          <a:lnTo>
                            <a:pt x="188350" y="67830"/>
                          </a:lnTo>
                          <a:cubicBezTo>
                            <a:pt x="162599" y="46578"/>
                            <a:pt x="133216" y="29569"/>
                            <a:pt x="101273" y="17873"/>
                          </a:cubicBezTo>
                          <a:lnTo>
                            <a:pt x="0" y="0"/>
                          </a:lnTo>
                          <a:lnTo>
                            <a:pt x="0" y="482813"/>
                          </a:lnTo>
                          <a:lnTo>
                            <a:pt x="0" y="483535"/>
                          </a:lnTo>
                          <a:lnTo>
                            <a:pt x="117179" y="336262"/>
                          </a:ln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2" name="Oval 71"/>
                  <p:cNvSpPr/>
                  <p:nvPr/>
                </p:nvSpPr>
                <p:spPr>
                  <a:xfrm>
                    <a:off x="1844114" y="919903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120370" y="919903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2415056" y="91990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2700852" y="91990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170780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98231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2270655" y="1168657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561179" y="1158779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833510" y="1158779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1844114" y="1437922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2120370" y="1437922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417471" y="1437922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703365" y="1437922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983481" y="1707816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270655" y="1707816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561179" y="1693893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120370" y="2004471"/>
                    <a:ext cx="72000" cy="72000"/>
                  </a:xfrm>
                  <a:prstGeom prst="ellipse">
                    <a:avLst/>
                  </a:prstGeom>
                  <a:solidFill>
                    <a:srgbClr val="F8B6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417471" y="1997687"/>
                    <a:ext cx="72000" cy="72000"/>
                  </a:xfrm>
                  <a:prstGeom prst="ellipse">
                    <a:avLst/>
                  </a:prstGeom>
                  <a:solidFill>
                    <a:srgbClr val="F19E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3057105" y="3768221"/>
                  <a:ext cx="343148" cy="477007"/>
                  <a:chOff x="5216848" y="2546882"/>
                  <a:chExt cx="1572587" cy="2186039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216848" y="2546882"/>
                    <a:ext cx="1572587" cy="2186039"/>
                    <a:chOff x="4589405" y="1579240"/>
                    <a:chExt cx="1572587" cy="2186039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 rot="2641257">
                      <a:off x="5178361" y="1579240"/>
                      <a:ext cx="983631" cy="742452"/>
                      <a:chOff x="3510643" y="3553204"/>
                      <a:chExt cx="2496364" cy="1884275"/>
                    </a:xfrm>
                  </p:grpSpPr>
                  <p:sp>
                    <p:nvSpPr>
                      <p:cNvPr id="68" name="Freeform 67"/>
                      <p:cNvSpPr/>
                      <p:nvPr/>
                    </p:nvSpPr>
                    <p:spPr>
                      <a:xfrm>
                        <a:off x="3510643" y="3553204"/>
                        <a:ext cx="1248182" cy="1884275"/>
                      </a:xfrm>
                      <a:custGeom>
                        <a:avLst/>
                        <a:gdLst>
                          <a:gd name="connsiteX0" fmla="*/ 330200 w 330200"/>
                          <a:gd name="connsiteY0" fmla="*/ 463550 h 498475"/>
                          <a:gd name="connsiteX1" fmla="*/ 330200 w 330200"/>
                          <a:gd name="connsiteY1" fmla="*/ 0 h 498475"/>
                          <a:gd name="connsiteX2" fmla="*/ 155575 w 330200"/>
                          <a:gd name="connsiteY2" fmla="*/ 180975 h 498475"/>
                          <a:gd name="connsiteX3" fmla="*/ 231775 w 330200"/>
                          <a:gd name="connsiteY3" fmla="*/ 311150 h 498475"/>
                          <a:gd name="connsiteX4" fmla="*/ 0 w 330200"/>
                          <a:gd name="connsiteY4" fmla="*/ 311150 h 498475"/>
                          <a:gd name="connsiteX5" fmla="*/ 209550 w 330200"/>
                          <a:gd name="connsiteY5" fmla="*/ 498475 h 498475"/>
                          <a:gd name="connsiteX6" fmla="*/ 330200 w 330200"/>
                          <a:gd name="connsiteY6" fmla="*/ 463550 h 498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0200" h="498475">
                            <a:moveTo>
                              <a:pt x="330200" y="463550"/>
                            </a:moveTo>
                            <a:lnTo>
                              <a:pt x="330200" y="0"/>
                            </a:lnTo>
                            <a:lnTo>
                              <a:pt x="155575" y="180975"/>
                            </a:lnTo>
                            <a:lnTo>
                              <a:pt x="231775" y="311150"/>
                            </a:lnTo>
                            <a:lnTo>
                              <a:pt x="0" y="311150"/>
                            </a:lnTo>
                            <a:lnTo>
                              <a:pt x="209550" y="498475"/>
                            </a:lnTo>
                            <a:lnTo>
                              <a:pt x="330200" y="463550"/>
                            </a:lnTo>
                            <a:close/>
                          </a:path>
                        </a:pathLst>
                      </a:custGeom>
                      <a:solidFill>
                        <a:srgbClr val="58D68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Freeform 68"/>
                      <p:cNvSpPr/>
                      <p:nvPr/>
                    </p:nvSpPr>
                    <p:spPr>
                      <a:xfrm flipH="1">
                        <a:off x="4758825" y="3553204"/>
                        <a:ext cx="1248182" cy="1884275"/>
                      </a:xfrm>
                      <a:custGeom>
                        <a:avLst/>
                        <a:gdLst>
                          <a:gd name="connsiteX0" fmla="*/ 330200 w 330200"/>
                          <a:gd name="connsiteY0" fmla="*/ 463550 h 498475"/>
                          <a:gd name="connsiteX1" fmla="*/ 330200 w 330200"/>
                          <a:gd name="connsiteY1" fmla="*/ 0 h 498475"/>
                          <a:gd name="connsiteX2" fmla="*/ 155575 w 330200"/>
                          <a:gd name="connsiteY2" fmla="*/ 180975 h 498475"/>
                          <a:gd name="connsiteX3" fmla="*/ 231775 w 330200"/>
                          <a:gd name="connsiteY3" fmla="*/ 311150 h 498475"/>
                          <a:gd name="connsiteX4" fmla="*/ 0 w 330200"/>
                          <a:gd name="connsiteY4" fmla="*/ 311150 h 498475"/>
                          <a:gd name="connsiteX5" fmla="*/ 209550 w 330200"/>
                          <a:gd name="connsiteY5" fmla="*/ 498475 h 498475"/>
                          <a:gd name="connsiteX6" fmla="*/ 330200 w 330200"/>
                          <a:gd name="connsiteY6" fmla="*/ 463550 h 498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0200" h="498475">
                            <a:moveTo>
                              <a:pt x="330200" y="463550"/>
                            </a:moveTo>
                            <a:lnTo>
                              <a:pt x="330200" y="0"/>
                            </a:lnTo>
                            <a:lnTo>
                              <a:pt x="155575" y="180975"/>
                            </a:lnTo>
                            <a:lnTo>
                              <a:pt x="231775" y="311150"/>
                            </a:lnTo>
                            <a:lnTo>
                              <a:pt x="0" y="311150"/>
                            </a:lnTo>
                            <a:lnTo>
                              <a:pt x="209550" y="498475"/>
                            </a:lnTo>
                            <a:lnTo>
                              <a:pt x="330200" y="463550"/>
                            </a:lnTo>
                            <a:close/>
                          </a:path>
                        </a:pathLst>
                      </a:custGeom>
                      <a:solidFill>
                        <a:srgbClr val="27AE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6" name="Arc 55"/>
                    <p:cNvSpPr/>
                    <p:nvPr/>
                  </p:nvSpPr>
                  <p:spPr>
                    <a:xfrm flipH="1">
                      <a:off x="5370938" y="2162494"/>
                      <a:ext cx="356589" cy="733443"/>
                    </a:xfrm>
                    <a:prstGeom prst="arc">
                      <a:avLst>
                        <a:gd name="adj1" fmla="val 16200000"/>
                        <a:gd name="adj2" fmla="val 374751"/>
                      </a:avLst>
                    </a:prstGeom>
                    <a:ln w="76200">
                      <a:solidFill>
                        <a:srgbClr val="27AE6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4589405" y="2363348"/>
                      <a:ext cx="1566675" cy="1401931"/>
                      <a:chOff x="4589405" y="2363348"/>
                      <a:chExt cx="1566675" cy="1401931"/>
                    </a:xfrm>
                  </p:grpSpPr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4589405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4981074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5372743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Oval 60"/>
                      <p:cNvSpPr/>
                      <p:nvPr/>
                    </p:nvSpPr>
                    <p:spPr>
                      <a:xfrm>
                        <a:off x="4785239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5176908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981073" y="3036856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5764411" y="2363348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5568576" y="2700102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Oval 65"/>
                      <p:cNvSpPr/>
                      <p:nvPr/>
                    </p:nvSpPr>
                    <p:spPr>
                      <a:xfrm>
                        <a:off x="5372741" y="3036856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5176905" y="3373610"/>
                        <a:ext cx="391669" cy="391669"/>
                      </a:xfrm>
                      <a:prstGeom prst="ellipse">
                        <a:avLst/>
                      </a:prstGeom>
                      <a:solidFill>
                        <a:srgbClr val="415B7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54" name="Freeform 53"/>
                  <p:cNvSpPr/>
                  <p:nvPr/>
                </p:nvSpPr>
                <p:spPr>
                  <a:xfrm>
                    <a:off x="5998687" y="3330989"/>
                    <a:ext cx="786324" cy="1401932"/>
                  </a:xfrm>
                  <a:custGeom>
                    <a:avLst/>
                    <a:gdLst>
                      <a:gd name="connsiteX0" fmla="*/ 2983 w 786324"/>
                      <a:gd name="connsiteY0" fmla="*/ 1010262 h 1401932"/>
                      <a:gd name="connsiteX1" fmla="*/ 198818 w 786324"/>
                      <a:gd name="connsiteY1" fmla="*/ 1206097 h 1401932"/>
                      <a:gd name="connsiteX2" fmla="*/ 2983 w 786324"/>
                      <a:gd name="connsiteY2" fmla="*/ 1401932 h 1401932"/>
                      <a:gd name="connsiteX3" fmla="*/ 0 w 786324"/>
                      <a:gd name="connsiteY3" fmla="*/ 1401632 h 1401932"/>
                      <a:gd name="connsiteX4" fmla="*/ 0 w 786324"/>
                      <a:gd name="connsiteY4" fmla="*/ 1010563 h 1401932"/>
                      <a:gd name="connsiteX5" fmla="*/ 198819 w 786324"/>
                      <a:gd name="connsiteY5" fmla="*/ 673508 h 1401932"/>
                      <a:gd name="connsiteX6" fmla="*/ 394654 w 786324"/>
                      <a:gd name="connsiteY6" fmla="*/ 869343 h 1401932"/>
                      <a:gd name="connsiteX7" fmla="*/ 198819 w 786324"/>
                      <a:gd name="connsiteY7" fmla="*/ 1065178 h 1401932"/>
                      <a:gd name="connsiteX8" fmla="*/ 18374 w 786324"/>
                      <a:gd name="connsiteY8" fmla="*/ 945571 h 1401932"/>
                      <a:gd name="connsiteX9" fmla="*/ 2985 w 786324"/>
                      <a:gd name="connsiteY9" fmla="*/ 869348 h 1401932"/>
                      <a:gd name="connsiteX10" fmla="*/ 0 w 786324"/>
                      <a:gd name="connsiteY10" fmla="*/ 884133 h 1401932"/>
                      <a:gd name="connsiteX11" fmla="*/ 0 w 786324"/>
                      <a:gd name="connsiteY11" fmla="*/ 854553 h 1401932"/>
                      <a:gd name="connsiteX12" fmla="*/ 2985 w 786324"/>
                      <a:gd name="connsiteY12" fmla="*/ 869338 h 1401932"/>
                      <a:gd name="connsiteX13" fmla="*/ 18374 w 786324"/>
                      <a:gd name="connsiteY13" fmla="*/ 793115 h 1401932"/>
                      <a:gd name="connsiteX14" fmla="*/ 198819 w 786324"/>
                      <a:gd name="connsiteY14" fmla="*/ 673508 h 1401932"/>
                      <a:gd name="connsiteX15" fmla="*/ 2986 w 786324"/>
                      <a:gd name="connsiteY15" fmla="*/ 336754 h 1401932"/>
                      <a:gd name="connsiteX16" fmla="*/ 183431 w 786324"/>
                      <a:gd name="connsiteY16" fmla="*/ 456361 h 1401932"/>
                      <a:gd name="connsiteX17" fmla="*/ 198820 w 786324"/>
                      <a:gd name="connsiteY17" fmla="*/ 532584 h 1401932"/>
                      <a:gd name="connsiteX18" fmla="*/ 214209 w 786324"/>
                      <a:gd name="connsiteY18" fmla="*/ 456361 h 1401932"/>
                      <a:gd name="connsiteX19" fmla="*/ 394654 w 786324"/>
                      <a:gd name="connsiteY19" fmla="*/ 336754 h 1401932"/>
                      <a:gd name="connsiteX20" fmla="*/ 590489 w 786324"/>
                      <a:gd name="connsiteY20" fmla="*/ 532589 h 1401932"/>
                      <a:gd name="connsiteX21" fmla="*/ 394654 w 786324"/>
                      <a:gd name="connsiteY21" fmla="*/ 728424 h 1401932"/>
                      <a:gd name="connsiteX22" fmla="*/ 214209 w 786324"/>
                      <a:gd name="connsiteY22" fmla="*/ 608817 h 1401932"/>
                      <a:gd name="connsiteX23" fmla="*/ 198820 w 786324"/>
                      <a:gd name="connsiteY23" fmla="*/ 532594 h 1401932"/>
                      <a:gd name="connsiteX24" fmla="*/ 183431 w 786324"/>
                      <a:gd name="connsiteY24" fmla="*/ 608817 h 1401932"/>
                      <a:gd name="connsiteX25" fmla="*/ 2986 w 786324"/>
                      <a:gd name="connsiteY25" fmla="*/ 728424 h 1401932"/>
                      <a:gd name="connsiteX26" fmla="*/ 0 w 786324"/>
                      <a:gd name="connsiteY26" fmla="*/ 727897 h 1401932"/>
                      <a:gd name="connsiteX27" fmla="*/ 0 w 786324"/>
                      <a:gd name="connsiteY27" fmla="*/ 337281 h 1401932"/>
                      <a:gd name="connsiteX28" fmla="*/ 198821 w 786324"/>
                      <a:gd name="connsiteY28" fmla="*/ 0 h 1401932"/>
                      <a:gd name="connsiteX29" fmla="*/ 379266 w 786324"/>
                      <a:gd name="connsiteY29" fmla="*/ 119607 h 1401932"/>
                      <a:gd name="connsiteX30" fmla="*/ 394655 w 786324"/>
                      <a:gd name="connsiteY30" fmla="*/ 195830 h 1401932"/>
                      <a:gd name="connsiteX31" fmla="*/ 410044 w 786324"/>
                      <a:gd name="connsiteY31" fmla="*/ 119607 h 1401932"/>
                      <a:gd name="connsiteX32" fmla="*/ 590489 w 786324"/>
                      <a:gd name="connsiteY32" fmla="*/ 0 h 1401932"/>
                      <a:gd name="connsiteX33" fmla="*/ 786324 w 786324"/>
                      <a:gd name="connsiteY33" fmla="*/ 195835 h 1401932"/>
                      <a:gd name="connsiteX34" fmla="*/ 590489 w 786324"/>
                      <a:gd name="connsiteY34" fmla="*/ 391670 h 1401932"/>
                      <a:gd name="connsiteX35" fmla="*/ 410044 w 786324"/>
                      <a:gd name="connsiteY35" fmla="*/ 272063 h 1401932"/>
                      <a:gd name="connsiteX36" fmla="*/ 394655 w 786324"/>
                      <a:gd name="connsiteY36" fmla="*/ 195840 h 1401932"/>
                      <a:gd name="connsiteX37" fmla="*/ 379266 w 786324"/>
                      <a:gd name="connsiteY37" fmla="*/ 272063 h 1401932"/>
                      <a:gd name="connsiteX38" fmla="*/ 198821 w 786324"/>
                      <a:gd name="connsiteY38" fmla="*/ 391670 h 1401932"/>
                      <a:gd name="connsiteX39" fmla="*/ 6965 w 786324"/>
                      <a:gd name="connsiteY39" fmla="*/ 235303 h 1401932"/>
                      <a:gd name="connsiteX40" fmla="*/ 2987 w 786324"/>
                      <a:gd name="connsiteY40" fmla="*/ 195840 h 1401932"/>
                      <a:gd name="connsiteX41" fmla="*/ 0 w 786324"/>
                      <a:gd name="connsiteY41" fmla="*/ 225464 h 1401932"/>
                      <a:gd name="connsiteX42" fmla="*/ 0 w 786324"/>
                      <a:gd name="connsiteY42" fmla="*/ 166206 h 1401932"/>
                      <a:gd name="connsiteX43" fmla="*/ 2987 w 786324"/>
                      <a:gd name="connsiteY43" fmla="*/ 195830 h 1401932"/>
                      <a:gd name="connsiteX44" fmla="*/ 6965 w 786324"/>
                      <a:gd name="connsiteY44" fmla="*/ 156367 h 1401932"/>
                      <a:gd name="connsiteX45" fmla="*/ 198821 w 786324"/>
                      <a:gd name="connsiteY45" fmla="*/ 0 h 1401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786324" h="1401932">
                        <a:moveTo>
                          <a:pt x="2983" y="1010262"/>
                        </a:moveTo>
                        <a:cubicBezTo>
                          <a:pt x="111140" y="1010262"/>
                          <a:pt x="198818" y="1097940"/>
                          <a:pt x="198818" y="1206097"/>
                        </a:cubicBezTo>
                        <a:cubicBezTo>
                          <a:pt x="198818" y="1314254"/>
                          <a:pt x="111140" y="1401932"/>
                          <a:pt x="2983" y="1401932"/>
                        </a:cubicBezTo>
                        <a:lnTo>
                          <a:pt x="0" y="1401632"/>
                        </a:lnTo>
                        <a:lnTo>
                          <a:pt x="0" y="1010563"/>
                        </a:lnTo>
                        <a:close/>
                        <a:moveTo>
                          <a:pt x="198819" y="673508"/>
                        </a:moveTo>
                        <a:cubicBezTo>
                          <a:pt x="306976" y="673508"/>
                          <a:pt x="394654" y="761186"/>
                          <a:pt x="394654" y="869343"/>
                        </a:cubicBezTo>
                        <a:cubicBezTo>
                          <a:pt x="394654" y="977500"/>
                          <a:pt x="306976" y="1065178"/>
                          <a:pt x="198819" y="1065178"/>
                        </a:cubicBezTo>
                        <a:cubicBezTo>
                          <a:pt x="117701" y="1065178"/>
                          <a:pt x="48103" y="1015859"/>
                          <a:pt x="18374" y="945571"/>
                        </a:cubicBezTo>
                        <a:lnTo>
                          <a:pt x="2985" y="869348"/>
                        </a:lnTo>
                        <a:lnTo>
                          <a:pt x="0" y="884133"/>
                        </a:lnTo>
                        <a:lnTo>
                          <a:pt x="0" y="854553"/>
                        </a:lnTo>
                        <a:lnTo>
                          <a:pt x="2985" y="869338"/>
                        </a:lnTo>
                        <a:lnTo>
                          <a:pt x="18374" y="793115"/>
                        </a:lnTo>
                        <a:cubicBezTo>
                          <a:pt x="48103" y="722827"/>
                          <a:pt x="117701" y="673508"/>
                          <a:pt x="198819" y="673508"/>
                        </a:cubicBezTo>
                        <a:close/>
                        <a:moveTo>
                          <a:pt x="2986" y="336754"/>
                        </a:moveTo>
                        <a:cubicBezTo>
                          <a:pt x="84104" y="336754"/>
                          <a:pt x="153702" y="386073"/>
                          <a:pt x="183431" y="456361"/>
                        </a:cubicBezTo>
                        <a:lnTo>
                          <a:pt x="198820" y="532584"/>
                        </a:lnTo>
                        <a:lnTo>
                          <a:pt x="214209" y="456361"/>
                        </a:lnTo>
                        <a:cubicBezTo>
                          <a:pt x="243938" y="386073"/>
                          <a:pt x="313536" y="336754"/>
                          <a:pt x="394654" y="336754"/>
                        </a:cubicBezTo>
                        <a:cubicBezTo>
                          <a:pt x="502811" y="336754"/>
                          <a:pt x="590489" y="424432"/>
                          <a:pt x="590489" y="532589"/>
                        </a:cubicBezTo>
                        <a:cubicBezTo>
                          <a:pt x="590489" y="640746"/>
                          <a:pt x="502811" y="728424"/>
                          <a:pt x="394654" y="728424"/>
                        </a:cubicBezTo>
                        <a:cubicBezTo>
                          <a:pt x="313536" y="728424"/>
                          <a:pt x="243938" y="679105"/>
                          <a:pt x="214209" y="608817"/>
                        </a:cubicBezTo>
                        <a:lnTo>
                          <a:pt x="198820" y="532594"/>
                        </a:lnTo>
                        <a:lnTo>
                          <a:pt x="183431" y="608817"/>
                        </a:lnTo>
                        <a:cubicBezTo>
                          <a:pt x="153702" y="679105"/>
                          <a:pt x="84104" y="728424"/>
                          <a:pt x="2986" y="728424"/>
                        </a:cubicBezTo>
                        <a:lnTo>
                          <a:pt x="0" y="727897"/>
                        </a:lnTo>
                        <a:lnTo>
                          <a:pt x="0" y="337281"/>
                        </a:lnTo>
                        <a:close/>
                        <a:moveTo>
                          <a:pt x="198821" y="0"/>
                        </a:moveTo>
                        <a:cubicBezTo>
                          <a:pt x="279939" y="0"/>
                          <a:pt x="349537" y="49319"/>
                          <a:pt x="379266" y="119607"/>
                        </a:cubicBezTo>
                        <a:lnTo>
                          <a:pt x="394655" y="195830"/>
                        </a:lnTo>
                        <a:lnTo>
                          <a:pt x="410044" y="119607"/>
                        </a:lnTo>
                        <a:cubicBezTo>
                          <a:pt x="439773" y="49319"/>
                          <a:pt x="509372" y="0"/>
                          <a:pt x="590489" y="0"/>
                        </a:cubicBezTo>
                        <a:cubicBezTo>
                          <a:pt x="698646" y="0"/>
                          <a:pt x="786324" y="87678"/>
                          <a:pt x="786324" y="195835"/>
                        </a:cubicBezTo>
                        <a:cubicBezTo>
                          <a:pt x="786324" y="303992"/>
                          <a:pt x="698646" y="391670"/>
                          <a:pt x="590489" y="391670"/>
                        </a:cubicBezTo>
                        <a:cubicBezTo>
                          <a:pt x="509372" y="391670"/>
                          <a:pt x="439773" y="342351"/>
                          <a:pt x="410044" y="272063"/>
                        </a:cubicBezTo>
                        <a:lnTo>
                          <a:pt x="394655" y="195840"/>
                        </a:lnTo>
                        <a:lnTo>
                          <a:pt x="379266" y="272063"/>
                        </a:lnTo>
                        <a:cubicBezTo>
                          <a:pt x="349537" y="342351"/>
                          <a:pt x="279939" y="391670"/>
                          <a:pt x="198821" y="391670"/>
                        </a:cubicBezTo>
                        <a:cubicBezTo>
                          <a:pt x="104184" y="391670"/>
                          <a:pt x="25226" y="324541"/>
                          <a:pt x="6965" y="235303"/>
                        </a:cubicBezTo>
                        <a:lnTo>
                          <a:pt x="2987" y="195840"/>
                        </a:lnTo>
                        <a:lnTo>
                          <a:pt x="0" y="225464"/>
                        </a:lnTo>
                        <a:lnTo>
                          <a:pt x="0" y="166206"/>
                        </a:lnTo>
                        <a:lnTo>
                          <a:pt x="2987" y="195830"/>
                        </a:lnTo>
                        <a:lnTo>
                          <a:pt x="6965" y="156367"/>
                        </a:lnTo>
                        <a:cubicBezTo>
                          <a:pt x="25226" y="67128"/>
                          <a:pt x="104184" y="0"/>
                          <a:pt x="198821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Rectangle 48"/>
                <p:cNvSpPr/>
                <p:nvPr/>
              </p:nvSpPr>
              <p:spPr>
                <a:xfrm>
                  <a:off x="2783405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312595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887062" y="3181017"/>
                  <a:ext cx="162318" cy="598865"/>
                </a:xfrm>
                <a:prstGeom prst="rect">
                  <a:avLst/>
                </a:prstGeom>
                <a:solidFill>
                  <a:srgbClr val="9B5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809549" y="3789256"/>
                  <a:ext cx="19828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11104345" y="4196990"/>
              <a:ext cx="810425" cy="470742"/>
              <a:chOff x="9590733" y="4225662"/>
              <a:chExt cx="810425" cy="47074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590733" y="4225662"/>
                <a:ext cx="810425" cy="4707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7181" y="4305060"/>
                <a:ext cx="344488" cy="29017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5510576"/>
            <a:ext cx="1667480" cy="9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to do at a leaf?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take any (complicated) action at a leaf</a:t>
            </a:r>
          </a:p>
          <a:p>
            <a:pPr lvl="1"/>
            <a:r>
              <a:rPr lang="en-IN" sz="2800" dirty="0"/>
              <a:t>Why not call another machine learning algorithm?</a:t>
            </a:r>
          </a:p>
          <a:p>
            <a:r>
              <a:rPr lang="en-IN" dirty="0" smtClean="0"/>
              <a:t>For </a:t>
            </a:r>
            <a:r>
              <a:rPr lang="en-IN" dirty="0"/>
              <a:t>speed, keep leaf action simple</a:t>
            </a:r>
          </a:p>
          <a:p>
            <a:pPr lvl="1"/>
            <a:r>
              <a:rPr lang="en-IN" sz="2800" dirty="0"/>
              <a:t>Simplest action – </a:t>
            </a:r>
            <a:r>
              <a:rPr lang="en-IN" sz="2800" dirty="0" smtClean="0"/>
              <a:t>constant prediction</a:t>
            </a:r>
            <a:endParaRPr lang="en-IN" sz="2800" dirty="0"/>
          </a:p>
          <a:p>
            <a:pPr lvl="1"/>
            <a:r>
              <a:rPr lang="en-IN" sz="2800" dirty="0" smtClean="0"/>
              <a:t>Such a DT will encode a piecewise constant</a:t>
            </a:r>
            <a:br>
              <a:rPr lang="en-IN" sz="2800" dirty="0" smtClean="0"/>
            </a:br>
            <a:r>
              <a:rPr lang="en-IN" sz="2800" dirty="0" smtClean="0"/>
              <a:t>prediction function</a:t>
            </a:r>
            <a:endParaRPr lang="en-US" sz="2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>
            <a:off x="11376871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0589515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9789186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9001829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8201500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414144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13815" y="5689336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826458" y="5691979"/>
            <a:ext cx="723178" cy="42006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6188047" y="2682560"/>
            <a:ext cx="5550413" cy="3009418"/>
            <a:chOff x="6188047" y="2682560"/>
            <a:chExt cx="5550413" cy="3009418"/>
          </a:xfrm>
        </p:grpSpPr>
        <p:sp>
          <p:nvSpPr>
            <p:cNvPr id="193" name="Rounded Rectangle 192"/>
            <p:cNvSpPr/>
            <p:nvPr/>
          </p:nvSpPr>
          <p:spPr>
            <a:xfrm>
              <a:off x="8601665" y="2682560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7013979" y="3684818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10189350" y="3684818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10983193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9395508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807822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6220136" y="4687077"/>
              <a:ext cx="723178" cy="420063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0" name="Straight Arrow Connector 199"/>
            <p:cNvCxnSpPr>
              <a:stCxn id="193" idx="1"/>
              <a:endCxn id="194" idx="0"/>
            </p:cNvCxnSpPr>
            <p:nvPr/>
          </p:nvCxnSpPr>
          <p:spPr>
            <a:xfrm flipH="1">
              <a:off x="7375568" y="2892592"/>
              <a:ext cx="1226097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1" name="Straight Arrow Connector 200"/>
            <p:cNvCxnSpPr>
              <a:stCxn id="193" idx="3"/>
              <a:endCxn id="195" idx="0"/>
            </p:cNvCxnSpPr>
            <p:nvPr/>
          </p:nvCxnSpPr>
          <p:spPr>
            <a:xfrm>
              <a:off x="9324842" y="2892592"/>
              <a:ext cx="1226097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2" name="Straight Arrow Connector 201"/>
            <p:cNvCxnSpPr>
              <a:stCxn id="194" idx="1"/>
              <a:endCxn id="199" idx="0"/>
            </p:cNvCxnSpPr>
            <p:nvPr/>
          </p:nvCxnSpPr>
          <p:spPr>
            <a:xfrm flipH="1">
              <a:off x="6581725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3" name="Straight Arrow Connector 202"/>
            <p:cNvCxnSpPr>
              <a:stCxn id="194" idx="3"/>
              <a:endCxn id="198" idx="0"/>
            </p:cNvCxnSpPr>
            <p:nvPr/>
          </p:nvCxnSpPr>
          <p:spPr>
            <a:xfrm>
              <a:off x="7737157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>
              <a:stCxn id="195" idx="3"/>
              <a:endCxn id="196" idx="0"/>
            </p:cNvCxnSpPr>
            <p:nvPr/>
          </p:nvCxnSpPr>
          <p:spPr>
            <a:xfrm>
              <a:off x="10912528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5" name="Straight Arrow Connector 204"/>
            <p:cNvCxnSpPr>
              <a:stCxn id="195" idx="1"/>
              <a:endCxn id="197" idx="0"/>
            </p:cNvCxnSpPr>
            <p:nvPr/>
          </p:nvCxnSpPr>
          <p:spPr>
            <a:xfrm flipH="1">
              <a:off x="9757097" y="3894851"/>
              <a:ext cx="432254" cy="7922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6" name="Straight Arrow Connector 205"/>
            <p:cNvCxnSpPr>
              <a:stCxn id="199" idx="2"/>
              <a:endCxn id="191" idx="0"/>
            </p:cNvCxnSpPr>
            <p:nvPr/>
          </p:nvCxnSpPr>
          <p:spPr>
            <a:xfrm flipH="1">
              <a:off x="6188047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7" name="Straight Arrow Connector 206"/>
            <p:cNvCxnSpPr>
              <a:stCxn id="198" idx="2"/>
              <a:endCxn id="189" idx="0"/>
            </p:cNvCxnSpPr>
            <p:nvPr/>
          </p:nvCxnSpPr>
          <p:spPr>
            <a:xfrm flipH="1">
              <a:off x="7775733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8" name="Straight Arrow Connector 207"/>
            <p:cNvCxnSpPr>
              <a:stCxn id="197" idx="2"/>
              <a:endCxn id="187" idx="0"/>
            </p:cNvCxnSpPr>
            <p:nvPr/>
          </p:nvCxnSpPr>
          <p:spPr>
            <a:xfrm flipH="1">
              <a:off x="9363418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9" name="Straight Arrow Connector 208"/>
            <p:cNvCxnSpPr>
              <a:stCxn id="196" idx="2"/>
              <a:endCxn id="185" idx="0"/>
            </p:cNvCxnSpPr>
            <p:nvPr/>
          </p:nvCxnSpPr>
          <p:spPr>
            <a:xfrm flipH="1">
              <a:off x="10951104" y="5107140"/>
              <a:ext cx="393678" cy="58483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0" name="Straight Arrow Connector 209"/>
            <p:cNvCxnSpPr>
              <a:stCxn id="199" idx="2"/>
              <a:endCxn id="190" idx="0"/>
            </p:cNvCxnSpPr>
            <p:nvPr/>
          </p:nvCxnSpPr>
          <p:spPr>
            <a:xfrm>
              <a:off x="6581725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1" name="Straight Arrow Connector 210"/>
            <p:cNvCxnSpPr>
              <a:stCxn id="198" idx="2"/>
              <a:endCxn id="188" idx="0"/>
            </p:cNvCxnSpPr>
            <p:nvPr/>
          </p:nvCxnSpPr>
          <p:spPr>
            <a:xfrm>
              <a:off x="8169411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2" name="Straight Arrow Connector 211"/>
            <p:cNvCxnSpPr>
              <a:stCxn id="197" idx="2"/>
              <a:endCxn id="186" idx="0"/>
            </p:cNvCxnSpPr>
            <p:nvPr/>
          </p:nvCxnSpPr>
          <p:spPr>
            <a:xfrm>
              <a:off x="9757097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3" name="Straight Arrow Connector 212"/>
            <p:cNvCxnSpPr>
              <a:stCxn id="196" idx="2"/>
              <a:endCxn id="184" idx="0"/>
            </p:cNvCxnSpPr>
            <p:nvPr/>
          </p:nvCxnSpPr>
          <p:spPr>
            <a:xfrm>
              <a:off x="11344782" y="5107140"/>
              <a:ext cx="393678" cy="58219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009" y="2747505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387" y="3749763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695" y="3749763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538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2775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167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481" y="4750702"/>
              <a:ext cx="344488" cy="290170"/>
            </a:xfrm>
            <a:prstGeom prst="rect">
              <a:avLst/>
            </a:prstGeom>
            <a:solidFill>
              <a:sysClr val="window" lastClr="FFFFFF"/>
            </a:solidFill>
          </p:spPr>
        </p:pic>
      </p:grpSp>
      <p:grpSp>
        <p:nvGrpSpPr>
          <p:cNvPr id="221" name="Group 220"/>
          <p:cNvGrpSpPr/>
          <p:nvPr/>
        </p:nvGrpSpPr>
        <p:grpSpPr>
          <a:xfrm>
            <a:off x="7539333" y="1980939"/>
            <a:ext cx="2875358" cy="642029"/>
            <a:chOff x="7539333" y="1980939"/>
            <a:chExt cx="2875358" cy="642029"/>
          </a:xfrm>
        </p:grpSpPr>
        <p:sp>
          <p:nvSpPr>
            <p:cNvPr id="222" name="Oval 221"/>
            <p:cNvSpPr/>
            <p:nvPr/>
          </p:nvSpPr>
          <p:spPr>
            <a:xfrm>
              <a:off x="8199062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427798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53139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8881875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9099501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9324842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9552153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9780889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9998515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10223856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7539333" y="2432133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768069" y="243213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7985695" y="243213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8199062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427798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8653139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8881875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9099501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324842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9552153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780889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9998515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10223856" y="2201570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7539333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7768069" y="220157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7985695" y="220157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8199062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427798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8653139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888187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9099501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9324842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9552153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9780889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999851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10223856" y="198093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7539333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7768069" y="1980939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7985695" y="198093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870307" y="5803948"/>
            <a:ext cx="635479" cy="190835"/>
            <a:chOff x="5874161" y="5803948"/>
            <a:chExt cx="635479" cy="190835"/>
          </a:xfrm>
        </p:grpSpPr>
        <p:sp>
          <p:nvSpPr>
            <p:cNvPr id="262" name="Oval 261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653168" y="5803948"/>
            <a:ext cx="635479" cy="190835"/>
            <a:chOff x="5874161" y="5803948"/>
            <a:chExt cx="635479" cy="190835"/>
          </a:xfrm>
        </p:grpSpPr>
        <p:sp>
          <p:nvSpPr>
            <p:cNvPr id="266" name="Oval 265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7454428" y="5803948"/>
            <a:ext cx="635479" cy="190835"/>
            <a:chOff x="5874161" y="5803948"/>
            <a:chExt cx="635479" cy="190835"/>
          </a:xfrm>
        </p:grpSpPr>
        <p:sp>
          <p:nvSpPr>
            <p:cNvPr id="270" name="Oval 269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45349" y="5803948"/>
            <a:ext cx="635479" cy="190835"/>
            <a:chOff x="5874161" y="5803948"/>
            <a:chExt cx="635479" cy="190835"/>
          </a:xfrm>
        </p:grpSpPr>
        <p:sp>
          <p:nvSpPr>
            <p:cNvPr id="274" name="Oval 273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9045678" y="5803948"/>
            <a:ext cx="635479" cy="190835"/>
            <a:chOff x="5874161" y="5803948"/>
            <a:chExt cx="635479" cy="190835"/>
          </a:xfrm>
        </p:grpSpPr>
        <p:sp>
          <p:nvSpPr>
            <p:cNvPr id="278" name="Oval 277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9839521" y="5803948"/>
            <a:ext cx="635479" cy="190835"/>
            <a:chOff x="5874161" y="5803948"/>
            <a:chExt cx="635479" cy="190835"/>
          </a:xfrm>
        </p:grpSpPr>
        <p:sp>
          <p:nvSpPr>
            <p:cNvPr id="282" name="Oval 281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0633364" y="5803948"/>
            <a:ext cx="635479" cy="190835"/>
            <a:chOff x="5874161" y="5803948"/>
            <a:chExt cx="635479" cy="190835"/>
          </a:xfrm>
        </p:grpSpPr>
        <p:sp>
          <p:nvSpPr>
            <p:cNvPr id="286" name="Oval 285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11417303" y="5803948"/>
            <a:ext cx="635479" cy="190835"/>
            <a:chOff x="5874161" y="5803948"/>
            <a:chExt cx="635479" cy="190835"/>
          </a:xfrm>
        </p:grpSpPr>
        <p:sp>
          <p:nvSpPr>
            <p:cNvPr id="290" name="Oval 289"/>
            <p:cNvSpPr/>
            <p:nvPr/>
          </p:nvSpPr>
          <p:spPr>
            <a:xfrm>
              <a:off x="5874161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6096483" y="5803948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6318805" y="580394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3" name="Rounded Rectangle 292"/>
          <p:cNvSpPr/>
          <p:nvPr/>
        </p:nvSpPr>
        <p:spPr>
          <a:xfrm>
            <a:off x="4211630" y="5470993"/>
            <a:ext cx="1086655" cy="631191"/>
          </a:xfrm>
          <a:prstGeom prst="roundRect">
            <a:avLst/>
          </a:prstGeom>
          <a:solidFill>
            <a:srgbClr val="00B0F0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4211630" y="3865337"/>
            <a:ext cx="1086655" cy="631191"/>
            <a:chOff x="4211630" y="3865337"/>
            <a:chExt cx="1086655" cy="631191"/>
          </a:xfrm>
        </p:grpSpPr>
        <p:sp>
          <p:nvSpPr>
            <p:cNvPr id="295" name="Rounded Rectangle 294"/>
            <p:cNvSpPr/>
            <p:nvPr/>
          </p:nvSpPr>
          <p:spPr>
            <a:xfrm>
              <a:off x="4211630" y="3865337"/>
              <a:ext cx="1086655" cy="631191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4306539" y="394561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5017499" y="3945616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306539" y="420747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5017499" y="420747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4543526" y="394561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4543526" y="420747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4780513" y="3943775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4780513" y="420563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211630" y="4664810"/>
            <a:ext cx="1086655" cy="631191"/>
            <a:chOff x="4211630" y="4664810"/>
            <a:chExt cx="1086655" cy="631191"/>
          </a:xfrm>
        </p:grpSpPr>
        <p:sp>
          <p:nvSpPr>
            <p:cNvPr id="305" name="Rounded Rectangle 304"/>
            <p:cNvSpPr/>
            <p:nvPr/>
          </p:nvSpPr>
          <p:spPr>
            <a:xfrm>
              <a:off x="4211630" y="4664810"/>
              <a:ext cx="1086655" cy="631191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378960" y="4986360"/>
              <a:ext cx="118414" cy="180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695377" y="4986360"/>
              <a:ext cx="118414" cy="180000"/>
            </a:xfrm>
            <a:prstGeom prst="rect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11795" y="4780280"/>
              <a:ext cx="118414" cy="38608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4306539" y="5166360"/>
              <a:ext cx="90179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10" name="Rectangle 309"/>
          <p:cNvSpPr/>
          <p:nvPr/>
        </p:nvSpPr>
        <p:spPr>
          <a:xfrm>
            <a:off x="2422138" y="5279537"/>
            <a:ext cx="738021" cy="987476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877671" y="3941978"/>
            <a:ext cx="1042127" cy="697235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911634" y="4276858"/>
            <a:ext cx="958869" cy="199015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899910" y="3946241"/>
            <a:ext cx="970596" cy="330617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877670" y="4645255"/>
            <a:ext cx="544470" cy="1126249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1877671" y="3948021"/>
            <a:ext cx="0" cy="231899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6" name="Straight Connector 315"/>
          <p:cNvCxnSpPr/>
          <p:nvPr/>
        </p:nvCxnSpPr>
        <p:spPr>
          <a:xfrm>
            <a:off x="1870503" y="4639213"/>
            <a:ext cx="1823691" cy="60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7" name="Straight Connector 316"/>
          <p:cNvCxnSpPr/>
          <p:nvPr/>
        </p:nvCxnSpPr>
        <p:spPr>
          <a:xfrm>
            <a:off x="2414973" y="4645256"/>
            <a:ext cx="0" cy="16217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8" name="Straight Connector 317"/>
          <p:cNvCxnSpPr/>
          <p:nvPr/>
        </p:nvCxnSpPr>
        <p:spPr>
          <a:xfrm>
            <a:off x="2414973" y="5282248"/>
            <a:ext cx="12792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9" name="Straight Connector 318"/>
          <p:cNvCxnSpPr>
            <a:endCxn id="311" idx="1"/>
          </p:cNvCxnSpPr>
          <p:nvPr/>
        </p:nvCxnSpPr>
        <p:spPr>
          <a:xfrm>
            <a:off x="885005" y="4276858"/>
            <a:ext cx="99266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0" name="Straight Connector 319"/>
          <p:cNvCxnSpPr/>
          <p:nvPr/>
        </p:nvCxnSpPr>
        <p:spPr>
          <a:xfrm>
            <a:off x="2919798" y="3948021"/>
            <a:ext cx="0" cy="6972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1" name="Straight Connector 320"/>
          <p:cNvCxnSpPr/>
          <p:nvPr/>
        </p:nvCxnSpPr>
        <p:spPr>
          <a:xfrm>
            <a:off x="1877670" y="5771504"/>
            <a:ext cx="537303" cy="604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Straight Connector 321"/>
          <p:cNvCxnSpPr/>
          <p:nvPr/>
        </p:nvCxnSpPr>
        <p:spPr>
          <a:xfrm>
            <a:off x="3160160" y="5282248"/>
            <a:ext cx="0" cy="9847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3" name="Rectangle 322"/>
          <p:cNvSpPr/>
          <p:nvPr/>
        </p:nvSpPr>
        <p:spPr>
          <a:xfrm>
            <a:off x="2912630" y="3946242"/>
            <a:ext cx="788731" cy="692971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884837" y="5784341"/>
            <a:ext cx="530136" cy="476628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167323" y="5279537"/>
            <a:ext cx="526871" cy="98747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22139" y="4647036"/>
            <a:ext cx="1272055" cy="626458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87413" y="3948021"/>
            <a:ext cx="3006781" cy="2491012"/>
            <a:chOff x="687413" y="3948021"/>
            <a:chExt cx="3006781" cy="2491012"/>
          </a:xfrm>
        </p:grpSpPr>
        <p:grpSp>
          <p:nvGrpSpPr>
            <p:cNvPr id="328" name="Group 327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29" name="Oval 328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3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2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293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23" grpId="0" animBg="1"/>
      <p:bldP spid="324" grpId="0" animBg="1"/>
      <p:bldP spid="325" grpId="0" animBg="1"/>
      <p:bldP spid="3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split a node into children nodes?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7" y="1328746"/>
            <a:ext cx="11510246" cy="420050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05436" y="1253750"/>
            <a:ext cx="5181128" cy="2548229"/>
            <a:chOff x="3505436" y="1253750"/>
            <a:chExt cx="5181128" cy="2548229"/>
          </a:xfrm>
        </p:grpSpPr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4339546" y="1253750"/>
              <a:ext cx="3512908" cy="20405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505436" y="2274000"/>
              <a:ext cx="834110" cy="15279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7852454" y="2274000"/>
              <a:ext cx="834110" cy="15279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573841" y="3294250"/>
            <a:ext cx="834110" cy="1527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4049" y="3294250"/>
            <a:ext cx="834110" cy="1527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94" y="1381577"/>
            <a:ext cx="3304411" cy="1751338"/>
          </a:xfrm>
          <a:prstGeom prst="rect">
            <a:avLst/>
          </a:prstGeom>
        </p:spPr>
      </p:pic>
      <p:sp>
        <p:nvSpPr>
          <p:cNvPr id="77" name="Rectangular Callout 76"/>
          <p:cNvSpPr/>
          <p:nvPr/>
        </p:nvSpPr>
        <p:spPr>
          <a:xfrm>
            <a:off x="6858001" y="3569863"/>
            <a:ext cx="5110270" cy="1299231"/>
          </a:xfrm>
          <a:prstGeom prst="wedgeRectCallout">
            <a:avLst>
              <a:gd name="adj1" fmla="val -61414"/>
              <a:gd name="adj2" fmla="val -8167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Notice, splitting a node is a classification problem in itself! Binary if two children, multiclass if more than 2 children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03" y="5003268"/>
            <a:ext cx="1733158" cy="1733158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6784049" y="5525343"/>
            <a:ext cx="3742554" cy="1278844"/>
          </a:xfrm>
          <a:prstGeom prst="wedgeRectCallout">
            <a:avLst>
              <a:gd name="adj1" fmla="val 70520"/>
              <a:gd name="adj2" fmla="val 20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Oh! So we are using a simple ML technique such as binary classification to learn a DT!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268"/>
            <a:ext cx="1733158" cy="1733158"/>
          </a:xfrm>
          <a:prstGeom prst="rect">
            <a:avLst/>
          </a:prstGeom>
        </p:spPr>
      </p:pic>
      <p:sp>
        <p:nvSpPr>
          <p:cNvPr id="83" name="Rectangular Callout 82"/>
          <p:cNvSpPr/>
          <p:nvPr/>
        </p:nvSpPr>
        <p:spPr>
          <a:xfrm>
            <a:off x="1860802" y="5525343"/>
            <a:ext cx="3759162" cy="1278844"/>
          </a:xfrm>
          <a:prstGeom prst="wedgeRectCallout">
            <a:avLst>
              <a:gd name="adj1" fmla="val -69496"/>
              <a:gd name="adj2" fmla="val -61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Can we use any classification technique to split a node or are there some restrictions?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8183" y="1120631"/>
            <a:ext cx="1468606" cy="1238929"/>
            <a:chOff x="12383748" y="1219011"/>
            <a:chExt cx="1862104" cy="1570887"/>
          </a:xfrm>
        </p:grpSpPr>
        <p:sp>
          <p:nvSpPr>
            <p:cNvPr id="85" name="Freeform 8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0" name="Rectangular Callout 89"/>
          <p:cNvSpPr/>
          <p:nvPr/>
        </p:nvSpPr>
        <p:spPr>
          <a:xfrm>
            <a:off x="1846020" y="1105964"/>
            <a:ext cx="5140407" cy="1133671"/>
          </a:xfrm>
          <a:prstGeom prst="wedgeRectCallout">
            <a:avLst>
              <a:gd name="adj1" fmla="val -67757"/>
              <a:gd name="adj2" fmla="val 5828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 principle there is no restriction (e.g. can even use a deep net to split a node). However, practical limitations are there.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1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80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1" grpId="0" animBg="1"/>
      <p:bldP spid="83" grpId="0" animBg="1"/>
      <p:bldP spid="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a Node – some lessons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Recall, one of the goals of DT is to speed up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prediction time</a:t>
                </a:r>
              </a:p>
              <a:p>
                <a:r>
                  <a:rPr lang="en-IN" dirty="0" smtClean="0"/>
                  <a:t>Thus, node splitting algorithm must be super fast otherwise no benefit of using DT – may just as well do NN directly</a:t>
                </a:r>
              </a:p>
              <a:p>
                <a:r>
                  <a:rPr lang="en-IN" dirty="0" smtClean="0"/>
                  <a:t>Often people carefully choose just a single feature and split a node based on that e.g. (age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IN" dirty="0" smtClean="0"/>
                  <a:t> 25 go left, age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 smtClean="0"/>
                  <a:t> 25 go right)</a:t>
                </a:r>
              </a:p>
              <a:p>
                <a:r>
                  <a:rPr lang="en-IN" dirty="0" smtClean="0"/>
                  <a:t>Such “simple classifiers” are often called </a:t>
                </a:r>
                <a:r>
                  <a:rPr lang="en-IN" i="1" dirty="0" smtClean="0"/>
                  <a:t>decision stumps</a:t>
                </a:r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3735039"/>
            <a:ext cx="1787723" cy="178772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337313" y="4272858"/>
            <a:ext cx="5201367" cy="1232832"/>
          </a:xfrm>
          <a:prstGeom prst="wedgeRectCallout">
            <a:avLst>
              <a:gd name="adj1" fmla="val 64902"/>
              <a:gd name="adj2" fmla="val 1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do I decide whether to use age or gender? Even if using age, how do I decide whether to threshold at 25 or 65?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2108" y="561907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994608" y="5591684"/>
            <a:ext cx="9859074" cy="1133671"/>
          </a:xfrm>
          <a:prstGeom prst="wedgeRectCallout">
            <a:avLst>
              <a:gd name="adj1" fmla="val -58554"/>
              <a:gd name="adj2" fmla="val 537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Usually, people go over all available features and all possible thresholds (can be slow if not done cleverly) and choose a feature and a threshold for that feature so that the child nodes that are created are as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pure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as possible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02" y="76572"/>
            <a:ext cx="1664279" cy="1664279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5229546" y="269289"/>
            <a:ext cx="5297056" cy="1185017"/>
          </a:xfrm>
          <a:prstGeom prst="wedgeRectCallout">
            <a:avLst>
              <a:gd name="adj1" fmla="val 64192"/>
              <a:gd name="adj2" fmla="val 307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Various notions of purity exist – entropy and Gini index for classification problems, variance for regression problems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877499"/>
            <a:ext cx="1720892" cy="1720892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229546" y="2104469"/>
            <a:ext cx="5297056" cy="1185017"/>
          </a:xfrm>
          <a:prstGeom prst="wedgeRectCallout">
            <a:avLst>
              <a:gd name="adj1" fmla="val 63998"/>
              <a:gd name="adj2" fmla="val 3423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Pure nodes are very convenient. We can make them leaves right away and not have to worry about splitting them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066411" y="1877500"/>
            <a:ext cx="4002545" cy="2257634"/>
          </a:xfrm>
          <a:prstGeom prst="wedgeRectCallout">
            <a:avLst>
              <a:gd name="adj1" fmla="val -56080"/>
              <a:gd name="adj2" fmla="val 1230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Making sure that the split is balanced </a:t>
            </a:r>
            <a:r>
              <a:rPr lang="en-US" sz="2400" smtClean="0">
                <a:solidFill>
                  <a:schemeClr val="tx1"/>
                </a:solidFill>
                <a:latin typeface="+mj-lt"/>
              </a:rPr>
              <a:t>(e.g.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roughly half the data points go left and right)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is also important to ensure that the tree is balanced. However, ensuring balance is often tricky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043785" y="4330629"/>
            <a:ext cx="4185761" cy="1133671"/>
          </a:xfrm>
          <a:prstGeom prst="wedgeRectCallout">
            <a:avLst>
              <a:gd name="adj1" fmla="val -52172"/>
              <a:gd name="adj2" fmla="val 7731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child node is completely pure if it contains training data of only one class.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3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16" grpId="0" animBg="1"/>
      <p:bldP spid="18" grpId="0" animBg="1"/>
      <p:bldP spid="1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Purifying Decision Stumps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374465" y="13731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42601" y="13731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339546" y="13792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5436" y="2524998"/>
            <a:ext cx="5181128" cy="1527979"/>
            <a:chOff x="3505436" y="2399499"/>
            <a:chExt cx="5181128" cy="1527979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3505436" y="23994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7852454" y="23994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674843" y="1675936"/>
            <a:ext cx="1373938" cy="1531682"/>
            <a:chOff x="4674843" y="1550437"/>
            <a:chExt cx="1373938" cy="1531682"/>
          </a:xfrm>
        </p:grpSpPr>
        <p:sp>
          <p:nvSpPr>
            <p:cNvPr id="12" name="Oval 11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6735" y="1675936"/>
            <a:ext cx="1135302" cy="1483566"/>
            <a:chOff x="6486735" y="1550437"/>
            <a:chExt cx="1135302" cy="1483566"/>
          </a:xfrm>
        </p:grpSpPr>
        <p:sp>
          <p:nvSpPr>
            <p:cNvPr id="18" name="Oval 17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1288815" y="39336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7598379" y="39336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0456" y="9188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1410" y="9188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>
            <a:off x="3982565" y="22439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1143106" y="20902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6771" y="24502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906327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394048" y="24334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7713" y="20734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157269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73941" y="1093040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28137" y="17195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91802" y="27995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991358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10479079" y="28201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42744" y="17401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0242300" y="31595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758972" y="1093041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702" y="32451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60691" y="32451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47" name="Freeform 4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635" y="5211417"/>
            <a:ext cx="1664279" cy="1664279"/>
          </a:xfrm>
          <a:prstGeom prst="rect">
            <a:avLst/>
          </a:prstGeom>
        </p:spPr>
      </p:pic>
      <p:sp>
        <p:nvSpPr>
          <p:cNvPr id="54" name="Rectangular Callout 53"/>
          <p:cNvSpPr/>
          <p:nvPr/>
        </p:nvSpPr>
        <p:spPr>
          <a:xfrm>
            <a:off x="7931649" y="6058425"/>
            <a:ext cx="2799485" cy="736904"/>
          </a:xfrm>
          <a:prstGeom prst="wedgeRectCallout">
            <a:avLst>
              <a:gd name="adj1" fmla="val 64192"/>
              <a:gd name="adj2" fmla="val 307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Vertical split is more pure – lets go with it!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Rectangular Callout 114"/>
          <p:cNvSpPr/>
          <p:nvPr/>
        </p:nvSpPr>
        <p:spPr>
          <a:xfrm>
            <a:off x="8758972" y="410966"/>
            <a:ext cx="2880762" cy="578834"/>
          </a:xfrm>
          <a:prstGeom prst="wedgeRectCallout">
            <a:avLst>
              <a:gd name="adj1" fmla="val -81096"/>
              <a:gd name="adj2" fmla="val 13226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Purest vertical split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Rectangular Callout 115"/>
          <p:cNvSpPr/>
          <p:nvPr/>
        </p:nvSpPr>
        <p:spPr>
          <a:xfrm>
            <a:off x="496673" y="496133"/>
            <a:ext cx="3171201" cy="475393"/>
          </a:xfrm>
          <a:prstGeom prst="wedgeRectCallout">
            <a:avLst>
              <a:gd name="adj1" fmla="val 69623"/>
              <a:gd name="adj2" fmla="val 14178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Purest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horizontal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split</a:t>
            </a:r>
          </a:p>
        </p:txBody>
      </p:sp>
      <p:sp>
        <p:nvSpPr>
          <p:cNvPr id="117" name="Rectangular Callout 116"/>
          <p:cNvSpPr/>
          <p:nvPr/>
        </p:nvSpPr>
        <p:spPr>
          <a:xfrm>
            <a:off x="2363070" y="5193717"/>
            <a:ext cx="5489384" cy="736904"/>
          </a:xfrm>
          <a:prstGeom prst="wedgeRectCallout">
            <a:avLst>
              <a:gd name="adj1" fmla="val -71047"/>
              <a:gd name="adj2" fmla="val 1246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Search purest horizontal split by going over all possible thresholds and checking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2363070" y="6058425"/>
            <a:ext cx="5489384" cy="736904"/>
          </a:xfrm>
          <a:prstGeom prst="wedgeRectCallout">
            <a:avLst>
              <a:gd name="adj1" fmla="val -74603"/>
              <a:gd name="adj2" fmla="val 3960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Two possible splitting directions. Let us choose the one that gives us purer children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1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00105 0.1557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5 L 4.16667E-6 2.96296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612 0.0020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8 L 0.11289 0.00208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8 L 4.16667E-6 -3.7037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8372 -0.0062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6666 -0.0027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2385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5 L -0.14401 0.1930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  <p:bldP spid="28" grpId="0" animBg="1"/>
      <p:bldP spid="29" grpId="0" animBg="1"/>
      <p:bldP spid="31" grpId="0" animBg="1"/>
      <p:bldP spid="32" grpId="0" animBg="1"/>
      <p:bldP spid="34" grpId="0"/>
      <p:bldP spid="35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5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splitting via </a:t>
            </a:r>
            <a:r>
              <a:rPr lang="en-IN" dirty="0" err="1" smtClean="0"/>
              <a:t>LwP</a:t>
            </a:r>
            <a:r>
              <a:rPr lang="en-IN" dirty="0" smtClean="0"/>
              <a:t>/linear classifiers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4339546" y="1572062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05436" y="2910624"/>
            <a:ext cx="5181128" cy="1527979"/>
            <a:chOff x="3505436" y="2592312"/>
            <a:chExt cx="5181128" cy="1527979"/>
          </a:xfrm>
        </p:grpSpPr>
        <p:cxnSp>
          <p:nvCxnSpPr>
            <p:cNvPr id="30" name="Straight Arrow Connector 29"/>
            <p:cNvCxnSpPr>
              <a:stCxn id="28" idx="1"/>
            </p:cNvCxnSpPr>
            <p:nvPr/>
          </p:nvCxnSpPr>
          <p:spPr>
            <a:xfrm flipH="1">
              <a:off x="3505436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>
              <a:off x="7852454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4674843" y="1868749"/>
            <a:ext cx="1373938" cy="1531682"/>
            <a:chOff x="4674843" y="1550437"/>
            <a:chExt cx="1373938" cy="1531682"/>
          </a:xfrm>
        </p:grpSpPr>
        <p:sp>
          <p:nvSpPr>
            <p:cNvPr id="33" name="Oval 32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86735" y="1868749"/>
            <a:ext cx="1135302" cy="1483566"/>
            <a:chOff x="6486735" y="1550437"/>
            <a:chExt cx="1135302" cy="1483566"/>
          </a:xfrm>
        </p:grpSpPr>
        <p:sp>
          <p:nvSpPr>
            <p:cNvPr id="39" name="Oval 38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5-Point Star 43"/>
          <p:cNvSpPr/>
          <p:nvPr/>
        </p:nvSpPr>
        <p:spPr>
          <a:xfrm>
            <a:off x="5136840" y="2394927"/>
            <a:ext cx="352927" cy="352927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5-Point Star 44"/>
          <p:cNvSpPr/>
          <p:nvPr/>
        </p:nvSpPr>
        <p:spPr>
          <a:xfrm>
            <a:off x="6983793" y="2415482"/>
            <a:ext cx="352927" cy="352927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1288815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7598379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40456" y="111162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/>
          <p:cNvCxnSpPr>
            <a:stCxn id="44" idx="4"/>
          </p:cNvCxnSpPr>
          <p:nvPr/>
        </p:nvCxnSpPr>
        <p:spPr>
          <a:xfrm flipV="1">
            <a:off x="5489767" y="2117698"/>
            <a:ext cx="623005" cy="41203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H="1" flipV="1">
            <a:off x="6092983" y="2097136"/>
            <a:ext cx="890810" cy="4531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11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8372 -0.0062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6666 -0.0027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238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8" grpId="2" animBg="1"/>
      <p:bldP spid="48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splitting via </a:t>
            </a:r>
            <a:r>
              <a:rPr lang="en-IN" dirty="0" err="1"/>
              <a:t>LwP</a:t>
            </a:r>
            <a:r>
              <a:rPr lang="en-IN" dirty="0"/>
              <a:t>/linear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48" name="Freeform 47"/>
          <p:cNvSpPr/>
          <p:nvPr/>
        </p:nvSpPr>
        <p:spPr>
          <a:xfrm rot="1800000">
            <a:off x="4214797" y="878910"/>
            <a:ext cx="2071247" cy="2910372"/>
          </a:xfrm>
          <a:custGeom>
            <a:avLst/>
            <a:gdLst>
              <a:gd name="connsiteX0" fmla="*/ 170102 w 2071247"/>
              <a:gd name="connsiteY0" fmla="*/ 1097627 h 2910372"/>
              <a:gd name="connsiteX1" fmla="*/ 2071247 w 2071247"/>
              <a:gd name="connsiteY1" fmla="*/ 0 h 2910372"/>
              <a:gd name="connsiteX2" fmla="*/ 2071247 w 2071247"/>
              <a:gd name="connsiteY2" fmla="*/ 2356167 h 2910372"/>
              <a:gd name="connsiteX3" fmla="*/ 1190352 w 2071247"/>
              <a:gd name="connsiteY3" fmla="*/ 2864752 h 2910372"/>
              <a:gd name="connsiteX4" fmla="*/ 725781 w 2071247"/>
              <a:gd name="connsiteY4" fmla="*/ 2740270 h 2910372"/>
              <a:gd name="connsiteX5" fmla="*/ 45621 w 2071247"/>
              <a:gd name="connsiteY5" fmla="*/ 1562198 h 2910372"/>
              <a:gd name="connsiteX6" fmla="*/ 170102 w 2071247"/>
              <a:gd name="connsiteY6" fmla="*/ 1097627 h 291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247" h="2910372">
                <a:moveTo>
                  <a:pt x="170102" y="1097627"/>
                </a:moveTo>
                <a:lnTo>
                  <a:pt x="2071247" y="0"/>
                </a:lnTo>
                <a:lnTo>
                  <a:pt x="2071247" y="2356167"/>
                </a:lnTo>
                <a:lnTo>
                  <a:pt x="1190352" y="2864752"/>
                </a:lnTo>
                <a:cubicBezTo>
                  <a:pt x="1027689" y="2958665"/>
                  <a:pt x="819694" y="2902933"/>
                  <a:pt x="725781" y="2740270"/>
                </a:cubicBezTo>
                <a:lnTo>
                  <a:pt x="45621" y="1562198"/>
                </a:lnTo>
                <a:cubicBezTo>
                  <a:pt x="-48293" y="1399535"/>
                  <a:pt x="7439" y="1191540"/>
                  <a:pt x="170102" y="1097627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/>
          <p:cNvSpPr>
            <a:spLocks noChangeAspect="1"/>
          </p:cNvSpPr>
          <p:nvPr/>
        </p:nvSpPr>
        <p:spPr>
          <a:xfrm>
            <a:off x="5733314" y="1542699"/>
            <a:ext cx="2145658" cy="2040500"/>
          </a:xfrm>
          <a:custGeom>
            <a:avLst/>
            <a:gdLst>
              <a:gd name="connsiteX0" fmla="*/ 1178083 w 2145658"/>
              <a:gd name="connsiteY0" fmla="*/ 0 h 2040500"/>
              <a:gd name="connsiteX1" fmla="*/ 1805568 w 2145658"/>
              <a:gd name="connsiteY1" fmla="*/ 0 h 2040500"/>
              <a:gd name="connsiteX2" fmla="*/ 2145658 w 2145658"/>
              <a:gd name="connsiteY2" fmla="*/ 340090 h 2040500"/>
              <a:gd name="connsiteX3" fmla="*/ 2145658 w 2145658"/>
              <a:gd name="connsiteY3" fmla="*/ 1700410 h 2040500"/>
              <a:gd name="connsiteX4" fmla="*/ 1805568 w 2145658"/>
              <a:gd name="connsiteY4" fmla="*/ 2040500 h 2040500"/>
              <a:gd name="connsiteX5" fmla="*/ 0 w 2145658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5658" h="2040500">
                <a:moveTo>
                  <a:pt x="1178083" y="0"/>
                </a:moveTo>
                <a:lnTo>
                  <a:pt x="1805568" y="0"/>
                </a:lnTo>
                <a:cubicBezTo>
                  <a:pt x="1993395" y="0"/>
                  <a:pt x="2145658" y="152263"/>
                  <a:pt x="2145658" y="340090"/>
                </a:cubicBezTo>
                <a:lnTo>
                  <a:pt x="2145658" y="1700410"/>
                </a:lnTo>
                <a:cubicBezTo>
                  <a:pt x="2145658" y="1888237"/>
                  <a:pt x="1993395" y="2040500"/>
                  <a:pt x="1805568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4339546" y="1572062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505436" y="2910624"/>
            <a:ext cx="5181128" cy="1527979"/>
            <a:chOff x="3505436" y="2592312"/>
            <a:chExt cx="5181128" cy="1527979"/>
          </a:xfrm>
        </p:grpSpPr>
        <p:cxnSp>
          <p:nvCxnSpPr>
            <p:cNvPr id="52" name="Straight Arrow Connector 51"/>
            <p:cNvCxnSpPr>
              <a:stCxn id="50" idx="1"/>
            </p:cNvCxnSpPr>
            <p:nvPr/>
          </p:nvCxnSpPr>
          <p:spPr>
            <a:xfrm flipH="1">
              <a:off x="3505436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50" idx="3"/>
            </p:cNvCxnSpPr>
            <p:nvPr/>
          </p:nvCxnSpPr>
          <p:spPr>
            <a:xfrm>
              <a:off x="7852454" y="2592312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674843" y="1868749"/>
            <a:ext cx="1373938" cy="1531682"/>
            <a:chOff x="4674843" y="1550437"/>
            <a:chExt cx="1373938" cy="1531682"/>
          </a:xfrm>
        </p:grpSpPr>
        <p:sp>
          <p:nvSpPr>
            <p:cNvPr id="55" name="Oval 54"/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86735" y="1868749"/>
            <a:ext cx="1135302" cy="1483566"/>
            <a:chOff x="6486735" y="1550437"/>
            <a:chExt cx="1135302" cy="1483566"/>
          </a:xfrm>
        </p:grpSpPr>
        <p:sp>
          <p:nvSpPr>
            <p:cNvPr id="61" name="Oval 60"/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288815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>
            <a:spLocks noChangeAspect="1"/>
          </p:cNvSpPr>
          <p:nvPr/>
        </p:nvSpPr>
        <p:spPr>
          <a:xfrm>
            <a:off x="7598379" y="4126433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940456" y="1111624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rot="1800000">
            <a:off x="6246282" y="1050006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535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8372 -0.0062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6666 -0.0027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238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6 L -0.27031 0.5914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6" grpId="0" animBg="1"/>
      <p:bldP spid="67" grpId="0" animBg="1"/>
      <p:bldP spid="68" grpId="0" animBg="1"/>
      <p:bldP spid="68" grpId="1" animBg="1"/>
      <p:bldP spid="68" grpId="2" animBg="1"/>
      <p:bldP spid="68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Final Recap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5585315" y="1007209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3342969" y="2422735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827661" y="2422735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48834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9504841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8392829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706488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262494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150483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464142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020149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3908136" y="5257519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221798" y="3838260"/>
            <a:ext cx="1021368" cy="59327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2777802" y="5253788"/>
            <a:ext cx="1021368" cy="5932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65791" y="5257520"/>
            <a:ext cx="1021368" cy="59327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>
            <a:stCxn id="157" idx="1"/>
            <a:endCxn id="158" idx="0"/>
          </p:cNvCxnSpPr>
          <p:nvPr/>
        </p:nvCxnSpPr>
        <p:spPr>
          <a:xfrm flipH="1">
            <a:off x="3853655" y="1303844"/>
            <a:ext cx="1731661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3" name="Straight Arrow Connector 172"/>
          <p:cNvCxnSpPr>
            <a:stCxn id="157" idx="3"/>
            <a:endCxn id="159" idx="0"/>
          </p:cNvCxnSpPr>
          <p:nvPr/>
        </p:nvCxnSpPr>
        <p:spPr>
          <a:xfrm>
            <a:off x="6606685" y="1303844"/>
            <a:ext cx="1731661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4" name="Straight Arrow Connector 173"/>
          <p:cNvCxnSpPr>
            <a:stCxn id="158" idx="1"/>
            <a:endCxn id="169" idx="0"/>
          </p:cNvCxnSpPr>
          <p:nvPr/>
        </p:nvCxnSpPr>
        <p:spPr>
          <a:xfrm flipH="1">
            <a:off x="2732481" y="2719370"/>
            <a:ext cx="610487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5" name="Straight Arrow Connector 174"/>
          <p:cNvCxnSpPr>
            <a:stCxn id="158" idx="3"/>
            <a:endCxn id="166" idx="0"/>
          </p:cNvCxnSpPr>
          <p:nvPr/>
        </p:nvCxnSpPr>
        <p:spPr>
          <a:xfrm>
            <a:off x="4364339" y="2719370"/>
            <a:ext cx="610489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6" name="Straight Arrow Connector 175"/>
          <p:cNvCxnSpPr>
            <a:stCxn id="159" idx="3"/>
            <a:endCxn id="160" idx="0"/>
          </p:cNvCxnSpPr>
          <p:nvPr/>
        </p:nvCxnSpPr>
        <p:spPr>
          <a:xfrm>
            <a:off x="8849032" y="2719370"/>
            <a:ext cx="610489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7" name="Straight Arrow Connector 176"/>
          <p:cNvCxnSpPr>
            <a:stCxn id="159" idx="1"/>
            <a:endCxn id="163" idx="0"/>
          </p:cNvCxnSpPr>
          <p:nvPr/>
        </p:nvCxnSpPr>
        <p:spPr>
          <a:xfrm flipH="1">
            <a:off x="7217174" y="2719370"/>
            <a:ext cx="610487" cy="11188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8" name="Straight Arrow Connector 177"/>
          <p:cNvCxnSpPr>
            <a:stCxn id="169" idx="2"/>
            <a:endCxn id="171" idx="0"/>
          </p:cNvCxnSpPr>
          <p:nvPr/>
        </p:nvCxnSpPr>
        <p:spPr>
          <a:xfrm flipH="1">
            <a:off x="2176477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9" name="Straight Arrow Connector 178"/>
          <p:cNvCxnSpPr>
            <a:stCxn id="166" idx="2"/>
            <a:endCxn id="168" idx="0"/>
          </p:cNvCxnSpPr>
          <p:nvPr/>
        </p:nvCxnSpPr>
        <p:spPr>
          <a:xfrm flipH="1">
            <a:off x="4418822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0" name="Straight Arrow Connector 179"/>
          <p:cNvCxnSpPr>
            <a:stCxn id="163" idx="2"/>
            <a:endCxn id="165" idx="0"/>
          </p:cNvCxnSpPr>
          <p:nvPr/>
        </p:nvCxnSpPr>
        <p:spPr>
          <a:xfrm flipH="1">
            <a:off x="6661167" y="4431531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1" name="Straight Arrow Connector 180"/>
          <p:cNvCxnSpPr>
            <a:stCxn id="160" idx="2"/>
            <a:endCxn id="162" idx="0"/>
          </p:cNvCxnSpPr>
          <p:nvPr/>
        </p:nvCxnSpPr>
        <p:spPr>
          <a:xfrm flipH="1">
            <a:off x="8903514" y="4431527"/>
            <a:ext cx="556007" cy="8259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2" name="Straight Arrow Connector 181"/>
          <p:cNvCxnSpPr>
            <a:stCxn id="169" idx="2"/>
            <a:endCxn id="170" idx="0"/>
          </p:cNvCxnSpPr>
          <p:nvPr/>
        </p:nvCxnSpPr>
        <p:spPr>
          <a:xfrm>
            <a:off x="2732481" y="4431527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3" name="Straight Arrow Connector 182"/>
          <p:cNvCxnSpPr>
            <a:stCxn id="166" idx="2"/>
            <a:endCxn id="167" idx="0"/>
          </p:cNvCxnSpPr>
          <p:nvPr/>
        </p:nvCxnSpPr>
        <p:spPr>
          <a:xfrm>
            <a:off x="4974828" y="4431527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4" name="Straight Arrow Connector 183"/>
          <p:cNvCxnSpPr>
            <a:stCxn id="163" idx="2"/>
            <a:endCxn id="164" idx="0"/>
          </p:cNvCxnSpPr>
          <p:nvPr/>
        </p:nvCxnSpPr>
        <p:spPr>
          <a:xfrm>
            <a:off x="7217175" y="4431524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5" name="Straight Arrow Connector 184"/>
          <p:cNvCxnSpPr>
            <a:stCxn id="160" idx="2"/>
            <a:endCxn id="161" idx="0"/>
          </p:cNvCxnSpPr>
          <p:nvPr/>
        </p:nvCxnSpPr>
        <p:spPr>
          <a:xfrm>
            <a:off x="9459526" y="4431521"/>
            <a:ext cx="556007" cy="8222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86" name="Group 185"/>
          <p:cNvGrpSpPr/>
          <p:nvPr/>
        </p:nvGrpSpPr>
        <p:grpSpPr>
          <a:xfrm>
            <a:off x="5606000" y="1056864"/>
            <a:ext cx="238692" cy="246980"/>
            <a:chOff x="1164658" y="1087656"/>
            <a:chExt cx="178424" cy="184619"/>
          </a:xfrm>
        </p:grpSpPr>
        <p:sp>
          <p:nvSpPr>
            <p:cNvPr id="187" name="Oval 18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346012" y="1056864"/>
            <a:ext cx="238692" cy="246980"/>
            <a:chOff x="1164658" y="1087656"/>
            <a:chExt cx="178424" cy="184619"/>
          </a:xfrm>
        </p:grpSpPr>
        <p:sp>
          <p:nvSpPr>
            <p:cNvPr id="192" name="Oval 19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852671" y="1056864"/>
            <a:ext cx="238692" cy="246980"/>
            <a:chOff x="1164658" y="1087656"/>
            <a:chExt cx="178424" cy="184619"/>
          </a:xfrm>
        </p:grpSpPr>
        <p:sp>
          <p:nvSpPr>
            <p:cNvPr id="197" name="Oval 19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099342" y="1056864"/>
            <a:ext cx="238692" cy="246980"/>
            <a:chOff x="1164658" y="1087656"/>
            <a:chExt cx="178424" cy="184619"/>
          </a:xfrm>
        </p:grpSpPr>
        <p:sp>
          <p:nvSpPr>
            <p:cNvPr id="202" name="Oval 20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606000" y="1303844"/>
            <a:ext cx="238692" cy="246980"/>
            <a:chOff x="1164658" y="1087656"/>
            <a:chExt cx="178424" cy="184619"/>
          </a:xfrm>
          <a:solidFill>
            <a:srgbClr val="2ECC71"/>
          </a:solidFill>
        </p:grpSpPr>
        <p:sp>
          <p:nvSpPr>
            <p:cNvPr id="207" name="Oval 20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346012" y="1303844"/>
            <a:ext cx="238692" cy="246980"/>
            <a:chOff x="1164658" y="1087656"/>
            <a:chExt cx="178424" cy="184619"/>
          </a:xfrm>
        </p:grpSpPr>
        <p:sp>
          <p:nvSpPr>
            <p:cNvPr id="212" name="Oval 21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852671" y="1303844"/>
            <a:ext cx="238692" cy="246980"/>
            <a:chOff x="1164658" y="1087656"/>
            <a:chExt cx="178424" cy="184619"/>
          </a:xfrm>
        </p:grpSpPr>
        <p:sp>
          <p:nvSpPr>
            <p:cNvPr id="217" name="Oval 216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6099342" y="1303844"/>
            <a:ext cx="238692" cy="246980"/>
            <a:chOff x="1164658" y="1087656"/>
            <a:chExt cx="178424" cy="184619"/>
          </a:xfrm>
        </p:grpSpPr>
        <p:sp>
          <p:nvSpPr>
            <p:cNvPr id="222" name="Oval 221"/>
            <p:cNvSpPr/>
            <p:nvPr/>
          </p:nvSpPr>
          <p:spPr>
            <a:xfrm>
              <a:off x="1164658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253870" y="1087656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1164658" y="1183063"/>
              <a:ext cx="89212" cy="8921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1253870" y="1183063"/>
              <a:ext cx="89212" cy="8921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26" name="Picture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83" y="1130228"/>
            <a:ext cx="425718" cy="358592"/>
          </a:xfrm>
          <a:prstGeom prst="rect">
            <a:avLst/>
          </a:prstGeom>
          <a:noFill/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28" y="2541644"/>
            <a:ext cx="425718" cy="358592"/>
          </a:xfrm>
          <a:prstGeom prst="rect">
            <a:avLst/>
          </a:prstGeom>
          <a:noFill/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06" y="3951162"/>
            <a:ext cx="425718" cy="358592"/>
          </a:xfrm>
          <a:prstGeom prst="rect">
            <a:avLst/>
          </a:prstGeom>
          <a:noFill/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18" y="3951162"/>
            <a:ext cx="425718" cy="358592"/>
          </a:xfrm>
          <a:prstGeom prst="rect">
            <a:avLst/>
          </a:prstGeom>
          <a:noFill/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45" y="2540074"/>
            <a:ext cx="425718" cy="358592"/>
          </a:xfrm>
          <a:prstGeom prst="rect">
            <a:avLst/>
          </a:prstGeom>
          <a:noFill/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13" y="3955595"/>
            <a:ext cx="425718" cy="358592"/>
          </a:xfrm>
          <a:prstGeom prst="rect">
            <a:avLst/>
          </a:prstGeom>
          <a:noFill/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7" y="3951162"/>
            <a:ext cx="425718" cy="35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20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7344 0.2060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030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3307 0.20579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102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15338 0.2060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10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19283 0.2057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1027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12943 0.2060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103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2956 0.2057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1027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19674 0.20602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030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19609 0.2057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0.20602 L -0.28841 0.4268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11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1 0.20579 L -0.25078 0.39491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937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43 0.20602 L -0.08203 0.4280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108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56 0.20579 L -0.04544 0.3949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38 0.20602 L 0.06328 0.42801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11042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07 0.20578 L 0.07877 0.391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925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3 0.20578 L 0.24362 0.39491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939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0602 L 0.26627 0.42801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42685 L -0.31132 0.638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0602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9 0.39491 L -0.22018 0.6013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0.42801 L -0.10859 0.63449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0324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4 0.3949 L -0.01588 0.60486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77 0.3919 L 0.10885 0.59838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0324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8 0.42801 L 0.03632 0.63449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7 0.42801 L 0.29127 0.63449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032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62 0.39491 L 0.22031 0.60185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1" grpId="0" animBg="1"/>
      <p:bldP spid="161" grpId="1" animBg="1"/>
      <p:bldP spid="162" grpId="0" animBg="1"/>
      <p:bldP spid="162" grpId="1" animBg="1"/>
      <p:bldP spid="163" grpId="0" animBg="1"/>
      <p:bldP spid="164" grpId="0" animBg="1"/>
      <p:bldP spid="164" grpId="1" animBg="1"/>
      <p:bldP spid="165" grpId="0" animBg="1"/>
      <p:bldP spid="165" grpId="1" animBg="1"/>
      <p:bldP spid="16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170" grpId="0" animBg="1"/>
      <p:bldP spid="170" grpId="1" animBg="1"/>
      <p:bldP spid="171" grpId="0" animBg="1"/>
      <p:bldP spid="1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Pruning Strategies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Stop if node is pure or almost pure</a:t>
                </a:r>
              </a:p>
              <a:p>
                <a:r>
                  <a:rPr lang="en-US" dirty="0"/>
                  <a:t>Stop if all features </a:t>
                </a:r>
                <a:r>
                  <a:rPr lang="en-US" dirty="0" smtClean="0"/>
                  <a:t>exhausted – avoid using a </a:t>
                </a:r>
                <a:r>
                  <a:rPr lang="en-US" dirty="0"/>
                  <a:t>feature twice on a path</a:t>
                </a:r>
              </a:p>
              <a:p>
                <a:pPr lvl="1"/>
                <a:r>
                  <a:rPr lang="en-US" dirty="0"/>
                  <a:t>Limits depth of tree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of dimensions)  </a:t>
                </a:r>
                <a:endParaRPr lang="en-US" dirty="0"/>
              </a:p>
              <a:p>
                <a:r>
                  <a:rPr lang="en-US" dirty="0"/>
                  <a:t>Can stop if a node is </a:t>
                </a:r>
                <a:r>
                  <a:rPr lang="en-US" dirty="0" smtClean="0"/>
                  <a:t>ill-populated i.e. has few training points</a:t>
                </a:r>
                <a:endParaRPr lang="en-US" dirty="0"/>
              </a:p>
              <a:p>
                <a:r>
                  <a:rPr lang="en-US" dirty="0"/>
                  <a:t>Can </a:t>
                </a:r>
                <a:r>
                  <a:rPr lang="en-US" dirty="0" smtClean="0"/>
                  <a:t>also (over) grow </a:t>
                </a:r>
                <a:r>
                  <a:rPr lang="en-US" dirty="0"/>
                  <a:t>a tree and then merge </a:t>
                </a:r>
                <a:r>
                  <a:rPr lang="en-US" dirty="0" smtClean="0"/>
                  <a:t>nodes to shrink it</a:t>
                </a:r>
                <a:endParaRPr lang="en-US" dirty="0"/>
              </a:p>
              <a:p>
                <a:r>
                  <a:rPr lang="en-US" dirty="0"/>
                  <a:t>Merge two leaves and see if it worsens </a:t>
                </a:r>
                <a:r>
                  <a:rPr lang="en-US" dirty="0" smtClean="0"/>
                  <a:t>performance on the validation set or </a:t>
                </a:r>
                <a:r>
                  <a:rPr lang="en-US" dirty="0"/>
                  <a:t>not </a:t>
                </a:r>
                <a:r>
                  <a:rPr lang="en-US" dirty="0" smtClean="0"/>
                  <a:t>– rinse and repeat</a:t>
                </a:r>
                <a:endParaRPr lang="en-US" dirty="0"/>
              </a:p>
              <a:p>
                <a:r>
                  <a:rPr lang="en-US" dirty="0"/>
                  <a:t>Use a validation set to make these </a:t>
                </a:r>
                <a:r>
                  <a:rPr lang="en-US" dirty="0" smtClean="0"/>
                  <a:t>decisions (never touch test set)</a:t>
                </a:r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form groups of 5 by Wednesday – will give you an online form to specify your group details – please do not mail group details to me</a:t>
            </a:r>
          </a:p>
          <a:p>
            <a:r>
              <a:rPr lang="en-IN" dirty="0" smtClean="0"/>
              <a:t>Please activate your Piazza account if not done so</a:t>
            </a:r>
          </a:p>
          <a:p>
            <a:r>
              <a:rPr lang="en-IN" dirty="0" smtClean="0"/>
              <a:t>Heads-up: Quiz 1 is coming up next week August 14 – do not miss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- Lessons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Very fast at making predictions (if tree is reasonably balanced)</a:t>
            </a:r>
          </a:p>
          <a:p>
            <a:r>
              <a:rPr lang="en-IN" dirty="0" smtClean="0"/>
              <a:t>Can handle discrete data (even non numeric data) as well – e.g. can have a stump as: blood group AB or O go left, else go right</a:t>
            </a:r>
          </a:p>
          <a:p>
            <a:r>
              <a:rPr lang="en-IN" dirty="0" err="1" smtClean="0"/>
              <a:t>LwP</a:t>
            </a:r>
            <a:r>
              <a:rPr lang="en-IN" dirty="0" smtClean="0"/>
              <a:t>, NN have difficulty with such non-numeric and discrete data since difficult to define distance and averages with them (however, there are workarounds to do NN/</a:t>
            </a:r>
            <a:r>
              <a:rPr lang="en-IN" dirty="0" err="1" smtClean="0"/>
              <a:t>LwP</a:t>
            </a:r>
            <a:r>
              <a:rPr lang="en-IN" dirty="0" smtClean="0"/>
              <a:t> with discrete data as well)</a:t>
            </a:r>
          </a:p>
          <a:p>
            <a:r>
              <a:rPr lang="en-IN" dirty="0" smtClean="0"/>
              <a:t>Tons of DT algorithms – both classical (ID3, C4.5) as well as very recent (GBDT, LPSR, </a:t>
            </a:r>
            <a:r>
              <a:rPr lang="en-IN" dirty="0" err="1" smtClean="0"/>
              <a:t>Parabel</a:t>
            </a:r>
            <a:r>
              <a:rPr lang="en-IN" dirty="0" smtClean="0"/>
              <a:t>) – DTs are versatile and very useful</a:t>
            </a:r>
          </a:p>
          <a:p>
            <a:r>
              <a:rPr lang="en-IN" dirty="0" smtClean="0"/>
              <a:t>Reason: DT learning is an NP hard problem – no single </a:t>
            </a:r>
            <a:r>
              <a:rPr lang="en-IN" dirty="0" err="1" smtClean="0"/>
              <a:t>algo</a:t>
            </a:r>
            <a:r>
              <a:rPr lang="en-IN" dirty="0"/>
              <a:t>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r>
              <a:rPr lang="en-IN" dirty="0" smtClean="0"/>
              <a:t>If you think you have a better way of splitting nodes or handling leaf nodes, it might be the next big thing in DT learning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 of decision boundary – points where the classifiers are confused about what to predict - all classifiers have a decision boundary whether </a:t>
            </a:r>
            <a:r>
              <a:rPr lang="en-US" dirty="0" err="1"/>
              <a:t>LwP</a:t>
            </a:r>
            <a:r>
              <a:rPr lang="en-US" dirty="0"/>
              <a:t>, NN, trees, </a:t>
            </a:r>
            <a:r>
              <a:rPr lang="en-US" dirty="0" smtClean="0"/>
              <a:t>deep nets</a:t>
            </a:r>
            <a:endParaRPr lang="en-US" dirty="0"/>
          </a:p>
          <a:p>
            <a:r>
              <a:rPr lang="en-US" dirty="0"/>
              <a:t>Hyperplane classifiers – model vector, bias and their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Metric learning and how it can help </a:t>
            </a:r>
            <a:r>
              <a:rPr lang="en-US" dirty="0" err="1" smtClean="0"/>
              <a:t>LwP</a:t>
            </a:r>
            <a:r>
              <a:rPr lang="en-US" dirty="0" smtClean="0"/>
              <a:t> and NN improve</a:t>
            </a:r>
          </a:p>
          <a:p>
            <a:r>
              <a:rPr lang="en-US" dirty="0" smtClean="0"/>
              <a:t>NN variants – </a:t>
            </a:r>
            <a:r>
              <a:rPr lang="en-US" dirty="0" err="1" smtClean="0"/>
              <a:t>kNN</a:t>
            </a:r>
            <a:r>
              <a:rPr lang="en-US" dirty="0" smtClean="0"/>
              <a:t>, </a:t>
            </a:r>
            <a:r>
              <a:rPr lang="en-US" dirty="0" err="1" smtClean="0"/>
              <a:t>rNN</a:t>
            </a:r>
            <a:r>
              <a:rPr lang="en-US" dirty="0" smtClean="0"/>
              <a:t> (not to be confused with RNN)</a:t>
            </a:r>
          </a:p>
          <a:p>
            <a:r>
              <a:rPr lang="en-US" dirty="0" err="1" smtClean="0"/>
              <a:t>Hyperparameter</a:t>
            </a:r>
            <a:r>
              <a:rPr lang="en-US" dirty="0" smtClean="0"/>
              <a:t> tuning via held out validation/cross validation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with Weighted</a:t>
            </a:r>
            <a:endParaRPr lang="en-IN" dirty="0"/>
          </a:p>
        </p:txBody>
      </p:sp>
      <p:sp>
        <p:nvSpPr>
          <p:cNvPr id="137" name="TextBox 136"/>
          <p:cNvSpPr txBox="1"/>
          <p:nvPr/>
        </p:nvSpPr>
        <p:spPr>
          <a:xfrm>
            <a:off x="4560807" y="52183"/>
            <a:ext cx="25585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5400" dirty="0" err="1" smtClean="0">
                <a:solidFill>
                  <a:srgbClr val="7030A0"/>
                </a:solidFill>
                <a:latin typeface="+mj-lt"/>
              </a:rPr>
              <a:t>rNN</a:t>
            </a:r>
            <a:endParaRPr lang="en-IN" sz="54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426363" y="1622904"/>
            <a:ext cx="1123749" cy="1123749"/>
          </a:xfrm>
          <a:prstGeom prst="ellipse">
            <a:avLst/>
          </a:prstGeom>
          <a:solidFill>
            <a:srgbClr val="7030A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89798" y="1006074"/>
            <a:ext cx="9247697" cy="2830681"/>
            <a:chOff x="1789798" y="1006074"/>
            <a:chExt cx="9247697" cy="2830681"/>
          </a:xfrm>
        </p:grpSpPr>
        <p:sp>
          <p:nvSpPr>
            <p:cNvPr id="73" name="Oval 72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624987" y="281460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361571" y="175687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683068" y="277831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808278" y="328537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548149" y="216903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054838" y="100607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4" name="Oval 93"/>
          <p:cNvSpPr/>
          <p:nvPr/>
        </p:nvSpPr>
        <p:spPr>
          <a:xfrm>
            <a:off x="7832695" y="2029236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789798" y="1006073"/>
            <a:ext cx="9247697" cy="2830681"/>
            <a:chOff x="1789798" y="1006074"/>
            <a:chExt cx="9247697" cy="2830681"/>
          </a:xfrm>
        </p:grpSpPr>
        <p:sp>
          <p:nvSpPr>
            <p:cNvPr id="96" name="Oval 95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FADECB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F29E6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24987" y="2813917"/>
              <a:ext cx="311085" cy="311085"/>
            </a:xfrm>
            <a:prstGeom prst="ellipse">
              <a:avLst/>
            </a:prstGeom>
            <a:solidFill>
              <a:srgbClr val="FADECB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361571" y="1756870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683068" y="2778315"/>
              <a:ext cx="311085" cy="311085"/>
            </a:xfrm>
            <a:prstGeom prst="ellipse">
              <a:avLst/>
            </a:prstGeom>
            <a:solidFill>
              <a:srgbClr val="ED7D31">
                <a:alpha val="2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808278" y="3285377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548149" y="2169032"/>
              <a:ext cx="311085" cy="311085"/>
            </a:xfrm>
            <a:prstGeom prst="ellipse">
              <a:avLst/>
            </a:prstGeom>
            <a:solidFill>
              <a:srgbClr val="ED7D31">
                <a:alpha val="1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054838" y="1006074"/>
              <a:ext cx="311085" cy="311085"/>
            </a:xfrm>
            <a:prstGeom prst="ellipse">
              <a:avLst/>
            </a:prstGeom>
            <a:solidFill>
              <a:srgbClr val="ED7D31">
                <a:alpha val="1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14977" y="4616340"/>
            <a:ext cx="4260925" cy="327304"/>
            <a:chOff x="4714977" y="4616340"/>
            <a:chExt cx="4260925" cy="327304"/>
          </a:xfrm>
        </p:grpSpPr>
        <p:sp>
          <p:nvSpPr>
            <p:cNvPr id="118" name="Oval 117"/>
            <p:cNvSpPr/>
            <p:nvPr/>
          </p:nvSpPr>
          <p:spPr>
            <a:xfrm>
              <a:off x="8664817" y="4632559"/>
              <a:ext cx="311085" cy="311085"/>
            </a:xfrm>
            <a:prstGeom prst="ellipse">
              <a:avLst/>
            </a:prstGeom>
            <a:solidFill>
              <a:srgbClr val="ED7D31">
                <a:alpha val="2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4714977" y="4618711"/>
              <a:ext cx="311085" cy="311085"/>
            </a:xfrm>
            <a:prstGeom prst="ellipse">
              <a:avLst/>
            </a:prstGeom>
            <a:solidFill>
              <a:srgbClr val="ED7D31">
                <a:alpha val="2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689897" y="4616340"/>
              <a:ext cx="311085" cy="311085"/>
            </a:xfrm>
            <a:prstGeom prst="ellipse">
              <a:avLst/>
            </a:prstGeom>
            <a:solidFill>
              <a:srgbClr val="ED7D31">
                <a:alpha val="75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" name="Oval 120"/>
          <p:cNvSpPr/>
          <p:nvPr/>
        </p:nvSpPr>
        <p:spPr>
          <a:xfrm>
            <a:off x="1974915" y="462117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768167" y="4401624"/>
            <a:ext cx="7053367" cy="758990"/>
            <a:chOff x="2768167" y="4401624"/>
            <a:chExt cx="7053367" cy="758990"/>
          </a:xfrm>
        </p:grpSpPr>
        <p:pic>
          <p:nvPicPr>
            <p:cNvPr id="123" name="Picture 1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343" y="4401624"/>
              <a:ext cx="269762" cy="758989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167" y="4682153"/>
              <a:ext cx="512091" cy="178317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772" y="4401625"/>
              <a:ext cx="269762" cy="758989"/>
            </a:xfrm>
            <a:prstGeom prst="rect">
              <a:avLst/>
            </a:prstGeom>
          </p:spPr>
        </p:pic>
      </p:grpSp>
      <p:grpSp>
        <p:nvGrpSpPr>
          <p:cNvPr id="126" name="Group 125"/>
          <p:cNvGrpSpPr/>
          <p:nvPr/>
        </p:nvGrpSpPr>
        <p:grpSpPr>
          <a:xfrm>
            <a:off x="5342715" y="4529645"/>
            <a:ext cx="2487011" cy="502945"/>
            <a:chOff x="5601934" y="4531277"/>
            <a:chExt cx="2487011" cy="502945"/>
          </a:xfrm>
        </p:grpSpPr>
        <p:pic>
          <p:nvPicPr>
            <p:cNvPr id="127" name="Picture 12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934" y="4531277"/>
              <a:ext cx="512091" cy="502945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854" y="4531277"/>
              <a:ext cx="512091" cy="502945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4313445" y="4382671"/>
            <a:ext cx="4080895" cy="777280"/>
            <a:chOff x="4313445" y="4382671"/>
            <a:chExt cx="4080895" cy="777280"/>
          </a:xfrm>
        </p:grpSpPr>
        <p:pic>
          <p:nvPicPr>
            <p:cNvPr id="130" name="Picture 12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445" y="4382671"/>
              <a:ext cx="189748" cy="777280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99" y="4382671"/>
              <a:ext cx="189748" cy="77728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592" y="4382671"/>
              <a:ext cx="189748" cy="777280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4312412" y="4382670"/>
            <a:ext cx="4080895" cy="777280"/>
            <a:chOff x="4312412" y="4382670"/>
            <a:chExt cx="4080895" cy="777280"/>
          </a:xfrm>
        </p:grpSpPr>
        <p:pic>
          <p:nvPicPr>
            <p:cNvPr id="134" name="Picture 13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412" y="4382670"/>
              <a:ext cx="189748" cy="777280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066" y="4382670"/>
              <a:ext cx="189748" cy="77728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559" y="4382670"/>
              <a:ext cx="189748" cy="777280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152964" y="5619071"/>
            <a:ext cx="1468606" cy="1238929"/>
            <a:chOff x="12383748" y="1219011"/>
            <a:chExt cx="1862104" cy="1570887"/>
          </a:xfrm>
        </p:grpSpPr>
        <p:sp>
          <p:nvSpPr>
            <p:cNvPr id="139" name="Freeform 13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 13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4" name="Rectangular Callout 143"/>
          <p:cNvSpPr/>
          <p:nvPr/>
        </p:nvSpPr>
        <p:spPr>
          <a:xfrm>
            <a:off x="2095786" y="5628398"/>
            <a:ext cx="4594111" cy="1220273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 regression, each point needs to be given a real-valued score instead of a label like spam/non-spam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54" y="5032590"/>
            <a:ext cx="1667234" cy="1794753"/>
          </a:xfrm>
          <a:prstGeom prst="rect">
            <a:avLst/>
          </a:prstGeom>
        </p:spPr>
      </p:pic>
      <p:sp>
        <p:nvSpPr>
          <p:cNvPr id="146" name="Rectangular Callout 145"/>
          <p:cNvSpPr/>
          <p:nvPr/>
        </p:nvSpPr>
        <p:spPr>
          <a:xfrm>
            <a:off x="7574474" y="5619071"/>
            <a:ext cx="3014799" cy="1232832"/>
          </a:xfrm>
          <a:prstGeom prst="wedgeRectCallout">
            <a:avLst>
              <a:gd name="adj1" fmla="val 75221"/>
              <a:gd name="adj2" fmla="val 39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E.g. when data point is a student and we wish to predict their marks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2082663" y="5628398"/>
            <a:ext cx="4838343" cy="1220273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Once you have found the neighbours, you can average their scores to predict a score for the test data point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2084662" y="5628398"/>
            <a:ext cx="4838343" cy="1220273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Or else, you may give the score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closer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neighbours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more weight and those of far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neighbours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less weight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2828617"/>
            <a:ext cx="1787723" cy="1787723"/>
          </a:xfrm>
          <a:prstGeom prst="rect">
            <a:avLst/>
          </a:prstGeom>
        </p:spPr>
      </p:pic>
      <p:sp>
        <p:nvSpPr>
          <p:cNvPr id="151" name="Rectangular Callout 150"/>
          <p:cNvSpPr/>
          <p:nvPr/>
        </p:nvSpPr>
        <p:spPr>
          <a:xfrm>
            <a:off x="7523881" y="3326748"/>
            <a:ext cx="3014799" cy="1232832"/>
          </a:xfrm>
          <a:prstGeom prst="wedgeRectCallout">
            <a:avLst>
              <a:gd name="adj1" fmla="val 75221"/>
              <a:gd name="adj2" fmla="val 39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I use this trick with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? Can I use it while doing classification?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angular Callout 151"/>
          <p:cNvSpPr/>
          <p:nvPr/>
        </p:nvSpPr>
        <p:spPr>
          <a:xfrm>
            <a:off x="2082747" y="5628398"/>
            <a:ext cx="4838343" cy="1220273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Yes, and yes. Need to be a bit careful while doing weighted classification since adding labels makes no sense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4" name="Straight Connector 153"/>
          <p:cNvCxnSpPr>
            <a:endCxn id="104" idx="5"/>
          </p:cNvCxnSpPr>
          <p:nvPr/>
        </p:nvCxnSpPr>
        <p:spPr>
          <a:xfrm flipH="1" flipV="1">
            <a:off x="7673702" y="1582687"/>
            <a:ext cx="205378" cy="4703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4" idx="6"/>
            <a:endCxn id="105" idx="1"/>
          </p:cNvCxnSpPr>
          <p:nvPr/>
        </p:nvCxnSpPr>
        <p:spPr>
          <a:xfrm>
            <a:off x="8143780" y="2184779"/>
            <a:ext cx="309192" cy="109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3"/>
            <a:endCxn id="108" idx="0"/>
          </p:cNvCxnSpPr>
          <p:nvPr/>
        </p:nvCxnSpPr>
        <p:spPr>
          <a:xfrm flipH="1">
            <a:off x="7780530" y="2294764"/>
            <a:ext cx="97722" cy="5191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ular Callout 168"/>
          <p:cNvSpPr/>
          <p:nvPr/>
        </p:nvSpPr>
        <p:spPr>
          <a:xfrm>
            <a:off x="8975902" y="1058165"/>
            <a:ext cx="3108392" cy="815827"/>
          </a:xfrm>
          <a:prstGeom prst="wedgeRectCallout">
            <a:avLst>
              <a:gd name="adj1" fmla="val -56243"/>
              <a:gd name="adj2" fmla="val 9370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neighbour being closer gets more weight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7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21054 1.48148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9E65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9E65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9E65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9E65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71" grpId="0" animBg="1"/>
      <p:bldP spid="71" grpId="1" animBg="1"/>
      <p:bldP spid="94" grpId="0" animBg="1"/>
      <p:bldP spid="94" grpId="1" animBg="1"/>
      <p:bldP spid="94" grpId="2" animBg="1"/>
      <p:bldP spid="121" grpId="0" animBg="1"/>
      <p:bldP spid="121" grpId="1" animBg="1"/>
      <p:bldP spid="121" grpId="2" animBg="1"/>
      <p:bldP spid="144" grpId="0" animBg="1"/>
      <p:bldP spid="144" grpId="1" animBg="1"/>
      <p:bldP spid="146" grpId="0" animBg="1"/>
      <p:bldP spid="148" grpId="0" animBg="1"/>
      <p:bldP spid="148" grpId="1" animBg="1"/>
      <p:bldP spid="149" grpId="0" animBg="1"/>
      <p:bldP spid="149" grpId="1" animBg="1"/>
      <p:bldP spid="151" grpId="0" animBg="1"/>
      <p:bldP spid="152" grpId="0" animBg="1"/>
      <p:bldP spid="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with Weighted </a:t>
            </a:r>
            <a:r>
              <a:rPr lang="en-IN" dirty="0" err="1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52300" y="2452155"/>
            <a:ext cx="1123749" cy="1123749"/>
          </a:xfrm>
          <a:prstGeom prst="ellipse">
            <a:avLst/>
          </a:prstGeom>
          <a:solidFill>
            <a:srgbClr val="7030A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9798" y="1006074"/>
            <a:ext cx="9247697" cy="2830681"/>
            <a:chOff x="1789798" y="1006074"/>
            <a:chExt cx="9247697" cy="2830681"/>
          </a:xfrm>
        </p:grpSpPr>
        <p:sp>
          <p:nvSpPr>
            <p:cNvPr id="7" name="Oval 6"/>
            <p:cNvSpPr/>
            <p:nvPr/>
          </p:nvSpPr>
          <p:spPr>
            <a:xfrm>
              <a:off x="2328421" y="100607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007150" y="167537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89798" y="246723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844842" y="132529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8235" y="31143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86000" y="344092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408174" y="13171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076718" y="10889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311630" y="170954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2105" y="270294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765633" y="352567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87424" y="232457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726410" y="319101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361571" y="175687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683068" y="277831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808278" y="328537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548149" y="216903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054838" y="100607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6058632" y="2858487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974915" y="462117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768167" y="4401624"/>
            <a:ext cx="7053367" cy="758990"/>
            <a:chOff x="2768167" y="4401624"/>
            <a:chExt cx="7053367" cy="758990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343" y="4401624"/>
              <a:ext cx="269762" cy="75898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167" y="4682153"/>
              <a:ext cx="512091" cy="17831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772" y="4401625"/>
              <a:ext cx="269762" cy="758989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4714977" y="4616340"/>
            <a:ext cx="4260925" cy="327304"/>
            <a:chOff x="4714977" y="4616340"/>
            <a:chExt cx="4260925" cy="327304"/>
          </a:xfrm>
        </p:grpSpPr>
        <p:sp>
          <p:nvSpPr>
            <p:cNvPr id="35" name="Oval 34"/>
            <p:cNvSpPr/>
            <p:nvPr/>
          </p:nvSpPr>
          <p:spPr>
            <a:xfrm>
              <a:off x="8664817" y="463255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714977" y="461871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689897" y="4616340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445" y="4382671"/>
            <a:ext cx="4080895" cy="777280"/>
            <a:chOff x="4313445" y="4382671"/>
            <a:chExt cx="4080895" cy="777280"/>
          </a:xfrm>
        </p:grpSpPr>
        <p:pic>
          <p:nvPicPr>
            <p:cNvPr id="43" name="Picture 4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445" y="4382671"/>
              <a:ext cx="189748" cy="7772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99" y="4382671"/>
              <a:ext cx="189748" cy="7772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592" y="4382671"/>
              <a:ext cx="189748" cy="7772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313445" y="4380319"/>
            <a:ext cx="4080895" cy="777280"/>
            <a:chOff x="4312412" y="4382670"/>
            <a:chExt cx="4080895" cy="777280"/>
          </a:xfrm>
        </p:grpSpPr>
        <p:pic>
          <p:nvPicPr>
            <p:cNvPr id="50" name="Picture 4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412" y="4382670"/>
              <a:ext cx="189748" cy="77728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066" y="4382670"/>
              <a:ext cx="189748" cy="77728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559" y="4382670"/>
              <a:ext cx="189748" cy="777280"/>
            </a:xfrm>
            <a:prstGeom prst="rect">
              <a:avLst/>
            </a:prstGeom>
          </p:spPr>
        </p:pic>
      </p:grpSp>
      <p:cxnSp>
        <p:nvCxnSpPr>
          <p:cNvPr id="53" name="Straight Connector 52"/>
          <p:cNvCxnSpPr>
            <a:stCxn id="28" idx="2"/>
            <a:endCxn id="24" idx="6"/>
          </p:cNvCxnSpPr>
          <p:nvPr/>
        </p:nvCxnSpPr>
        <p:spPr>
          <a:xfrm flipH="1" flipV="1">
            <a:off x="5994153" y="2933858"/>
            <a:ext cx="64479" cy="801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6" idx="3"/>
          </p:cNvCxnSpPr>
          <p:nvPr/>
        </p:nvCxnSpPr>
        <p:spPr>
          <a:xfrm flipV="1">
            <a:off x="6312099" y="2434560"/>
            <a:ext cx="281607" cy="4423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5"/>
            <a:endCxn id="25" idx="1"/>
          </p:cNvCxnSpPr>
          <p:nvPr/>
        </p:nvCxnSpPr>
        <p:spPr>
          <a:xfrm>
            <a:off x="6324160" y="3124015"/>
            <a:ext cx="529675" cy="2069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52964" y="5619071"/>
            <a:ext cx="1468606" cy="1238929"/>
            <a:chOff x="12383748" y="1219011"/>
            <a:chExt cx="1862104" cy="1570887"/>
          </a:xfrm>
        </p:grpSpPr>
        <p:sp>
          <p:nvSpPr>
            <p:cNvPr id="67" name="Freeform 6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 6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2082747" y="5854649"/>
            <a:ext cx="5325427" cy="994022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Green gets 1/3 + 1/3 = 2/3 votes whereas Red gets 1/3 votes – Green wins!!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088550" y="5854649"/>
            <a:ext cx="5325427" cy="994022"/>
          </a:xfrm>
          <a:prstGeom prst="wedgeRectCallout">
            <a:avLst>
              <a:gd name="adj1" fmla="val -67757"/>
              <a:gd name="adj2" fmla="val 4145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Green gets 1/5 + 1/5 = 2/5 votes whereas Red gets 3/5 votes – Red wins!!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ular Callout 73"/>
          <p:cNvSpPr/>
          <p:nvPr/>
        </p:nvSpPr>
        <p:spPr>
          <a:xfrm>
            <a:off x="2220950" y="1839887"/>
            <a:ext cx="3108392" cy="815827"/>
          </a:xfrm>
          <a:prstGeom prst="wedgeRectCallout">
            <a:avLst>
              <a:gd name="adj1" fmla="val 60103"/>
              <a:gd name="adj2" fmla="val 7859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neighbour being closer gets more weight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617" y="5032589"/>
            <a:ext cx="1771296" cy="1771296"/>
          </a:xfrm>
          <a:prstGeom prst="rect">
            <a:avLst/>
          </a:prstGeom>
        </p:spPr>
      </p:pic>
      <p:sp>
        <p:nvSpPr>
          <p:cNvPr id="77" name="Rectangular Callout 76"/>
          <p:cNvSpPr/>
          <p:nvPr/>
        </p:nvSpPr>
        <p:spPr>
          <a:xfrm>
            <a:off x="7574474" y="5619071"/>
            <a:ext cx="3014799" cy="1232832"/>
          </a:xfrm>
          <a:prstGeom prst="wedgeRectCallout">
            <a:avLst>
              <a:gd name="adj1" fmla="val 77266"/>
              <a:gd name="adj2" fmla="val 14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method elegantly works even if there are more than 2 classes!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0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72" grpId="0" animBg="1"/>
      <p:bldP spid="72" grpId="1" animBg="1"/>
      <p:bldP spid="73" grpId="0" animBg="1"/>
      <p:bldP spid="74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7852127" cy="4437058"/>
          </a:xfrm>
        </p:spPr>
        <p:txBody>
          <a:bodyPr/>
          <a:lstStyle/>
          <a:p>
            <a:r>
              <a:rPr lang="en-IN" dirty="0" smtClean="0"/>
              <a:t>Give a </a:t>
            </a:r>
            <a:r>
              <a:rPr lang="en-IN" i="1" dirty="0" smtClean="0"/>
              <a:t>faster</a:t>
            </a:r>
            <a:r>
              <a:rPr lang="en-IN" dirty="0" smtClean="0"/>
              <a:t> way to perform NN search</a:t>
            </a:r>
          </a:p>
          <a:p>
            <a:r>
              <a:rPr lang="en-IN" dirty="0" smtClean="0"/>
              <a:t>Can handle non-numeric features too!</a:t>
            </a:r>
          </a:p>
          <a:p>
            <a:r>
              <a:rPr lang="en-IN" dirty="0" smtClean="0"/>
              <a:t>Very popular in ML – classification, </a:t>
            </a:r>
            <a:r>
              <a:rPr lang="en-IN" dirty="0" err="1" smtClean="0"/>
              <a:t>recsys</a:t>
            </a:r>
            <a:endParaRPr lang="en-IN" dirty="0" smtClean="0"/>
          </a:p>
          <a:p>
            <a:r>
              <a:rPr lang="en-IN" dirty="0" smtClean="0"/>
              <a:t>Extremely fast at making predictions</a:t>
            </a:r>
          </a:p>
          <a:p>
            <a:r>
              <a:rPr lang="en-IN" dirty="0" smtClean="0"/>
              <a:t>Easy to interpret by humans too</a:t>
            </a:r>
          </a:p>
          <a:p>
            <a:r>
              <a:rPr lang="en-IN" dirty="0" smtClean="0"/>
              <a:t>Model size can be very large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Can give good train perf. but bad</a:t>
            </a:r>
            <a:br>
              <a:rPr lang="en-IN" dirty="0" smtClean="0">
                <a:sym typeface="Wingdings" panose="05000000000000000000" pitchFamily="2" charset="2"/>
              </a:rPr>
            </a:br>
            <a:r>
              <a:rPr lang="en-IN" dirty="0" smtClean="0">
                <a:sym typeface="Wingdings" panose="05000000000000000000" pitchFamily="2" charset="2"/>
              </a:rPr>
              <a:t>test perf. (known as </a:t>
            </a:r>
            <a:r>
              <a:rPr lang="en-IN" i="1" dirty="0" smtClean="0">
                <a:sym typeface="Wingdings" panose="05000000000000000000" pitchFamily="2" charset="2"/>
              </a:rPr>
              <a:t>overfitting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15349" r="6338" b="19674"/>
          <a:stretch/>
        </p:blipFill>
        <p:spPr>
          <a:xfrm>
            <a:off x="7202913" y="4193918"/>
            <a:ext cx="4650769" cy="258562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Shotton  et al. Real-Time Human Pose Recognition in Parts from a Single Depth Image, CVPR 2011</a:t>
            </a: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7705619" y="1220488"/>
            <a:ext cx="4148064" cy="2864567"/>
            <a:chOff x="7705619" y="687311"/>
            <a:chExt cx="4148064" cy="2864567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693" y="1113746"/>
              <a:ext cx="3806989" cy="2438132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7705619" y="687311"/>
              <a:ext cx="4148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Nexa Book" panose="02000000000000000000" pitchFamily="2" charset="0"/>
                </a:rPr>
                <a:t>Recommendation Systems</a:t>
              </a:r>
              <a:endParaRPr lang="en-IN" sz="2400" dirty="0">
                <a:latin typeface="Nexa Boo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1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for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</p:spPr>
            <p:txBody>
              <a:bodyPr/>
              <a:lstStyle/>
              <a:p>
                <a:r>
                  <a:rPr lang="en-IN" dirty="0" smtClean="0"/>
                  <a:t>Finding the nearest neighbours can be slow</a:t>
                </a:r>
              </a:p>
              <a:p>
                <a:r>
                  <a:rPr lang="en-IN" dirty="0" smtClean="0"/>
                  <a:t>So repeatedly partition feature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For test data point, much faster to find out which partition is it in which it lies</a:t>
                </a:r>
              </a:p>
              <a:p>
                <a:r>
                  <a:rPr lang="en-IN" dirty="0" smtClean="0"/>
                  <a:t>Can consider the other (train) points in that partition as approximate neighbours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504298" cy="5300823"/>
              </a:xfrm>
              <a:blipFill>
                <a:blip r:embed="rId2"/>
                <a:stretch>
                  <a:fillRect l="-894" t="-2759" r="-1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03298" y="2148286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5" name="Group 24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081" y="5003269"/>
            <a:ext cx="1800918" cy="1800918"/>
          </a:xfrm>
          <a:prstGeom prst="rect">
            <a:avLst/>
          </a:prstGeom>
        </p:spPr>
      </p:pic>
      <p:sp>
        <p:nvSpPr>
          <p:cNvPr id="110" name="Rectangular Callout 109"/>
          <p:cNvSpPr/>
          <p:nvPr/>
        </p:nvSpPr>
        <p:spPr>
          <a:xfrm>
            <a:off x="6876945" y="5435072"/>
            <a:ext cx="3649658" cy="1278844"/>
          </a:xfrm>
          <a:prstGeom prst="wedgeRectCallout">
            <a:avLst>
              <a:gd name="adj1" fmla="val 69989"/>
              <a:gd name="adj2" fmla="val 822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points like this? The nearest neighbours are lying in another partition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6-Point Star 110"/>
          <p:cNvSpPr/>
          <p:nvPr/>
        </p:nvSpPr>
        <p:spPr>
          <a:xfrm>
            <a:off x="10987228" y="1856805"/>
            <a:ext cx="283276" cy="283276"/>
          </a:xfrm>
          <a:prstGeom prst="star6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52964" y="5619071"/>
            <a:ext cx="1468606" cy="1238929"/>
            <a:chOff x="12383748" y="1219011"/>
            <a:chExt cx="1862104" cy="1570887"/>
          </a:xfrm>
        </p:grpSpPr>
        <p:sp>
          <p:nvSpPr>
            <p:cNvPr id="113" name="Freeform 1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8" name="Rectangular Callout 117"/>
          <p:cNvSpPr/>
          <p:nvPr/>
        </p:nvSpPr>
        <p:spPr>
          <a:xfrm>
            <a:off x="1860801" y="5604404"/>
            <a:ext cx="4885407" cy="1133671"/>
          </a:xfrm>
          <a:prstGeom prst="wedgeRectCallout">
            <a:avLst>
              <a:gd name="adj1" fmla="val -67757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Yes, decision trees may not always give you the exact neighbors for points lying at boundary of a partition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" y="3838699"/>
            <a:ext cx="1594605" cy="1594605"/>
          </a:xfrm>
          <a:prstGeom prst="rect">
            <a:avLst/>
          </a:prstGeom>
        </p:spPr>
      </p:pic>
      <p:sp>
        <p:nvSpPr>
          <p:cNvPr id="120" name="Rectangular Callout 119"/>
          <p:cNvSpPr/>
          <p:nvPr/>
        </p:nvSpPr>
        <p:spPr>
          <a:xfrm>
            <a:off x="1860801" y="4360385"/>
            <a:ext cx="4885407" cy="1133671"/>
          </a:xfrm>
          <a:prstGeom prst="wedgeRectCallout">
            <a:avLst>
              <a:gd name="adj1" fmla="val -65023"/>
              <a:gd name="adj2" fmla="val 20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However, if your partitions are fine enough, this will happen very rarely and not hurt performance too much!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9312310" y="4242606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582089" y="3473306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274724" y="1831965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9683190" y="1555334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1599542" y="3764634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570830" y="3498391"/>
            <a:ext cx="283276" cy="28327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110" grpId="0" animBg="1"/>
      <p:bldP spid="111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Decision Trees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30794" y="3145920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72745" y="1125978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4154" y="1629497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8389" y="1111624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76474" y="2148286"/>
            <a:ext cx="840734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287548" y="1113343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87548" y="2145651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26977" y="2139045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12678" y="3139630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861131" y="1629497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68935" y="1125978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7548" y="3927701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72764" y="3135434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68935" y="1131156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87547" y="3930351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72763" y="3147054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26977" y="2149846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579788" y="1113343"/>
            <a:ext cx="4451759" cy="3688126"/>
            <a:chOff x="687413" y="3948021"/>
            <a:chExt cx="3006781" cy="2491012"/>
          </a:xfrm>
        </p:grpSpPr>
        <p:grpSp>
          <p:nvGrpSpPr>
            <p:cNvPr id="23" name="Group 22"/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187571" y="111145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5.5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0861" y="209940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 &gt; 10.5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54280" y="209940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8687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133034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172202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 &lt; 11.5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336358" y="323918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8.5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665647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678758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033169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2.5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39547" y="4378960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&gt; 5.5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04070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4562268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5870553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08540" y="5366736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909574" y="62198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907505" y="62198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65" idx="1"/>
            <a:endCxn id="72" idx="0"/>
          </p:cNvCxnSpPr>
          <p:nvPr/>
        </p:nvCxnSpPr>
        <p:spPr>
          <a:xfrm flipH="1">
            <a:off x="1059975" y="1366513"/>
            <a:ext cx="1127596" cy="73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2"/>
            <a:endCxn id="74" idx="0"/>
          </p:cNvCxnSpPr>
          <p:nvPr/>
        </p:nvCxnSpPr>
        <p:spPr>
          <a:xfrm flipH="1">
            <a:off x="547801" y="2609525"/>
            <a:ext cx="512174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2"/>
            <a:endCxn id="75" idx="0"/>
          </p:cNvCxnSpPr>
          <p:nvPr/>
        </p:nvCxnSpPr>
        <p:spPr>
          <a:xfrm>
            <a:off x="1059975" y="2609525"/>
            <a:ext cx="512173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3" idx="1"/>
            <a:endCxn id="76" idx="0"/>
          </p:cNvCxnSpPr>
          <p:nvPr/>
        </p:nvCxnSpPr>
        <p:spPr>
          <a:xfrm flipH="1">
            <a:off x="2611316" y="2354463"/>
            <a:ext cx="1142964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3" idx="3"/>
            <a:endCxn id="77" idx="0"/>
          </p:cNvCxnSpPr>
          <p:nvPr/>
        </p:nvCxnSpPr>
        <p:spPr>
          <a:xfrm>
            <a:off x="4632507" y="2354463"/>
            <a:ext cx="1142965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6" idx="2"/>
            <a:endCxn id="78" idx="0"/>
          </p:cNvCxnSpPr>
          <p:nvPr/>
        </p:nvCxnSpPr>
        <p:spPr>
          <a:xfrm flipH="1">
            <a:off x="2104761" y="3749305"/>
            <a:ext cx="506555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2"/>
            <a:endCxn id="79" idx="0"/>
          </p:cNvCxnSpPr>
          <p:nvPr/>
        </p:nvCxnSpPr>
        <p:spPr>
          <a:xfrm>
            <a:off x="2611316" y="3749305"/>
            <a:ext cx="506556" cy="629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1"/>
            <a:endCxn id="80" idx="0"/>
          </p:cNvCxnSpPr>
          <p:nvPr/>
        </p:nvCxnSpPr>
        <p:spPr>
          <a:xfrm flipH="1">
            <a:off x="4472283" y="3494243"/>
            <a:ext cx="864075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7" idx="3"/>
            <a:endCxn id="81" idx="0"/>
          </p:cNvCxnSpPr>
          <p:nvPr/>
        </p:nvCxnSpPr>
        <p:spPr>
          <a:xfrm>
            <a:off x="6214585" y="3494243"/>
            <a:ext cx="864076" cy="8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0" idx="2"/>
            <a:endCxn id="82" idx="0"/>
          </p:cNvCxnSpPr>
          <p:nvPr/>
        </p:nvCxnSpPr>
        <p:spPr>
          <a:xfrm flipH="1">
            <a:off x="3943184" y="4889085"/>
            <a:ext cx="529099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2"/>
            <a:endCxn id="83" idx="0"/>
          </p:cNvCxnSpPr>
          <p:nvPr/>
        </p:nvCxnSpPr>
        <p:spPr>
          <a:xfrm>
            <a:off x="4472283" y="4889085"/>
            <a:ext cx="529099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1" idx="2"/>
            <a:endCxn id="84" idx="0"/>
          </p:cNvCxnSpPr>
          <p:nvPr/>
        </p:nvCxnSpPr>
        <p:spPr>
          <a:xfrm flipH="1">
            <a:off x="6309667" y="4889085"/>
            <a:ext cx="768994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1" idx="2"/>
            <a:endCxn id="85" idx="0"/>
          </p:cNvCxnSpPr>
          <p:nvPr/>
        </p:nvCxnSpPr>
        <p:spPr>
          <a:xfrm>
            <a:off x="7078661" y="4889085"/>
            <a:ext cx="768993" cy="47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5" idx="2"/>
            <a:endCxn id="86" idx="0"/>
          </p:cNvCxnSpPr>
          <p:nvPr/>
        </p:nvCxnSpPr>
        <p:spPr>
          <a:xfrm flipH="1">
            <a:off x="7348688" y="5876861"/>
            <a:ext cx="498966" cy="342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5" idx="2"/>
            <a:endCxn id="87" idx="0"/>
          </p:cNvCxnSpPr>
          <p:nvPr/>
        </p:nvCxnSpPr>
        <p:spPr>
          <a:xfrm>
            <a:off x="7847654" y="5876861"/>
            <a:ext cx="498965" cy="342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3"/>
            <a:endCxn id="73" idx="0"/>
          </p:cNvCxnSpPr>
          <p:nvPr/>
        </p:nvCxnSpPr>
        <p:spPr>
          <a:xfrm>
            <a:off x="3065798" y="1366513"/>
            <a:ext cx="1127596" cy="73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466082" y="1212472"/>
            <a:ext cx="284400" cy="2844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306221" y="4223417"/>
            <a:ext cx="284400" cy="2844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ular Callout 143"/>
          <p:cNvSpPr/>
          <p:nvPr/>
        </p:nvSpPr>
        <p:spPr>
          <a:xfrm>
            <a:off x="4250308" y="778776"/>
            <a:ext cx="1222427" cy="493080"/>
          </a:xfrm>
          <a:prstGeom prst="wedgeRectCallout">
            <a:avLst>
              <a:gd name="adj1" fmla="val -137769"/>
              <a:gd name="adj2" fmla="val 317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Root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angular Callout 144"/>
          <p:cNvSpPr/>
          <p:nvPr/>
        </p:nvSpPr>
        <p:spPr>
          <a:xfrm>
            <a:off x="5290030" y="1773458"/>
            <a:ext cx="1254098" cy="757938"/>
          </a:xfrm>
          <a:prstGeom prst="wedgeRectCallout">
            <a:avLst>
              <a:gd name="adj1" fmla="val -95884"/>
              <a:gd name="adj2" fmla="val 250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angular Callout 145"/>
          <p:cNvSpPr/>
          <p:nvPr/>
        </p:nvSpPr>
        <p:spPr>
          <a:xfrm>
            <a:off x="9226309" y="5511772"/>
            <a:ext cx="1246517" cy="475393"/>
          </a:xfrm>
          <a:prstGeom prst="wedgeRectCallout">
            <a:avLst>
              <a:gd name="adj1" fmla="val -78528"/>
              <a:gd name="adj2" fmla="val 1461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3678435" y="2876594"/>
            <a:ext cx="1372832" cy="720707"/>
          </a:xfrm>
          <a:prstGeom prst="wedgeRectCallout">
            <a:avLst>
              <a:gd name="adj1" fmla="val -89148"/>
              <a:gd name="adj2" fmla="val 326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692802" y="5171561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Rectangular Callout 149"/>
          <p:cNvSpPr/>
          <p:nvPr/>
        </p:nvSpPr>
        <p:spPr>
          <a:xfrm>
            <a:off x="2494612" y="6148395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1" name="Rectangular Callout 150"/>
          <p:cNvSpPr/>
          <p:nvPr/>
        </p:nvSpPr>
        <p:spPr>
          <a:xfrm>
            <a:off x="4828842" y="6155626"/>
            <a:ext cx="1246517" cy="475393"/>
          </a:xfrm>
          <a:prstGeom prst="wedgeRectCallout">
            <a:avLst>
              <a:gd name="adj1" fmla="val 68185"/>
              <a:gd name="adj2" fmla="val -872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Leaf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angular Callout 151"/>
          <p:cNvSpPr/>
          <p:nvPr/>
        </p:nvSpPr>
        <p:spPr>
          <a:xfrm>
            <a:off x="6288656" y="3508481"/>
            <a:ext cx="1187692" cy="720707"/>
          </a:xfrm>
          <a:prstGeom prst="wedgeRectCallout">
            <a:avLst>
              <a:gd name="adj1" fmla="val -159750"/>
              <a:gd name="adj2" fmla="val 939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Internal Node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872336" y="4527467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1   2   3   4   5   6   7   8   9  10  11  </a:t>
            </a:r>
            <a:r>
              <a:rPr lang="en-IN" dirty="0" smtClean="0"/>
              <a:t>12  13  14</a:t>
            </a:r>
            <a:endParaRPr lang="en-IN" dirty="0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528898" y="2195679"/>
            <a:ext cx="43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1   2   3   4   5   6   7   8   9  10  11  </a:t>
            </a:r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1044982" y="1211708"/>
            <a:ext cx="75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Yes</a:t>
            </a:r>
            <a:endParaRPr lang="en-IN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77819" y="1211708"/>
            <a:ext cx="77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</a:t>
            </a:r>
            <a:endParaRPr lang="en-IN" sz="2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40" y="5057066"/>
            <a:ext cx="1795864" cy="1795864"/>
          </a:xfrm>
          <a:prstGeom prst="rect">
            <a:avLst/>
          </a:prstGeom>
        </p:spPr>
      </p:pic>
      <p:sp>
        <p:nvSpPr>
          <p:cNvPr id="158" name="Rectangular Callout 157"/>
          <p:cNvSpPr/>
          <p:nvPr/>
        </p:nvSpPr>
        <p:spPr>
          <a:xfrm>
            <a:off x="5940924" y="4992783"/>
            <a:ext cx="3927149" cy="1580745"/>
          </a:xfrm>
          <a:prstGeom prst="wedgeRectCallout">
            <a:avLst>
              <a:gd name="adj1" fmla="val 81166"/>
              <a:gd name="adj2" fmla="val 316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Nice! Instead of calculating distances from 32 data points, I located my partition by evaluating just 4 inequalities!!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7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B1F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12904 0.14375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0.14375 L 0.26068 0.3099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8 0.30996 L 0.15 0.47616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47616 L 0.19518 0.62153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9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65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  <p:bldP spid="142" grpId="0" animBg="1"/>
      <p:bldP spid="142" grpId="1" animBg="1"/>
      <p:bldP spid="142" grpId="2" animBg="1"/>
      <p:bldP spid="142" grpId="3" animBg="1"/>
      <p:bldP spid="142" grpId="5" animBg="1"/>
      <p:bldP spid="142" grpId="11" animBg="1"/>
      <p:bldP spid="143" grpId="0" animBg="1"/>
      <p:bldP spid="143" grpId="1" animBg="1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8" grpId="0" animBg="1"/>
      <p:bldP spid="1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 – all shapes and sizes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56886" y="1600435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00714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6886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13058" y="2817578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477102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55185" y="5251865"/>
            <a:ext cx="878227" cy="51012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99019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49015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20929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99012" y="5251865"/>
            <a:ext cx="878227" cy="51012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42846" y="5255074"/>
            <a:ext cx="878227" cy="510125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92843" y="4034721"/>
            <a:ext cx="878227" cy="5101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70926" y="5251865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14760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1"/>
            <a:endCxn id="6" idx="0"/>
          </p:cNvCxnSpPr>
          <p:nvPr/>
        </p:nvCxnSpPr>
        <p:spPr>
          <a:xfrm flipH="1">
            <a:off x="2239828" y="1855498"/>
            <a:ext cx="3417058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8" idx="0"/>
          </p:cNvCxnSpPr>
          <p:nvPr/>
        </p:nvCxnSpPr>
        <p:spPr>
          <a:xfrm>
            <a:off x="6535113" y="1855498"/>
            <a:ext cx="341705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>
            <a:off x="6096000" y="2110560"/>
            <a:ext cx="0" cy="70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3" idx="0"/>
          </p:cNvCxnSpPr>
          <p:nvPr/>
        </p:nvCxnSpPr>
        <p:spPr>
          <a:xfrm>
            <a:off x="6535113" y="3072641"/>
            <a:ext cx="524930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16" idx="0"/>
          </p:cNvCxnSpPr>
          <p:nvPr/>
        </p:nvCxnSpPr>
        <p:spPr>
          <a:xfrm flipH="1">
            <a:off x="5131957" y="3072641"/>
            <a:ext cx="52492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2" idx="0"/>
          </p:cNvCxnSpPr>
          <p:nvPr/>
        </p:nvCxnSpPr>
        <p:spPr>
          <a:xfrm flipH="1">
            <a:off x="8988129" y="3072641"/>
            <a:ext cx="524929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0"/>
          </p:cNvCxnSpPr>
          <p:nvPr/>
        </p:nvCxnSpPr>
        <p:spPr>
          <a:xfrm>
            <a:off x="10391285" y="3072641"/>
            <a:ext cx="524931" cy="962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8" idx="0"/>
          </p:cNvCxnSpPr>
          <p:nvPr/>
        </p:nvCxnSpPr>
        <p:spPr>
          <a:xfrm flipH="1">
            <a:off x="4653874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5" idx="0"/>
          </p:cNvCxnSpPr>
          <p:nvPr/>
        </p:nvCxnSpPr>
        <p:spPr>
          <a:xfrm flipH="1">
            <a:off x="6581960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1" idx="0"/>
          </p:cNvCxnSpPr>
          <p:nvPr/>
        </p:nvCxnSpPr>
        <p:spPr>
          <a:xfrm flipH="1">
            <a:off x="10438133" y="4544846"/>
            <a:ext cx="478083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588" y="3072641"/>
            <a:ext cx="3762479" cy="2692558"/>
            <a:chOff x="358588" y="3072641"/>
            <a:chExt cx="3762479" cy="2692558"/>
          </a:xfrm>
        </p:grpSpPr>
        <p:sp>
          <p:nvSpPr>
            <p:cNvPr id="30" name="Rounded Rectangle 29"/>
            <p:cNvSpPr/>
            <p:nvPr/>
          </p:nvSpPr>
          <p:spPr>
            <a:xfrm>
              <a:off x="2764757" y="4034721"/>
              <a:ext cx="878227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42840" y="5251865"/>
              <a:ext cx="878227" cy="510125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6674" y="5255074"/>
              <a:ext cx="878227" cy="51012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6671" y="4034721"/>
              <a:ext cx="878227" cy="510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4754" y="5251865"/>
              <a:ext cx="878227" cy="510125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8588" y="5255074"/>
              <a:ext cx="878227" cy="510125"/>
            </a:xfrm>
            <a:prstGeom prst="roundRect">
              <a:avLst/>
            </a:prstGeom>
            <a:solidFill>
              <a:srgbClr val="2ECC7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6" idx="1"/>
              <a:endCxn id="33" idx="0"/>
            </p:cNvCxnSpPr>
            <p:nvPr/>
          </p:nvCxnSpPr>
          <p:spPr>
            <a:xfrm flipH="1">
              <a:off x="1275785" y="3072641"/>
              <a:ext cx="524929" cy="962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3"/>
              <a:endCxn id="30" idx="0"/>
            </p:cNvCxnSpPr>
            <p:nvPr/>
          </p:nvCxnSpPr>
          <p:spPr>
            <a:xfrm>
              <a:off x="2678941" y="3072641"/>
              <a:ext cx="524930" cy="962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  <a:endCxn id="35" idx="0"/>
            </p:cNvCxnSpPr>
            <p:nvPr/>
          </p:nvCxnSpPr>
          <p:spPr>
            <a:xfrm flipH="1">
              <a:off x="797702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flipH="1">
              <a:off x="2725788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2"/>
              <a:endCxn id="34" idx="0"/>
            </p:cNvCxnSpPr>
            <p:nvPr/>
          </p:nvCxnSpPr>
          <p:spPr>
            <a:xfrm>
              <a:off x="1275785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  <a:endCxn id="31" idx="0"/>
            </p:cNvCxnSpPr>
            <p:nvPr/>
          </p:nvCxnSpPr>
          <p:spPr>
            <a:xfrm>
              <a:off x="3203871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16" idx="2"/>
            <a:endCxn id="17" idx="0"/>
          </p:cNvCxnSpPr>
          <p:nvPr/>
        </p:nvCxnSpPr>
        <p:spPr>
          <a:xfrm>
            <a:off x="5131957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7060043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070932" y="4544846"/>
            <a:ext cx="1834393" cy="1220353"/>
            <a:chOff x="8070932" y="4544846"/>
            <a:chExt cx="1834393" cy="1220353"/>
          </a:xfrm>
        </p:grpSpPr>
        <p:sp>
          <p:nvSpPr>
            <p:cNvPr id="45" name="Rounded Rectangle 44"/>
            <p:cNvSpPr/>
            <p:nvPr/>
          </p:nvSpPr>
          <p:spPr>
            <a:xfrm>
              <a:off x="9027098" y="5251865"/>
              <a:ext cx="878227" cy="510125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070932" y="5255074"/>
              <a:ext cx="878227" cy="51012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12" idx="2"/>
              <a:endCxn id="46" idx="0"/>
            </p:cNvCxnSpPr>
            <p:nvPr/>
          </p:nvCxnSpPr>
          <p:spPr>
            <a:xfrm flipH="1">
              <a:off x="8510046" y="4544846"/>
              <a:ext cx="478083" cy="710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2" idx="2"/>
              <a:endCxn id="45" idx="0"/>
            </p:cNvCxnSpPr>
            <p:nvPr/>
          </p:nvCxnSpPr>
          <p:spPr>
            <a:xfrm>
              <a:off x="8988129" y="4544846"/>
              <a:ext cx="478083" cy="707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stCxn id="9" idx="2"/>
            <a:endCxn id="10" idx="0"/>
          </p:cNvCxnSpPr>
          <p:nvPr/>
        </p:nvCxnSpPr>
        <p:spPr>
          <a:xfrm>
            <a:off x="10916216" y="4544846"/>
            <a:ext cx="478083" cy="7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66972" y="5255074"/>
            <a:ext cx="878227" cy="510125"/>
          </a:xfrm>
          <a:prstGeom prst="roundRect">
            <a:avLst/>
          </a:prstGeom>
          <a:solidFill>
            <a:srgbClr val="2ECC7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5606086" y="4544846"/>
            <a:ext cx="1453957" cy="7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6224" y="3779657"/>
            <a:ext cx="3934582" cy="21734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992993" y="3811621"/>
            <a:ext cx="1986788" cy="21734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32108" y="944113"/>
            <a:ext cx="1468606" cy="1238929"/>
            <a:chOff x="12383748" y="1219011"/>
            <a:chExt cx="1862104" cy="1570887"/>
          </a:xfrm>
        </p:grpSpPr>
        <p:sp>
          <p:nvSpPr>
            <p:cNvPr id="63" name="Freeform 6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" name="Rectangular Callout 67"/>
          <p:cNvSpPr/>
          <p:nvPr/>
        </p:nvSpPr>
        <p:spPr>
          <a:xfrm>
            <a:off x="1994608" y="929446"/>
            <a:ext cx="3278623" cy="1133671"/>
          </a:xfrm>
          <a:prstGeom prst="wedgeRectCallout">
            <a:avLst>
              <a:gd name="adj1" fmla="val -72771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DT is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balanced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all leaf nodes are at same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depth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from the root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02" y="685383"/>
            <a:ext cx="1664279" cy="1664279"/>
          </a:xfrm>
          <a:prstGeom prst="rect">
            <a:avLst/>
          </a:prstGeom>
        </p:spPr>
      </p:pic>
      <p:sp>
        <p:nvSpPr>
          <p:cNvPr id="70" name="Rectangular Callout 69"/>
          <p:cNvSpPr/>
          <p:nvPr/>
        </p:nvSpPr>
        <p:spPr>
          <a:xfrm>
            <a:off x="7099011" y="878100"/>
            <a:ext cx="3427591" cy="1185017"/>
          </a:xfrm>
          <a:prstGeom prst="wedgeRectCallout">
            <a:avLst>
              <a:gd name="adj1" fmla="val 71488"/>
              <a:gd name="adj2" fmla="val 299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previous DT was very imbalanced and considered bad in general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59" y="5251865"/>
            <a:ext cx="1594605" cy="1594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4801259" y="2255834"/>
                <a:ext cx="5725343" cy="3814766"/>
              </a:xfrm>
              <a:prstGeom prst="wedgeRectCallout">
                <a:avLst>
                  <a:gd name="adj1" fmla="val 59498"/>
                  <a:gd name="adj2" fmla="val 5988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Imbalanced DTs may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offer very poor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Prediction accuracy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well as take as long as</a:t>
                </a:r>
              </a:p>
              <a:p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kNN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make a prediction.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Imagine a DT which is just a</a:t>
                </a: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chain of nodes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.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data points, there would be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chain: some predictions will take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time . With a balanced DT, every prediction takes at most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time </a:t>
                </a:r>
              </a:p>
              <a:p>
                <a:pPr algn="ctr"/>
                <a:endParaRPr lang="en-IN" sz="240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59" y="2255834"/>
                <a:ext cx="5725343" cy="3814766"/>
              </a:xfrm>
              <a:prstGeom prst="wedgeRectCallout">
                <a:avLst>
                  <a:gd name="adj1" fmla="val 59498"/>
                  <a:gd name="adj2" fmla="val 59881"/>
                </a:avLst>
              </a:prstGeom>
              <a:blipFill>
                <a:blip r:embed="rId4"/>
                <a:stretch>
                  <a:fillRect l="-1256" t="-7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7312996" y="2428216"/>
            <a:ext cx="3053540" cy="2048941"/>
            <a:chOff x="3318061" y="2099401"/>
            <a:chExt cx="3053540" cy="2048941"/>
          </a:xfrm>
        </p:grpSpPr>
        <p:sp>
          <p:nvSpPr>
            <p:cNvPr id="100" name="Rounded Rectangle 99"/>
            <p:cNvSpPr/>
            <p:nvPr/>
          </p:nvSpPr>
          <p:spPr>
            <a:xfrm>
              <a:off x="3754281" y="209940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318061" y="2458997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190501" y="2458997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754281" y="2818593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626721" y="2818593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190501" y="3177382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5062941" y="3177382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626721" y="353617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499161" y="3536171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5062941" y="3894960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935381" y="3894960"/>
              <a:ext cx="436220" cy="2533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>
              <a:stCxn id="100" idx="1"/>
              <a:endCxn id="101" idx="0"/>
            </p:cNvCxnSpPr>
            <p:nvPr/>
          </p:nvCxnSpPr>
          <p:spPr>
            <a:xfrm flipH="1">
              <a:off x="3536171" y="2226092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0" idx="3"/>
              <a:endCxn id="102" idx="0"/>
            </p:cNvCxnSpPr>
            <p:nvPr/>
          </p:nvCxnSpPr>
          <p:spPr>
            <a:xfrm>
              <a:off x="4190501" y="2226092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2" idx="1"/>
              <a:endCxn id="103" idx="0"/>
            </p:cNvCxnSpPr>
            <p:nvPr/>
          </p:nvCxnSpPr>
          <p:spPr>
            <a:xfrm flipH="1">
              <a:off x="3972391" y="2585688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2" idx="3"/>
              <a:endCxn id="104" idx="0"/>
            </p:cNvCxnSpPr>
            <p:nvPr/>
          </p:nvCxnSpPr>
          <p:spPr>
            <a:xfrm>
              <a:off x="4626721" y="2585688"/>
              <a:ext cx="218110" cy="232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4" idx="1"/>
              <a:endCxn id="105" idx="0"/>
            </p:cNvCxnSpPr>
            <p:nvPr/>
          </p:nvCxnSpPr>
          <p:spPr>
            <a:xfrm flipH="1">
              <a:off x="4408611" y="2945284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4" idx="3"/>
              <a:endCxn id="106" idx="0"/>
            </p:cNvCxnSpPr>
            <p:nvPr/>
          </p:nvCxnSpPr>
          <p:spPr>
            <a:xfrm>
              <a:off x="5062941" y="2945284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6" idx="1"/>
              <a:endCxn id="107" idx="0"/>
            </p:cNvCxnSpPr>
            <p:nvPr/>
          </p:nvCxnSpPr>
          <p:spPr>
            <a:xfrm flipH="1">
              <a:off x="4844831" y="3304073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6" idx="3"/>
              <a:endCxn id="108" idx="0"/>
            </p:cNvCxnSpPr>
            <p:nvPr/>
          </p:nvCxnSpPr>
          <p:spPr>
            <a:xfrm>
              <a:off x="5499161" y="3304073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8" idx="1"/>
              <a:endCxn id="109" idx="0"/>
            </p:cNvCxnSpPr>
            <p:nvPr/>
          </p:nvCxnSpPr>
          <p:spPr>
            <a:xfrm flipH="1">
              <a:off x="5281051" y="3662862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8" idx="3"/>
              <a:endCxn id="110" idx="0"/>
            </p:cNvCxnSpPr>
            <p:nvPr/>
          </p:nvCxnSpPr>
          <p:spPr>
            <a:xfrm>
              <a:off x="5935381" y="3662862"/>
              <a:ext cx="218110" cy="23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ular Callout 122"/>
          <p:cNvSpPr/>
          <p:nvPr/>
        </p:nvSpPr>
        <p:spPr>
          <a:xfrm>
            <a:off x="1994608" y="916726"/>
            <a:ext cx="5543518" cy="1133671"/>
          </a:xfrm>
          <a:prstGeom prst="wedgeRectCallout">
            <a:avLst>
              <a:gd name="adj1" fmla="val -62458"/>
              <a:gd name="adj2" fmla="val 52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May prune the tree to make it more shallow as well. Also possible to have DT with more than 2 children per internal node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46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  <p:bldP spid="17" grpId="0" animBg="1"/>
      <p:bldP spid="18" grpId="1" animBg="1"/>
      <p:bldP spid="50" grpId="0" animBg="1"/>
      <p:bldP spid="52" grpId="0" animBg="1"/>
      <p:bldP spid="52" grpId="1" animBg="1"/>
      <p:bldP spid="53" grpId="0" animBg="1"/>
      <p:bldP spid="53" grpId="1" animBg="1"/>
      <p:bldP spid="68" grpId="0" animBg="1"/>
      <p:bldP spid="68" grpId="1" animBg="1"/>
      <p:bldP spid="70" grpId="0" animBg="1"/>
      <p:bldP spid="70" grpId="1" animBg="1"/>
      <p:bldP spid="72" grpId="0" animBg="1"/>
      <p:bldP spid="72" grpId="1" animBg="1"/>
      <p:bldP spid="123" grpId="0" animBg="1"/>
      <p:bldP spid="12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5}&#10;\]&#10;&#10;\end{document}"/>
  <p:tag name="IGUANATEXSIZE" val="30"/>
  <p:tag name="IGUANATEXCURSOR" val="1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LATEXADDIN" val="\documentclass{article}&#10;\usepackage{amsmath,amssymb}&#10;\usepackage{olo}&#10;\pagestyle{empty}&#10;\begin{document}&#10;&#10;\[&#10;=&#10;\]&#10;&#10;\end{document}"/>
  <p:tag name="IGUANATEXSIZE" val="60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9.5015"/>
  <p:tag name="LATEXADDIN" val="\documentclass{article}&#10;\usepackage{amsmath,amssymb}&#10;\usepackage{olo}&#10;\pagestyle{empty}&#10;\begin{document}&#10;&#10;\[&#10;\}&#10;\]&#10;&#10;\end{document}"/>
  <p:tag name="IGUANATEXSIZE" val="60"/>
  <p:tag name="IGUANATEXCURSOR" val="1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5}&#10;\]&#10;&#10;\end{document}"/>
  <p:tag name="IGUANATEXSIZE" val="30"/>
  <p:tag name="IGUANATEXCURSOR" val="1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3}{5}&#10;\]&#10;&#10;\end{document}"/>
  <p:tag name="IGUANATEXSIZE" val="30"/>
  <p:tag name="IGUANATEXCURSOR" val="1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5}&#10;\]&#10;&#10;\end{document}"/>
  <p:tag name="IGUANATEXSIZE" val="30"/>
  <p:tag name="IGUANATEXCURSOR" val="1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9.5015"/>
  <p:tag name="LATEXADDIN" val="\documentclass{article}&#10;\usepackage{amsmath,amssymb}&#10;\usepackage{olo}&#10;\pagestyle{empty}&#10;\begin{document}&#10;&#10;\[&#10;\{&#10;\]&#10;&#10;\end{document}"/>
  <p:tag name="IGUANATEXSIZE" val="60"/>
  <p:tag name="IGUANATEXCURSOR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LATEXADDIN" val="\documentclass{article}&#10;\usepackage{amsmath,amssymb}&#10;\usepackage{olo}&#10;\pagestyle{empty}&#10;\begin{document}&#10;&#10;\[&#10;=&#10;\]&#10;&#10;\end{document}"/>
  <p:tag name="IGUANATEXSIZE" val="60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3}{5}&#10;\]&#10;&#10;\end{document}"/>
  <p:tag name="IGUANATEXSIZE" val="30"/>
  <p:tag name="IGUANATEXCURSOR" val="1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9.5015"/>
  <p:tag name="LATEXADDIN" val="\documentclass{article}&#10;\usepackage{amsmath,amssymb}&#10;\usepackage{olo}&#10;\pagestyle{empty}&#10;\begin{document}&#10;&#10;\[&#10;\}&#10;\]&#10;&#10;\end{document}"/>
  <p:tag name="IGUANATEXSIZE" val="60"/>
  <p:tag name="IGUANATEXCURSOR" val="1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0.50158"/>
  <p:tag name="LATEXADDIN" val="\documentclass{article}&#10;\usepackage{amsmath,amssymb}&#10;\usepackage{olo}&#10;\pagestyle{empty}&#10;\begin{document}&#10;&#10;\[&#10;?&#10;\]&#10;&#10;\end{document}"/>
  <p:tag name="IGUANATEXSIZE" val="40"/>
  <p:tag name="IGUANATEXCURSOR" val="1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0.50158"/>
  <p:tag name="LATEXADDIN" val="\documentclass{article}&#10;\usepackage{amsmath,amssymb}&#10;\usepackage{olo}&#10;\pagestyle{empty}&#10;\begin{document}&#10;&#10;\[&#10;?&#10;\]&#10;&#10;\end{document}"/>
  <p:tag name="IGUANATEXSIZE" val="40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5}&#10;\]&#10;&#10;\end{document}"/>
  <p:tag name="IGUANATEXSIZE" val="30"/>
  <p:tag name="IGUANATEXCURSOR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0087"/>
  <p:tag name="ORIGINALWIDTH" val="41.50212"/>
  <p:tag name="LATEXADDIN" val="\documentclass{article}&#10;\usepackage{amsmath,amssymb}&#10;\usepackage{olo}&#10;\pagestyle{empty}&#10;\begin{document}&#10;&#10;\[&#10;\frac{1}{3}&#10;\]&#10;&#10;\end{document}"/>
  <p:tag name="IGUANATEXSIZE" val="30"/>
  <p:tag name="IGUANATEXCURSOR" val="1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56.00291"/>
  <p:tag name="LATEXADDIN" val="\documentclass{article}&#10;\usepackage{amsmath,amssymb}&#10;\usepackage{olo}&#10;\pagestyle{empty}&#10;\begin{document}&#10;&#10;\[&#10;+&#10;\]&#10;&#10;\end{document}"/>
  <p:tag name="IGUANATEXSIZE" val="60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56.00291"/>
  <p:tag name="LATEXADDIN" val="\documentclass{article}&#10;\usepackage{amsmath,amssymb}&#10;\usepackage{olo}&#10;\pagestyle{empty}&#10;\begin{document}&#10;&#10;\[&#10;+&#10;\]&#10;&#10;\end{document}"/>
  <p:tag name="IGUANATEXSIZE" val="60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9.5015"/>
  <p:tag name="LATEXADDIN" val="\documentclass{article}&#10;\usepackage{amsmath,amssymb}&#10;\usepackage{olo}&#10;\pagestyle{empty}&#10;\begin{document}&#10;&#10;\[&#10;\{&#10;\]&#10;&#10;\end{document}"/>
  <p:tag name="IGUANATEXSIZE" val="60"/>
  <p:tag name="IGUANATEXCURSOR" val="11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1584</TotalTime>
  <Words>1451</Words>
  <Application>Microsoft Office PowerPoint</Application>
  <PresentationFormat>Widescreen</PresentationFormat>
  <Paragraphs>163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Decision Trees</vt:lpstr>
      <vt:lpstr>Announcements</vt:lpstr>
      <vt:lpstr>Recap of Last Lecture</vt:lpstr>
      <vt:lpstr>Regression with Weighted</vt:lpstr>
      <vt:lpstr>Classification with Weighted rNN</vt:lpstr>
      <vt:lpstr>Decision Trees</vt:lpstr>
      <vt:lpstr>Decision Trees for Classification</vt:lpstr>
      <vt:lpstr>Building Decision Trees</vt:lpstr>
      <vt:lpstr>Decision Trees – all shapes and sizes</vt:lpstr>
      <vt:lpstr>Regression with Decision Trees</vt:lpstr>
      <vt:lpstr>How to learn a DT?</vt:lpstr>
      <vt:lpstr>What to do at a leaf?</vt:lpstr>
      <vt:lpstr>How to split a node into children nodes?</vt:lpstr>
      <vt:lpstr>Splitting a Node – some lessons</vt:lpstr>
      <vt:lpstr>Purifying Decision Stumps</vt:lpstr>
      <vt:lpstr>Node splitting via LwP/linear classifiers</vt:lpstr>
      <vt:lpstr>Node splitting via LwP/linear classifiers</vt:lpstr>
      <vt:lpstr>One Final Recap</vt:lpstr>
      <vt:lpstr>Pruning Strategies</vt:lpstr>
      <vt:lpstr>Decision Trees -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112</cp:revision>
  <dcterms:created xsi:type="dcterms:W3CDTF">2018-07-30T05:08:11Z</dcterms:created>
  <dcterms:modified xsi:type="dcterms:W3CDTF">2019-08-05T14:13:57Z</dcterms:modified>
</cp:coreProperties>
</file>