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2" r:id="rId7"/>
    <p:sldId id="264" r:id="rId8"/>
    <p:sldId id="263" r:id="rId9"/>
    <p:sldId id="266" r:id="rId10"/>
    <p:sldId id="269" r:id="rId11"/>
    <p:sldId id="268" r:id="rId12"/>
    <p:sldId id="267" r:id="rId13"/>
    <p:sldId id="271" r:id="rId14"/>
    <p:sldId id="273" r:id="rId15"/>
    <p:sldId id="272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4" Type="http://schemas.openxmlformats.org/officeDocument/2006/relationships/tags" Target="../tags/tag4.xml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Zqe3yZyGv7rvzjm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err="1" smtClean="0">
                    <a:latin typeface="+mj-lt"/>
                  </a:rPr>
                  <a:t>s.t.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IN" dirty="0" smtClean="0">
                    <a:latin typeface="+mj-lt"/>
                  </a:rPr>
                  <a:t/>
                </a:r>
                <a:br>
                  <a:rPr lang="en-IN" dirty="0" smtClean="0">
                    <a:latin typeface="+mj-lt"/>
                  </a:rPr>
                </a:br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etc. etc.</a:t>
                </a:r>
              </a:p>
            </p:txBody>
          </p:sp>
        </mc:Choice>
        <mc:Fallback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 101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that </a:t>
                </a:r>
                <a:r>
                  <a:rPr lang="en-US" dirty="0" smtClean="0">
                    <a:latin typeface="+mj-lt"/>
                  </a:rPr>
                  <a:t>gives me the </a:t>
                </a:r>
                <a:r>
                  <a:rPr lang="en-US" i="1" dirty="0" smtClean="0">
                    <a:latin typeface="+mj-lt"/>
                  </a:rPr>
                  <a:t>best</a:t>
                </a:r>
                <a:r>
                  <a:rPr lang="en-US" dirty="0" smtClean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must satisfy these conditions</a:t>
                </a:r>
              </a:p>
              <a:p>
                <a:r>
                  <a:rPr lang="en-US" dirty="0" smtClean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MS M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33146" y="2366289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For your specified constraints, the optimal (least)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it is achieved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blipFill>
                <a:blip r:embed="rId5"/>
                <a:stretch>
                  <a:fillRect t="-6989" r="-1418" b="-145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3       6</a:t>
            </a:r>
            <a:endParaRPr lang="en-IN" dirty="0"/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12" y="143734"/>
            <a:ext cx="1720892" cy="1720892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5445389" y="65896"/>
            <a:ext cx="5043470" cy="1514337"/>
          </a:xfrm>
          <a:prstGeom prst="wedgeRectCallout">
            <a:avLst>
              <a:gd name="adj1" fmla="val 67703"/>
              <a:gd name="adj2" fmla="val 3431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Constraints are usually specified using math equations. The set of points that satisfy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all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the constraints is called the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feasible set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of the optimization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b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IN" sz="3200" dirty="0" smtClean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blipFill>
                <a:blip r:embed="rId8"/>
                <a:stretch>
                  <a:fillRect l="-8442" t="-20567" b="-36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ular Callout 49"/>
          <p:cNvSpPr/>
          <p:nvPr/>
        </p:nvSpPr>
        <p:spPr>
          <a:xfrm>
            <a:off x="3022217" y="4144163"/>
            <a:ext cx="1650570" cy="752513"/>
          </a:xfrm>
          <a:prstGeom prst="wedgeRectCallout">
            <a:avLst>
              <a:gd name="adj1" fmla="val -84079"/>
              <a:gd name="adj2" fmla="val 8619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Feasible set is empty!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6124340" y="2521959"/>
            <a:ext cx="4081568" cy="1100586"/>
          </a:xfrm>
          <a:prstGeom prst="wedgeRectCallout">
            <a:avLst>
              <a:gd name="adj1" fmla="val -75333"/>
              <a:gd name="adj2" fmla="val 4314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You optimization problem has no solution since no point satisfies all your constraints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40" grpId="0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to SVMs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A</a:t>
                </a:r>
                <a:r>
                  <a:rPr lang="en-IN" dirty="0" smtClean="0"/>
                  <a:t>ssume </a:t>
                </a:r>
                <a:r>
                  <a:rPr lang="en-IN" dirty="0"/>
                  <a:t>there do exist models that perfectly classify all train </a:t>
                </a:r>
                <a:r>
                  <a:rPr lang="en-IN" dirty="0" smtClean="0"/>
                  <a:t>data</a:t>
                </a:r>
              </a:p>
              <a:p>
                <a:r>
                  <a:rPr lang="en-IN" dirty="0" smtClean="0"/>
                  <a:t>Consider </a:t>
                </a:r>
                <a:r>
                  <a:rPr lang="en-IN" dirty="0"/>
                  <a:t>one such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which classifies train data perfectly</a:t>
                </a:r>
              </a:p>
              <a:p>
                <a:r>
                  <a:rPr lang="en-IN" dirty="0"/>
                  <a:t>Now,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Thus, geometric margin is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since model has perfect classification</a:t>
                </a:r>
                <a:r>
                  <a:rPr lang="en-IN" dirty="0" smtClean="0"/>
                  <a:t>!</a:t>
                </a:r>
              </a:p>
              <a:p>
                <a:r>
                  <a:rPr lang="en-IN" dirty="0" smtClean="0"/>
                  <a:t>We will use this useful fact to greatly simplify the optimization problem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5070277"/>
            <a:ext cx="1787723" cy="17877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322" y="5394358"/>
            <a:ext cx="5663533" cy="1412557"/>
            <a:chOff x="4726111" y="5106895"/>
            <a:chExt cx="5663533" cy="1412557"/>
          </a:xfrm>
        </p:grpSpPr>
        <p:sp>
          <p:nvSpPr>
            <p:cNvPr id="6" name="Rectangular Callout 5"/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What if train data is </a:t>
              </a:r>
              <a:r>
                <a:rPr lang="en-IN" sz="2400" i="1" dirty="0" smtClean="0">
                  <a:solidFill>
                    <a:schemeClr val="tx1"/>
                  </a:solidFill>
                  <a:latin typeface="+mj-lt"/>
                </a:rPr>
                <a:t>non-linearly</a:t>
              </a:r>
              <a:br>
                <a:rPr lang="en-IN" sz="2400" i="1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i="1" dirty="0" smtClean="0">
                  <a:solidFill>
                    <a:schemeClr val="tx1"/>
                  </a:solidFill>
                  <a:latin typeface="+mj-lt"/>
                </a:rPr>
                <a:t>separable</a:t>
              </a: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dirty="0" err="1" smtClean="0">
                  <a:solidFill>
                    <a:schemeClr val="tx1"/>
                  </a:solidFill>
                  <a:latin typeface="+mj-lt"/>
                </a:rPr>
                <a:t>i.e</a:t>
              </a: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 no linear classifier can</a:t>
              </a:r>
              <a:br>
                <a:rPr lang="en-IN" sz="2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 smtClean="0">
                  <a:solidFill>
                    <a:schemeClr val="tx1"/>
                  </a:solidFill>
                  <a:latin typeface="+mj-lt"/>
                </a:rPr>
                <a:t>perfectly classify it? For example</a:t>
              </a:r>
              <a:endParaRPr lang="en-IN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13" name="Freeform 1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01253" y="5570261"/>
            <a:ext cx="2598483" cy="1100586"/>
          </a:xfrm>
          <a:prstGeom prst="wedgeRectCallout">
            <a:avLst>
              <a:gd name="adj1" fmla="val -86023"/>
              <a:gd name="adj2" fmla="val 5407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We will remove this assumption later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7845" y="5959011"/>
            <a:ext cx="7849457" cy="544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74076" y="5229546"/>
            <a:ext cx="1397286" cy="523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be the data point that comes closest to the hyperplane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Recall that all this discussion holds only for a perfect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and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Note this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as well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Thus, instead of searching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easier to search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9977" y="5111108"/>
            <a:ext cx="2819399" cy="863935"/>
            <a:chOff x="4719320" y="5166360"/>
            <a:chExt cx="2819399" cy="792650"/>
          </a:xfrm>
        </p:grpSpPr>
        <p:sp>
          <p:nvSpPr>
            <p:cNvPr id="12" name="Rectangle 11"/>
            <p:cNvSpPr/>
            <p:nvPr/>
          </p:nvSpPr>
          <p:spPr>
            <a:xfrm>
              <a:off x="4719320" y="5166360"/>
              <a:ext cx="2819399" cy="774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0897" y="5293202"/>
              <a:ext cx="976046" cy="4520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̃"/>
                                    <m:ctrlPr>
                                      <a:rPr lang="en-I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sz="3200" i="1" dirty="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 dirty="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prstClr val="black">
                                                <a:lumMod val="85000"/>
                                                <a:lumOff val="15000"/>
                                              </a:prst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3200" b="1" i="1" dirty="0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3200" b="1" dirty="0">
                                                <a:solidFill>
                                                  <a:prstClr val="black">
                                                    <a:lumMod val="85000"/>
                                                    <a:lumOff val="15000"/>
                                                  </a:prst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prstClr val="black">
                                            <a:lumMod val="85000"/>
                                            <a:lumOff val="1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blipFill>
                <a:blip r:embed="rId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53353" y="1181651"/>
            <a:ext cx="3959051" cy="1354174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ular Callout 25"/>
              <p:cNvSpPr/>
              <p:nvPr/>
            </p:nvSpPr>
            <p:spPr>
              <a:xfrm>
                <a:off x="5909677" y="112364"/>
                <a:ext cx="5640174" cy="941521"/>
              </a:xfrm>
              <a:prstGeom prst="wedgeRectCallout">
                <a:avLst>
                  <a:gd name="adj1" fmla="val -82828"/>
                  <a:gd name="adj2" fmla="val 8097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Called the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functional margin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Note that geometric margin = functional margin/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Rectangular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77" y="112364"/>
                <a:ext cx="5640174" cy="941521"/>
              </a:xfrm>
              <a:prstGeom prst="wedgeRectCallout">
                <a:avLst>
                  <a:gd name="adj1" fmla="val -82828"/>
                  <a:gd name="adj2" fmla="val 80979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  <p:bldP spid="20" grpId="0"/>
      <p:bldP spid="25" grpId="0" animBg="1"/>
      <p:bldP spid="25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C-SVM Technique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For </a:t>
                </a:r>
                <a:r>
                  <a:rPr lang="en-IN" i="1" dirty="0" smtClean="0"/>
                  <a:t>linearly separable</a:t>
                </a:r>
                <a:r>
                  <a:rPr lang="en-IN" dirty="0" smtClean="0"/>
                  <a:t> cases where we suspect a perfect classifier exists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1" dirty="0" smtClean="0"/>
              </a:p>
              <a:p>
                <a:r>
                  <a:rPr lang="en-IN" dirty="0" smtClean="0"/>
                  <a:t>If a linear classifier cannot perfectly classify data, then find model using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algn="ctr"/>
                <a:r>
                  <a:rPr lang="en-IN" b="0" dirty="0" smtClean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6" name="Freeform 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terms are called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slack variables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They allow some data points to come close to the hyperplane or be misclassified altogether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blipFill>
                <a:blip r:embed="rId3"/>
                <a:stretch>
                  <a:fillRect r="-1517" b="-41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85" y="0"/>
            <a:ext cx="1864034" cy="186403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937091" y="230917"/>
            <a:ext cx="6554912" cy="936110"/>
          </a:xfrm>
          <a:prstGeom prst="wedgeRectCallout">
            <a:avLst>
              <a:gd name="adj1" fmla="val 60564"/>
              <a:gd name="adj2" fmla="val 535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prevents me from misusing the slack variables to learn a model that misclassifies every data point?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27" y="194187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term prevents you from doing so. If we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be a large value (it is a hyper-parameter), then it will penalize solutions that misuse slack too much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blipFill>
                <a:blip r:embed="rId6"/>
                <a:stretch>
                  <a:fillRect l="-923" t="-27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Having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prevents us from misusing slack to artificially inflate the margin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blipFill>
                <a:blip r:embed="rId7"/>
                <a:stretch>
                  <a:fillRect t="-4400" r="-11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9356298" y="5198446"/>
            <a:ext cx="2745321" cy="841201"/>
          </a:xfrm>
          <a:prstGeom prst="wedgeRectCallout">
            <a:avLst>
              <a:gd name="adj1" fmla="val -78932"/>
              <a:gd name="adj2" fmla="val 5035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Recall English phrase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“cut me some slack”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7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C-SVM to Loss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can further simplify the previous optimization problem</a:t>
                </a:r>
              </a:p>
              <a:p>
                <a:r>
                  <a:rPr lang="en-IN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basically allows us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 smtClean="0"/>
                  <a:t> (even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Thus, the amount of slack we want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recall that we must also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Another way of saying that if you already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 smtClean="0"/>
                  <a:t>, then you don’t need any slack i.e. you should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in this case</a:t>
                </a:r>
              </a:p>
              <a:p>
                <a:r>
                  <a:rPr lang="en-IN" dirty="0" smtClean="0"/>
                  <a:t>Thus, we need only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The above is nothing but the popular hinge loss function!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Hinge Loss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Captures how well as a classifier classified a data point</a:t>
                </a:r>
              </a:p>
              <a:p>
                <a:r>
                  <a:rPr lang="en-IN" dirty="0" smtClean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 smtClean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Note that hinge loss not only penalizes misclassification</a:t>
                </a:r>
                <a:br>
                  <a:rPr lang="en-IN" dirty="0" smtClean="0"/>
                </a:br>
                <a:r>
                  <a:rPr lang="en-IN" dirty="0" smtClean="0"/>
                  <a:t>but also correct classification if the data point gets</a:t>
                </a:r>
                <a:br>
                  <a:rPr lang="en-IN" dirty="0" smtClean="0"/>
                </a:br>
                <a:r>
                  <a:rPr lang="en-IN" dirty="0" smtClean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Form of C-SVM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66" y="5024788"/>
            <a:ext cx="1864034" cy="186403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390526" y="5255705"/>
            <a:ext cx="4191858" cy="1156742"/>
          </a:xfrm>
          <a:prstGeom prst="wedgeRectCallout">
            <a:avLst>
              <a:gd name="adj1" fmla="val 64240"/>
              <a:gd name="adj2" fmla="val 3130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Agreed this is simpler than before but I still don’t know how to use this to find the model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089978" y="5724972"/>
            <a:ext cx="3855017" cy="917319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is where calculus and some more math comes in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8" b="2813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/>
          <a:lstStyle/>
          <a:p>
            <a:r>
              <a:rPr lang="en-US" dirty="0"/>
              <a:t>Emoticons from </a:t>
            </a:r>
            <a:r>
              <a:rPr lang="en-US" dirty="0" err="1"/>
              <a:t>Flaticon</a:t>
            </a:r>
            <a:r>
              <a:rPr lang="en-US" dirty="0"/>
              <a:t>, designed by Twitter</a:t>
            </a:r>
            <a:endParaRPr lang="en-IN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half" idx="2"/>
          </p:nvPr>
        </p:nvSpPr>
        <p:spPr>
          <a:xfrm>
            <a:off x="676656" y="5909734"/>
            <a:ext cx="9229344" cy="94826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https://www.flaticon.com/packs/smileys-and-people-9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Licensed under CC BY </a:t>
            </a:r>
            <a:r>
              <a:rPr lang="en-US" sz="2000" dirty="0" smtClean="0">
                <a:solidFill>
                  <a:schemeClr val="bg1"/>
                </a:solidFill>
              </a:rPr>
              <a:t>3.0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US" dirty="0" smtClean="0"/>
              <a:t>Please declare your assignment </a:t>
            </a:r>
            <a:r>
              <a:rPr lang="en-US" dirty="0"/>
              <a:t>groups </a:t>
            </a:r>
            <a:r>
              <a:rPr lang="en-US" dirty="0" smtClean="0"/>
              <a:t>using </a:t>
            </a:r>
            <a:r>
              <a:rPr lang="en-US" dirty="0"/>
              <a:t>the form below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forms.gle/Zqe3yZyGv7rvzjm56</a:t>
            </a:r>
            <a:endParaRPr lang="en-US" dirty="0" smtClean="0"/>
          </a:p>
          <a:p>
            <a:r>
              <a:rPr lang="en-US" dirty="0" smtClean="0"/>
              <a:t>5 registered students per group (no auditors)</a:t>
            </a:r>
          </a:p>
          <a:p>
            <a:r>
              <a:rPr lang="en-US" dirty="0" smtClean="0"/>
              <a:t>Deadline for filling this form August 09 (Friday), 11:59PM IST</a:t>
            </a:r>
          </a:p>
          <a:p>
            <a:r>
              <a:rPr lang="en-US" dirty="0"/>
              <a:t>A</a:t>
            </a:r>
            <a:r>
              <a:rPr lang="en-US" dirty="0" smtClean="0"/>
              <a:t>ssignment 1 will be released soon thereafter and we will simply assign remaining students to arbitrary groups after above deadline</a:t>
            </a:r>
          </a:p>
          <a:p>
            <a:r>
              <a:rPr lang="en-US" dirty="0" smtClean="0"/>
              <a:t>Groups that are not of proper size (5) may be reorganized by us</a:t>
            </a:r>
          </a:p>
          <a:p>
            <a:r>
              <a:rPr lang="en-US" dirty="0" smtClean="0"/>
              <a:t>Please fill the form only once per project group</a:t>
            </a:r>
          </a:p>
          <a:p>
            <a:r>
              <a:rPr lang="en-US" dirty="0" smtClean="0"/>
              <a:t>Auditor groups should not fill this form</a:t>
            </a:r>
          </a:p>
          <a:p>
            <a:r>
              <a:rPr lang="en-US" dirty="0" smtClean="0"/>
              <a:t>Project groups will be listed on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Looked at a </a:t>
            </a:r>
            <a:r>
              <a:rPr lang="en-IN" i="1" dirty="0" smtClean="0"/>
              <a:t>weighted</a:t>
            </a:r>
            <a:r>
              <a:rPr lang="en-IN" dirty="0" smtClean="0"/>
              <a:t> variant of the NN algorithm</a:t>
            </a:r>
          </a:p>
          <a:p>
            <a:r>
              <a:rPr lang="en-IN" dirty="0" smtClean="0"/>
              <a:t>Studied decision trees which have several benefits</a:t>
            </a:r>
          </a:p>
          <a:p>
            <a:pPr lvl="1"/>
            <a:r>
              <a:rPr lang="en-IN" dirty="0" smtClean="0"/>
              <a:t>Can be thought of as a speed up way to perform NN classification</a:t>
            </a:r>
          </a:p>
          <a:p>
            <a:pPr lvl="1"/>
            <a:r>
              <a:rPr lang="en-IN" dirty="0" smtClean="0"/>
              <a:t>Offer extremely fast prediction times</a:t>
            </a:r>
          </a:p>
          <a:p>
            <a:pPr lvl="1"/>
            <a:r>
              <a:rPr lang="en-IN" dirty="0" smtClean="0"/>
              <a:t>Can handle non-numeric, discrete, categorical features with ease</a:t>
            </a:r>
          </a:p>
          <a:p>
            <a:r>
              <a:rPr lang="en-IN" dirty="0" smtClean="0"/>
              <a:t>Some challenges with decision trees</a:t>
            </a:r>
          </a:p>
          <a:p>
            <a:pPr lvl="1"/>
            <a:r>
              <a:rPr lang="en-IN" dirty="0" smtClean="0"/>
              <a:t>Can be bulky i.e. model size can be large</a:t>
            </a:r>
          </a:p>
          <a:p>
            <a:pPr lvl="1"/>
            <a:r>
              <a:rPr lang="en-IN" dirty="0" smtClean="0"/>
              <a:t>Deciding how to split a node can be time consuming</a:t>
            </a:r>
          </a:p>
          <a:p>
            <a:pPr lvl="1"/>
            <a:r>
              <a:rPr lang="en-IN" dirty="0" smtClean="0"/>
              <a:t>Learning the </a:t>
            </a:r>
            <a:r>
              <a:rPr lang="en-IN" i="1" dirty="0" smtClean="0"/>
              <a:t>best</a:t>
            </a:r>
            <a:r>
              <a:rPr lang="en-IN" dirty="0"/>
              <a:t> </a:t>
            </a:r>
            <a:r>
              <a:rPr lang="en-IN" dirty="0" smtClean="0"/>
              <a:t>decision tree is an intractable (NP hard)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Boundaries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600329" cy="5300823"/>
          </a:xfrm>
        </p:spPr>
        <p:txBody>
          <a:bodyPr/>
          <a:lstStyle/>
          <a:p>
            <a:r>
              <a:rPr lang="en-IN" dirty="0" smtClean="0"/>
              <a:t>Some interesting discussion on Piazza</a:t>
            </a:r>
          </a:p>
          <a:p>
            <a:r>
              <a:rPr lang="en-IN" dirty="0" smtClean="0"/>
              <a:t>Earlier definition of decision boundary (points where classifier</a:t>
            </a:r>
            <a:br>
              <a:rPr lang="en-IN" dirty="0" smtClean="0"/>
            </a:br>
            <a:r>
              <a:rPr lang="en-IN" dirty="0" smtClean="0"/>
              <a:t>gets confused is simple but not general enough)</a:t>
            </a:r>
          </a:p>
          <a:p>
            <a:r>
              <a:rPr lang="en-IN" dirty="0" smtClean="0"/>
              <a:t>More robust definition of decision boundary: locations where classifier decision abruptly changes from one class to another class</a:t>
            </a:r>
          </a:p>
          <a:p>
            <a:r>
              <a:rPr lang="en-IN" dirty="0" smtClean="0"/>
              <a:t>All classifiers have such a decision boundary</a:t>
            </a:r>
          </a:p>
          <a:p>
            <a:r>
              <a:rPr lang="en-IN" dirty="0" smtClean="0"/>
              <a:t>Easy to detect whether a test point is at decision boundary for linear classifiers – difficult to do so for most other classifiers, e.g. deep nets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1082" y="5029826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298058" y="5518871"/>
            <a:ext cx="3930388" cy="1185017"/>
          </a:xfrm>
          <a:prstGeom prst="wedgeRectCallout">
            <a:avLst>
              <a:gd name="adj1" fmla="val 74614"/>
              <a:gd name="adj2" fmla="val 1169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For example,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will never get confused if k = 3 (or some odd number) and 2 classes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4138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031976" y="5552217"/>
            <a:ext cx="4001913" cy="1151671"/>
          </a:xfrm>
          <a:prstGeom prst="wedgeRectCallout">
            <a:avLst>
              <a:gd name="adj1" fmla="val -77611"/>
              <a:gd name="adj2" fmla="val 4103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 might still get confused if there are 4 points equally close 2 of them red and 2 green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32" y="159825"/>
            <a:ext cx="1859004" cy="1859004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6965879" y="157406"/>
            <a:ext cx="3589619" cy="1412557"/>
          </a:xfrm>
          <a:prstGeom prst="wedgeRectCallout">
            <a:avLst>
              <a:gd name="adj1" fmla="val 71654"/>
              <a:gd name="adj2" fmla="val 414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Indeed, since we would have to not only predict for that data point, but also for other data points around it!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5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Keep appearing again and again in various methods</a:t>
                </a:r>
              </a:p>
              <a:p>
                <a:pPr lvl="1"/>
                <a:r>
                  <a:rPr lang="en-IN" dirty="0" err="1" smtClean="0"/>
                  <a:t>LwP</a:t>
                </a:r>
                <a:r>
                  <a:rPr lang="en-IN" dirty="0" smtClean="0"/>
                  <a:t> with 2 classes, Euclidean metric always gives a linear classifier</a:t>
                </a:r>
              </a:p>
              <a:p>
                <a:pPr lvl="1"/>
                <a:r>
                  <a:rPr lang="en-IN" dirty="0" smtClean="0"/>
                  <a:t>Even if </a:t>
                </a:r>
                <a:r>
                  <a:rPr lang="en-IN" dirty="0" err="1" smtClean="0"/>
                  <a:t>Mahalanobis</a:t>
                </a:r>
                <a:r>
                  <a:rPr lang="en-IN" dirty="0" smtClean="0"/>
                  <a:t> metric used, still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gives a linear classifier</a:t>
                </a:r>
              </a:p>
              <a:p>
                <a:pPr lvl="1"/>
                <a:r>
                  <a:rPr lang="en-IN" dirty="0" smtClean="0"/>
                  <a:t>Decision stumps with a single feature also give a linear classifier</a:t>
                </a:r>
              </a:p>
              <a:p>
                <a:r>
                  <a:rPr lang="en-IN" dirty="0" smtClean="0"/>
                  <a:t>Extremely popular in ML</a:t>
                </a:r>
              </a:p>
              <a:p>
                <a:pPr lvl="1"/>
                <a:r>
                  <a:rPr lang="en-IN" dirty="0" smtClean="0"/>
                  <a:t>Very small model size – just one vector (and one bias value)</a:t>
                </a:r>
              </a:p>
              <a:p>
                <a:pPr lvl="1"/>
                <a:r>
                  <a:rPr lang="en-IN" dirty="0" smtClean="0"/>
                  <a:t>Very fast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prediction time</a:t>
                </a:r>
              </a:p>
              <a:p>
                <a:pPr lvl="1"/>
                <a:r>
                  <a:rPr lang="en-IN" dirty="0" smtClean="0"/>
                  <a:t>Used to build DTs, deep nets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85" y="4983634"/>
            <a:ext cx="1787788" cy="17877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707284" y="5639298"/>
            <a:ext cx="4578748" cy="1185017"/>
          </a:xfrm>
          <a:prstGeom prst="wedgeRectCallout">
            <a:avLst>
              <a:gd name="adj1" fmla="val 74544"/>
              <a:gd name="adj2" fmla="val -91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Instead of indirectly getting a linear classifier via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LwP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Mahalanobis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can’t we learn one directly?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031977" y="5706329"/>
            <a:ext cx="2609622" cy="962241"/>
          </a:xfrm>
          <a:prstGeom prst="wedgeRectCallout">
            <a:avLst>
              <a:gd name="adj1" fmla="val -89678"/>
              <a:gd name="adj2" fmla="val 578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That is exactly what we will do today!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1082" y="3093100"/>
            <a:ext cx="1787788" cy="1787788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298058" y="4224437"/>
            <a:ext cx="3930388" cy="1185017"/>
          </a:xfrm>
          <a:prstGeom prst="wedgeRectCallout">
            <a:avLst>
              <a:gd name="adj1" fmla="val 75659"/>
              <a:gd name="adj2" fmla="val -455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Learning classifiers directly will allow us to control many useful properties about them!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26946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ular Callout 18"/>
              <p:cNvSpPr/>
              <p:nvPr/>
            </p:nvSpPr>
            <p:spPr>
              <a:xfrm>
                <a:off x="5106256" y="476834"/>
                <a:ext cx="5060186" cy="2266365"/>
              </a:xfrm>
              <a:prstGeom prst="wedgeRectCallout">
                <a:avLst>
                  <a:gd name="adj1" fmla="val 69280"/>
                  <a:gd name="adj2" fmla="val 3485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Before going forward, recall that linear classifiers are those that have a line or a plane as the decision boundary. A linear classifier is given by a model that looks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it makes predictions by looking at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not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ular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56" y="476834"/>
                <a:ext cx="5060186" cy="2266365"/>
              </a:xfrm>
              <a:prstGeom prst="wedgeRectCallout">
                <a:avLst>
                  <a:gd name="adj1" fmla="val 69280"/>
                  <a:gd name="adj2" fmla="val 34855"/>
                </a:avLst>
              </a:prstGeom>
              <a:blipFill>
                <a:blip r:embed="rId6"/>
                <a:stretch>
                  <a:fillRect l="-1304" t="-1587" b="-58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7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“best” Linear </a:t>
            </a:r>
            <a:r>
              <a:rPr lang="en-IN" dirty="0"/>
              <a:t>C</a:t>
            </a:r>
            <a:r>
              <a:rPr lang="en-IN" dirty="0" smtClean="0"/>
              <a:t>lassifier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67973"/>
            <a:ext cx="1787723" cy="178772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7240359" y="104591"/>
            <a:ext cx="3149286" cy="1412557"/>
          </a:xfrm>
          <a:prstGeom prst="wedgeRectCallout">
            <a:avLst>
              <a:gd name="adj1" fmla="val 78132"/>
              <a:gd name="adj2" fmla="val 276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It seems infinitely many classifiers perfectly classify the data. Which one should I choose?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99" name="Freeform 9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9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4" name="Rectangular Callout 103"/>
          <p:cNvSpPr/>
          <p:nvPr/>
        </p:nvSpPr>
        <p:spPr>
          <a:xfrm>
            <a:off x="2021281" y="5706329"/>
            <a:ext cx="4500309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It is better to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not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select a model whose decision boundary passes very close to a training data point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87" y="3690144"/>
            <a:ext cx="1770364" cy="1770364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ular Callout 115"/>
          <p:cNvSpPr/>
          <p:nvPr/>
        </p:nvSpPr>
        <p:spPr>
          <a:xfrm>
            <a:off x="1505648" y="3854858"/>
            <a:ext cx="6911640" cy="1100586"/>
          </a:xfrm>
          <a:prstGeom prst="wedgeRectCallout">
            <a:avLst>
              <a:gd name="adj1" fmla="val -60327"/>
              <a:gd name="adj2" fmla="val 3540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Indeed! Such models would be very brittle and might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misclassify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test data (i.e. predict the wrong class), even those test data which look very similar to train data 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ectangular Callout 119"/>
          <p:cNvSpPr/>
          <p:nvPr/>
        </p:nvSpPr>
        <p:spPr>
          <a:xfrm>
            <a:off x="7166287" y="1655952"/>
            <a:ext cx="4483482" cy="856969"/>
          </a:xfrm>
          <a:prstGeom prst="wedgeRectCallout">
            <a:avLst>
              <a:gd name="adj1" fmla="val -82742"/>
              <a:gd name="adj2" fmla="val 502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All these brittle dotted classifiers misclassify the two new test points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Rectangular Callout 120"/>
          <p:cNvSpPr/>
          <p:nvPr/>
        </p:nvSpPr>
        <p:spPr>
          <a:xfrm>
            <a:off x="7166287" y="2589288"/>
            <a:ext cx="4474003" cy="1170097"/>
          </a:xfrm>
          <a:prstGeom prst="wedgeRectCallout">
            <a:avLst>
              <a:gd name="adj1" fmla="val -91702"/>
              <a:gd name="adj2" fmla="val -1473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However, the bold classifier, whose decision boundary is far from all train points is not affected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93" grpId="0" animBg="1"/>
      <p:bldP spid="104" grpId="0" animBg="1"/>
      <p:bldP spid="116" grpId="0" animBg="1"/>
      <p:bldP spid="116" grpId="1" animBg="1"/>
      <p:bldP spid="120" grpId="0" animBg="1"/>
      <p:bldP spid="1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Margin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7"/>
          </p:cNvCxnSpPr>
          <p:nvPr/>
        </p:nvCxnSpPr>
        <p:spPr>
          <a:xfrm flipV="1">
            <a:off x="5916046" y="4131135"/>
            <a:ext cx="458695" cy="47305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4" idx="3"/>
          </p:cNvCxnSpPr>
          <p:nvPr/>
        </p:nvCxnSpPr>
        <p:spPr>
          <a:xfrm flipV="1">
            <a:off x="7894066" y="5063140"/>
            <a:ext cx="458695" cy="44866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21" idx="3"/>
          </p:cNvCxnSpPr>
          <p:nvPr/>
        </p:nvCxnSpPr>
        <p:spPr>
          <a:xfrm flipV="1">
            <a:off x="6530067" y="3777427"/>
            <a:ext cx="461907" cy="5092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6" idx="7"/>
          </p:cNvCxnSpPr>
          <p:nvPr/>
        </p:nvCxnSpPr>
        <p:spPr>
          <a:xfrm flipV="1">
            <a:off x="3353103" y="1733064"/>
            <a:ext cx="437260" cy="46316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79" name="Freeform 7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7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5" name="Rectangular Callout 84"/>
          <p:cNvSpPr/>
          <p:nvPr/>
        </p:nvSpPr>
        <p:spPr>
          <a:xfrm>
            <a:off x="4202069" y="1420304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Geometric Margin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32" y="36190"/>
            <a:ext cx="1859004" cy="1859004"/>
          </a:xfrm>
          <a:prstGeom prst="rect">
            <a:avLst/>
          </a:prstGeom>
        </p:spPr>
      </p:pic>
      <p:sp>
        <p:nvSpPr>
          <p:cNvPr id="90" name="Rectangular Callout 89"/>
          <p:cNvSpPr/>
          <p:nvPr/>
        </p:nvSpPr>
        <p:spPr>
          <a:xfrm>
            <a:off x="6818513" y="157406"/>
            <a:ext cx="3736985" cy="1412557"/>
          </a:xfrm>
          <a:prstGeom prst="wedgeRectCallout">
            <a:avLst>
              <a:gd name="adj1" fmla="val 70795"/>
              <a:gd name="adj2" fmla="val 291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cannot search all classifiers to find the one with the largest margin! It would take an infinite amount of time!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0290" y="3666485"/>
            <a:ext cx="1787788" cy="1787788"/>
          </a:xfrm>
          <a:prstGeom prst="rect">
            <a:avLst/>
          </a:prstGeom>
        </p:spPr>
      </p:pic>
      <p:sp>
        <p:nvSpPr>
          <p:cNvPr id="95" name="Rectangular Callout 94"/>
          <p:cNvSpPr/>
          <p:nvPr/>
        </p:nvSpPr>
        <p:spPr>
          <a:xfrm>
            <a:off x="1802824" y="3467065"/>
            <a:ext cx="1925230" cy="1100586"/>
          </a:xfrm>
          <a:prstGeom prst="wedgeRectCallout">
            <a:avLst>
              <a:gd name="adj1" fmla="val -96782"/>
              <a:gd name="adj2" fmla="val 755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That is where math comes to our rescue!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ular Callout 95"/>
          <p:cNvSpPr/>
          <p:nvPr/>
        </p:nvSpPr>
        <p:spPr>
          <a:xfrm>
            <a:off x="2371721" y="4712108"/>
            <a:ext cx="4861132" cy="880588"/>
          </a:xfrm>
          <a:prstGeom prst="wedgeRectCallout">
            <a:avLst>
              <a:gd name="adj1" fmla="val -70611"/>
              <a:gd name="adj2" fmla="val 13411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Indeed, my name is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 for a reason (M for ML as well as M for Math)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2021281" y="5706329"/>
            <a:ext cx="5623930" cy="1100586"/>
          </a:xfrm>
          <a:prstGeom prst="wedgeRectCallout">
            <a:avLst>
              <a:gd name="adj1" fmla="val -68498"/>
              <a:gd name="adj2" fmla="val 4194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good linear classifier would can be one where all data points are correctly classified, as well as far from the hyperplane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21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 animBg="1"/>
      <p:bldP spid="95" grpId="0" animBg="1"/>
      <p:bldP spid="96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353" y="5763802"/>
            <a:ext cx="11600329" cy="648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3353" y="4577440"/>
            <a:ext cx="11600329" cy="648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Large Margin Classifiers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The distance of origin from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The distance of 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IN" dirty="0" smtClean="0"/>
                  <a:t> from this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Given train data for a binary classification problem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, we want two things from a classifier</a:t>
                </a:r>
              </a:p>
              <a:p>
                <a:r>
                  <a:rPr lang="en-IN" dirty="0" smtClean="0"/>
                  <a:t>It should classify every point correctly – how to ask this politely?</a:t>
                </a:r>
              </a:p>
              <a:p>
                <a:r>
                  <a:rPr lang="en-IN" dirty="0" smtClean="0"/>
                  <a:t>One way: demand that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Easier way: demand that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It should not let any data point come close to the boundary</a:t>
                </a:r>
              </a:p>
              <a:p>
                <a:r>
                  <a:rPr lang="en-IN" dirty="0" smtClean="0"/>
                  <a:t>Demand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 smtClean="0"/>
                  <a:t> be as large as possible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ular Callout 6"/>
          <p:cNvSpPr/>
          <p:nvPr/>
        </p:nvSpPr>
        <p:spPr>
          <a:xfrm>
            <a:off x="8333408" y="6118916"/>
            <a:ext cx="2459622" cy="587062"/>
          </a:xfrm>
          <a:prstGeom prst="wedgeRectCallout">
            <a:avLst>
              <a:gd name="adj1" fmla="val -89007"/>
              <a:gd name="adj2" fmla="val -6351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Geometric Margin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1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</a:t>
                </a:r>
                <a:r>
                  <a:rPr lang="en-IN" i="1" dirty="0" smtClean="0"/>
                  <a:t>possible</a:t>
                </a:r>
              </a:p>
              <a:p>
                <a:r>
                  <a:rPr lang="en-IN" dirty="0"/>
                  <a:t>The mathematical way of writing this request is the </a:t>
                </a:r>
                <a:r>
                  <a:rPr lang="en-IN" dirty="0" smtClean="0"/>
                  <a:t>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 smtClean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183" y="5567986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2021282" y="5706329"/>
            <a:ext cx="408156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is known as an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optimization problem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with an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and lots of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5063448"/>
            <a:ext cx="1794551" cy="1794551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6234030" y="5699395"/>
            <a:ext cx="3825101" cy="1114453"/>
          </a:xfrm>
          <a:prstGeom prst="wedgeRectCallout">
            <a:avLst>
              <a:gd name="adj1" fmla="val 78584"/>
              <a:gd name="adj2" fmla="val 2265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looks so complicated, how will I ever find a solution to this optimization problem?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093507"/>
            <a:ext cx="1720892" cy="172089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7281548" y="1198710"/>
            <a:ext cx="2851242" cy="936110"/>
          </a:xfrm>
          <a:prstGeom prst="wedgeRectCallout">
            <a:avLst>
              <a:gd name="adj1" fmla="val 84414"/>
              <a:gd name="adj2" fmla="val 5680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Let us simplify this optimization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4" grpId="0" animBg="1"/>
      <p:bldP spid="17" grpId="0" animBg="1"/>
      <p:bldP spid="18" grpId="0" animBg="1"/>
      <p:bldP spid="21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1598</TotalTime>
  <Words>969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</vt:lpstr>
      <vt:lpstr>Nexa Book</vt:lpstr>
      <vt:lpstr>Wingdings</vt:lpstr>
      <vt:lpstr>Metropolitan</vt:lpstr>
      <vt:lpstr>Linear Classifiers</vt:lpstr>
      <vt:lpstr>Announcements</vt:lpstr>
      <vt:lpstr>Recap of Last Lecture</vt:lpstr>
      <vt:lpstr>Decision Boundaries</vt:lpstr>
      <vt:lpstr>Linear Classifiers</vt:lpstr>
      <vt:lpstr>The “best” Linear Classifier</vt:lpstr>
      <vt:lpstr>Large Margin Classifiers</vt:lpstr>
      <vt:lpstr>Large Margin Classifiers</vt:lpstr>
      <vt:lpstr>Support Vector Machines</vt:lpstr>
      <vt:lpstr>Constrained Optimization 101</vt:lpstr>
      <vt:lpstr>Back to SVMs</vt:lpstr>
      <vt:lpstr>Support Vector Machines</vt:lpstr>
      <vt:lpstr>The C-SVM Technique</vt:lpstr>
      <vt:lpstr>From C-SVM to Loss Functions</vt:lpstr>
      <vt:lpstr>Hinge Loss</vt:lpstr>
      <vt:lpstr>Final Form of C-SVM</vt:lpstr>
      <vt:lpstr>Emoticons from Flaticon, designed by Twitter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133</cp:revision>
  <dcterms:created xsi:type="dcterms:W3CDTF">2018-07-30T05:08:11Z</dcterms:created>
  <dcterms:modified xsi:type="dcterms:W3CDTF">2019-08-09T07:12:28Z</dcterms:modified>
</cp:coreProperties>
</file>