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4.png"/><Relationship Id="rId5" Type="http://schemas.openxmlformats.org/officeDocument/2006/relationships/tags" Target="../tags/tag8.xml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image" Target="../media/image2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Optimus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Subgradient</a:t>
            </a:r>
            <a:r>
              <a:rPr lang="en-IN" dirty="0"/>
              <a:t>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</p:spPr>
            <p:txBody>
              <a:bodyPr/>
              <a:lstStyle/>
              <a:p>
                <a:pPr algn="ctr"/>
                <a:r>
                  <a:rPr lang="en-IN" sz="3200" dirty="0" smtClean="0">
                    <a:solidFill>
                      <a:schemeClr val="accent1"/>
                    </a:solidFill>
                    <a:latin typeface="+mn-lt"/>
                  </a:rPr>
                  <a:t>Gradient Calculus</a:t>
                </a:r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IN" b="1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IN" b="1" dirty="0" smtClean="0">
                    <a:solidFill>
                      <a:schemeClr val="tx1"/>
                    </a:solidFill>
                    <a:latin typeface="+mn-lt"/>
                  </a:rPr>
                  <a:t>No counterpart in general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  <a:blipFill>
                <a:blip r:embed="rId2"/>
                <a:stretch>
                  <a:fillRect l="-605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IN" sz="3200" dirty="0" smtClean="0">
                    <a:solidFill>
                      <a:schemeClr val="accent1"/>
                    </a:solidFill>
                    <a:latin typeface="+mn-lt"/>
                  </a:rPr>
                  <a:t>Subgradient Calculus</a:t>
                </a:r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pPr algn="r"/>
                <a:r>
                  <a:rPr lang="en-IN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  <a:blipFill>
                <a:blip r:embed="rId3"/>
                <a:stretch>
                  <a:fillRect t="-30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1" y="1325365"/>
            <a:ext cx="2044558" cy="508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+mj-lt"/>
                <a:ea typeface="Microsoft YaHei UI Light" panose="020B0502040204020203" pitchFamily="34" charset="-122"/>
              </a:rPr>
              <a:t/>
            </a:r>
            <a:br>
              <a:rPr lang="en-IN" dirty="0">
                <a:latin typeface="+mj-lt"/>
                <a:ea typeface="Microsoft YaHei UI Light" panose="020B0502040204020203" pitchFamily="34" charset="-122"/>
              </a:rPr>
            </a:b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Scaling Rule</a:t>
            </a: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Sum Rule</a:t>
            </a: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Chain Rule</a:t>
            </a:r>
          </a:p>
          <a:p>
            <a:pPr marL="0" indent="0">
              <a:buNone/>
            </a:pP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Max Rule</a:t>
            </a:r>
            <a:endParaRPr lang="en-US" dirty="0">
              <a:latin typeface="+mj-lt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" y="132885"/>
            <a:ext cx="1817669" cy="1817669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1720922" y="339362"/>
            <a:ext cx="2378466" cy="868956"/>
          </a:xfrm>
          <a:prstGeom prst="wedgeRectCallout">
            <a:avLst>
              <a:gd name="adj1" fmla="val -73078"/>
              <a:gd name="adj2" fmla="val 535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about stationary points?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11301" y="163796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ular Callout 17"/>
              <p:cNvSpPr/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Good point! In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calculus,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stationary point for a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if the zero vector is a part of the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subdifferential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blipFill>
                <a:blip r:embed="rId6"/>
                <a:stretch>
                  <a:fillRect l="-944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" y="2067601"/>
            <a:ext cx="1813917" cy="1813917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720922" y="2154232"/>
            <a:ext cx="4106589" cy="1061786"/>
          </a:xfrm>
          <a:prstGeom prst="wedgeRectCallout">
            <a:avLst>
              <a:gd name="adj1" fmla="val -63702"/>
              <a:gd name="adj2" fmla="val 590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Local minima/maxima must be stationary in this sense even for non-differentiable functions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IN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800" dirty="0" smtClean="0">
                    <a:latin typeface="+mj-lt"/>
                  </a:rPr>
                  <a:t>. </a:t>
                </a:r>
                <a:r>
                  <a:rPr lang="en-IN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sz="2800" dirty="0" smtClean="0">
                  <a:latin typeface="+mj-lt"/>
                </a:endParaRPr>
              </a:p>
              <a:p>
                <a:pPr/>
                <a:r>
                  <a:rPr lang="en-IN" sz="2800" dirty="0">
                    <a:latin typeface="+mj-lt"/>
                  </a:rPr>
                  <a:t>If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blipFill>
                <a:blip r:embed="rId8"/>
                <a:stretch>
                  <a:fillRect l="-1000" t="-5732" b="-17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4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/>
      <p:bldP spid="9" grpId="0"/>
      <p:bldP spid="11" grpId="0" animBg="1"/>
      <p:bldP spid="18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</a:t>
            </a:r>
            <a:r>
              <a:rPr lang="en-IN" dirty="0" err="1" smtClean="0"/>
              <a:t>subgradient</a:t>
            </a:r>
            <a:r>
              <a:rPr lang="en-IN" dirty="0" smtClean="0"/>
              <a:t> for hinge loss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</m:oMath>
                </a14:m>
                <a:r>
                  <a:rPr lang="en-IN" dirty="0" smtClean="0"/>
                  <a:t> is differentiable at all points except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IN" b="0" dirty="0" smtClean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b="0" dirty="0" smtClean="0"/>
                  <a:t> use </a:t>
                </a:r>
                <a:r>
                  <a:rPr lang="en-IN" b="0" dirty="0" err="1" smtClean="0"/>
                  <a:t>subdifferential</a:t>
                </a:r>
                <a:r>
                  <a:rPr lang="en-IN" b="0" dirty="0" smtClean="0"/>
                  <a:t> calculus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 (differentiable)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(differentiable)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⋅0 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05996" y="1492746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183031" y="1548670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4" y="3433507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49" y="3431123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82" y="3431124"/>
            <a:ext cx="100590" cy="20117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9753085" y="2394184"/>
            <a:ext cx="1295619" cy="1700296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65641" y="2630278"/>
            <a:ext cx="1646289" cy="1250842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479281" y="2935853"/>
            <a:ext cx="1821390" cy="703764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479281" y="3340632"/>
            <a:ext cx="1930399" cy="1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e 28" descr=" 143"/>
          <p:cNvSpPr/>
          <p:nvPr/>
        </p:nvSpPr>
        <p:spPr>
          <a:xfrm>
            <a:off x="9681183" y="2504469"/>
            <a:ext cx="1536555" cy="1536555"/>
          </a:xfrm>
          <a:prstGeom prst="pie">
            <a:avLst>
              <a:gd name="adj1" fmla="val 10803604"/>
              <a:gd name="adj2" fmla="val 13998074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4391" y="2794571"/>
            <a:ext cx="7325615" cy="3832261"/>
            <a:chOff x="868164" y="2301411"/>
            <a:chExt cx="7325615" cy="3832261"/>
          </a:xfrm>
        </p:grpSpPr>
        <p:sp>
          <p:nvSpPr>
            <p:cNvPr id="38" name="Rectangle 37"/>
            <p:cNvSpPr/>
            <p:nvPr/>
          </p:nvSpPr>
          <p:spPr>
            <a:xfrm>
              <a:off x="868164" y="2301411"/>
              <a:ext cx="7325615" cy="38322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3200" dirty="0" smtClean="0">
                  <a:solidFill>
                    <a:schemeClr val="tx1"/>
                  </a:solidFill>
                  <a:latin typeface="+mj-lt"/>
                </a:rPr>
                <a:t>Applying </a:t>
              </a:r>
              <a:r>
                <a:rPr lang="en-IN" sz="3200" dirty="0" err="1" smtClean="0">
                  <a:solidFill>
                    <a:schemeClr val="tx1"/>
                  </a:solidFill>
                  <a:latin typeface="+mj-lt"/>
                </a:rPr>
                <a:t>subgradient</a:t>
              </a:r>
              <a:r>
                <a:rPr lang="en-IN" sz="3200" dirty="0" smtClean="0">
                  <a:solidFill>
                    <a:schemeClr val="tx1"/>
                  </a:solidFill>
                  <a:latin typeface="+mj-lt"/>
                </a:rPr>
                <a:t> chain rule gives us</a:t>
              </a:r>
              <a:endParaRPr lang="en-IN" sz="3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704603" y="3014558"/>
              <a:ext cx="5662681" cy="3000261"/>
              <a:chOff x="1280614" y="3014558"/>
              <a:chExt cx="5662681" cy="3000261"/>
            </a:xfrm>
          </p:grpSpPr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4094480"/>
                <a:ext cx="5596721" cy="192033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3014558"/>
                <a:ext cx="5652197" cy="43314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614" y="3555216"/>
                <a:ext cx="4517062" cy="4331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7936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</a:t>
            </a:r>
            <a:r>
              <a:rPr lang="en-IN" dirty="0" err="1" smtClean="0"/>
              <a:t>calculUS</a:t>
            </a:r>
            <a:r>
              <a:rPr lang="en-IN" dirty="0" smtClean="0"/>
              <a:t> to </a:t>
            </a:r>
            <a:r>
              <a:rPr lang="en-IN" dirty="0" err="1" smtClean="0"/>
              <a:t>OPTIMization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First order optimality Condition</a:t>
                </a:r>
              </a:p>
              <a:p>
                <a:pPr lvl="2"/>
                <a:r>
                  <a:rPr lang="en-IN" dirty="0" smtClean="0"/>
                  <a:t>Exploits the fact that gradient must vanish at a local optimum</a:t>
                </a:r>
              </a:p>
              <a:p>
                <a:pPr lvl="2"/>
                <a:r>
                  <a:rPr lang="en-IN" dirty="0" smtClean="0"/>
                  <a:t>Also exploits the fact that for convex functions, local minima are global</a:t>
                </a:r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works </a:t>
                </a:r>
                <a:r>
                  <a:rPr lang="en-IN" dirty="0"/>
                  <a:t>only for convex functions and that too relatively simple </a:t>
                </a:r>
                <a:r>
                  <a:rPr lang="en-IN" dirty="0" smtClean="0"/>
                  <a:t>ones</a:t>
                </a:r>
              </a:p>
              <a:p>
                <a:r>
                  <a:rPr lang="en-IN" b="1" dirty="0" smtClean="0"/>
                  <a:t>To Do</a:t>
                </a:r>
                <a:r>
                  <a:rPr lang="en-IN" dirty="0" smtClean="0"/>
                  <a:t>: given a convex function that we wish to minimize, try finding all the stationary points of the function (set gradient to zero)</a:t>
                </a:r>
              </a:p>
              <a:p>
                <a:pPr lvl="2"/>
                <a:r>
                  <a:rPr lang="en-IN" dirty="0"/>
                  <a:t>If you find only one, that has to be the global </a:t>
                </a:r>
                <a:r>
                  <a:rPr lang="en-IN" dirty="0" smtClean="0"/>
                  <a:t>minimum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 smtClean="0">
                    <a:sym typeface="Wingdings" panose="05000000000000000000" pitchFamily="2" charset="2"/>
                  </a:rPr>
                  <a:t>Example</a:t>
                </a:r>
                <a:r>
                  <a:rPr lang="en-IN" dirty="0" smtClean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endParaRPr lang="en-IN" i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N" i="0" dirty="0" smtClean="0"/>
                  <a:t> only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IN" i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i="0" dirty="0" smtClean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i="0" dirty="0" smtClean="0"/>
                  <a:t> is </a:t>
                </a:r>
                <a:r>
                  <a:rPr lang="en-IN" i="0" dirty="0" err="1" smtClean="0"/>
                  <a:t>cvx</a:t>
                </a:r>
                <a:r>
                  <a:rPr lang="en-IN" i="0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 smtClean="0"/>
                  <a:t> is global min</a:t>
                </a:r>
                <a:endParaRPr lang="en-IN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857736" y="3722885"/>
            <a:ext cx="1995946" cy="2913890"/>
            <a:chOff x="2264049" y="1188485"/>
            <a:chExt cx="5943255" cy="86765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2" name="Freeform 11"/>
          <p:cNvSpPr/>
          <p:nvPr/>
        </p:nvSpPr>
        <p:spPr>
          <a:xfrm>
            <a:off x="10044548" y="3930015"/>
            <a:ext cx="1700250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7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calculUS</a:t>
            </a:r>
            <a:r>
              <a:rPr lang="en-IN" dirty="0"/>
              <a:t> to </a:t>
            </a:r>
            <a:r>
              <a:rPr lang="en-IN" dirty="0" err="1"/>
              <a:t>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</a:t>
            </a:r>
            <a:r>
              <a:rPr lang="en-IN" b="1" dirty="0" smtClean="0"/>
              <a:t>2</a:t>
            </a:r>
            <a:r>
              <a:rPr lang="en-IN" dirty="0" smtClean="0"/>
              <a:t>: Perform (sub)gradient descent</a:t>
            </a:r>
          </a:p>
          <a:p>
            <a:r>
              <a:rPr lang="en-IN" dirty="0" smtClean="0"/>
              <a:t>Recall that direction opposite to gradient offers </a:t>
            </a:r>
            <a:r>
              <a:rPr lang="en-IN" i="1" dirty="0" smtClean="0"/>
              <a:t>steepest descent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 smtClean="0">
                    <a:latin typeface="+mj-lt"/>
                  </a:rPr>
                  <a:t>Given</a:t>
                </a:r>
                <a:r>
                  <a:rPr lang="en-IN" sz="3200" dirty="0" smtClean="0">
                    <a:latin typeface="+mj-lt"/>
                  </a:rPr>
                  <a:t>: obj. </a:t>
                </a:r>
                <a:r>
                  <a:rPr lang="en-IN" sz="3200" dirty="0" err="1" smtClean="0">
                    <a:latin typeface="+mj-lt"/>
                  </a:rPr>
                  <a:t>func</a:t>
                </a:r>
                <a:r>
                  <a:rPr lang="en-IN" sz="3200" dirty="0" smtClean="0"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Often called step length or learning rate</a:t>
                </a:r>
              </a:p>
              <a:p>
                <a:r>
                  <a:rPr lang="en-IN" dirty="0" smtClean="0"/>
                  <a:t>How to decide if we have converged?</a:t>
                </a:r>
              </a:p>
              <a:p>
                <a:r>
                  <a:rPr lang="en-IN" dirty="0" smtClean="0"/>
                  <a:t>What does convergence even mean?</a:t>
                </a:r>
                <a:endParaRPr lang="en-IN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 (GD)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37" name="Freeform 36"/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>
              <a:stCxn id="39" idx="0"/>
              <a:endCxn id="37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39" name="Freeform 38"/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Connector 44"/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Oval 46"/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Oval 52"/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Global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3097255" y="1113772"/>
            <a:ext cx="2167206" cy="888802"/>
          </a:xfrm>
          <a:prstGeom prst="wedgeRectCallout">
            <a:avLst>
              <a:gd name="adj1" fmla="val 58250"/>
              <a:gd name="adj2" fmla="val 7523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Choose step length carefully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3216924" y="2142262"/>
            <a:ext cx="1423037" cy="888802"/>
          </a:xfrm>
          <a:prstGeom prst="wedgeRectCallout">
            <a:avLst>
              <a:gd name="adj1" fmla="val 100231"/>
              <a:gd name="adj2" fmla="val -915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Initialize carefully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69" name="Freeform 68"/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ular Callout 74"/>
          <p:cNvSpPr/>
          <p:nvPr/>
        </p:nvSpPr>
        <p:spPr>
          <a:xfrm>
            <a:off x="5424425" y="5101786"/>
            <a:ext cx="3007050" cy="1283800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With convex functions, all local minima are global minima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Oval 77"/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2" name="5-Point Star 71"/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4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28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9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7" grpId="0" animBg="1"/>
      <p:bldP spid="59" grpId="0" animBg="1"/>
      <p:bldP spid="59" grpId="1" animBg="1"/>
      <p:bldP spid="61" grpId="0" animBg="1"/>
      <p:bldP spid="62" grpId="0" animBg="1"/>
      <p:bldP spid="63" grpId="0" animBg="1"/>
      <p:bldP spid="64" grpId="0" animBg="1"/>
      <p:bldP spid="75" grpId="0" animBg="1"/>
      <p:bldP spid="76" grpId="0" animBg="1"/>
      <p:bldP spid="76" grpId="1" animBg="1"/>
      <p:bldP spid="78" grpId="0" animBg="1"/>
      <p:bldP spid="78" grpId="1" animBg="1"/>
      <p:bldP spid="79" grpId="0" animBg="1"/>
      <p:bldP spid="72" grpId="0" animBg="1"/>
      <p:bldP spid="72" grpId="1" animBg="1"/>
      <p:bldP spid="40" grpId="0" animBg="1"/>
      <p:bldP spid="4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choose Step Length?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For “nicely behaved” convex functions, have formulae for step length</a:t>
                </a:r>
              </a:p>
              <a:p>
                <a:r>
                  <a:rPr lang="en-IN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IN" dirty="0" smtClean="0"/>
                  <a:t> or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 is a </a:t>
                </a:r>
                <a:r>
                  <a:rPr lang="en-IN" dirty="0" err="1" smtClean="0"/>
                  <a:t>hyperparameter</a:t>
                </a:r>
                <a:r>
                  <a:rPr lang="en-IN" dirty="0" smtClean="0"/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These are guaranteed to work for these nice convex functions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Details beyond scope of CS771 (usually a part of CS77X, X = 3,4,7)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For not so well behaved convex functions and non-convex functions, there exist several heuristics – no guarantee they will always work </a:t>
                </a:r>
              </a:p>
              <a:p>
                <a:pPr lvl="1"/>
                <a:r>
                  <a:rPr lang="en-IN" b="1" dirty="0" smtClean="0">
                    <a:sym typeface="Wingdings" panose="05000000000000000000" pitchFamily="2" charset="2"/>
                  </a:rPr>
                  <a:t>Armijo Rule</a:t>
                </a:r>
                <a:r>
                  <a:rPr lang="en-IN" dirty="0" smtClean="0">
                    <a:sym typeface="Wingdings" panose="05000000000000000000" pitchFamily="2" charset="2"/>
                  </a:rPr>
                  <a:t>: try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, if not “nice”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and try again</a:t>
                </a:r>
              </a:p>
              <a:p>
                <a:pPr lvl="1"/>
                <a:r>
                  <a:rPr lang="en-IN" b="1" dirty="0" err="1" smtClean="0">
                    <a:sym typeface="Wingdings" panose="05000000000000000000" pitchFamily="2" charset="2"/>
                  </a:rPr>
                  <a:t>Adagrad</a:t>
                </a:r>
                <a:r>
                  <a:rPr lang="en-IN" dirty="0" smtClean="0">
                    <a:sym typeface="Wingdings" panose="05000000000000000000" pitchFamily="2" charset="2"/>
                  </a:rPr>
                  <a:t>: uses a different step length for each dimension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endParaRPr lang="en-IN" b="1" dirty="0" smtClean="0">
                  <a:sym typeface="Wingdings" panose="05000000000000000000" pitchFamily="2" charset="2"/>
                </a:endParaRPr>
              </a:p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replaced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IN" b="1" dirty="0" smtClean="0">
                    <a:sym typeface="Wingdings" panose="05000000000000000000" pitchFamily="2" charset="2"/>
                  </a:rPr>
                  <a:t>Adam</a:t>
                </a:r>
                <a:r>
                  <a:rPr lang="en-IN" dirty="0" smtClean="0">
                    <a:sym typeface="Wingdings" panose="05000000000000000000" pitchFamily="2" charset="2"/>
                  </a:rPr>
                  <a:t>: uses </a:t>
                </a:r>
                <a:r>
                  <a:rPr lang="en-IN" i="1" dirty="0" smtClean="0">
                    <a:sym typeface="Wingdings" panose="05000000000000000000" pitchFamily="2" charset="2"/>
                  </a:rPr>
                  <a:t>momentum</a:t>
                </a:r>
                <a:r>
                  <a:rPr lang="en-IN" dirty="0" smtClean="0">
                    <a:sym typeface="Wingdings" panose="05000000000000000000" pitchFamily="2" charset="2"/>
                  </a:rPr>
                  <a:t> methods (essentially infuses previous gradients into the current gradient)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69394" y="1636450"/>
            <a:ext cx="3923070" cy="550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decide Convergence?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In optimization, convergence can refer to a couple of things</a:t>
                </a:r>
              </a:p>
              <a:p>
                <a:pPr lvl="1"/>
                <a:r>
                  <a:rPr lang="en-IN" dirty="0"/>
                  <a:t>T</a:t>
                </a:r>
                <a:r>
                  <a:rPr lang="en-IN" dirty="0" smtClean="0"/>
                  <a:t>he algorithm has gotten within a small distance of a global/local optima (“small” depends on application)</a:t>
                </a:r>
              </a:p>
              <a:p>
                <a:pPr lvl="1"/>
                <a:r>
                  <a:rPr lang="en-IN" dirty="0" smtClean="0"/>
                  <a:t>The algorithm has stopped making progress e.g.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GD stops making progress when it reaches a stationary point i.e. can stop making progress even without having reached a global optimum (e.g. if it has reached a saddle point)</a:t>
                </a:r>
              </a:p>
              <a:p>
                <a:r>
                  <a:rPr lang="en-IN" dirty="0" smtClean="0"/>
                  <a:t>Usually a few heuristics used to decide when to stop executing GD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has become too small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has become too small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is small enough that I don’t care to reduce it further</a:t>
                </a:r>
              </a:p>
              <a:p>
                <a:pPr lvl="2"/>
                <a:r>
                  <a:rPr lang="en-IN" dirty="0" smtClean="0"/>
                  <a:t>The assignment submission deadline is 5 minutes away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471" b="-1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Initialize?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Initializing close to the global optimum is obviously preferable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convex functions, bad initialization may mean slow convergence, but if step lengths are nice then GD should converge eventually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non-convex functions (e.g. while training </a:t>
            </a:r>
            <a:r>
              <a:rPr lang="en-IN" dirty="0" err="1" smtClean="0">
                <a:sym typeface="Wingdings" panose="05000000000000000000" pitchFamily="2" charset="2"/>
              </a:rPr>
              <a:t>deepnets</a:t>
            </a:r>
            <a:r>
              <a:rPr lang="en-IN" dirty="0" smtClean="0">
                <a:sym typeface="Wingdings" panose="05000000000000000000" pitchFamily="2" charset="2"/>
              </a:rPr>
              <a:t>), bad initialization may mean getting stuck at a very bad saddle point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Random restarts used to overcome this problem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some nice non-convex problems, we do know very good ways to provably initialize close to the global optimum (e.g. collaborative filtering in recommendation systems) – details beyond scope of CS771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Quiz/exam copies shall be graded on </a:t>
            </a:r>
            <a:r>
              <a:rPr lang="en-US" dirty="0" err="1" smtClean="0"/>
              <a:t>Gradescope</a:t>
            </a:r>
            <a:endParaRPr lang="en-US" dirty="0"/>
          </a:p>
          <a:p>
            <a:r>
              <a:rPr lang="en-US" dirty="0" smtClean="0"/>
              <a:t>Will create accounts for you – no action needed from your side</a:t>
            </a:r>
          </a:p>
          <a:p>
            <a:r>
              <a:rPr lang="en-US" dirty="0" smtClean="0"/>
              <a:t>It may take a week or so for grading (many graders are on leave)</a:t>
            </a:r>
          </a:p>
          <a:p>
            <a:r>
              <a:rPr lang="en-US" dirty="0" smtClean="0"/>
              <a:t>Will release Assignment 1 this week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Notions of (local/global) extrema, derivatives (first, second)</a:t>
            </a:r>
          </a:p>
          <a:p>
            <a:r>
              <a:rPr lang="en-IN" dirty="0" smtClean="0"/>
              <a:t>Multivariate analogues of these (gradient, Hessian)</a:t>
            </a:r>
          </a:p>
          <a:p>
            <a:r>
              <a:rPr lang="en-IN" dirty="0" smtClean="0"/>
              <a:t>Stationary points and the (multivariate) second derivative test</a:t>
            </a:r>
          </a:p>
          <a:p>
            <a:r>
              <a:rPr lang="en-IN" dirty="0" smtClean="0"/>
              <a:t>Gradient as offering the directions of </a:t>
            </a:r>
            <a:r>
              <a:rPr lang="en-IN" i="1" dirty="0" smtClean="0"/>
              <a:t>steepest</a:t>
            </a:r>
            <a:r>
              <a:rPr lang="en-IN" dirty="0" smtClean="0"/>
              <a:t> ascent/descent</a:t>
            </a:r>
          </a:p>
          <a:p>
            <a:r>
              <a:rPr lang="en-IN" dirty="0" smtClean="0"/>
              <a:t>Convex sets and convex functions</a:t>
            </a:r>
          </a:p>
          <a:p>
            <a:r>
              <a:rPr lang="en-IN" dirty="0" smtClean="0"/>
              <a:t>Several examples and exercises in course notes (see GitHub repo)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Function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>
              <p:extLst/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592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ular Callout 154"/>
          <p:cNvSpPr/>
          <p:nvPr/>
        </p:nvSpPr>
        <p:spPr>
          <a:xfrm>
            <a:off x="4141212" y="2941611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2018499" y="4387746"/>
            <a:ext cx="1521460" cy="598241"/>
          </a:xfrm>
          <a:prstGeom prst="wedgeRectCallout">
            <a:avLst>
              <a:gd name="adj1" fmla="val 79036"/>
              <a:gd name="adj2" fmla="val 542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1866956" y="2917178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Saddle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8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5" grpId="0" uiExpand="1" animBg="1"/>
      <p:bldP spid="156" grpId="0" uiExpand="1" animBg="1"/>
      <p:bldP spid="15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</a:p>
              <a:p>
                <a:r>
                  <a:rPr lang="en-IN" sz="2400" dirty="0" smtClean="0"/>
                  <a:t>Using a similar method, the Hessian can be calculated as well!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Rectangular Callout 152"/>
          <p:cNvSpPr/>
          <p:nvPr/>
        </p:nvSpPr>
        <p:spPr>
          <a:xfrm>
            <a:off x="4947507" y="1208496"/>
            <a:ext cx="2651331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converge toward 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Rectangular Callout 154"/>
          <p:cNvSpPr/>
          <p:nvPr/>
        </p:nvSpPr>
        <p:spPr>
          <a:xfrm>
            <a:off x="7319502" y="2831809"/>
            <a:ext cx="2788059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diverge away from 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5252089" y="4286850"/>
            <a:ext cx="3638553" cy="667745"/>
          </a:xfrm>
          <a:prstGeom prst="wedgeRectCallout">
            <a:avLst>
              <a:gd name="adj1" fmla="val -81753"/>
              <a:gd name="adj2" fmla="val -107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At saddle points, both can happen along different axes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00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3" grpId="0" uiExpand="1" animBg="1"/>
      <p:bldP spid="155" grpId="0" uiExpand="1" animBg="1"/>
      <p:bldP spid="156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Hessians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/>
                  <a:t>In this </a:t>
                </a:r>
                <a:r>
                  <a:rPr lang="en-IN" sz="2400" dirty="0"/>
                  <a:t>discrete toy example, we can calculate </a:t>
                </a:r>
                <a:r>
                  <a:rPr lang="en-IN" sz="2400" dirty="0" smtClean="0"/>
                  <a:t>Hessian </a:t>
                </a: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as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 smtClean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  <a:blipFill>
                <a:blip r:embed="rId2"/>
                <a:stretch>
                  <a:fillRect t="-1820" r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ular Callout 152"/>
              <p:cNvSpPr/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NSD i.e. local max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Rectangular Callout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blipFill>
                <a:blip r:embed="rId3"/>
                <a:stretch>
                  <a:fillRect r="-6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ular Callout 154"/>
              <p:cNvSpPr/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PSD i.e. local min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5" name="Rectangular Callou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ular Callout 155"/>
              <p:cNvSpPr/>
              <p:nvPr/>
            </p:nvSpPr>
            <p:spPr>
              <a:xfrm>
                <a:off x="5278710" y="3969312"/>
                <a:ext cx="4425729" cy="1228781"/>
              </a:xfrm>
              <a:prstGeom prst="wedgeRectCallout">
                <a:avLst>
                  <a:gd name="adj1" fmla="val -81423"/>
                  <a:gd name="adj2" fmla="val -592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neither PSD nor NSD (saddle)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6" name="Rectangular Callout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10" y="3969312"/>
                <a:ext cx="4425729" cy="1228781"/>
              </a:xfrm>
              <a:prstGeom prst="wedgeRectCallout">
                <a:avLst>
                  <a:gd name="adj1" fmla="val -81423"/>
                  <a:gd name="adj2" fmla="val -59208"/>
                </a:avLst>
              </a:prstGeom>
              <a:blipFill>
                <a:blip r:embed="rId5"/>
                <a:stretch>
                  <a:fillRect r="-2185" b="-4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4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animBg="1"/>
      <p:bldP spid="155" grpId="0" uiExpand="1" animBg="1"/>
      <p:bldP spid="156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Non-differentiable Functions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hinge loss function is not differentiable everywhere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pPr lvl="1"/>
            <a:r>
              <a:rPr lang="en-IN" dirty="0" smtClean="0"/>
              <a:t>Can we define some form of gradient for non-diff functions as well?</a:t>
            </a:r>
          </a:p>
          <a:p>
            <a:pPr lvl="1"/>
            <a:r>
              <a:rPr lang="en-IN" dirty="0" smtClean="0"/>
              <a:t>Yes, if a function is convex, then no matter if it is non-differentiable, a notion of gradient called </a:t>
            </a:r>
            <a:r>
              <a:rPr lang="en-IN" i="1" dirty="0" err="1" smtClean="0"/>
              <a:t>subgradient</a:t>
            </a:r>
            <a:r>
              <a:rPr lang="en-IN" dirty="0" smtClean="0"/>
              <a:t> can always be defined for it</a:t>
            </a:r>
          </a:p>
          <a:p>
            <a:r>
              <a:rPr lang="en-IN" dirty="0" smtClean="0"/>
              <a:t>Recall that for differentiable functions, the gradient defines a </a:t>
            </a:r>
            <a:r>
              <a:rPr lang="en-IN" i="1" dirty="0" smtClean="0"/>
              <a:t>tangent</a:t>
            </a:r>
            <a:r>
              <a:rPr lang="en-IN" dirty="0" smtClean="0"/>
              <a:t> hyperplane at every point and the function must lie above this plane</a:t>
            </a:r>
          </a:p>
          <a:p>
            <a:r>
              <a:rPr lang="en-IN" dirty="0" err="1" smtClean="0"/>
              <a:t>Subgradients</a:t>
            </a:r>
            <a:r>
              <a:rPr lang="en-IN" dirty="0" smtClean="0"/>
              <a:t> exploit and generalize this property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74822" y="4609572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251857" y="466549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550333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547949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547950"/>
            <a:ext cx="100590" cy="20117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0052727" y="4684238"/>
            <a:ext cx="2073703" cy="742707"/>
          </a:xfrm>
          <a:prstGeom prst="wedgeRectCallout">
            <a:avLst>
              <a:gd name="adj1" fmla="val -25160"/>
              <a:gd name="adj2" fmla="val 1618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Point of non-differentiability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69301" y="4557142"/>
            <a:ext cx="4457603" cy="2253946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158009 w 4684322"/>
              <a:gd name="connsiteY2" fmla="*/ 2522295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533394 w 4684322"/>
              <a:gd name="connsiteY2" fmla="*/ 2262413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0 w 4684322"/>
              <a:gd name="connsiteY3" fmla="*/ 2272038 h 2272038"/>
              <a:gd name="connsiteX4" fmla="*/ 0 w 4684322"/>
              <a:gd name="connsiteY4" fmla="*/ 0 h 2272038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250256 w 4684322"/>
              <a:gd name="connsiteY3" fmla="*/ 2272038 h 2272038"/>
              <a:gd name="connsiteX4" fmla="*/ 0 w 4684322"/>
              <a:gd name="connsiteY4" fmla="*/ 0 h 2272038"/>
              <a:gd name="connsiteX0" fmla="*/ 0 w 4501442"/>
              <a:gd name="connsiteY0" fmla="*/ 0 h 2272038"/>
              <a:gd name="connsiteX1" fmla="*/ 4501442 w 4501442"/>
              <a:gd name="connsiteY1" fmla="*/ 9626 h 2272038"/>
              <a:gd name="connsiteX2" fmla="*/ 1350514 w 4501442"/>
              <a:gd name="connsiteY2" fmla="*/ 2262413 h 2272038"/>
              <a:gd name="connsiteX3" fmla="*/ 67376 w 4501442"/>
              <a:gd name="connsiteY3" fmla="*/ 2272038 h 2272038"/>
              <a:gd name="connsiteX4" fmla="*/ 0 w 4501442"/>
              <a:gd name="connsiteY4" fmla="*/ 0 h 2272038"/>
              <a:gd name="connsiteX0" fmla="*/ 19251 w 4520693"/>
              <a:gd name="connsiteY0" fmla="*/ 0 h 2272038"/>
              <a:gd name="connsiteX1" fmla="*/ 4520693 w 4520693"/>
              <a:gd name="connsiteY1" fmla="*/ 9626 h 2272038"/>
              <a:gd name="connsiteX2" fmla="*/ 1369765 w 4520693"/>
              <a:gd name="connsiteY2" fmla="*/ 2262413 h 2272038"/>
              <a:gd name="connsiteX3" fmla="*/ 0 w 4520693"/>
              <a:gd name="connsiteY3" fmla="*/ 2272038 h 2272038"/>
              <a:gd name="connsiteX4" fmla="*/ 19251 w 4520693"/>
              <a:gd name="connsiteY4" fmla="*/ 0 h 2272038"/>
              <a:gd name="connsiteX0" fmla="*/ 0 w 4501442"/>
              <a:gd name="connsiteY0" fmla="*/ 0 h 2262413"/>
              <a:gd name="connsiteX1" fmla="*/ 4501442 w 4501442"/>
              <a:gd name="connsiteY1" fmla="*/ 9626 h 2262413"/>
              <a:gd name="connsiteX2" fmla="*/ 1350514 w 4501442"/>
              <a:gd name="connsiteY2" fmla="*/ 2262413 h 2262413"/>
              <a:gd name="connsiteX3" fmla="*/ 44249 w 4501442"/>
              <a:gd name="connsiteY3" fmla="*/ 2246638 h 2262413"/>
              <a:gd name="connsiteX4" fmla="*/ 0 w 4501442"/>
              <a:gd name="connsiteY4" fmla="*/ 0 h 2262413"/>
              <a:gd name="connsiteX0" fmla="*/ 0 w 4463342"/>
              <a:gd name="connsiteY0" fmla="*/ 0 h 2253946"/>
              <a:gd name="connsiteX1" fmla="*/ 4463342 w 4463342"/>
              <a:gd name="connsiteY1" fmla="*/ 1159 h 2253946"/>
              <a:gd name="connsiteX2" fmla="*/ 1312414 w 4463342"/>
              <a:gd name="connsiteY2" fmla="*/ 2253946 h 2253946"/>
              <a:gd name="connsiteX3" fmla="*/ 6149 w 4463342"/>
              <a:gd name="connsiteY3" fmla="*/ 2238171 h 2253946"/>
              <a:gd name="connsiteX4" fmla="*/ 0 w 4463342"/>
              <a:gd name="connsiteY4" fmla="*/ 0 h 2253946"/>
              <a:gd name="connsiteX0" fmla="*/ 0 w 4463342"/>
              <a:gd name="connsiteY0" fmla="*/ 0 h 2249713"/>
              <a:gd name="connsiteX1" fmla="*/ 4463342 w 4463342"/>
              <a:gd name="connsiteY1" fmla="*/ 1159 h 2249713"/>
              <a:gd name="connsiteX2" fmla="*/ 1333580 w 4463342"/>
              <a:gd name="connsiteY2" fmla="*/ 2249713 h 2249713"/>
              <a:gd name="connsiteX3" fmla="*/ 6149 w 4463342"/>
              <a:gd name="connsiteY3" fmla="*/ 2238171 h 2249713"/>
              <a:gd name="connsiteX4" fmla="*/ 0 w 4463342"/>
              <a:gd name="connsiteY4" fmla="*/ 0 h 2249713"/>
              <a:gd name="connsiteX0" fmla="*/ 2727 w 4457603"/>
              <a:gd name="connsiteY0" fmla="*/ 0 h 2253946"/>
              <a:gd name="connsiteX1" fmla="*/ 4457603 w 4457603"/>
              <a:gd name="connsiteY1" fmla="*/ 5392 h 2253946"/>
              <a:gd name="connsiteX2" fmla="*/ 1327841 w 4457603"/>
              <a:gd name="connsiteY2" fmla="*/ 2253946 h 2253946"/>
              <a:gd name="connsiteX3" fmla="*/ 410 w 4457603"/>
              <a:gd name="connsiteY3" fmla="*/ 2242404 h 2253946"/>
              <a:gd name="connsiteX4" fmla="*/ 2727 w 4457603"/>
              <a:gd name="connsiteY4" fmla="*/ 0 h 2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603" h="2253946">
                <a:moveTo>
                  <a:pt x="2727" y="0"/>
                </a:moveTo>
                <a:lnTo>
                  <a:pt x="4457603" y="5392"/>
                </a:lnTo>
                <a:lnTo>
                  <a:pt x="1327841" y="2253946"/>
                </a:lnTo>
                <a:lnTo>
                  <a:pt x="410" y="2242404"/>
                </a:lnTo>
                <a:cubicBezTo>
                  <a:pt x="-1640" y="1496347"/>
                  <a:pt x="4777" y="746057"/>
                  <a:pt x="272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0316" y="4687631"/>
            <a:ext cx="3319272" cy="2112264"/>
            <a:chOff x="4112244" y="1209983"/>
            <a:chExt cx="3319272" cy="21122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16" idx="1"/>
          </p:cNvCxnSpPr>
          <p:nvPr/>
        </p:nvCxnSpPr>
        <p:spPr>
          <a:xfrm flipH="1">
            <a:off x="5831989" y="4562534"/>
            <a:ext cx="3194915" cy="229546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80077" y="4988367"/>
            <a:ext cx="2106787" cy="1780559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03694" y="5036734"/>
            <a:ext cx="2266908" cy="12304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  <a:gd name="connsiteX0" fmla="*/ 0 w 2045293"/>
              <a:gd name="connsiteY0" fmla="*/ 959697 h 1080965"/>
              <a:gd name="connsiteX1" fmla="*/ 2045293 w 2045293"/>
              <a:gd name="connsiteY1" fmla="*/ 0 h 1080965"/>
              <a:gd name="connsiteX0" fmla="*/ 0 w 2045293"/>
              <a:gd name="connsiteY0" fmla="*/ 959697 h 1054625"/>
              <a:gd name="connsiteX1" fmla="*/ 2045293 w 2045293"/>
              <a:gd name="connsiteY1" fmla="*/ 0 h 1054625"/>
              <a:gd name="connsiteX0" fmla="*/ 0 w 2065613"/>
              <a:gd name="connsiteY0" fmla="*/ 1208617 h 1256758"/>
              <a:gd name="connsiteX1" fmla="*/ 2065613 w 2065613"/>
              <a:gd name="connsiteY1" fmla="*/ 0 h 1256758"/>
              <a:gd name="connsiteX0" fmla="*/ 0 w 2065613"/>
              <a:gd name="connsiteY0" fmla="*/ 1208617 h 1223900"/>
              <a:gd name="connsiteX1" fmla="*/ 2065613 w 2065613"/>
              <a:gd name="connsiteY1" fmla="*/ 0 h 1223900"/>
              <a:gd name="connsiteX0" fmla="*/ 0 w 2075773"/>
              <a:gd name="connsiteY0" fmla="*/ 1208617 h 1223900"/>
              <a:gd name="connsiteX1" fmla="*/ 2075773 w 2075773"/>
              <a:gd name="connsiteY1" fmla="*/ 0 h 1223900"/>
              <a:gd name="connsiteX0" fmla="*/ 0 w 2151973"/>
              <a:gd name="connsiteY0" fmla="*/ 1046057 h 1064951"/>
              <a:gd name="connsiteX1" fmla="*/ 2151973 w 2151973"/>
              <a:gd name="connsiteY1" fmla="*/ 0 h 1064951"/>
              <a:gd name="connsiteX0" fmla="*/ 0 w 2151973"/>
              <a:gd name="connsiteY0" fmla="*/ 1046057 h 1346068"/>
              <a:gd name="connsiteX1" fmla="*/ 2151973 w 2151973"/>
              <a:gd name="connsiteY1" fmla="*/ 0 h 1346068"/>
              <a:gd name="connsiteX0" fmla="*/ 0 w 2263733"/>
              <a:gd name="connsiteY0" fmla="*/ 822537 h 1158413"/>
              <a:gd name="connsiteX1" fmla="*/ 2263733 w 2263733"/>
              <a:gd name="connsiteY1" fmla="*/ 0 h 1158413"/>
              <a:gd name="connsiteX0" fmla="*/ 0 w 2263733"/>
              <a:gd name="connsiteY0" fmla="*/ 822537 h 1193536"/>
              <a:gd name="connsiteX1" fmla="*/ 2263733 w 2263733"/>
              <a:gd name="connsiteY1" fmla="*/ 0 h 1193536"/>
              <a:gd name="connsiteX0" fmla="*/ 0 w 2266908"/>
              <a:gd name="connsiteY0" fmla="*/ 828887 h 1198727"/>
              <a:gd name="connsiteX1" fmla="*/ 2266908 w 2266908"/>
              <a:gd name="connsiteY1" fmla="*/ 0 h 1198727"/>
              <a:gd name="connsiteX0" fmla="*/ 0 w 2263733"/>
              <a:gd name="connsiteY0" fmla="*/ 828887 h 1198727"/>
              <a:gd name="connsiteX1" fmla="*/ 2263733 w 2263733"/>
              <a:gd name="connsiteY1" fmla="*/ 0 h 1198727"/>
              <a:gd name="connsiteX0" fmla="*/ 0 w 2270083"/>
              <a:gd name="connsiteY0" fmla="*/ 824124 h 1194833"/>
              <a:gd name="connsiteX1" fmla="*/ 2270083 w 2270083"/>
              <a:gd name="connsiteY1" fmla="*/ 0 h 1194833"/>
              <a:gd name="connsiteX0" fmla="*/ 0 w 2266908"/>
              <a:gd name="connsiteY0" fmla="*/ 824124 h 1194833"/>
              <a:gd name="connsiteX1" fmla="*/ 2266908 w 2266908"/>
              <a:gd name="connsiteY1" fmla="*/ 0 h 1194833"/>
              <a:gd name="connsiteX0" fmla="*/ 0 w 2266908"/>
              <a:gd name="connsiteY0" fmla="*/ 824124 h 1199644"/>
              <a:gd name="connsiteX1" fmla="*/ 2266908 w 2266908"/>
              <a:gd name="connsiteY1" fmla="*/ 0 h 1199644"/>
              <a:gd name="connsiteX0" fmla="*/ 0 w 2266908"/>
              <a:gd name="connsiteY0" fmla="*/ 824124 h 1222658"/>
              <a:gd name="connsiteX1" fmla="*/ 2266908 w 2266908"/>
              <a:gd name="connsiteY1" fmla="*/ 0 h 1222658"/>
              <a:gd name="connsiteX0" fmla="*/ 0 w 2266908"/>
              <a:gd name="connsiteY0" fmla="*/ 824124 h 1230410"/>
              <a:gd name="connsiteX1" fmla="*/ 2266908 w 2266908"/>
              <a:gd name="connsiteY1" fmla="*/ 0 h 12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6908" h="1230410">
                <a:moveTo>
                  <a:pt x="0" y="824124"/>
                </a:moveTo>
                <a:cubicBezTo>
                  <a:pt x="543369" y="1808269"/>
                  <a:pt x="2083922" y="794511"/>
                  <a:pt x="226690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41705" y="4684768"/>
            <a:ext cx="663581" cy="11810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768285" y="4510230"/>
            <a:ext cx="115658" cy="5304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5" grpId="0" animBg="1"/>
      <p:bldP spid="16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Subgradients</a:t>
            </a:r>
            <a:r>
              <a:rPr lang="en-IN" dirty="0" smtClean="0"/>
              <a:t> and the </a:t>
            </a:r>
            <a:r>
              <a:rPr lang="en-IN" dirty="0" err="1" smtClean="0"/>
              <a:t>subdifferential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Tangents of a convex differentiable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are uniquely linked to its gradients</a:t>
                </a:r>
              </a:p>
              <a:p>
                <a:pPr lvl="2"/>
                <a:r>
                  <a:rPr lang="en-IN" dirty="0" smtClean="0"/>
                  <a:t>The tangent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 is the hyperplane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Convex functions lie above all tangents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turn the definition around and say that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 is a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 smtClean="0"/>
                  <a:t> so that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is tangent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Subgradients</a:t>
                </a:r>
                <a:r>
                  <a:rPr lang="en-IN" dirty="0" smtClean="0"/>
                  <a:t>: given a (possibly non-differentiable but convex)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and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, any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 smtClean="0"/>
                  <a:t> that satisfies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is called a </a:t>
                </a:r>
                <a:r>
                  <a:rPr lang="en-IN" dirty="0" err="1" smtClean="0"/>
                  <a:t>subgradient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Subdifferential</a:t>
                </a:r>
                <a:r>
                  <a:rPr lang="en-IN" dirty="0" smtClean="0"/>
                  <a:t>: the set of all </a:t>
                </a:r>
                <a:r>
                  <a:rPr lang="en-IN" dirty="0" err="1" smtClean="0"/>
                  <a:t>subgradients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known as the </a:t>
                </a:r>
                <a:r>
                  <a:rPr lang="en-IN" dirty="0" err="1" smtClean="0"/>
                  <a:t>subdifferential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and denoted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  <a:blipFill>
                <a:blip r:embed="rId2"/>
                <a:stretch>
                  <a:fillRect l="-562" t="-2439" r="-1736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67" y="36190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Wait! Does this mean a function can have more than one </a:t>
                </a:r>
                <a:r>
                  <a:rPr lang="en-IN" sz="2400" b="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blipFill>
                <a:blip r:embed="rId4"/>
                <a:stretch>
                  <a:fillRect l="-1339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722046" y="213717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ular Callout 12"/>
              <p:cNvSpPr/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non-differentiable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it can indeed have multiple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However,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it can have only one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and that is the gradient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itself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blipFill>
                <a:blip r:embed="rId5"/>
                <a:stretch>
                  <a:fillRect l="-802" t="-1238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∀</m:t>
                          </m:r>
                          <m:r>
                            <a:rPr lang="en-IN" sz="3200" b="1" i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ie 22" descr=" 143"/>
          <p:cNvSpPr/>
          <p:nvPr/>
        </p:nvSpPr>
        <p:spPr>
          <a:xfrm>
            <a:off x="8707768" y="4538601"/>
            <a:ext cx="1960275" cy="1960275"/>
          </a:xfrm>
          <a:prstGeom prst="pie">
            <a:avLst>
              <a:gd name="adj1" fmla="val 9901527"/>
              <a:gd name="adj2" fmla="val 13211610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 descr=" 115"/>
          <p:cNvGrpSpPr/>
          <p:nvPr/>
        </p:nvGrpSpPr>
        <p:grpSpPr>
          <a:xfrm>
            <a:off x="9083056" y="3886376"/>
            <a:ext cx="2770626" cy="2154692"/>
            <a:chOff x="7594552" y="1006075"/>
            <a:chExt cx="4090199" cy="3180914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594552" y="3795710"/>
              <a:ext cx="4090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7448" y="1006075"/>
              <a:ext cx="0" cy="3180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 descr=" 30"/>
          <p:cNvSpPr/>
          <p:nvPr/>
        </p:nvSpPr>
        <p:spPr>
          <a:xfrm>
            <a:off x="9083056" y="3901552"/>
            <a:ext cx="651849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 117"/>
          <p:cNvSpPr>
            <a:spLocks noChangeAspect="1"/>
          </p:cNvSpPr>
          <p:nvPr/>
        </p:nvSpPr>
        <p:spPr>
          <a:xfrm>
            <a:off x="9681540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 descr=" 118"/>
          <p:cNvCxnSpPr/>
          <p:nvPr/>
        </p:nvCxnSpPr>
        <p:spPr>
          <a:xfrm>
            <a:off x="8812102" y="4757474"/>
            <a:ext cx="2111974" cy="177471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 121"/>
          <p:cNvCxnSpPr/>
          <p:nvPr/>
        </p:nvCxnSpPr>
        <p:spPr>
          <a:xfrm>
            <a:off x="8647591" y="5049768"/>
            <a:ext cx="2654620" cy="1151406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332633" y="4219963"/>
            <a:ext cx="0" cy="16900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 descr=" 117"/>
          <p:cNvSpPr>
            <a:spLocks noChangeAspect="1"/>
          </p:cNvSpPr>
          <p:nvPr/>
        </p:nvSpPr>
        <p:spPr>
          <a:xfrm>
            <a:off x="11280637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 descr=" 53"/>
          <p:cNvSpPr/>
          <p:nvPr/>
        </p:nvSpPr>
        <p:spPr>
          <a:xfrm flipH="1">
            <a:off x="9734905" y="3893171"/>
            <a:ext cx="1923541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 descr=" 123"/>
          <p:cNvCxnSpPr/>
          <p:nvPr/>
        </p:nvCxnSpPr>
        <p:spPr>
          <a:xfrm flipV="1">
            <a:off x="9942389" y="4303263"/>
            <a:ext cx="1926156" cy="189716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descr=" 125"/>
          <p:cNvCxnSpPr/>
          <p:nvPr/>
        </p:nvCxnSpPr>
        <p:spPr>
          <a:xfrm flipV="1">
            <a:off x="8589653" y="5084268"/>
            <a:ext cx="2789927" cy="753253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 123"/>
          <p:cNvCxnSpPr/>
          <p:nvPr/>
        </p:nvCxnSpPr>
        <p:spPr>
          <a:xfrm>
            <a:off x="8559800" y="5518738"/>
            <a:ext cx="2854928" cy="0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737627" y="5064984"/>
            <a:ext cx="0" cy="845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" y="102518"/>
            <a:ext cx="1864034" cy="1864034"/>
          </a:xfrm>
          <a:prstGeom prst="rect">
            <a:avLst/>
          </a:prstGeom>
        </p:spPr>
      </p:pic>
      <p:sp>
        <p:nvSpPr>
          <p:cNvPr id="49" name="Rectangular Callout 48"/>
          <p:cNvSpPr/>
          <p:nvPr/>
        </p:nvSpPr>
        <p:spPr>
          <a:xfrm>
            <a:off x="1957228" y="128774"/>
            <a:ext cx="3708972" cy="868956"/>
          </a:xfrm>
          <a:prstGeom prst="wedgeRectCallout">
            <a:avLst>
              <a:gd name="adj1" fmla="val -68758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can I find out the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subgradients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of a function?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796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21" grpId="0" animBg="1"/>
      <p:bldP spid="23" grpId="0" animBg="1"/>
      <p:bldP spid="27" grpId="0" animBg="1"/>
      <p:bldP spid="29" grpId="0" animBg="1"/>
      <p:bldP spid="34" grpId="0" animBg="1"/>
      <p:bldP spid="28" grpId="0" animBg="1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0.0232"/>
  <p:tag name="ORIGINALWIDTH" val="1311.567"/>
  <p:tag name="LATEXADDIN" val="\documentclass{article}&#10;\usepackage{amsmath,amssymb}&#10;\usepackage{olo}&#10;\pagestyle{empty}&#10;\begin{document}&#10;&#10;\[&#10;\vv^i =&#10;\begin{cases}&#10;\vzero &amp; \text{ if } y^i\ip{\vw}{\vx^i} &gt; 1\\&#10;-y^i\cdot\vx^i &amp; \text{ if } y^i\ip{\vw}{\vx^i} &lt; 1\\&#10;c\cdot y^i\cdot\vx^i &amp; \text{ if } y^i\ip{\vw}{\vx^i} = 1\\&#10;c \in [-1,0] &#10;\end{cases}&#10;\]&#10;&#10;\end{document}"/>
  <p:tag name="IGUANATEXSIZE" val="28"/>
  <p:tag name="IGUANATEXCURSOR" val="3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324.568"/>
  <p:tag name="LATEXADDIN" val="\documentclass{article}&#10;\usepackage{amsmath,amssymb}&#10;\usepackage{olo}&#10;\pagestyle{empty}&#10;\begin{document}&#10;&#10;\[&#10;\ell_\text{hinge}(y^i,\ip{\vw}{\vx^i}) = [1 - y^i\ip{\vw}{\vx^i}]_+&#10;\]&#10;&#10;\end{document}"/>
  <p:tag name="IGUANATEXSIZE" val="28"/>
  <p:tag name="IGUANATEXCURSOR" val="1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058.554"/>
  <p:tag name="LATEXADDIN" val="\documentclass{article}&#10;\usepackage{amsmath,amssymb}&#10;\usepackage{olo}&#10;\pagestyle{empty}&#10;\begin{document}&#10;&#10;\[&#10;\text{Need } \vv^i \in \partial\ell_\text{hinge}(y^i,\ip{\vw}{\vx^i}) &#10;\]&#10;&#10;\end{document}"/>
  <p:tag name="IGUANATEXSIZE" val="28"/>
  <p:tag name="IGUANATEXCURSOR" val="178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2561</TotalTime>
  <Words>882</Words>
  <Application>Microsoft Office PowerPoint</Application>
  <PresentationFormat>Widescreen</PresentationFormat>
  <Paragraphs>292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YaHei UI Light</vt:lpstr>
      <vt:lpstr>Arial</vt:lpstr>
      <vt:lpstr>Calibri</vt:lpstr>
      <vt:lpstr>Calibri Light</vt:lpstr>
      <vt:lpstr>Cambria Math</vt:lpstr>
      <vt:lpstr>Wingdings</vt:lpstr>
      <vt:lpstr>Metropolitan</vt:lpstr>
      <vt:lpstr>Optimus II</vt:lpstr>
      <vt:lpstr>Announcements</vt:lpstr>
      <vt:lpstr>Recap of Last Lecture</vt:lpstr>
      <vt:lpstr>A Toy Example – Function Values</vt:lpstr>
      <vt:lpstr>A Toy Example – Gradients</vt:lpstr>
      <vt:lpstr>A Toy Example – Gradients</vt:lpstr>
      <vt:lpstr>A Toy Example – Hessians</vt:lpstr>
      <vt:lpstr>Non-differentiable Functions</vt:lpstr>
      <vt:lpstr>Subgradients and the subdifferential</vt:lpstr>
      <vt:lpstr>Subgradient Calculus</vt:lpstr>
      <vt:lpstr>Example: subgradient for hinge loss</vt:lpstr>
      <vt:lpstr>From calculUS to OPTIMization</vt:lpstr>
      <vt:lpstr>From calculUS to OPTIMization</vt:lpstr>
      <vt:lpstr>Gradient Descent (GD)</vt:lpstr>
      <vt:lpstr>How to choose Step Length?</vt:lpstr>
      <vt:lpstr>How to decide Convergence?</vt:lpstr>
      <vt:lpstr>How to Initialize?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103</cp:revision>
  <dcterms:created xsi:type="dcterms:W3CDTF">2018-07-30T05:08:11Z</dcterms:created>
  <dcterms:modified xsi:type="dcterms:W3CDTF">2019-08-14T16:46:31Z</dcterms:modified>
</cp:coreProperties>
</file>