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9.png"/><Relationship Id="rId5" Type="http://schemas.openxmlformats.org/officeDocument/2006/relationships/tags" Target="../tags/tag10.xml"/><Relationship Id="rId10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6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25.png"/><Relationship Id="rId2" Type="http://schemas.openxmlformats.org/officeDocument/2006/relationships/tags" Target="../tags/tag1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3.png"/><Relationship Id="rId10" Type="http://schemas.openxmlformats.org/officeDocument/2006/relationships/tags" Target="../tags/tag22.xml"/><Relationship Id="rId19" Type="http://schemas.openxmlformats.org/officeDocument/2006/relationships/image" Target="../media/image27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Optimus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</a:t>
            </a:r>
            <a:r>
              <a:rPr lang="en-IN" dirty="0" err="1" smtClean="0"/>
              <a:t>Cleanup</a:t>
            </a:r>
            <a:r>
              <a:rPr lang="en-IN" dirty="0" smtClean="0"/>
              <a:t> Steps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Step 1</a:t>
                </a:r>
                <a:r>
                  <a:rPr lang="en-IN" dirty="0" smtClean="0"/>
                  <a:t>: Convert your problem to a minimization problem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Step 2</a:t>
                </a:r>
                <a:r>
                  <a:rPr lang="en-IN" dirty="0" smtClean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 smtClean="0"/>
                  <a:t> constraints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Step 3</a:t>
                </a:r>
                <a:r>
                  <a:rPr lang="en-IN" dirty="0" smtClean="0"/>
                  <a:t>: Convert all equality constraints to two inequality constraints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Step 4</a:t>
                </a:r>
                <a:r>
                  <a:rPr lang="en-IN" dirty="0" smtClean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 smtClean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These new variables are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dual variables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or sometimes even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17" y="5578760"/>
            <a:ext cx="1468606" cy="1238929"/>
            <a:chOff x="12383748" y="1219011"/>
            <a:chExt cx="1862104" cy="1570887"/>
          </a:xfrm>
        </p:grpSpPr>
        <p:sp>
          <p:nvSpPr>
            <p:cNvPr id="10" name="Freeform 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primal variables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blipFill>
                <a:blip r:embed="rId4"/>
                <a:stretch>
                  <a:fillRect r="-481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3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called the </a:t>
                </a:r>
                <a:r>
                  <a:rPr lang="en-IN" i="1" dirty="0" err="1" smtClean="0"/>
                  <a:t>Lagrangian</a:t>
                </a:r>
                <a:r>
                  <a:rPr lang="en-IN" dirty="0" smtClean="0"/>
                  <a:t> of the problem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violates even one constraint, we 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 smtClean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satisfies every single constraint</a:t>
                </a:r>
                <a:r>
                  <a:rPr lang="en-IN" dirty="0"/>
                  <a:t>, we </a:t>
                </a:r>
                <a:r>
                  <a:rPr lang="en-IN" dirty="0" smtClean="0"/>
                  <a:t>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err="1" smtClean="0">
                    <a:latin typeface="+mj-lt"/>
                  </a:rPr>
                  <a:t>s.t.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>
                    <a:latin typeface="+mj-lt"/>
                  </a:rPr>
                  <a:t/>
                </a:r>
                <a:br>
                  <a:rPr lang="en-IN" dirty="0" smtClean="0"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r>
                  <a:rPr lang="en-IN" b="0" dirty="0" smtClean="0">
                    <a:latin typeface="+mj-lt"/>
                  </a:rPr>
                  <a:t/>
                </a:r>
                <a:br>
                  <a:rPr lang="en-IN" b="0" dirty="0" smtClean="0">
                    <a:latin typeface="+mj-lt"/>
                  </a:rPr>
                </a:br>
                <a:r>
                  <a:rPr lang="en-IN" b="0" dirty="0" smtClean="0"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is just a nice way of rewriting the above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4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Dual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The original optimization problem is also called the </a:t>
                </a:r>
                <a:r>
                  <a:rPr lang="en-IN" i="1" dirty="0" smtClean="0"/>
                  <a:t>primal problem</a:t>
                </a:r>
                <a:endParaRPr lang="en-IN" dirty="0" smtClean="0"/>
              </a:p>
              <a:p>
                <a:r>
                  <a:rPr lang="en-IN" dirty="0" smtClean="0"/>
                  <a:t>Recall: variables of the original problem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called </a:t>
                </a:r>
                <a:r>
                  <a:rPr lang="en-IN" i="1" dirty="0" smtClean="0"/>
                  <a:t>primal variables</a:t>
                </a:r>
              </a:p>
              <a:p>
                <a:r>
                  <a:rPr lang="en-IN" dirty="0" smtClean="0"/>
                  <a:t>Using the </a:t>
                </a:r>
                <a:r>
                  <a:rPr lang="en-IN" dirty="0" err="1" smtClean="0"/>
                  <a:t>Lagrangian</a:t>
                </a:r>
                <a:r>
                  <a:rPr lang="en-IN" dirty="0" smtClean="0"/>
                  <a:t>, we rewrote the primal problem as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The dual problem is obtained by simply switching order of min/max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In some cases, the dual problem is easier to solve than the primal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IN" dirty="0" smtClean="0"/>
                  <a:t> be the solutions to the primal problem i.e.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be </a:t>
                </a:r>
                <a:r>
                  <a:rPr lang="en-IN" dirty="0"/>
                  <a:t>the solutions to the </a:t>
                </a:r>
                <a:r>
                  <a:rPr lang="en-IN" dirty="0" smtClean="0"/>
                  <a:t>dual </a:t>
                </a:r>
                <a:r>
                  <a:rPr lang="en-IN" dirty="0"/>
                  <a:t>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Strong Duality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if the original problem is convex and “nice”</a:t>
                </a:r>
              </a:p>
              <a:p>
                <a:r>
                  <a:rPr lang="en-IN" b="1" dirty="0" smtClean="0"/>
                  <a:t>Complementary Slackness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for all constraints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not compl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IN" dirty="0" smtClean="0"/>
                  <a:t>mentary but compl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IN" dirty="0" smtClean="0"/>
                  <a:t>mentary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 SVM without </a:t>
            </a:r>
            <a:r>
              <a:rPr lang="en-IN" smtClean="0"/>
              <a:t>a bias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constraints so we need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dual variables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Lagrangian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b="1" dirty="0" smtClean="0"/>
                  <a:t>Primal problem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Dual </a:t>
                </a:r>
                <a:r>
                  <a:rPr lang="en-IN" b="1" dirty="0"/>
                  <a:t>problem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The dual problem can be greatly simplified!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Simplifying the Dual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Note that the inner problem in the dual problem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Since this is an unconstrained problem with a convex and differentiable objective, we can apply first order optimality to solve it completely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If we set the gradient to zero, we will get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Substituting this back in the dual problem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This is actually the problem several solvers (e.g. </a:t>
                </a:r>
                <a:r>
                  <a:rPr lang="en-IN" dirty="0" err="1" smtClean="0"/>
                  <a:t>libsvm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sklearn</a:t>
                </a:r>
                <a:r>
                  <a:rPr lang="en-IN" dirty="0"/>
                  <a:t>)</a:t>
                </a:r>
                <a:r>
                  <a:rPr lang="en-IN" dirty="0" smtClean="0"/>
                  <a:t> solve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Once you get optimal values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use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get optimal value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blipFill>
                <a:blip r:embed="rId4"/>
                <a:stretch>
                  <a:fillRect l="-1019" b="-8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9597" y="1613043"/>
            <a:ext cx="1746606" cy="12637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107306" y="1613043"/>
            <a:ext cx="262725" cy="12637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Recall: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for every data point</a:t>
                </a:r>
              </a:p>
              <a:p>
                <a:r>
                  <a:rPr lang="en-IN" dirty="0" smtClean="0"/>
                  <a:t>After solving the dual problem, the data</a:t>
                </a:r>
                <a:br>
                  <a:rPr lang="en-IN" dirty="0" smtClean="0"/>
                </a:br>
                <a:r>
                  <a:rPr lang="en-IN" dirty="0" smtClean="0"/>
                  <a:t>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 smtClean="0"/>
                  <a:t>: </a:t>
                </a:r>
                <a:r>
                  <a:rPr lang="en-IN" b="1" dirty="0"/>
                  <a:t>Support </a:t>
                </a:r>
                <a:r>
                  <a:rPr lang="en-IN" b="1" dirty="0" smtClean="0"/>
                  <a:t>Vectors</a:t>
                </a:r>
              </a:p>
              <a:p>
                <a:r>
                  <a:rPr lang="en-IN" dirty="0" smtClean="0"/>
                  <a:t>Usually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support vectors</a:t>
                </a:r>
              </a:p>
              <a:p>
                <a:r>
                  <a:rPr lang="en-IN" dirty="0" smtClean="0"/>
                  <a:t>Recall: complementary slackness tells us that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i.e. only those data points</a:t>
                </a:r>
                <a:r>
                  <a:rPr lang="en-IN" smtClean="0"/>
                  <a:t/>
                </a:r>
                <a:br>
                  <a:rPr lang="en-IN" smtClean="0"/>
                </a:br>
                <a:r>
                  <a:rPr lang="en-IN" smtClean="0"/>
                  <a:t>can become </a:t>
                </a:r>
                <a:r>
                  <a:rPr lang="en-IN" dirty="0" smtClean="0"/>
                  <a:t>SVs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i.e. at margin</a:t>
                </a:r>
              </a:p>
              <a:p>
                <a:r>
                  <a:rPr lang="en-IN" dirty="0"/>
                  <a:t>The reason these are called </a:t>
                </a:r>
                <a:r>
                  <a:rPr lang="en-IN" i="1" dirty="0"/>
                  <a:t>support</a:t>
                </a:r>
                <a:r>
                  <a:rPr lang="en-IN" dirty="0"/>
                  <a:t> </a:t>
                </a:r>
                <a:r>
                  <a:rPr lang="en-IN" dirty="0" smtClean="0"/>
                  <a:t>vectors has to do with a mechanical interpretation of these objects – need to look at CSVM to understand that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  <a:blipFill>
                <a:blip r:embed="rId2"/>
                <a:stretch>
                  <a:fillRect l="-578" t="-2759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884086" y="1378823"/>
            <a:ext cx="4214199" cy="2105465"/>
            <a:chOff x="7748243" y="3817704"/>
            <a:chExt cx="4214199" cy="2105465"/>
          </a:xfrm>
        </p:grpSpPr>
        <p:sp>
          <p:nvSpPr>
            <p:cNvPr id="28" name="Oval 2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115544" y="785234"/>
            <a:ext cx="1913798" cy="3314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523413" y="602671"/>
            <a:ext cx="1869546" cy="323814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51397" y="1092841"/>
            <a:ext cx="1885858" cy="326640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13446" y="1294240"/>
            <a:ext cx="528727" cy="3128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42034" y="2508525"/>
            <a:ext cx="496755" cy="3110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709870">
            <a:off x="7571440" y="444576"/>
            <a:ext cx="1574526" cy="297606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709870">
            <a:off x="10777282" y="1657825"/>
            <a:ext cx="1035994" cy="297606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/>
          <p:cNvSpPr/>
          <p:nvPr/>
        </p:nvSpPr>
        <p:spPr>
          <a:xfrm>
            <a:off x="6971294" y="314035"/>
            <a:ext cx="2368873" cy="707823"/>
          </a:xfrm>
          <a:prstGeom prst="wedgeRectCallout">
            <a:avLst>
              <a:gd name="adj1" fmla="val 123382"/>
              <a:gd name="adj2" fmla="val 939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Support Vectors!!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4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 for CSVM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Similar calculations show that if we have a bias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as well as slack variables, then the dual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</a:t>
                </a:r>
                <a:r>
                  <a:rPr lang="en-IN" dirty="0" smtClean="0"/>
                  <a:t>f </a:t>
                </a:r>
                <a:r>
                  <a:rPr lang="en-IN" dirty="0"/>
                  <a:t>we 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as the “force” that </a:t>
                </a:r>
                <a:r>
                  <a:rPr lang="en-IN" dirty="0" smtClean="0"/>
                  <a:t>data point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applies on </a:t>
                </a:r>
                <a:r>
                  <a:rPr lang="en-IN" dirty="0" smtClean="0"/>
                  <a:t>the hyperplane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as the direction in which that force is </a:t>
                </a:r>
                <a:r>
                  <a:rPr lang="en-IN" dirty="0" smtClean="0"/>
                  <a:t>applied, </a:t>
                </a:r>
                <a:r>
                  <a:rPr lang="en-IN" dirty="0"/>
                  <a:t>then we </a:t>
                </a:r>
                <a:r>
                  <a:rPr lang="en-IN" dirty="0" smtClean="0"/>
                  <a:t>have total force zero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. Also since we also have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, we can think of the torque on the hyperplane as being zero as well. Thus, the support vectors </a:t>
                </a:r>
                <a:r>
                  <a:rPr lang="en-IN" i="1" dirty="0" smtClean="0"/>
                  <a:t>mechanically support</a:t>
                </a:r>
                <a:r>
                  <a:rPr lang="en-IN" dirty="0" smtClean="0"/>
                  <a:t> the hyperplane, hence their name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 smtClean="0">
                    <a:sym typeface="Wingdings" panose="05000000000000000000" pitchFamily="2" charset="2"/>
                  </a:rPr>
                  <a:t>Next class</a:t>
                </a:r>
                <a:r>
                  <a:rPr lang="en-IN" dirty="0" smtClean="0">
                    <a:sym typeface="Wingdings" panose="05000000000000000000" pitchFamily="2" charset="2"/>
                  </a:rPr>
                  <a:t>: how to solve the dual problem?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Notion of </a:t>
            </a:r>
            <a:r>
              <a:rPr lang="en-US" i="1" dirty="0" err="1" smtClean="0"/>
              <a:t>subgradient</a:t>
            </a:r>
            <a:r>
              <a:rPr lang="en-US" dirty="0" smtClean="0"/>
              <a:t> that elegantly extends the notion of derivative to non-differentiable functions that are nevertheless convex</a:t>
            </a:r>
          </a:p>
          <a:p>
            <a:r>
              <a:rPr lang="en-US" dirty="0" err="1" smtClean="0"/>
              <a:t>Subgradient</a:t>
            </a:r>
            <a:r>
              <a:rPr lang="en-US" dirty="0" smtClean="0"/>
              <a:t> calculus: scaling, sum, chain, max rules</a:t>
            </a:r>
          </a:p>
          <a:p>
            <a:r>
              <a:rPr lang="en-US" dirty="0" smtClean="0"/>
              <a:t>Using the first order optimality condition to solve simple optimization problems</a:t>
            </a:r>
          </a:p>
          <a:p>
            <a:r>
              <a:rPr lang="en-US" dirty="0" smtClean="0"/>
              <a:t>Using (sub)gradient descent to solve general optimization problems</a:t>
            </a:r>
          </a:p>
          <a:p>
            <a:r>
              <a:rPr lang="en-US" dirty="0" smtClean="0"/>
              <a:t>Notions of </a:t>
            </a:r>
            <a:r>
              <a:rPr lang="en-US" i="1" dirty="0" smtClean="0"/>
              <a:t>initialization, step length, convergence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scenes in 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 smtClean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 smtClean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too much!</a:t>
                </a:r>
              </a:p>
              <a:p>
                <a:pPr lvl="2"/>
                <a:r>
                  <a:rPr lang="en-IN" dirty="0" smtClean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i="0" dirty="0" smtClean="0"/>
                  <a:t>as much as the gradient dictates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</a:t>
                </a:r>
                <a:r>
                  <a:rPr lang="en-IN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</a:t>
                </a:r>
                <a:r>
                  <a:rPr lang="en-IN" dirty="0" smtClean="0"/>
                  <a:t>badly </a:t>
                </a:r>
                <a:r>
                  <a:rPr lang="en-IN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 smtClean="0">
                    <a:solidFill>
                      <a:schemeClr val="tx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178635" y="339362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Stochastic Gradient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 smtClean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time!!</a:t>
                </a:r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 smtClean="0"/>
                  <a:t>We take a random data point to avoid being unlucky (also it is cheap)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Do we really need to spend so much time on just one update?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Especially in the beginning, when we are far away from the optimum!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11301" y="5578760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Mini-batch SGD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 smtClean="0"/>
                  <a:t>This is called </a:t>
                </a:r>
                <a:r>
                  <a:rPr lang="en-IN" i="1" dirty="0" smtClean="0"/>
                  <a:t>variance</a:t>
                </a:r>
                <a:r>
                  <a:rPr lang="en-IN" dirty="0" smtClean="0"/>
                  <a:t> (more on this later) but this</a:t>
                </a:r>
                <a:br>
                  <a:rPr lang="en-IN" dirty="0" smtClean="0"/>
                </a:br>
                <a:r>
                  <a:rPr lang="en-IN" dirty="0" smtClean="0"/>
                  <a:t>can slow down the SGD process – make it jittery</a:t>
                </a:r>
              </a:p>
              <a:p>
                <a:r>
                  <a:rPr lang="en-IN" dirty="0" smtClean="0"/>
                  <a:t>One solution, choose more than one random point</a:t>
                </a:r>
              </a:p>
              <a:p>
                <a:r>
                  <a:rPr lang="en-IN" dirty="0" smtClean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= </a:t>
                </a:r>
                <a:r>
                  <a:rPr lang="en-IN" i="1" dirty="0" smtClean="0"/>
                  <a:t>mini batch size) </a:t>
                </a:r>
                <a:r>
                  <a:rPr lang="en-IN" dirty="0" smtClean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 smtClean="0"/>
              </a:p>
              <a:p>
                <a:r>
                  <a:rPr lang="en-IN" dirty="0" smtClean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 smtClean="0"/>
                  <a:t> time to execute MBSGD – more expensive than SGD</a:t>
                </a:r>
              </a:p>
              <a:p>
                <a:r>
                  <a:rPr lang="en-IN" dirty="0" smtClean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 that an optimization problem has an objective and constraints</a:t>
                </a:r>
              </a:p>
              <a:p>
                <a:pPr algn="r"/>
                <a:r>
                  <a:rPr lang="en-IN" dirty="0" smtClean="0"/>
                  <a:t> The set of points that satisfy </a:t>
                </a:r>
                <a:r>
                  <a:rPr lang="en-IN" i="1" dirty="0" smtClean="0"/>
                  <a:t>all</a:t>
                </a:r>
                <a:r>
                  <a:rPr lang="en-IN" dirty="0" smtClean="0"/>
                  <a:t> the</a:t>
                </a:r>
                <a:br>
                  <a:rPr lang="en-IN" dirty="0" smtClean="0"/>
                </a:br>
                <a:r>
                  <a:rPr lang="en-IN" dirty="0" smtClean="0"/>
                  <a:t>constraints is called the </a:t>
                </a:r>
                <a:r>
                  <a:rPr lang="en-IN" i="1" dirty="0" smtClean="0"/>
                  <a:t>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….}</m:t>
                    </m:r>
                  </m:oMath>
                </a14:m>
                <a:endParaRPr lang="en-IN" dirty="0" smtClean="0"/>
              </a:p>
              <a:p>
                <a:pPr algn="r"/>
                <a:r>
                  <a:rPr lang="en-IN" dirty="0" smtClean="0"/>
                  <a:t>Problems with constraints more challenging</a:t>
                </a:r>
              </a:p>
              <a:p>
                <a:r>
                  <a:rPr lang="en-IN" b="1" dirty="0" smtClean="0"/>
                  <a:t>Method</a:t>
                </a:r>
                <a:r>
                  <a:rPr lang="en-IN" dirty="0" smtClean="0"/>
                  <a:t> 1: Interior Point Method</a:t>
                </a:r>
              </a:p>
              <a:p>
                <a:pPr lvl="2"/>
                <a:r>
                  <a:rPr lang="en-IN" dirty="0" smtClean="0"/>
                  <a:t>Find a way to initialize within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and then take steps that never go out</a:t>
                </a:r>
              </a:p>
              <a:p>
                <a:pPr lvl="2"/>
                <a:r>
                  <a:rPr lang="en-IN" dirty="0" smtClean="0"/>
                  <a:t>A very powerful family of methods – also very involved</a:t>
                </a:r>
              </a:p>
              <a:p>
                <a:pPr lvl="2"/>
                <a:r>
                  <a:rPr lang="en-IN" dirty="0" smtClean="0"/>
                  <a:t>Not extremely popular in machine learning – can be expensive</a:t>
                </a:r>
              </a:p>
              <a:p>
                <a:pPr lvl="2"/>
                <a:r>
                  <a:rPr lang="en-IN" dirty="0" smtClean="0"/>
                  <a:t>Beyond the scope of CS771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66656" y="1793393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30393" y="2351718"/>
            <a:ext cx="3284061" cy="1102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0"/>
              <p:cNvSpPr txBox="1">
                <a:spLocks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>
                    <a:latin typeface="+mj-lt"/>
                  </a:rPr>
                  <a:t> etc.</a:t>
                </a:r>
              </a:p>
            </p:txBody>
          </p:sp>
        </mc:Choice>
        <mc:Fallback xmlns="">
          <p:sp>
            <p:nvSpPr>
              <p:cNvPr id="12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b="-595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8"/>
          <p:cNvSpPr/>
          <p:nvPr/>
        </p:nvSpPr>
        <p:spPr>
          <a:xfrm>
            <a:off x="2645004" y="1549955"/>
            <a:ext cx="1494938" cy="587062"/>
          </a:xfrm>
          <a:prstGeom prst="wedgeRectCallout">
            <a:avLst>
              <a:gd name="adj1" fmla="val -71612"/>
              <a:gd name="adj2" fmla="val 29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227272" y="1603447"/>
            <a:ext cx="1610030" cy="587062"/>
          </a:xfrm>
          <a:prstGeom prst="wedgeRectCallout">
            <a:avLst>
              <a:gd name="adj1" fmla="val -74228"/>
              <a:gd name="adj2" fmla="val 99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8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build="p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Method 2</a:t>
                </a:r>
                <a:r>
                  <a:rPr lang="en-IN" dirty="0" smtClean="0"/>
                  <a:t>: Projected Gradient Descent</a:t>
                </a:r>
              </a:p>
              <a:p>
                <a:pPr lvl="2"/>
                <a:r>
                  <a:rPr lang="en-IN" dirty="0" smtClean="0"/>
                  <a:t>Perform (stochastic) gradient descent as usual. However, if this causes us to step outside the 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, go back to the feasible set</a:t>
                </a:r>
              </a:p>
              <a:p>
                <a:pPr lvl="2"/>
                <a:r>
                  <a:rPr lang="en-IN" dirty="0" smtClean="0"/>
                  <a:t>Process of “going back” into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: projection step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only if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is such that projection step is easy</a:t>
                </a:r>
                <a:endParaRPr lang="en-IN" b="1" dirty="0" smtClean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78" t="-2759" r="-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52253" y="3767518"/>
            <a:ext cx="1911804" cy="191180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6320" y="4266480"/>
            <a:ext cx="2686359" cy="2585068"/>
          </a:xfrm>
          <a:custGeom>
            <a:avLst/>
            <a:gdLst>
              <a:gd name="connsiteX0" fmla="*/ 1550850 w 3228457"/>
              <a:gd name="connsiteY0" fmla="*/ 2848 h 2398577"/>
              <a:gd name="connsiteX1" fmla="*/ 69522 w 3228457"/>
              <a:gd name="connsiteY1" fmla="*/ 862384 h 2398577"/>
              <a:gd name="connsiteX2" fmla="*/ 508434 w 3228457"/>
              <a:gd name="connsiteY2" fmla="*/ 1822504 h 2398577"/>
              <a:gd name="connsiteX3" fmla="*/ 2821866 w 3228457"/>
              <a:gd name="connsiteY3" fmla="*/ 2352856 h 2398577"/>
              <a:gd name="connsiteX4" fmla="*/ 3114474 w 3228457"/>
              <a:gd name="connsiteY4" fmla="*/ 652072 h 2398577"/>
              <a:gd name="connsiteX5" fmla="*/ 1550850 w 3228457"/>
              <a:gd name="connsiteY5" fmla="*/ 2848 h 23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457" h="2398577">
                <a:moveTo>
                  <a:pt x="1550850" y="2848"/>
                </a:moveTo>
                <a:cubicBezTo>
                  <a:pt x="1043358" y="37900"/>
                  <a:pt x="243258" y="559108"/>
                  <a:pt x="69522" y="862384"/>
                </a:cubicBezTo>
                <a:cubicBezTo>
                  <a:pt x="-104214" y="1165660"/>
                  <a:pt x="49710" y="1574092"/>
                  <a:pt x="508434" y="1822504"/>
                </a:cubicBezTo>
                <a:cubicBezTo>
                  <a:pt x="967158" y="2070916"/>
                  <a:pt x="2387526" y="2547928"/>
                  <a:pt x="2821866" y="2352856"/>
                </a:cubicBezTo>
                <a:cubicBezTo>
                  <a:pt x="3256206" y="2157784"/>
                  <a:pt x="3323262" y="1043740"/>
                  <a:pt x="3114474" y="652072"/>
                </a:cubicBezTo>
                <a:cubicBezTo>
                  <a:pt x="2905686" y="260404"/>
                  <a:pt x="2058342" y="-32204"/>
                  <a:pt x="1550850" y="2848"/>
                </a:cubicBezTo>
                <a:close/>
              </a:path>
            </a:pathLst>
          </a:custGeom>
          <a:solidFill>
            <a:srgbClr val="2ECC71">
              <a:alpha val="25000"/>
            </a:srgb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1" y="4272932"/>
            <a:ext cx="397784" cy="55324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98750" y="4734467"/>
            <a:ext cx="822796" cy="264594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1046CF"/>
          </a:solidFill>
          <a:ln>
            <a:solidFill>
              <a:srgbClr val="104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96" y="4404023"/>
            <a:ext cx="260617" cy="20026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E67E2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7" y="4706278"/>
            <a:ext cx="260617" cy="32097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23015" y="5615822"/>
            <a:ext cx="1482729" cy="613535"/>
          </a:xfrm>
          <a:prstGeom prst="wedgeRectCallout">
            <a:avLst>
              <a:gd name="adj1" fmla="val 82674"/>
              <a:gd name="adj2" fmla="val -1387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Projection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PROJECTED (SUB)GRADIENT DESCENT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blipFill>
                <a:blip r:embed="rId9"/>
                <a:stretch>
                  <a:fillRect l="-1913" t="-2288" b="-343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07513 0.0402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1" grpId="0" animBg="1"/>
      <p:bldP spid="11" grpId="1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useful Projections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1369446"/>
            <a:ext cx="3304202" cy="4243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52687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" name="Straight Connector 6"/>
          <p:cNvCxnSpPr/>
          <p:nvPr/>
        </p:nvCxnSpPr>
        <p:spPr>
          <a:xfrm>
            <a:off x="2318418" y="3125445"/>
            <a:ext cx="2068538" cy="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" name="Oval 7"/>
          <p:cNvSpPr/>
          <p:nvPr/>
        </p:nvSpPr>
        <p:spPr>
          <a:xfrm>
            <a:off x="2517730" y="2321970"/>
            <a:ext cx="1669915" cy="1606950"/>
          </a:xfrm>
          <a:prstGeom prst="ellipse">
            <a:avLst/>
          </a:prstGeom>
          <a:solidFill>
            <a:srgbClr val="2ECC71">
              <a:alpha val="25000"/>
            </a:srgbClr>
          </a:solidFill>
          <a:ln w="38100" cap="flat" cmpd="sng" algn="ctr">
            <a:solidFill>
              <a:srgbClr val="2ECC7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69" y="1369447"/>
            <a:ext cx="2853075" cy="40479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97015" y="3606926"/>
            <a:ext cx="244481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7398715" y="2084587"/>
            <a:ext cx="1943117" cy="1522339"/>
          </a:xfrm>
          <a:prstGeom prst="rect">
            <a:avLst/>
          </a:prstGeom>
          <a:solidFill>
            <a:srgbClr val="2ECC71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398714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31" y="371509"/>
            <a:ext cx="1814263" cy="4047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4516915"/>
            <a:ext cx="3855613" cy="10647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25" y="4516915"/>
            <a:ext cx="3183495" cy="105832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2121826" y="2263399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87" y="2565633"/>
            <a:ext cx="260617" cy="20026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778525" y="2671885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86" y="2974119"/>
            <a:ext cx="260617" cy="200264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21" idx="5"/>
          </p:cNvCxnSpPr>
          <p:nvPr/>
        </p:nvCxnSpPr>
        <p:spPr>
          <a:xfrm>
            <a:off x="2263465" y="2405038"/>
            <a:ext cx="375782" cy="29221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28" name="Straight Connector 27"/>
          <p:cNvCxnSpPr>
            <a:stCxn id="23" idx="6"/>
          </p:cNvCxnSpPr>
          <p:nvPr/>
        </p:nvCxnSpPr>
        <p:spPr>
          <a:xfrm>
            <a:off x="6944465" y="2754855"/>
            <a:ext cx="454249" cy="1038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77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Method 3</a:t>
                </a:r>
                <a:r>
                  <a:rPr lang="en-IN" dirty="0" smtClean="0"/>
                  <a:t>: Creating a Dual Problem</a:t>
                </a:r>
              </a:p>
              <a:p>
                <a:pPr lvl="2"/>
                <a:r>
                  <a:rPr lang="en-IN" dirty="0" smtClean="0"/>
                  <a:t>Suppose we wish to solve</a:t>
                </a:r>
                <a:br>
                  <a:rPr lang="en-IN" dirty="0" smtClean="0"/>
                </a:br>
                <a:r>
                  <a:rPr lang="en-IN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 smtClean="0"/>
                  <a:t> </a:t>
                </a:r>
                <a:br>
                  <a:rPr lang="en-IN" b="0" dirty="0" smtClean="0"/>
                </a:br>
                <a:r>
                  <a:rPr lang="en-IN" b="0" dirty="0" err="1" smtClean="0"/>
                  <a:t>s.t.</a:t>
                </a:r>
                <a:r>
                  <a:rPr lang="en-IN" b="0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Trick</a:t>
                </a:r>
                <a:r>
                  <a:rPr lang="en-IN" dirty="0" smtClean="0"/>
                  <a:t>: sneak this constraint into the objective</a:t>
                </a:r>
              </a:p>
              <a:p>
                <a:pPr lvl="2"/>
                <a:r>
                  <a:rPr lang="en-IN" dirty="0" smtClean="0"/>
                  <a:t>Construct a </a:t>
                </a:r>
                <a:r>
                  <a:rPr lang="en-IN" i="0" dirty="0" smtClean="0"/>
                  <a:t>barrier function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 smtClean="0"/>
                  <a:t> otherwise, and simply solve</a:t>
                </a:r>
              </a:p>
              <a:p>
                <a:pPr lvl="2"/>
                <a:r>
                  <a:rPr lang="en-IN" dirty="0" smtClean="0"/>
                  <a:t>Easy to see that both problems have the same solution</a:t>
                </a:r>
              </a:p>
              <a:p>
                <a:pPr lvl="2"/>
                <a:r>
                  <a:rPr lang="en-IN" dirty="0" smtClean="0"/>
                  <a:t>One very elegant way to construct such a barrier is the following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89225" y="3523815"/>
            <a:ext cx="240892" cy="68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CBF2DB"/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37846"/>
            <a:ext cx="1277607" cy="49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94801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67928" y="3583960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28" y="3583960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5820" b="-1375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74336" y="3475796"/>
            <a:ext cx="1468606" cy="1238929"/>
            <a:chOff x="12383748" y="1219011"/>
            <a:chExt cx="1862104" cy="1570887"/>
          </a:xfrm>
        </p:grpSpPr>
        <p:sp>
          <p:nvSpPr>
            <p:cNvPr id="54" name="Freeform 53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2000977" y="3624787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Let us see how to handle multiple constraints and equality constraints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4641" y="2531931"/>
            <a:ext cx="2183944" cy="35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4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59" grpId="0" animBg="1"/>
      <p:bldP spid="6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50307"/>
  <p:tag name="ORIGINALWIDTH" val="43.5022"/>
  <p:tag name="LATEXADDIN" val="\documentclass{article}&#10;\usepackage{amsmath,amssymb}&#10;\pagestyle{empty}&#10;\begin{document}&#10;&#10;\[&#10;{\cal C}&#10;\]&#10;&#10;\end{document}"/>
  <p:tag name="IGUANATEXSIZE" val="60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47.50244"/>
  <p:tag name="LATEXADDIN" val="\documentclass{article}&#10;\usepackage{amsmath,amssymb}&#10;\pagestyle{empty}&#10;\begin{document}&#10;&#10;\[&#10;\hat{\mathbf x}&#10;\]&#10;&#10;\end{document}"/>
  <p:tag name="IGUANATEXSIZE" val="36"/>
  <p:tag name="IGUANATEXCURSOR" val="1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77.5348"/>
  <p:tag name="LATEXADDIN" val="\documentclass{article}&#10;\usepackage{amsmath,amssymb}&#10;\usepackage{olo}&#10;\pagestyle{empty}&#10;\begin{document}&#10;&#10;\[&#10;\cC = \bc{\vx: \norm{\vx}_2 \leq 1}&#10;\]&#10;&#10;\end{document}"/>
  <p:tag name="IGUANATEXSIZE" val="32"/>
  <p:tag name="IGUANATEXCURSOR" val="1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585.0301"/>
  <p:tag name="LATEXADDIN" val="\documentclass{article}&#10;\usepackage{amsmath,amssymb}&#10;\usepackage{olo}&#10;\pagestyle{empty}&#10;\begin{document}&#10;&#10;\[&#10;\cC = \bc{\vx: \vx_i \geq 0}&#10;\]&#10;&#10;\end{document}"/>
  <p:tag name="IGUANATEXSIZE" val="32"/>
  <p:tag name="IGUANATEXCURSOR" val="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72.0191"/>
  <p:tag name="LATEXADDIN" val="\documentclass{article}&#10;\usepackage{amsmath,amssymb}&#10;\usepackage{olo}&#10;\pagestyle{empty}&#10;\begin{document}&#10;&#10;\[&#10;\hat\vx = \Pi_{\cC}(\vx)&#10;\]&#10;&#10;\end{document}"/>
  <p:tag name="IGUANATEXSIZE" val="32"/>
  <p:tag name="IGUANATEXCURSOR" val="1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1546</TotalTime>
  <Words>516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Metropolitan</vt:lpstr>
      <vt:lpstr>Optimus III</vt:lpstr>
      <vt:lpstr>Recap of Last Lecture</vt:lpstr>
      <vt:lpstr>Behind the scenes in GD</vt:lpstr>
      <vt:lpstr>Stochastic Gradient Method</vt:lpstr>
      <vt:lpstr>Mini-batch SGD</vt:lpstr>
      <vt:lpstr>Constrained Optimization</vt:lpstr>
      <vt:lpstr>Constrained Optimization</vt:lpstr>
      <vt:lpstr>A few useful Projections</vt:lpstr>
      <vt:lpstr>Constrained Optimization</vt:lpstr>
      <vt:lpstr>A few Cleanup Steps</vt:lpstr>
      <vt:lpstr>The Lagrangian</vt:lpstr>
      <vt:lpstr>The Dual Problem</vt:lpstr>
      <vt:lpstr>Duality</vt:lpstr>
      <vt:lpstr>Hard SVM without a bias</vt:lpstr>
      <vt:lpstr>Simplifying the Dual Problem</vt:lpstr>
      <vt:lpstr>Support Vectors</vt:lpstr>
      <vt:lpstr>Dual for CSVM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120</cp:revision>
  <dcterms:created xsi:type="dcterms:W3CDTF">2018-07-30T05:08:11Z</dcterms:created>
  <dcterms:modified xsi:type="dcterms:W3CDTF">2019-09-02T15:24:43Z</dcterms:modified>
</cp:coreProperties>
</file>