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.xml"/><Relationship Id="rId7" Type="http://schemas.openxmlformats.org/officeDocument/2006/relationships/image" Target="../media/image1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6.png"/><Relationship Id="rId5" Type="http://schemas.openxmlformats.org/officeDocument/2006/relationships/tags" Target="../tags/tag15.xml"/><Relationship Id="rId10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Classification Loss Functions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Squared Hinge</a:t>
                </a:r>
                <a:r>
                  <a:rPr lang="en-IN" dirty="0" smtClean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sq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Popular since it is differentiable – no kinks</a:t>
                </a:r>
              </a:p>
              <a:p>
                <a:r>
                  <a:rPr lang="en-IN" b="1" dirty="0" smtClean="0"/>
                  <a:t>Logistic</a:t>
                </a:r>
                <a:r>
                  <a:rPr lang="en-IN" dirty="0" smtClean="0"/>
                  <a:t> Loss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logistic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Popular, differentiable</a:t>
                </a:r>
              </a:p>
              <a:p>
                <a:pPr lvl="1"/>
                <a:r>
                  <a:rPr lang="en-IN" dirty="0" smtClean="0"/>
                  <a:t>Related to the cross-entropy loss function</a:t>
                </a:r>
              </a:p>
              <a:p>
                <a:r>
                  <a:rPr lang="en-IN" dirty="0" smtClean="0"/>
                  <a:t>Some loss functions e.g. hinge, can be derived in</a:t>
                </a:r>
                <a:br>
                  <a:rPr lang="en-IN" dirty="0" smtClean="0"/>
                </a:br>
                <a:r>
                  <a:rPr lang="en-IN" dirty="0" smtClean="0"/>
                  <a:t>a geometric way, others e.g. logistic, can be derived probabilistically</a:t>
                </a:r>
              </a:p>
              <a:p>
                <a:r>
                  <a:rPr lang="en-IN" dirty="0" smtClean="0"/>
                  <a:t>However, some e.g. squared hinge, are directly proposed by ML experts as they have nice properties – no separate “intuition” for these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987819"/>
              </a:xfrm>
              <a:blipFill>
                <a:blip r:embed="rId7"/>
                <a:stretch>
                  <a:fillRect l="-562" t="-2442" r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868519" y="956082"/>
            <a:ext cx="2929169" cy="2195898"/>
            <a:chOff x="8868519" y="956082"/>
            <a:chExt cx="2929169" cy="219589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917526" y="984764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868519" y="2787639"/>
              <a:ext cx="28946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600" y="2923141"/>
              <a:ext cx="129852" cy="208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589" y="2923142"/>
              <a:ext cx="100590" cy="201179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 flipH="1">
              <a:off x="9104520" y="956082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407433" y="2744300"/>
              <a:ext cx="13902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2953184"/>
              <a:ext cx="505352" cy="198796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0367848" y="984764"/>
              <a:ext cx="0" cy="18028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837797" y="3267136"/>
            <a:ext cx="2959891" cy="2146871"/>
            <a:chOff x="8837797" y="3863072"/>
            <a:chExt cx="2959891" cy="2146871"/>
          </a:xfrm>
        </p:grpSpPr>
        <p:grpSp>
          <p:nvGrpSpPr>
            <p:cNvPr id="34" name="Group 33"/>
            <p:cNvGrpSpPr/>
            <p:nvPr/>
          </p:nvGrpSpPr>
          <p:grpSpPr>
            <a:xfrm>
              <a:off x="8837797" y="3863072"/>
              <a:ext cx="2953584" cy="1802875"/>
              <a:chOff x="2454442" y="1188485"/>
              <a:chExt cx="4723117" cy="288300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54442" y="4071486"/>
                <a:ext cx="47231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/>
            <p:cNvSpPr/>
            <p:nvPr/>
          </p:nvSpPr>
          <p:spPr>
            <a:xfrm flipH="1">
              <a:off x="8837798" y="3883418"/>
              <a:ext cx="2959890" cy="16947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733199"/>
                <a:gd name="connsiteY0" fmla="*/ 2710046 h 2720679"/>
                <a:gd name="connsiteX1" fmla="*/ 4733199 w 4733199"/>
                <a:gd name="connsiteY1" fmla="*/ 0 h 2720679"/>
                <a:gd name="connsiteX2" fmla="*/ 4733199 w 4733199"/>
                <a:gd name="connsiteY2" fmla="*/ 0 h 2720679"/>
                <a:gd name="connsiteX0" fmla="*/ 0 w 4733199"/>
                <a:gd name="connsiteY0" fmla="*/ 2710046 h 2710046"/>
                <a:gd name="connsiteX1" fmla="*/ 4733199 w 4733199"/>
                <a:gd name="connsiteY1" fmla="*/ 0 h 2710046"/>
                <a:gd name="connsiteX2" fmla="*/ 4733199 w 4733199"/>
                <a:gd name="connsiteY2" fmla="*/ 0 h 27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3199" h="2710046">
                  <a:moveTo>
                    <a:pt x="0" y="2710046"/>
                  </a:moveTo>
                  <a:cubicBezTo>
                    <a:pt x="2219678" y="2581951"/>
                    <a:pt x="2938010" y="2407474"/>
                    <a:pt x="4733199" y="0"/>
                  </a:cubicBezTo>
                  <a:lnTo>
                    <a:pt x="4733199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881" y="5801449"/>
              <a:ext cx="129852" cy="20849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029" y="5801449"/>
              <a:ext cx="505352" cy="198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9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If we obtain a model by solving the following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then we would be doing </a:t>
                </a:r>
                <a:r>
                  <a:rPr lang="en-IN" i="1" dirty="0" smtClean="0"/>
                  <a:t>logistic regression</a:t>
                </a:r>
              </a:p>
              <a:p>
                <a:r>
                  <a:rPr lang="en-IN" dirty="0" smtClean="0"/>
                  <a:t>Note that we simply replaced hinge loss with logistic loss here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logistic regression solves a binary classification problem, not a regression problem. The name is misleading</a:t>
                </a:r>
              </a:p>
              <a:p>
                <a:r>
                  <a:rPr lang="en-IN" dirty="0" smtClean="0"/>
                  <a:t>Can be solved in primal by using GD/SGD/MB</a:t>
                </a:r>
              </a:p>
              <a:p>
                <a:r>
                  <a:rPr lang="en-IN" dirty="0" smtClean="0"/>
                  <a:t>Can be solved in dual using SDCA as well</a:t>
                </a:r>
              </a:p>
              <a:p>
                <a:pPr lvl="2"/>
                <a:r>
                  <a:rPr lang="en-IN" dirty="0" smtClean="0"/>
                  <a:t>Dual derivation has to be done a bit cleverly here since no constraints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Will revisit logistic regression very soon and derive the loss function</a:t>
                </a:r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Problems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In binary classification, we have to predict one of two classes for each data point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 regression, we have to predict a real value i.e.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Training data looks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For example, predict price of a stock, predict </a:t>
                </a:r>
                <a:r>
                  <a:rPr lang="en-IN" i="1" dirty="0" smtClean="0"/>
                  <a:t>change</a:t>
                </a:r>
                <a:r>
                  <a:rPr lang="en-IN" dirty="0" smtClean="0"/>
                  <a:t> in price of a stock, predict test scores of a student can be solved using regression</a:t>
                </a:r>
              </a:p>
              <a:p>
                <a:r>
                  <a:rPr lang="en-IN" dirty="0" smtClean="0"/>
                  <a:t>Let us look at a few ways to solve regression problem as well as loss functions for regression problems</a:t>
                </a:r>
              </a:p>
              <a:p>
                <a:r>
                  <a:rPr lang="en-IN" b="1" dirty="0" smtClean="0"/>
                  <a:t>Recall</a:t>
                </a:r>
                <a:r>
                  <a:rPr lang="en-IN" dirty="0" smtClean="0"/>
                  <a:t>: logistic regression is not a way to perform regression, it is a way to perform binary classification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Solving Regression Problems via </a:t>
            </a:r>
            <a:r>
              <a:rPr lang="en-IN" dirty="0" err="1" smtClean="0"/>
              <a:t>kNN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416995"/>
              </a:xfrm>
            </p:spPr>
            <p:txBody>
              <a:bodyPr/>
              <a:lstStyle/>
              <a:p>
                <a:r>
                  <a:rPr lang="en-IN" dirty="0" smtClean="0"/>
                  <a:t>Store all training data as the “model”</a:t>
                </a:r>
              </a:p>
              <a:p>
                <a:r>
                  <a:rPr lang="en-IN" dirty="0" smtClean="0"/>
                  <a:t>For a given 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 find its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nearest neighbours</a:t>
                </a:r>
                <a:endParaRPr lang="en-IN" dirty="0"/>
              </a:p>
              <a:p>
                <a:r>
                  <a:rPr lang="en-IN" dirty="0"/>
                  <a:t>May use Euclidean/learnt metric to define </a:t>
                </a:r>
                <a:r>
                  <a:rPr lang="en-IN" dirty="0" smtClean="0"/>
                  <a:t>neighbours</a:t>
                </a:r>
              </a:p>
              <a:p>
                <a:r>
                  <a:rPr lang="en-IN" dirty="0" smtClean="0"/>
                  <a:t>Suppose neighbours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Predict the average score of neighbours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416995"/>
              </a:xfrm>
              <a:blipFill>
                <a:blip r:embed="rId2"/>
                <a:stretch>
                  <a:fillRect l="-562" t="-2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Regression Problems via </a:t>
            </a:r>
            <a:r>
              <a:rPr lang="en-IN" dirty="0" smtClean="0"/>
              <a:t>DT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Need </a:t>
                </a:r>
                <a:r>
                  <a:rPr lang="en-IN" dirty="0"/>
                  <a:t>a </a:t>
                </a:r>
                <a:r>
                  <a:rPr lang="en-IN" dirty="0" smtClean="0"/>
                  <a:t>different </a:t>
                </a:r>
                <a:r>
                  <a:rPr lang="en-IN" dirty="0"/>
                  <a:t>notion of “purity</a:t>
                </a:r>
                <a:r>
                  <a:rPr lang="en-IN" dirty="0" smtClean="0"/>
                  <a:t>”</a:t>
                </a:r>
              </a:p>
              <a:p>
                <a:pPr lvl="2"/>
                <a:r>
                  <a:rPr lang="en-IN" dirty="0" smtClean="0"/>
                  <a:t>Hopeless </a:t>
                </a:r>
                <a:r>
                  <a:rPr lang="en-IN" dirty="0"/>
                  <a:t>to expect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values to </a:t>
                </a:r>
                <a:r>
                  <a:rPr lang="en-IN" dirty="0" smtClean="0"/>
                  <a:t>repeat at a node and use old notion of purity</a:t>
                </a:r>
                <a:endParaRPr lang="en-IN" dirty="0"/>
              </a:p>
              <a:p>
                <a:r>
                  <a:rPr lang="en-IN" dirty="0"/>
                  <a:t>May call a node pure 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values in that node are “close” to each other</a:t>
                </a:r>
              </a:p>
              <a:p>
                <a:r>
                  <a:rPr lang="en-IN" dirty="0" smtClean="0"/>
                  <a:t>May define this in many ways: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at a node</a:t>
                </a:r>
              </a:p>
              <a:p>
                <a:pPr lvl="2"/>
                <a:r>
                  <a:rPr lang="en-IN" b="1" dirty="0"/>
                  <a:t>Purity definition 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as purity</a:t>
                </a:r>
                <a:endParaRPr lang="en-IN" dirty="0"/>
              </a:p>
              <a:p>
                <a:pPr lvl="2"/>
                <a:r>
                  <a:rPr lang="en-IN" b="1" dirty="0"/>
                  <a:t>Purity definition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and </a:t>
                </a:r>
                <a:r>
                  <a:rPr lang="en-IN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as purity</a:t>
                </a:r>
              </a:p>
              <a:p>
                <a:r>
                  <a:rPr lang="en-IN" dirty="0" err="1" smtClean="0"/>
                  <a:t>Defn</a:t>
                </a:r>
                <a:r>
                  <a:rPr lang="en-IN" dirty="0" smtClean="0"/>
                  <a:t> 4 is related to </a:t>
                </a:r>
                <a:r>
                  <a:rPr lang="en-IN" i="1" dirty="0" smtClean="0"/>
                  <a:t>variance. </a:t>
                </a:r>
                <a:r>
                  <a:rPr lang="en-IN" dirty="0" err="1" smtClean="0"/>
                  <a:t>Defn</a:t>
                </a:r>
                <a:r>
                  <a:rPr lang="en-IN" dirty="0" smtClean="0"/>
                  <a:t> 3 is related to </a:t>
                </a:r>
                <a:r>
                  <a:rPr lang="en-IN" i="1" dirty="0" smtClean="0"/>
                  <a:t>absolute deviation</a:t>
                </a:r>
              </a:p>
              <a:p>
                <a:r>
                  <a:rPr lang="en-IN" b="1" dirty="0" smtClean="0"/>
                  <a:t>Possible leaf action</a:t>
                </a:r>
                <a:r>
                  <a:rPr lang="en-IN" dirty="0" smtClean="0"/>
                  <a:t>: predict average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 smtClean="0"/>
                  <a:t> for training points at that leaf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 for Regression Problems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Can use linear models to solve regression problems too i.e. 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 smtClean="0"/>
                  <a:t> and predict score for </a:t>
                </a:r>
                <a:r>
                  <a:rPr lang="en-IN" dirty="0"/>
                  <a:t>test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Need loss functions that define what they think is bad behaviour</a:t>
                </a:r>
              </a:p>
              <a:p>
                <a:r>
                  <a:rPr lang="en-IN" b="1" dirty="0" smtClean="0"/>
                  <a:t>Absolute Loss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i="1" dirty="0" smtClean="0"/>
                  <a:t>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 smtClean="0"/>
                  <a:t> is either much larger than</a:t>
                </a:r>
                <a:br>
                  <a:rPr lang="en-IN" i="1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 smtClean="0"/>
                  <a:t> or much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 smtClean="0"/>
              </a:p>
              <a:p>
                <a:r>
                  <a:rPr lang="en-IN" b="1" dirty="0" smtClean="0"/>
                  <a:t>Squared Loss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sq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i="1" dirty="0"/>
                  <a:t>A model is doing badly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i="1" dirty="0"/>
                  <a:t> is either much larger than</a:t>
                </a:r>
                <a:r>
                  <a:rPr lang="en-IN" i="1" dirty="0" smtClean="0">
                    <a:latin typeface="Cambria Math" panose="02040503050406030204" pitchFamily="18" charset="0"/>
                  </a:rPr>
                  <a:t/>
                </a:r>
                <a:br>
                  <a:rPr lang="en-I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 or much smaller than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i="1" dirty="0"/>
                  <a:t>. </a:t>
                </a:r>
                <a:r>
                  <a:rPr lang="en-IN" i="1" dirty="0"/>
                  <a:t>Also I want the loss </a:t>
                </a:r>
                <a:r>
                  <a:rPr lang="en-IN" i="1" dirty="0" smtClean="0"/>
                  <a:t>function</a:t>
                </a:r>
                <a:br>
                  <a:rPr lang="en-IN" i="1" dirty="0" smtClean="0"/>
                </a:br>
                <a:r>
                  <a:rPr lang="en-IN" i="1" dirty="0" smtClean="0"/>
                  <a:t>to </a:t>
                </a:r>
                <a:r>
                  <a:rPr lang="en-IN" i="1" dirty="0"/>
                  <a:t>be </a:t>
                </a:r>
                <a:r>
                  <a:rPr lang="en-IN" i="1" dirty="0" smtClean="0"/>
                  <a:t>differentiable so that I can take gradients </a:t>
                </a:r>
                <a:r>
                  <a:rPr lang="en-IN" i="1" dirty="0" err="1" smtClean="0"/>
                  <a:t>etc</a:t>
                </a:r>
                <a:endParaRPr lang="en-IN" i="1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8" t="-2759" b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9260686" y="2504239"/>
            <a:ext cx="2795403" cy="1860931"/>
            <a:chOff x="9405798" y="2504239"/>
            <a:chExt cx="2795403" cy="18609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00808" y="2562295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405798" y="4365170"/>
              <a:ext cx="25900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405798" y="2562907"/>
              <a:ext cx="1295009" cy="18014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0700808" y="2504239"/>
              <a:ext cx="1210170" cy="18600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4077794"/>
              <a:ext cx="683712" cy="27682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265519" y="4761192"/>
            <a:ext cx="2795403" cy="1860931"/>
            <a:chOff x="9405798" y="4761192"/>
            <a:chExt cx="2795403" cy="1860931"/>
          </a:xfrm>
        </p:grpSpPr>
        <p:grpSp>
          <p:nvGrpSpPr>
            <p:cNvPr id="6" name="Group 5"/>
            <p:cNvGrpSpPr/>
            <p:nvPr/>
          </p:nvGrpSpPr>
          <p:grpSpPr>
            <a:xfrm>
              <a:off x="9405798" y="4819248"/>
              <a:ext cx="2590021" cy="1802875"/>
              <a:chOff x="2454442" y="1188485"/>
              <a:chExt cx="4141737" cy="288300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525310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54442" y="4071486"/>
                <a:ext cx="41417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 flipH="1">
              <a:off x="9405798" y="4761192"/>
              <a:ext cx="2505180" cy="1834710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6067" h="2933909">
                  <a:moveTo>
                    <a:pt x="0" y="0"/>
                  </a:moveTo>
                  <a:cubicBezTo>
                    <a:pt x="1352300" y="4758594"/>
                    <a:pt x="3130424" y="2938454"/>
                    <a:pt x="4006067" y="93817"/>
                  </a:cubicBezTo>
                  <a:lnTo>
                    <a:pt x="4006067" y="9381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489" y="6319074"/>
              <a:ext cx="683712" cy="276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79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for Regression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smtClean="0"/>
                  <a:t/>
                </a:r>
                <a:br>
                  <a:rPr lang="en-IN" b="1" dirty="0" smtClean="0"/>
                </a:br>
                <a:r>
                  <a:rPr lang="en-IN" b="1" dirty="0" err="1" smtClean="0"/>
                  <a:t>Vapnik’s</a:t>
                </a:r>
                <a:r>
                  <a:rPr lang="en-IN" b="1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b="1" dirty="0"/>
                  <a:t>-insensitive </a:t>
                </a:r>
                <a:r>
                  <a:rPr lang="en-IN" b="1" dirty="0"/>
                  <a:t>Loss</a:t>
                </a:r>
                <a:r>
                  <a:rPr lang="en-IN" dirty="0"/>
                  <a:t>:</a:t>
                </a:r>
              </a:p>
              <a:p>
                <a:r>
                  <a:rPr lang="en-IN" i="1" dirty="0"/>
                  <a:t>If a model is doing slightly badly, </a:t>
                </a:r>
                <a:r>
                  <a:rPr lang="en-IN" i="1" dirty="0"/>
                  <a:t>don’t penalize</a:t>
                </a:r>
                <a:br>
                  <a:rPr lang="en-IN" i="1" dirty="0"/>
                </a:br>
                <a:r>
                  <a:rPr lang="en-IN" i="1" dirty="0"/>
                  <a:t>it at all, else penalize </a:t>
                </a:r>
                <a:r>
                  <a:rPr lang="en-IN" i="1" dirty="0"/>
                  <a:t>it </a:t>
                </a:r>
                <a:r>
                  <a:rPr lang="en-IN" i="1" dirty="0"/>
                  <a:t>as squared loss. </a:t>
                </a:r>
                <a:r>
                  <a:rPr lang="en-IN" i="1" dirty="0" smtClean="0"/>
                  <a:t>Ensure a </a:t>
                </a:r>
                <a:r>
                  <a:rPr lang="en-IN" i="1" dirty="0"/>
                  <a:t>differentiable </a:t>
                </a:r>
                <a:r>
                  <a:rPr lang="en-IN" i="1" dirty="0" smtClean="0"/>
                  <a:t>function</a:t>
                </a:r>
                <a:br>
                  <a:rPr lang="en-IN" i="1" dirty="0" smtClean="0"/>
                </a:br>
                <a:endParaRPr lang="en-IN" i="1" dirty="0"/>
              </a:p>
              <a:p>
                <a:r>
                  <a:rPr lang="en-IN" b="1" dirty="0" smtClean="0"/>
                  <a:t/>
                </a:r>
                <a:br>
                  <a:rPr lang="en-IN" b="1" dirty="0" smtClean="0"/>
                </a:br>
                <a:endParaRPr lang="en-IN" b="1" dirty="0" smtClean="0"/>
              </a:p>
              <a:p>
                <a:r>
                  <a:rPr lang="en-IN" b="1" dirty="0" smtClean="0"/>
                  <a:t>Huber Loss</a:t>
                </a:r>
                <a:r>
                  <a:rPr lang="en-IN" dirty="0" smtClean="0"/>
                  <a:t>:</a:t>
                </a:r>
              </a:p>
              <a:p>
                <a:r>
                  <a:rPr lang="en-IN" i="1" dirty="0" smtClean="0"/>
                  <a:t>If a model is doing slightly badly, penalize it as squared loss, if doing very badly, penalize it as absolute loss. Ensure a differentiable function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8"/>
                <a:stretch>
                  <a:fillRect l="-562" r="-358" b="-3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4103379"/>
            <a:ext cx="5782361" cy="105832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185596" y="3996622"/>
            <a:ext cx="3947438" cy="1802875"/>
            <a:chOff x="8250360" y="1111623"/>
            <a:chExt cx="3947438" cy="180287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219457" y="1111623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341706" y="2914498"/>
              <a:ext cx="38501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 flipH="1">
              <a:off x="8924447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227360" y="111223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8250360" y="1434744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230805" y="1435198"/>
              <a:ext cx="1961195" cy="1475905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829441 w 2083506"/>
                <a:gd name="connsiteY2" fmla="*/ 1015437 h 2859562"/>
                <a:gd name="connsiteX0" fmla="*/ 0 w 1438703"/>
                <a:gd name="connsiteY0" fmla="*/ 1843956 h 2304521"/>
                <a:gd name="connsiteX1" fmla="*/ 1438703 w 1438703"/>
                <a:gd name="connsiteY1" fmla="*/ 619416 h 2304521"/>
                <a:gd name="connsiteX2" fmla="*/ 829441 w 1438703"/>
                <a:gd name="connsiteY2" fmla="*/ 0 h 2304521"/>
                <a:gd name="connsiteX0" fmla="*/ 0 w 2515066"/>
                <a:gd name="connsiteY0" fmla="*/ 2585225 h 3045788"/>
                <a:gd name="connsiteX1" fmla="*/ 1438703 w 2515066"/>
                <a:gd name="connsiteY1" fmla="*/ 1360685 h 3045788"/>
                <a:gd name="connsiteX2" fmla="*/ 2515066 w 2515066"/>
                <a:gd name="connsiteY2" fmla="*/ 0 h 3045788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3432813"/>
                <a:gd name="connsiteX1" fmla="*/ 1018988 w 2515066"/>
                <a:gd name="connsiteY1" fmla="*/ 1993641 h 3432813"/>
                <a:gd name="connsiteX2" fmla="*/ 2515066 w 2515066"/>
                <a:gd name="connsiteY2" fmla="*/ 0 h 3432813"/>
                <a:gd name="connsiteX0" fmla="*/ 0 w 2515066"/>
                <a:gd name="connsiteY0" fmla="*/ 2585225 h 2585383"/>
                <a:gd name="connsiteX1" fmla="*/ 1018988 w 2515066"/>
                <a:gd name="connsiteY1" fmla="*/ 1993641 h 2585383"/>
                <a:gd name="connsiteX2" fmla="*/ 2515066 w 2515066"/>
                <a:gd name="connsiteY2" fmla="*/ 0 h 2585383"/>
                <a:gd name="connsiteX0" fmla="*/ 0 w 2515066"/>
                <a:gd name="connsiteY0" fmla="*/ 2585225 h 2585404"/>
                <a:gd name="connsiteX1" fmla="*/ 1018988 w 2515066"/>
                <a:gd name="connsiteY1" fmla="*/ 1993641 h 2585404"/>
                <a:gd name="connsiteX2" fmla="*/ 2515066 w 2515066"/>
                <a:gd name="connsiteY2" fmla="*/ 0 h 2585404"/>
                <a:gd name="connsiteX0" fmla="*/ 0 w 2694459"/>
                <a:gd name="connsiteY0" fmla="*/ 2791698 h 2791875"/>
                <a:gd name="connsiteX1" fmla="*/ 1018988 w 2694459"/>
                <a:gd name="connsiteY1" fmla="*/ 2200114 h 2791875"/>
                <a:gd name="connsiteX2" fmla="*/ 2694459 w 2694459"/>
                <a:gd name="connsiteY2" fmla="*/ 0 h 2791875"/>
                <a:gd name="connsiteX0" fmla="*/ 0 w 2694459"/>
                <a:gd name="connsiteY0" fmla="*/ 2791698 h 2813863"/>
                <a:gd name="connsiteX1" fmla="*/ 810824 w 2694459"/>
                <a:gd name="connsiteY1" fmla="*/ 2393047 h 2813863"/>
                <a:gd name="connsiteX2" fmla="*/ 2694459 w 2694459"/>
                <a:gd name="connsiteY2" fmla="*/ 0 h 2813863"/>
                <a:gd name="connsiteX0" fmla="*/ 0 w 2694459"/>
                <a:gd name="connsiteY0" fmla="*/ 2791698 h 2813115"/>
                <a:gd name="connsiteX1" fmla="*/ 838749 w 2694459"/>
                <a:gd name="connsiteY1" fmla="*/ 2390509 h 2813115"/>
                <a:gd name="connsiteX2" fmla="*/ 2694459 w 2694459"/>
                <a:gd name="connsiteY2" fmla="*/ 0 h 2813115"/>
                <a:gd name="connsiteX0" fmla="*/ 0 w 2789232"/>
                <a:gd name="connsiteY0" fmla="*/ 2507376 h 2528793"/>
                <a:gd name="connsiteX1" fmla="*/ 838749 w 2789232"/>
                <a:gd name="connsiteY1" fmla="*/ 2106187 h 2528793"/>
                <a:gd name="connsiteX2" fmla="*/ 2789232 w 2789232"/>
                <a:gd name="connsiteY2" fmla="*/ 0 h 2528793"/>
                <a:gd name="connsiteX0" fmla="*/ 0 w 2623378"/>
                <a:gd name="connsiteY0" fmla="*/ 2158744 h 2180161"/>
                <a:gd name="connsiteX1" fmla="*/ 838749 w 2623378"/>
                <a:gd name="connsiteY1" fmla="*/ 1757555 h 2180161"/>
                <a:gd name="connsiteX2" fmla="*/ 2623378 w 2623378"/>
                <a:gd name="connsiteY2" fmla="*/ 0 h 2180161"/>
                <a:gd name="connsiteX0" fmla="*/ 0 w 2630147"/>
                <a:gd name="connsiteY0" fmla="*/ 2175667 h 2197084"/>
                <a:gd name="connsiteX1" fmla="*/ 838749 w 2630147"/>
                <a:gd name="connsiteY1" fmla="*/ 1774478 h 2197084"/>
                <a:gd name="connsiteX2" fmla="*/ 2630147 w 2630147"/>
                <a:gd name="connsiteY2" fmla="*/ 0 h 2197084"/>
                <a:gd name="connsiteX0" fmla="*/ 0 w 2630147"/>
                <a:gd name="connsiteY0" fmla="*/ 2175667 h 2176137"/>
                <a:gd name="connsiteX1" fmla="*/ 838749 w 2630147"/>
                <a:gd name="connsiteY1" fmla="*/ 1774478 h 2176137"/>
                <a:gd name="connsiteX2" fmla="*/ 2630147 w 2630147"/>
                <a:gd name="connsiteY2" fmla="*/ 0 h 2176137"/>
                <a:gd name="connsiteX0" fmla="*/ 0 w 2630147"/>
                <a:gd name="connsiteY0" fmla="*/ 2175667 h 2178022"/>
                <a:gd name="connsiteX1" fmla="*/ 838749 w 2630147"/>
                <a:gd name="connsiteY1" fmla="*/ 1774478 h 2178022"/>
                <a:gd name="connsiteX2" fmla="*/ 2630147 w 2630147"/>
                <a:gd name="connsiteY2" fmla="*/ 0 h 2178022"/>
                <a:gd name="connsiteX0" fmla="*/ 0 w 2630147"/>
                <a:gd name="connsiteY0" fmla="*/ 2175667 h 2175705"/>
                <a:gd name="connsiteX1" fmla="*/ 838749 w 2630147"/>
                <a:gd name="connsiteY1" fmla="*/ 1774478 h 2175705"/>
                <a:gd name="connsiteX2" fmla="*/ 2630147 w 2630147"/>
                <a:gd name="connsiteY2" fmla="*/ 0 h 2175705"/>
                <a:gd name="connsiteX0" fmla="*/ 0 w 2630147"/>
                <a:gd name="connsiteY0" fmla="*/ 2175667 h 2175700"/>
                <a:gd name="connsiteX1" fmla="*/ 838749 w 2630147"/>
                <a:gd name="connsiteY1" fmla="*/ 1774478 h 2175700"/>
                <a:gd name="connsiteX2" fmla="*/ 2630147 w 2630147"/>
                <a:gd name="connsiteY2" fmla="*/ 0 h 2175700"/>
                <a:gd name="connsiteX0" fmla="*/ 0 w 2630147"/>
                <a:gd name="connsiteY0" fmla="*/ 2175667 h 2175734"/>
                <a:gd name="connsiteX1" fmla="*/ 838749 w 2630147"/>
                <a:gd name="connsiteY1" fmla="*/ 1774478 h 2175734"/>
                <a:gd name="connsiteX2" fmla="*/ 2630147 w 2630147"/>
                <a:gd name="connsiteY2" fmla="*/ 0 h 2175734"/>
                <a:gd name="connsiteX0" fmla="*/ 0 w 2630147"/>
                <a:gd name="connsiteY0" fmla="*/ 2175667 h 2175667"/>
                <a:gd name="connsiteX1" fmla="*/ 838749 w 2630147"/>
                <a:gd name="connsiteY1" fmla="*/ 1774478 h 2175667"/>
                <a:gd name="connsiteX2" fmla="*/ 2630147 w 2630147"/>
                <a:gd name="connsiteY2" fmla="*/ 0 h 2175667"/>
                <a:gd name="connsiteX0" fmla="*/ 0 w 2626762"/>
                <a:gd name="connsiteY0" fmla="*/ 2195976 h 2195976"/>
                <a:gd name="connsiteX1" fmla="*/ 835364 w 2626762"/>
                <a:gd name="connsiteY1" fmla="*/ 1774478 h 2195976"/>
                <a:gd name="connsiteX2" fmla="*/ 2626762 w 2626762"/>
                <a:gd name="connsiteY2" fmla="*/ 0 h 2195976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35364 w 2626762"/>
                <a:gd name="connsiteY1" fmla="*/ 177447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784592 w 2626762"/>
                <a:gd name="connsiteY1" fmla="*/ 1870945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45518 w 2626762"/>
                <a:gd name="connsiteY1" fmla="*/ 1738938 h 2192592"/>
                <a:gd name="connsiteX2" fmla="*/ 2626762 w 2626762"/>
                <a:gd name="connsiteY2" fmla="*/ 0 h 2192592"/>
                <a:gd name="connsiteX0" fmla="*/ 0 w 2626762"/>
                <a:gd name="connsiteY0" fmla="*/ 2192592 h 2192592"/>
                <a:gd name="connsiteX1" fmla="*/ 860750 w 2626762"/>
                <a:gd name="connsiteY1" fmla="*/ 1733861 h 2192592"/>
                <a:gd name="connsiteX2" fmla="*/ 2626762 w 2626762"/>
                <a:gd name="connsiteY2" fmla="*/ 0 h 2192592"/>
                <a:gd name="connsiteX0" fmla="*/ 0 w 2581067"/>
                <a:gd name="connsiteY0" fmla="*/ 1791494 h 1791494"/>
                <a:gd name="connsiteX1" fmla="*/ 860750 w 2581067"/>
                <a:gd name="connsiteY1" fmla="*/ 1332763 h 1791494"/>
                <a:gd name="connsiteX2" fmla="*/ 2581067 w 2581067"/>
                <a:gd name="connsiteY2" fmla="*/ 0 h 1791494"/>
                <a:gd name="connsiteX0" fmla="*/ 0 w 2581067"/>
                <a:gd name="connsiteY0" fmla="*/ 1791494 h 1791494"/>
                <a:gd name="connsiteX1" fmla="*/ 718588 w 2581067"/>
                <a:gd name="connsiteY1" fmla="*/ 1482541 h 1791494"/>
                <a:gd name="connsiteX2" fmla="*/ 2581067 w 2581067"/>
                <a:gd name="connsiteY2" fmla="*/ 0 h 1791494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6239"/>
                <a:gd name="connsiteX1" fmla="*/ 718588 w 3136172"/>
                <a:gd name="connsiteY1" fmla="*/ 2051185 h 2366239"/>
                <a:gd name="connsiteX2" fmla="*/ 3136172 w 3136172"/>
                <a:gd name="connsiteY2" fmla="*/ 0 h 2366239"/>
                <a:gd name="connsiteX0" fmla="*/ 0 w 3136172"/>
                <a:gd name="connsiteY0" fmla="*/ 2360138 h 2366241"/>
                <a:gd name="connsiteX1" fmla="*/ 718588 w 3136172"/>
                <a:gd name="connsiteY1" fmla="*/ 2051185 h 2366241"/>
                <a:gd name="connsiteX2" fmla="*/ 3136172 w 3136172"/>
                <a:gd name="connsiteY2" fmla="*/ 0 h 2366241"/>
                <a:gd name="connsiteX0" fmla="*/ 0 w 3136172"/>
                <a:gd name="connsiteY0" fmla="*/ 2360138 h 2369885"/>
                <a:gd name="connsiteX1" fmla="*/ 718588 w 3136172"/>
                <a:gd name="connsiteY1" fmla="*/ 2051185 h 2369885"/>
                <a:gd name="connsiteX2" fmla="*/ 3136172 w 3136172"/>
                <a:gd name="connsiteY2" fmla="*/ 0 h 2369885"/>
                <a:gd name="connsiteX0" fmla="*/ 0 w 3136172"/>
                <a:gd name="connsiteY0" fmla="*/ 2360138 h 2371116"/>
                <a:gd name="connsiteX1" fmla="*/ 718588 w 3136172"/>
                <a:gd name="connsiteY1" fmla="*/ 2051185 h 2371116"/>
                <a:gd name="connsiteX2" fmla="*/ 3136172 w 3136172"/>
                <a:gd name="connsiteY2" fmla="*/ 0 h 2371116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  <a:gd name="connsiteX0" fmla="*/ 0 w 3136172"/>
                <a:gd name="connsiteY0" fmla="*/ 2360138 h 2360138"/>
                <a:gd name="connsiteX1" fmla="*/ 718588 w 3136172"/>
                <a:gd name="connsiteY1" fmla="*/ 2051185 h 2360138"/>
                <a:gd name="connsiteX2" fmla="*/ 3136172 w 3136172"/>
                <a:gd name="connsiteY2" fmla="*/ 0 h 236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6172" h="2360138">
                  <a:moveTo>
                    <a:pt x="0" y="2360138"/>
                  </a:moveTo>
                  <a:cubicBezTo>
                    <a:pt x="274333" y="2356717"/>
                    <a:pt x="480789" y="2252019"/>
                    <a:pt x="718588" y="2051185"/>
                  </a:cubicBezTo>
                  <a:cubicBezTo>
                    <a:pt x="1223965" y="1624367"/>
                    <a:pt x="716329" y="2052031"/>
                    <a:pt x="313617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4086" y="2623624"/>
              <a:ext cx="683712" cy="276828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907636"/>
            <a:ext cx="6601702" cy="148506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8401527" y="922017"/>
            <a:ext cx="3725550" cy="2016103"/>
            <a:chOff x="8552650" y="3975885"/>
            <a:chExt cx="3725550" cy="2016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0315815" y="4189113"/>
              <a:ext cx="0" cy="180287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552650" y="5991988"/>
              <a:ext cx="3725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H="1">
              <a:off x="8552650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0776064" y="4189724"/>
              <a:ext cx="1302913" cy="1788218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702350"/>
                <a:gd name="connsiteX1" fmla="*/ 7498080 w 7498080"/>
                <a:gd name="connsiteY1" fmla="*/ 0 h 2702350"/>
                <a:gd name="connsiteX2" fmla="*/ 7498080 w 7498080"/>
                <a:gd name="connsiteY2" fmla="*/ 0 h 2702350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5024387"/>
                <a:gd name="connsiteY0" fmla="*/ 2608446 h 2608446"/>
                <a:gd name="connsiteX1" fmla="*/ 5024387 w 5024387"/>
                <a:gd name="connsiteY1" fmla="*/ 0 h 2608446"/>
                <a:gd name="connsiteX2" fmla="*/ 5024387 w 5024387"/>
                <a:gd name="connsiteY2" fmla="*/ 0 h 26084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10046"/>
                <a:gd name="connsiteX1" fmla="*/ 4141737 w 4141737"/>
                <a:gd name="connsiteY1" fmla="*/ 0 h 2710046"/>
                <a:gd name="connsiteX2" fmla="*/ 4141737 w 4141737"/>
                <a:gd name="connsiteY2" fmla="*/ 0 h 2710046"/>
                <a:gd name="connsiteX0" fmla="*/ 0 w 4141737"/>
                <a:gd name="connsiteY0" fmla="*/ 2710046 h 2721992"/>
                <a:gd name="connsiteX1" fmla="*/ 4141737 w 4141737"/>
                <a:gd name="connsiteY1" fmla="*/ 0 h 2721992"/>
                <a:gd name="connsiteX2" fmla="*/ 4141737 w 4141737"/>
                <a:gd name="connsiteY2" fmla="*/ 0 h 2721992"/>
                <a:gd name="connsiteX0" fmla="*/ 0 w 4141737"/>
                <a:gd name="connsiteY0" fmla="*/ 2710046 h 2720679"/>
                <a:gd name="connsiteX1" fmla="*/ 4141737 w 4141737"/>
                <a:gd name="connsiteY1" fmla="*/ 0 h 2720679"/>
                <a:gd name="connsiteX2" fmla="*/ 4141737 w 4141737"/>
                <a:gd name="connsiteY2" fmla="*/ 0 h 2720679"/>
                <a:gd name="connsiteX0" fmla="*/ 0 w 4006067"/>
                <a:gd name="connsiteY0" fmla="*/ 0 h 1158532"/>
                <a:gd name="connsiteX1" fmla="*/ 4006067 w 4006067"/>
                <a:gd name="connsiteY1" fmla="*/ 93817 h 1158532"/>
                <a:gd name="connsiteX2" fmla="*/ 4006067 w 4006067"/>
                <a:gd name="connsiteY2" fmla="*/ 93817 h 1158532"/>
                <a:gd name="connsiteX0" fmla="*/ 0 w 4006067"/>
                <a:gd name="connsiteY0" fmla="*/ 0 h 2818057"/>
                <a:gd name="connsiteX1" fmla="*/ 4006067 w 4006067"/>
                <a:gd name="connsiteY1" fmla="*/ 93817 h 2818057"/>
                <a:gd name="connsiteX2" fmla="*/ 4006067 w 4006067"/>
                <a:gd name="connsiteY2" fmla="*/ 93817 h 2818057"/>
                <a:gd name="connsiteX0" fmla="*/ 0 w 4006067"/>
                <a:gd name="connsiteY0" fmla="*/ 0 h 2958713"/>
                <a:gd name="connsiteX1" fmla="*/ 4006067 w 4006067"/>
                <a:gd name="connsiteY1" fmla="*/ 93817 h 2958713"/>
                <a:gd name="connsiteX2" fmla="*/ 4006067 w 4006067"/>
                <a:gd name="connsiteY2" fmla="*/ 93817 h 2958713"/>
                <a:gd name="connsiteX0" fmla="*/ 0 w 4006067"/>
                <a:gd name="connsiteY0" fmla="*/ 0 h 2915335"/>
                <a:gd name="connsiteX1" fmla="*/ 4006067 w 4006067"/>
                <a:gd name="connsiteY1" fmla="*/ 93817 h 2915335"/>
                <a:gd name="connsiteX2" fmla="*/ 4006067 w 4006067"/>
                <a:gd name="connsiteY2" fmla="*/ 93817 h 2915335"/>
                <a:gd name="connsiteX0" fmla="*/ 0 w 4006067"/>
                <a:gd name="connsiteY0" fmla="*/ 0 h 2933909"/>
                <a:gd name="connsiteX1" fmla="*/ 4006067 w 4006067"/>
                <a:gd name="connsiteY1" fmla="*/ 93817 h 2933909"/>
                <a:gd name="connsiteX2" fmla="*/ 4006067 w 4006067"/>
                <a:gd name="connsiteY2" fmla="*/ 93817 h 2933909"/>
                <a:gd name="connsiteX0" fmla="*/ 0 w 2543838"/>
                <a:gd name="connsiteY0" fmla="*/ 2182436 h 4363756"/>
                <a:gd name="connsiteX1" fmla="*/ 2543838 w 2543838"/>
                <a:gd name="connsiteY1" fmla="*/ 0 h 4363756"/>
                <a:gd name="connsiteX2" fmla="*/ 2543838 w 2543838"/>
                <a:gd name="connsiteY2" fmla="*/ 0 h 4363756"/>
                <a:gd name="connsiteX0" fmla="*/ 0 w 2543838"/>
                <a:gd name="connsiteY0" fmla="*/ 2182436 h 2253753"/>
                <a:gd name="connsiteX1" fmla="*/ 2543838 w 2543838"/>
                <a:gd name="connsiteY1" fmla="*/ 0 h 2253753"/>
                <a:gd name="connsiteX2" fmla="*/ 2543838 w 2543838"/>
                <a:gd name="connsiteY2" fmla="*/ 0 h 2253753"/>
                <a:gd name="connsiteX0" fmla="*/ 0 w 2083506"/>
                <a:gd name="connsiteY0" fmla="*/ 2859393 h 2860300"/>
                <a:gd name="connsiteX1" fmla="*/ 2083506 w 2083506"/>
                <a:gd name="connsiteY1" fmla="*/ 0 h 2860300"/>
                <a:gd name="connsiteX2" fmla="*/ 2083506 w 2083506"/>
                <a:gd name="connsiteY2" fmla="*/ 0 h 2860300"/>
                <a:gd name="connsiteX0" fmla="*/ 0 w 2083506"/>
                <a:gd name="connsiteY0" fmla="*/ 2859393 h 2859393"/>
                <a:gd name="connsiteX1" fmla="*/ 2083506 w 2083506"/>
                <a:gd name="connsiteY1" fmla="*/ 0 h 2859393"/>
                <a:gd name="connsiteX2" fmla="*/ 2083506 w 2083506"/>
                <a:gd name="connsiteY2" fmla="*/ 0 h 2859393"/>
                <a:gd name="connsiteX0" fmla="*/ 0 w 2083506"/>
                <a:gd name="connsiteY0" fmla="*/ 2859393 h 2862514"/>
                <a:gd name="connsiteX1" fmla="*/ 2083506 w 2083506"/>
                <a:gd name="connsiteY1" fmla="*/ 0 h 2862514"/>
                <a:gd name="connsiteX2" fmla="*/ 2083506 w 2083506"/>
                <a:gd name="connsiteY2" fmla="*/ 0 h 2862514"/>
                <a:gd name="connsiteX0" fmla="*/ 0 w 2083506"/>
                <a:gd name="connsiteY0" fmla="*/ 2859393 h 2859562"/>
                <a:gd name="connsiteX1" fmla="*/ 2083506 w 2083506"/>
                <a:gd name="connsiteY1" fmla="*/ 0 h 2859562"/>
                <a:gd name="connsiteX2" fmla="*/ 2083506 w 2083506"/>
                <a:gd name="connsiteY2" fmla="*/ 0 h 28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506" h="2859562">
                  <a:moveTo>
                    <a:pt x="0" y="2859393"/>
                  </a:moveTo>
                  <a:cubicBezTo>
                    <a:pt x="267564" y="2862743"/>
                    <a:pt x="1207863" y="2844637"/>
                    <a:pt x="2083506" y="0"/>
                  </a:cubicBezTo>
                  <a:lnTo>
                    <a:pt x="2083506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>
              <a:off x="9855563" y="5977836"/>
              <a:ext cx="920501" cy="1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5" idx="0"/>
            </p:cNvCxnSpPr>
            <p:nvPr/>
          </p:nvCxnSpPr>
          <p:spPr>
            <a:xfrm flipV="1">
              <a:off x="9855563" y="3975885"/>
              <a:ext cx="1766" cy="20019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772536" y="3975885"/>
              <a:ext cx="1766" cy="200195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55563" y="4788685"/>
              <a:ext cx="460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040" y="4934789"/>
              <a:ext cx="119488" cy="15576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10309833" y="4788685"/>
              <a:ext cx="460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310" y="4934789"/>
              <a:ext cx="119488" cy="15576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488" y="5645312"/>
              <a:ext cx="683712" cy="276828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972469"/>
            <a:ext cx="1787143" cy="1787143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130158" y="294855"/>
            <a:ext cx="9232796" cy="168770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Loss functions have to be chosen according to needs of the problem and experience.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 Huber loss popular if some data points are corrupted. However, some loss functions are very popular in ML for various reasons e.g. hinge/cross entropy for binary classification, squared for regression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Least Squares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Ignore the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sake of notational simplicity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Can rewrite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Can apply first order optimality to obtain a solution (convex objective)</a:t>
                </a:r>
              </a:p>
              <a:p>
                <a:r>
                  <a:rPr lang="en-US" dirty="0" smtClean="0"/>
                  <a:t>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 smtClean="0"/>
                  <a:t> (recall: gradient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US" dirty="0" smtClean="0"/>
                  <a:t>Gradient must vanish at minimum so we must have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 to invert the matrix – may use faster methods (S)GD</a:t>
                </a:r>
              </a:p>
              <a:p>
                <a:r>
                  <a:rPr lang="en-US" dirty="0" smtClean="0"/>
                  <a:t>Much faster methods available e.g. conjugate gradient method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1130157" y="304086"/>
                <a:ext cx="9232796" cy="1041829"/>
              </a:xfrm>
              <a:prstGeom prst="wedgeRectCallout">
                <a:avLst>
                  <a:gd name="adj1" fmla="val 59674"/>
                  <a:gd name="adj2" fmla="val 573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Could have used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1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too but it is customary in regression to write the optimization problem a bit differently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57" y="304086"/>
                <a:ext cx="9232796" cy="1041829"/>
              </a:xfrm>
              <a:prstGeom prst="wedgeRectCallout">
                <a:avLst>
                  <a:gd name="adj1" fmla="val 59674"/>
                  <a:gd name="adj2" fmla="val 57304"/>
                </a:avLst>
              </a:prstGeom>
              <a:blipFill>
                <a:blip r:embed="rId4"/>
                <a:stretch>
                  <a:fillRect l="-719" b="-421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4212" y="2083894"/>
            <a:ext cx="1787788" cy="178778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130158" y="2032290"/>
            <a:ext cx="9232796" cy="1100586"/>
          </a:xfrm>
          <a:prstGeom prst="wedgeRectCallout">
            <a:avLst>
              <a:gd name="adj1" fmla="val 56777"/>
              <a:gd name="adj2" fmla="val 5127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Even here, we may use dual methods like SDCA 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liblinear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indeed use them) but need to carefully derive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dual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since no constraints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57" y="4053543"/>
            <a:ext cx="1787143" cy="1787143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130158" y="3984812"/>
            <a:ext cx="9232796" cy="1100586"/>
          </a:xfrm>
          <a:prstGeom prst="wedgeRectCallout">
            <a:avLst>
              <a:gd name="adj1" fmla="val 57556"/>
              <a:gd name="adj2" fmla="val 531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If we want to use fancier loss functions like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Vapnik’s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loss function, then cannot apply first order optimality, need to use SGD, SDCA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methods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0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 in </a:t>
            </a:r>
            <a:r>
              <a:rPr lang="en-IN" dirty="0" smtClean="0"/>
              <a:t>GD for Least Squares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</a:t>
                </a:r>
                <a:r>
                  <a:rPr lang="en-IN" dirty="0" smtClean="0"/>
                  <a:t>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 </a:t>
                </a:r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𝜂𝜆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6028915"/>
              </a:xfrm>
              <a:blipFill>
                <a:blip r:embed="rId2"/>
                <a:stretch>
                  <a:fillRect l="-562" t="-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/>
              <p:cNvSpPr/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23" y="3171195"/>
                <a:ext cx="3539612" cy="954885"/>
              </a:xfrm>
              <a:prstGeom prst="wedgeRectCallout">
                <a:avLst>
                  <a:gd name="adj1" fmla="val -54660"/>
                  <a:gd name="adj2" fmla="val 104751"/>
                </a:avLst>
              </a:prstGeom>
              <a:blipFill>
                <a:blip r:embed="rId3"/>
                <a:stretch>
                  <a:fillRect r="-292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kern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i.e. may be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0" y="4345968"/>
                <a:ext cx="3839109" cy="1058238"/>
              </a:xfrm>
              <a:prstGeom prst="wedgeRectCallout">
                <a:avLst>
                  <a:gd name="adj1" fmla="val -58283"/>
                  <a:gd name="adj2" fmla="val 96327"/>
                </a:avLst>
              </a:prstGeom>
              <a:blipFill>
                <a:blip r:embed="rId4"/>
                <a:stretch>
                  <a:fillRect r="-17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ular Callout 13"/>
              <p:cNvSpPr/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, GD will try to increase the value </a:t>
                </a:r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58" y="5624094"/>
                <a:ext cx="3150741" cy="1058238"/>
              </a:xfrm>
              <a:prstGeom prst="wedgeRectCallout">
                <a:avLst>
                  <a:gd name="adj1" fmla="val -77210"/>
                  <a:gd name="adj2" fmla="val -9498"/>
                </a:avLst>
              </a:prstGeom>
              <a:blipFill>
                <a:blip r:embed="rId5"/>
                <a:stretch>
                  <a:fillRect r="-3313" b="-55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0611301" y="163796"/>
            <a:ext cx="1468606" cy="1238929"/>
            <a:chOff x="12383748" y="1219011"/>
            <a:chExt cx="1862104" cy="1570887"/>
          </a:xfrm>
        </p:grpSpPr>
        <p:sp>
          <p:nvSpPr>
            <p:cNvPr id="16" name="Freeform 15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4582274" y="339362"/>
            <a:ext cx="5973508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GD and other optimization techniques merely try to obtain models that obey the rules of good behaviour as encoded in the loss function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4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at SGD as a speedier way to implement GD</a:t>
            </a:r>
          </a:p>
          <a:p>
            <a:r>
              <a:rPr lang="en-US" dirty="0" smtClean="0"/>
              <a:t>Mini-batch SGD as a more stable version of SGD</a:t>
            </a:r>
          </a:p>
          <a:p>
            <a:r>
              <a:rPr lang="en-US" dirty="0" smtClean="0"/>
              <a:t>Dealing with constraints in optimization problems</a:t>
            </a:r>
          </a:p>
          <a:p>
            <a:r>
              <a:rPr lang="en-US" dirty="0" smtClean="0"/>
              <a:t>Projected Gradient Descent: simple but only if projection is easy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 Dual Problems: notions of dual variables/Lagrange multipliers, </a:t>
            </a:r>
            <a:r>
              <a:rPr lang="en-US" dirty="0" err="1" smtClean="0"/>
              <a:t>Lagrangian</a:t>
            </a:r>
            <a:r>
              <a:rPr lang="en-US" dirty="0" smtClean="0"/>
              <a:t>, primal/dual problems</a:t>
            </a:r>
          </a:p>
          <a:p>
            <a:r>
              <a:rPr lang="en-US" dirty="0" smtClean="0"/>
              <a:t>Strong duality, complementary slackness</a:t>
            </a:r>
          </a:p>
          <a:p>
            <a:r>
              <a:rPr lang="en-US" dirty="0" smtClean="0"/>
              <a:t>Looked at the dual problem for the CSVM (with/without bias/slack)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CSVM Dual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If we omit bias (or hide it inside the model vector itself) 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 us see a method to solve this problem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Coordinate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Similar to GD except only one coordinate is changed in a single step</a:t>
                </a:r>
              </a:p>
              <a:p>
                <a:r>
                  <a:rPr lang="en-IN" dirty="0" smtClean="0"/>
                  <a:t>For example, let us take the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be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 smtClean="0"/>
                  <a:t>th</a:t>
                </a:r>
                <a:r>
                  <a:rPr lang="en-IN" dirty="0" smtClean="0"/>
                  <a:t> partial derivative</a:t>
                </a:r>
              </a:p>
              <a:p>
                <a:r>
                  <a:rPr lang="en-IN" b="1" dirty="0" smtClean="0"/>
                  <a:t>CCD</a:t>
                </a:r>
                <a:r>
                  <a:rPr lang="en-IN" dirty="0" smtClean="0"/>
                  <a:t>: choose coordinate cyclically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SCD</a:t>
                </a:r>
                <a:r>
                  <a:rPr lang="en-IN" dirty="0" smtClean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randomly</a:t>
                </a:r>
              </a:p>
              <a:p>
                <a:r>
                  <a:rPr lang="en-IN" b="1" dirty="0" smtClean="0"/>
                  <a:t>Block CD</a:t>
                </a:r>
                <a:r>
                  <a:rPr lang="en-IN" dirty="0" smtClean="0"/>
                  <a:t>: choose a small set of</a:t>
                </a:r>
                <a:br>
                  <a:rPr lang="en-IN" dirty="0" smtClean="0"/>
                </a:br>
                <a:r>
                  <a:rPr lang="en-IN" dirty="0" smtClean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to update</a:t>
                </a:r>
              </a:p>
              <a:p>
                <a:r>
                  <a:rPr lang="en-IN" dirty="0" smtClean="0"/>
                  <a:t>Step length chosen as usual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b="-5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07527" y="2986071"/>
                <a:ext cx="6195982" cy="37128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(PROJECTED) COORDINATE DESCENT</a:t>
                </a:r>
              </a:p>
              <a:p>
                <a:r>
                  <a:rPr lang="en-IN" sz="3200" dirty="0" smtClean="0"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986071"/>
                <a:ext cx="6195982" cy="3712811"/>
              </a:xfrm>
              <a:prstGeom prst="rect">
                <a:avLst/>
              </a:prstGeom>
              <a:blipFill>
                <a:blip r:embed="rId3"/>
                <a:stretch>
                  <a:fillRect l="-2153" t="-1626" r="-1370" b="-422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Coordinate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Sometimes we are able to optimize completely along a given variable (even if constraints are there) – called </a:t>
                </a:r>
                <a:r>
                  <a:rPr lang="en-IN" i="1" dirty="0" smtClean="0"/>
                  <a:t>coordinate</a:t>
                </a:r>
                <a:r>
                  <a:rPr lang="en-IN" dirty="0" smtClean="0"/>
                  <a:t> </a:t>
                </a:r>
                <a:r>
                  <a:rPr lang="en-IN" i="1" dirty="0" smtClean="0"/>
                  <a:t>minimization (CM)</a:t>
                </a:r>
              </a:p>
              <a:p>
                <a:pPr lvl="2"/>
                <a:r>
                  <a:rPr lang="en-IN" dirty="0" smtClean="0"/>
                  <a:t>Will see an example of this today</a:t>
                </a:r>
                <a:endParaRPr lang="en-IN" i="1" dirty="0" smtClean="0"/>
              </a:p>
              <a:p>
                <a:r>
                  <a:rPr lang="en-IN" dirty="0" smtClean="0"/>
                  <a:t>Coordinate descent popularly applied to dual problems (SDCA – stochastic dual coordinate ascent)</a:t>
                </a:r>
              </a:p>
              <a:p>
                <a:pPr lvl="2"/>
                <a:r>
                  <a:rPr lang="en-IN" dirty="0" smtClean="0"/>
                  <a:t>Recall: dual problem is a maximization problem – hence ascent not descent</a:t>
                </a:r>
              </a:p>
              <a:p>
                <a:pPr lvl="2"/>
                <a:r>
                  <a:rPr lang="en-IN" dirty="0" smtClean="0"/>
                  <a:t>Beneficial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which is quite often the case</a:t>
                </a:r>
              </a:p>
              <a:p>
                <a:r>
                  <a:rPr lang="en-IN" dirty="0" smtClean="0"/>
                  <a:t>CD/CA/CM applied to primal problems too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since in these cases, SGD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 per step but SCD usually takes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Achieving this speedup can require some clever bookkeeping</a:t>
                </a:r>
              </a:p>
              <a:p>
                <a:pPr lvl="2"/>
                <a:r>
                  <a:rPr lang="en-IN" dirty="0" smtClean="0"/>
                  <a:t>SCD naively applied in these cases will take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 smtClean="0"/>
                  <a:t> time per step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SDCA for the CSVM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Consider the version that does not have a bias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for </a:t>
                </a:r>
                <a:r>
                  <a:rPr lang="en-IN" dirty="0"/>
                  <a:t>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version with bias has </a:t>
                </a:r>
                <a:r>
                  <a:rPr lang="en-IN" dirty="0"/>
                  <a:t>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that links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together</a:t>
                </a:r>
              </a:p>
              <a:p>
                <a:pPr lvl="2"/>
                <a:r>
                  <a:rPr lang="en-IN" dirty="0"/>
                  <a:t>Cannot 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</a:t>
                </a:r>
                <a:r>
                  <a:rPr lang="en-IN" dirty="0" smtClean="0"/>
                  <a:t>all the </a:t>
                </a:r>
                <a:r>
                  <a:rPr lang="en-IN" dirty="0"/>
                  <a:t>others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  <a:endParaRPr lang="en-IN" i="0" dirty="0"/>
              </a:p>
              <a:p>
                <a:pPr lvl="2"/>
                <a:r>
                  <a:rPr lang="en-IN" dirty="0" smtClean="0"/>
                  <a:t>Need a more involved algorithm Sequential Minimal Optimization (SMO) by John Platt to solve the version with a bias – update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at a time!</a:t>
                </a:r>
              </a:p>
              <a:p>
                <a:r>
                  <a:rPr lang="en-IN" dirty="0" smtClean="0"/>
                  <a:t>To apply SCA, at each step, we need to choose one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 this case, possible to completely maximize objective w.r.t.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31" y="455382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780340" y="187543"/>
            <a:ext cx="4593990" cy="868956"/>
          </a:xfrm>
          <a:prstGeom prst="wedgeRectCallout">
            <a:avLst>
              <a:gd name="adj1" fmla="val 62287"/>
              <a:gd name="adj2" fmla="val 5269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Does this mean I need to choose one data point at each time step?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581804" y="2450913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877910" y="2708358"/>
            <a:ext cx="8462299" cy="868956"/>
          </a:xfrm>
          <a:prstGeom prst="wedgeRectCallout">
            <a:avLst>
              <a:gd name="adj1" fmla="val 59216"/>
              <a:gd name="adj2" fmla="val 541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Yes, coordinate ascent in the dual looks a lot like stochastic gradient descent in the primal! Both work with a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single data point at a time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23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SDCA for the CSVM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Concentrating on just the terms that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sSub>
                          <m:sSubPr>
                            <m:ctrlPr>
                              <a:rPr lang="en-IN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Renaming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we get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Solution is very simple: find unrestricted minimum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, solution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elif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,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, else solution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5"/>
                <a:ext cx="11600328" cy="5746376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10348" y="1560624"/>
            <a:ext cx="6355571" cy="3500283"/>
            <a:chOff x="2875731" y="1966452"/>
            <a:chExt cx="6355571" cy="3500283"/>
          </a:xfrm>
        </p:grpSpPr>
        <p:sp>
          <p:nvSpPr>
            <p:cNvPr id="8" name="Rectangle 7"/>
            <p:cNvSpPr/>
            <p:nvPr/>
          </p:nvSpPr>
          <p:spPr>
            <a:xfrm>
              <a:off x="2875731" y="1966452"/>
              <a:ext cx="6355571" cy="350028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25199"/>
            <a:stretch/>
          </p:blipFill>
          <p:spPr>
            <a:xfrm>
              <a:off x="3249113" y="2348515"/>
              <a:ext cx="5608806" cy="273615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3324920" y="358401"/>
            <a:ext cx="7146187" cy="944255"/>
          </a:xfrm>
          <a:prstGeom prst="wedgeRectCallout">
            <a:avLst>
              <a:gd name="adj1" fmla="val 61788"/>
              <a:gd name="adj2" fmla="val 592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Warning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: in general, finding an unconstrained solution and doing a projection step </a:t>
            </a:r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does not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give a true solution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579262" y="5592865"/>
            <a:ext cx="1468606" cy="1238929"/>
            <a:chOff x="12383748" y="1219011"/>
            <a:chExt cx="1862104" cy="1570887"/>
          </a:xfrm>
        </p:grpSpPr>
        <p:sp>
          <p:nvSpPr>
            <p:cNvPr id="14" name="Freeform 13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4549192" y="5506951"/>
            <a:ext cx="5788476" cy="1160220"/>
          </a:xfrm>
          <a:prstGeom prst="wedgeRectCallout">
            <a:avLst>
              <a:gd name="adj1" fmla="val 63447"/>
              <a:gd name="adj2" fmla="val 5738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Indeed! In this special case, our objective had a nice property called </a:t>
            </a:r>
            <a:r>
              <a:rPr lang="en-IN" sz="2400" i="1" dirty="0" err="1" smtClean="0">
                <a:solidFill>
                  <a:schemeClr val="tx1"/>
                </a:solidFill>
                <a:latin typeface="+mj-lt"/>
              </a:rPr>
              <a:t>unimodality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which is why this trick works – it won’t work in general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1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Speeding up SDCA computations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 smtClean="0"/>
                  <a:t>All that is left is to find how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b="0" dirty="0" smtClean="0"/>
                  <a:t> four our chosen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b="0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can be easily precomputed for all data points</a:t>
                </a:r>
              </a:p>
              <a:p>
                <a:r>
                  <a:rPr lang="en-IN" dirty="0" smtClean="0"/>
                  <a:t>However,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brk m:alnAt="1"/>
                      </m:rP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b="0" dirty="0" smtClean="0"/>
                  <a:t> needs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b="0" dirty="0" smtClean="0"/>
                  <a:t> time to compute </a:t>
                </a:r>
                <a:r>
                  <a:rPr lang="en-IN" b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… only if done naively. </a:t>
                </a:r>
                <a:r>
                  <a:rPr lang="en-IN" dirty="0" smtClean="0"/>
                  <a:t>Recall </a:t>
                </a:r>
                <a:r>
                  <a:rPr lang="en-IN" dirty="0"/>
                  <a:t>that we always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for the CSVM (even if we have bias and slack variables)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All we need to do is create (and update)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vector in addition to the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 smtClean="0"/>
                  <a:t> vector and we would be able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in just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time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Loss Functions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Loss functions are widely used in ML to encode what behaviour we desire from our model</a:t>
                </a:r>
              </a:p>
              <a:p>
                <a:r>
                  <a:rPr lang="en-IN" dirty="0" smtClean="0"/>
                  <a:t>Loss functions penalize undesirable behaviour and when we use an optimizer like SGD or SDCA, we (hopefully) end up with a model which has desirable behaviour</a:t>
                </a:r>
              </a:p>
              <a:p>
                <a:r>
                  <a:rPr lang="en-IN" dirty="0" smtClean="0"/>
                  <a:t>The hinge function is a loss function which penalizes a</a:t>
                </a:r>
                <a:br>
                  <a:rPr lang="en-IN" dirty="0" smtClean="0"/>
                </a:br>
                <a:r>
                  <a:rPr lang="en-IN" dirty="0" smtClean="0"/>
                  <a:t>model if it either misclassifies a data point or else</a:t>
                </a:r>
                <a:br>
                  <a:rPr lang="en-IN" dirty="0" smtClean="0"/>
                </a:br>
                <a:r>
                  <a:rPr lang="en-IN" dirty="0" smtClean="0"/>
                  <a:t>correctly classifies it with insufficient margin </a:t>
                </a:r>
              </a:p>
              <a:p>
                <a:r>
                  <a:rPr lang="en-IN" dirty="0" smtClean="0"/>
                  <a:t>Note: hinge loss tells us how well is model doing on a</a:t>
                </a:r>
                <a:br>
                  <a:rPr lang="en-IN" dirty="0" smtClean="0"/>
                </a:br>
                <a:r>
                  <a:rPr lang="en-IN" dirty="0" smtClean="0"/>
                  <a:t>single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. We take sum/</a:t>
                </a:r>
                <a:r>
                  <a:rPr lang="en-IN" dirty="0" err="1" smtClean="0"/>
                  <a:t>avg</a:t>
                </a:r>
                <a:r>
                  <a:rPr lang="en-IN" dirty="0" smtClean="0"/>
                  <a:t> of these </a:t>
                </a:r>
                <a:r>
                  <a:rPr lang="en-IN" dirty="0" err="1" smtClean="0"/>
                  <a:t>datapoint</a:t>
                </a:r>
                <a:r>
                  <a:rPr lang="en-IN" dirty="0" smtClean="0"/>
                  <a:t>-wise loss values on the entire training set to see how well is model doing on the entire </a:t>
                </a:r>
                <a:r>
                  <a:rPr lang="en-IN" dirty="0"/>
                  <a:t>training set</a:t>
                </a:r>
                <a:r>
                  <a:rPr lang="en-IN" dirty="0" smtClean="0"/>
                  <a:t> i.e. look 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hinge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5"/>
                <a:stretch>
                  <a:fillRect l="-578" t="-2545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92791" y="3063012"/>
            <a:ext cx="3140621" cy="1802875"/>
            <a:chOff x="2454442" y="1188485"/>
            <a:chExt cx="5022209" cy="288300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3" name="Freeform 12"/>
          <p:cNvSpPr/>
          <p:nvPr/>
        </p:nvSpPr>
        <p:spPr>
          <a:xfrm flipH="1">
            <a:off x="9251857" y="311893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5003773"/>
            <a:ext cx="505352" cy="198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5001389"/>
            <a:ext cx="129852" cy="2084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5001390"/>
            <a:ext cx="100590" cy="2011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57016" y="2930892"/>
                <a:ext cx="4996666" cy="5591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hinge</m:t>
                          </m:r>
                        </m:sub>
                      </m:sSub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16" y="2930892"/>
                <a:ext cx="4996666" cy="5591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1355.07"/>
  <p:tag name="LATEXADDIN" val="\documentclass{article}&#10;\usepackage{amsmath,amssymb}&#10;\usepackage{olo}&#10;\pagestyle{empty}&#10;\begin{document}&#10;&#10;\[&#10;\ell_\delta(y,\hat y) = \begin{cases}&#10;(\hat y - y)^2 &amp; \text{ if } \abs{\hat y - y} \leq \delta \\&#10;\delta\cdot\abs{y - \hat y} &amp; \text{ if } \abs{\hat y - y} \geq \delta &#10;\end{cases}&#10;\]&#10;&#10;\end{document}"/>
  <p:tag name="IGUANATEXSIZE" val="28"/>
  <p:tag name="IGUANATEXCURSOR" val="2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8.0179"/>
  <p:tag name="ORIGINALWIDTH" val="1547.079"/>
  <p:tag name="LATEXADDIN" val="\documentclass{article}&#10;\usepackage{amsmath,amssymb}&#10;\usepackage{olo}&#10;\pagestyle{empty}&#10;\begin{document}&#10;&#10;\[&#10;\ell_\epsilon(y,\hat y) = \begin{cases}&#10;(y - \hat y - \epsilon)^2 &amp; \text{ if } \hat y &lt; y - \epsilon \\&#10;0 &amp; \text{ if } \hat y - y \in [-\epsilon, \epsilon] \\ &#10;(y - \hat y + \epsilon)^2 &amp; \text{ if } \hat y &gt; y + \epsilon&#10;\end{cases}&#10;\]&#10;&#10;\end{document}"/>
  <p:tag name="IGUANATEXSIZE" val="28"/>
  <p:tag name="IGUANATEXCURSOR" val="2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28.00142"/>
  <p:tag name="LATEXADDIN" val="\documentclass{article}&#10;\usepackage{amsmath,amssymb}&#10;\usepackage{olo}&#10;\pagestyle{empty}&#10;\begin{document}&#10;&#10;\[&#10;\epsilon&#10;\]&#10;&#10;\end{document}"/>
  <p:tag name="IGUANATEXSIZE" val="28"/>
  <p:tag name="IGUANATEXCURSOR" val="1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LATEXADDIN" val="\documentclass{article}&#10;\usepackage{amsmath,amssymb}&#10;\usepackage{olo}&#10;\pagestyle{empty}&#10;\begin{document}&#10;&#10;\[&#10;\hat y - y&#10;\]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1665</TotalTime>
  <Words>701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Metropolitan</vt:lpstr>
      <vt:lpstr>Linear Models II</vt:lpstr>
      <vt:lpstr>Recap of Last Lecture</vt:lpstr>
      <vt:lpstr>CSVM Dual Problem</vt:lpstr>
      <vt:lpstr>Coordinate Descent</vt:lpstr>
      <vt:lpstr>Coordinate Descent</vt:lpstr>
      <vt:lpstr>SDCA for the CSVM Problem</vt:lpstr>
      <vt:lpstr>SDCA for the CSVM Problem</vt:lpstr>
      <vt:lpstr>Speeding up SDCA computations</vt:lpstr>
      <vt:lpstr>Loss Functions</vt:lpstr>
      <vt:lpstr>Other Classification Loss Functions</vt:lpstr>
      <vt:lpstr>Logistic Regression</vt:lpstr>
      <vt:lpstr>Regression Problems</vt:lpstr>
      <vt:lpstr>Solving Regression Problems via kNN</vt:lpstr>
      <vt:lpstr>Solving Regression Problems via DT</vt:lpstr>
      <vt:lpstr>Loss Functions for Regression Problems</vt:lpstr>
      <vt:lpstr>Loss Functions for Regression Problems</vt:lpstr>
      <vt:lpstr>Least Squares Regression</vt:lpstr>
      <vt:lpstr>Behind the scenes in GD for Least Squares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112</cp:revision>
  <dcterms:created xsi:type="dcterms:W3CDTF">2018-07-30T05:08:11Z</dcterms:created>
  <dcterms:modified xsi:type="dcterms:W3CDTF">2019-08-19T15:15:07Z</dcterms:modified>
</cp:coreProperties>
</file>