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73585-903C-4177-AD2D-DFA4C2877EC1}" v="65" dt="2025-10-20T18:02:44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hyperlink" Target="https://aima.cs.berkeley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PATHFINDING FOR PAC-MAN USING GREEDY BEST FIRST SEARCH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663760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GANGAVARAM BHAVITHA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10/30/2025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ACB4F59-D115-35D4-9927-43C8E727EC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532" y="917912"/>
            <a:ext cx="1155560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Intelligence (AI)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enables machines to make intelligent decisions and perform goal-oriented actions based on environmental data.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Pathfinding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core AI application that focuses on finding the most efficient path between two points in a given environment or maze.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deals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pathfinding for Pac-Man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where the aim is to guide Pac-Man from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starting 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 (food)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while avoiding walls and obstacles.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Greedy Best First Search (GBFS)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algorithm is used to determine the path based on heuristic reasoning, allowing Pac-Man to move intelligently toward the goal.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GBFS uses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Manhattan distance heuristic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estimate the cost from the current position to the goal and selects the node that appears closest to the target.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algorithm makes decisions under uncertainty by exploring the most promising nodes first, reducing search time and improving efficiency.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maze environment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represented as a grid, consisting of cells denoting open paths, walls, start, and goal positions.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-based graphical visualization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implemented to display Pac-Man’s movement step by step, showing how the algorithm explores and reaches the goal.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emphasizes the importance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heuristic-based AI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solving real-time pathfinding and navigation problems.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7243E-1300-82BE-9968-6837E801A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8148"/>
                <a:ext cx="10693400" cy="5404852"/>
              </a:xfrm>
            </p:spPr>
            <p:txBody>
              <a:bodyPr>
                <a:normAutofit fontScale="77500" lnSpcReduction="20000"/>
              </a:bodyPr>
              <a:lstStyle/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IN" sz="3200" b="1" dirty="0"/>
                  <a:t>Pathfinding</a:t>
                </a:r>
                <a:r>
                  <a:rPr lang="en-IN" sz="3200" dirty="0"/>
                  <a:t> is a decision-making process in Artificial Intelligence (AI) used to find the best route from a </a:t>
                </a:r>
                <a:r>
                  <a:rPr lang="en-IN" sz="3200" b="1" dirty="0"/>
                  <a:t>start node</a:t>
                </a:r>
                <a:r>
                  <a:rPr lang="en-IN" sz="3200" dirty="0"/>
                  <a:t> to a </a:t>
                </a:r>
                <a:r>
                  <a:rPr lang="en-IN" sz="3200" b="1" dirty="0"/>
                  <a:t>goal node</a:t>
                </a:r>
                <a:r>
                  <a:rPr lang="en-IN" sz="3200" dirty="0"/>
                  <a:t> in a maze or grid.</a:t>
                </a:r>
              </a:p>
              <a:p>
                <a:r>
                  <a:rPr lang="en-IN" sz="3200" b="1" dirty="0"/>
                  <a:t>Greedy Best First Search (GBFS)</a:t>
                </a:r>
                <a:r>
                  <a:rPr lang="en-IN" sz="3200" dirty="0"/>
                  <a:t> selects the next move based on a </a:t>
                </a:r>
                <a:r>
                  <a:rPr lang="en-IN" sz="3200" b="1" dirty="0"/>
                  <a:t>heuristic function</a:t>
                </a:r>
                <a:r>
                  <a:rPr lang="en-IN" sz="3200" dirty="0"/>
                  <a:t>, choosing the node that appears </a:t>
                </a:r>
                <a:r>
                  <a:rPr lang="en-IN" sz="3200" b="1" dirty="0"/>
                  <a:t>closest to the goal</a:t>
                </a:r>
                <a:r>
                  <a:rPr lang="en-IN" sz="3200" dirty="0"/>
                  <a:t>.</a:t>
                </a:r>
              </a:p>
              <a:p>
                <a:r>
                  <a:rPr lang="en-IN" sz="3200" dirty="0"/>
                  <a:t>The evaluation function used is:   </a:t>
                </a:r>
                <a14:m>
                  <m:oMath xmlns:m="http://schemas.openxmlformats.org/officeDocument/2006/math">
                    <m:r>
                      <a:rPr lang="en-IN" i="1"/>
                      <m:t>𝑓</m:t>
                    </m:r>
                    <m:d>
                      <m:dPr>
                        <m:ctrlPr>
                          <a:rPr lang="ar-AE" i="1"/>
                        </m:ctrlPr>
                      </m:dPr>
                      <m:e>
                        <m:r>
                          <a:rPr lang="ar-AE" i="1"/>
                          <m:t>𝑛</m:t>
                        </m:r>
                      </m:e>
                    </m:d>
                    <m:r>
                      <a:rPr lang="ar-AE"/>
                      <m:t>=</m:t>
                    </m:r>
                    <m:r>
                      <a:rPr lang="ar-AE" i="1"/>
                      <m:t>h</m:t>
                    </m:r>
                    <m:d>
                      <m:dPr>
                        <m:ctrlPr>
                          <a:rPr lang="ar-AE" i="1"/>
                        </m:ctrlPr>
                      </m:dPr>
                      <m:e>
                        <m:r>
                          <a:rPr lang="ar-AE" i="1"/>
                          <m:t>𝑛</m:t>
                        </m:r>
                      </m:e>
                    </m:d>
                  </m:oMath>
                </a14:m>
                <a:endParaRPr lang="ar-AE" sz="3200" dirty="0"/>
              </a:p>
              <a:p>
                <a:r>
                  <a:rPr lang="en-IN" sz="3200" dirty="0"/>
                  <a:t>where </a:t>
                </a:r>
                <a14:m>
                  <m:oMath xmlns:m="http://schemas.openxmlformats.org/officeDocument/2006/math">
                    <m:r>
                      <a:rPr lang="en-IN" i="1"/>
                      <m:t>h</m:t>
                    </m:r>
                    <m:d>
                      <m:dPr>
                        <m:ctrlPr>
                          <a:rPr lang="ar-AE" i="1"/>
                        </m:ctrlPr>
                      </m:dPr>
                      <m:e>
                        <m:r>
                          <a:rPr lang="ar-AE" i="1"/>
                          <m:t>𝑛</m:t>
                        </m:r>
                      </m:e>
                    </m:d>
                  </m:oMath>
                </a14:m>
                <a:r>
                  <a:rPr lang="en-IN" sz="3200" dirty="0"/>
                  <a:t>is the estimated distance from the current node to the goal.</a:t>
                </a:r>
              </a:p>
              <a:p>
                <a:r>
                  <a:rPr lang="en-IN" sz="3200" dirty="0"/>
                  <a:t>The </a:t>
                </a:r>
                <a:r>
                  <a:rPr lang="en-IN" sz="3200" b="1" dirty="0"/>
                  <a:t>Manhattan Distance</a:t>
                </a:r>
                <a:r>
                  <a:rPr lang="en-IN" sz="3200" dirty="0"/>
                  <a:t> is commonly used as a heuristic: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/>
                        <m:t>h</m:t>
                      </m:r>
                      <m:d>
                        <m:dPr>
                          <m:ctrlPr>
                            <a:rPr lang="ar-AE" i="1"/>
                          </m:ctrlPr>
                        </m:dPr>
                        <m:e>
                          <m:r>
                            <a:rPr lang="ar-AE" i="1"/>
                            <m:t>𝑛</m:t>
                          </m:r>
                        </m:e>
                      </m:d>
                      <m:r>
                        <a:rPr lang="ar-AE"/>
                        <m:t>=∣</m:t>
                      </m:r>
                      <m:sSub>
                        <m:sSubPr>
                          <m:ctrlPr>
                            <a:rPr lang="ar-AE" i="1"/>
                          </m:ctrlPr>
                        </m:sSubPr>
                        <m:e>
                          <m:r>
                            <a:rPr lang="ar-AE" i="1"/>
                            <m:t>𝑥</m:t>
                          </m:r>
                        </m:e>
                        <m:sub>
                          <m:r>
                            <a:rPr lang="ar-AE"/>
                            <m:t>1</m:t>
                          </m:r>
                        </m:sub>
                      </m:sSub>
                      <m:r>
                        <a:rPr lang="ar-AE"/>
                        <m:t>−</m:t>
                      </m:r>
                      <m:sSub>
                        <m:sSubPr>
                          <m:ctrlPr>
                            <a:rPr lang="ar-AE" i="1"/>
                          </m:ctrlPr>
                        </m:sSubPr>
                        <m:e>
                          <m:r>
                            <a:rPr lang="ar-AE" i="1"/>
                            <m:t>𝑥</m:t>
                          </m:r>
                        </m:e>
                        <m:sub>
                          <m:r>
                            <a:rPr lang="ar-AE"/>
                            <m:t>2</m:t>
                          </m:r>
                        </m:sub>
                      </m:sSub>
                      <m:r>
                        <a:rPr lang="ar-AE"/>
                        <m:t>∣+∣</m:t>
                      </m:r>
                      <m:sSub>
                        <m:sSubPr>
                          <m:ctrlPr>
                            <a:rPr lang="ar-AE" i="1"/>
                          </m:ctrlPr>
                        </m:sSubPr>
                        <m:e>
                          <m:r>
                            <a:rPr lang="ar-AE" i="1"/>
                            <m:t>𝑦</m:t>
                          </m:r>
                        </m:e>
                        <m:sub>
                          <m:r>
                            <a:rPr lang="ar-AE"/>
                            <m:t>1</m:t>
                          </m:r>
                        </m:sub>
                      </m:sSub>
                      <m:r>
                        <a:rPr lang="ar-AE"/>
                        <m:t>−</m:t>
                      </m:r>
                      <m:sSub>
                        <m:sSubPr>
                          <m:ctrlPr>
                            <a:rPr lang="ar-AE" i="1"/>
                          </m:ctrlPr>
                        </m:sSubPr>
                        <m:e>
                          <m:r>
                            <a:rPr lang="ar-AE" i="1"/>
                            <m:t>𝑦</m:t>
                          </m:r>
                        </m:e>
                        <m:sub>
                          <m:r>
                            <a:rPr lang="ar-AE"/>
                            <m:t>2</m:t>
                          </m:r>
                        </m:sub>
                      </m:sSub>
                      <m:r>
                        <a:rPr lang="ar-AE"/>
                        <m:t>∣</m:t>
                      </m:r>
                    </m:oMath>
                  </m:oMathPara>
                </a14:m>
                <a:endParaRPr lang="ar-AE" sz="3200" dirty="0"/>
              </a:p>
              <a:p>
                <a:r>
                  <a:rPr lang="en-IN" sz="3200" dirty="0"/>
                  <a:t>The maze is modelled as a </a:t>
                </a:r>
                <a:r>
                  <a:rPr lang="en-IN" sz="3200" b="1" dirty="0"/>
                  <a:t>graph</a:t>
                </a:r>
                <a:r>
                  <a:rPr lang="en-IN" sz="3200" dirty="0"/>
                  <a:t>, where nodes represent positions and edges represent possible movements (up, down, left, right).</a:t>
                </a:r>
              </a:p>
              <a:p>
                <a:r>
                  <a:rPr lang="en-IN" sz="3200" dirty="0"/>
                  <a:t>GBFS expands nodes with the </a:t>
                </a:r>
                <a:r>
                  <a:rPr lang="en-IN" sz="3200" b="1" dirty="0"/>
                  <a:t>lowest heuristic value</a:t>
                </a:r>
                <a:r>
                  <a:rPr lang="en-IN" sz="3200" dirty="0"/>
                  <a:t> first, making it </a:t>
                </a:r>
                <a:r>
                  <a:rPr lang="en-IN" sz="3200" b="1" dirty="0"/>
                  <a:t>fast and efficient</a:t>
                </a:r>
                <a:r>
                  <a:rPr lang="en-IN" sz="3200" dirty="0"/>
                  <a:t>, though not always optimal.</a:t>
                </a:r>
              </a:p>
              <a:p>
                <a:r>
                  <a:rPr lang="en-IN" sz="3200" dirty="0"/>
                  <a:t>This method helps </a:t>
                </a:r>
                <a:r>
                  <a:rPr lang="en-IN" sz="3200" b="1" dirty="0"/>
                  <a:t>Pac-Man</a:t>
                </a:r>
                <a:r>
                  <a:rPr lang="en-IN" sz="3200" dirty="0"/>
                  <a:t> intelligently navigate the maze by predicting the shortest path direction based on heuristic evaluation.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7243E-1300-82BE-9968-6837E801A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8148"/>
                <a:ext cx="10693400" cy="5404852"/>
              </a:xfrm>
              <a:blipFill>
                <a:blip r:embed="rId2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C435A-10F7-BFC5-00EC-58E40C4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2645-36EF-8091-6776-B59E845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0121-F38D-D79C-3D65-B6D35C0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E3686-D39B-BA2A-7691-6B642EA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7726D5F8-D658-E930-7115-87D4A18B838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77964" y="914757"/>
                <a:ext cx="11521440" cy="58067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>
                  <a:buNone/>
                </a:pPr>
                <a:r>
                  <a:rPr lang="en-IN" sz="2000" b="1" dirty="0"/>
                  <a:t>Algorithm</a:t>
                </a:r>
              </a:p>
              <a:p>
                <a:r>
                  <a:rPr lang="en-IN" sz="2000" b="1" dirty="0"/>
                  <a:t>Initialize the Maze</a:t>
                </a:r>
                <a:endParaRPr lang="en-IN" sz="2000" dirty="0"/>
              </a:p>
              <a:p>
                <a:pPr lvl="1"/>
                <a:r>
                  <a:rPr lang="en-IN" sz="2000" dirty="0"/>
                  <a:t>Represent the maze as a grid with start, goal, walls, and empty spaces.</a:t>
                </a:r>
              </a:p>
              <a:p>
                <a:r>
                  <a:rPr lang="en-IN" sz="2000" b="1" dirty="0"/>
                  <a:t>Define Heuristic Function</a:t>
                </a:r>
                <a:endParaRPr lang="en-IN" sz="2000" dirty="0"/>
              </a:p>
              <a:p>
                <a:pPr lvl="1"/>
                <a:r>
                  <a:rPr lang="en-IN" sz="2000" dirty="0"/>
                  <a:t>Use </a:t>
                </a:r>
                <a:r>
                  <a:rPr lang="en-IN" sz="2000" b="1" dirty="0"/>
                  <a:t>Manhattan Distance</a:t>
                </a:r>
                <a:r>
                  <a:rPr lang="en-IN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IN" sz="2000" i="1"/>
                      <m:t>h</m:t>
                    </m:r>
                    <m:d>
                      <m:dPr>
                        <m:ctrlPr>
                          <a:rPr lang="ar-AE" sz="2000" i="1"/>
                        </m:ctrlPr>
                      </m:dPr>
                      <m:e>
                        <m:r>
                          <a:rPr lang="ar-AE" sz="2000" i="1"/>
                          <m:t>𝑛</m:t>
                        </m:r>
                      </m:e>
                    </m:d>
                    <m:r>
                      <a:rPr lang="ar-AE" sz="2000"/>
                      <m:t>=∣</m:t>
                    </m:r>
                    <m:sSub>
                      <m:sSubPr>
                        <m:ctrlPr>
                          <a:rPr lang="ar-AE" sz="2000" i="1"/>
                        </m:ctrlPr>
                      </m:sSubPr>
                      <m:e>
                        <m:r>
                          <a:rPr lang="ar-AE" sz="2000" i="1"/>
                          <m:t>𝑥</m:t>
                        </m:r>
                      </m:e>
                      <m:sub>
                        <m:r>
                          <a:rPr lang="ar-AE" sz="2000"/>
                          <m:t>1</m:t>
                        </m:r>
                      </m:sub>
                    </m:sSub>
                    <m:r>
                      <a:rPr lang="ar-AE" sz="2000"/>
                      <m:t>−</m:t>
                    </m:r>
                    <m:sSub>
                      <m:sSubPr>
                        <m:ctrlPr>
                          <a:rPr lang="ar-AE" sz="2000" i="1"/>
                        </m:ctrlPr>
                      </m:sSubPr>
                      <m:e>
                        <m:r>
                          <a:rPr lang="ar-AE" sz="2000" i="1"/>
                          <m:t>𝑥</m:t>
                        </m:r>
                      </m:e>
                      <m:sub>
                        <m:r>
                          <a:rPr lang="ar-AE" sz="2000"/>
                          <m:t>2</m:t>
                        </m:r>
                      </m:sub>
                    </m:sSub>
                    <m:r>
                      <a:rPr lang="ar-AE" sz="2000"/>
                      <m:t>∣+∣</m:t>
                    </m:r>
                    <m:sSub>
                      <m:sSubPr>
                        <m:ctrlPr>
                          <a:rPr lang="ar-AE" sz="2000" i="1"/>
                        </m:ctrlPr>
                      </m:sSubPr>
                      <m:e>
                        <m:r>
                          <a:rPr lang="ar-AE" sz="2000" i="1"/>
                          <m:t>𝑦</m:t>
                        </m:r>
                      </m:e>
                      <m:sub>
                        <m:r>
                          <a:rPr lang="ar-AE" sz="2000"/>
                          <m:t>1</m:t>
                        </m:r>
                      </m:sub>
                    </m:sSub>
                    <m:r>
                      <a:rPr lang="ar-AE" sz="2000"/>
                      <m:t>−</m:t>
                    </m:r>
                    <m:sSub>
                      <m:sSubPr>
                        <m:ctrlPr>
                          <a:rPr lang="ar-AE" sz="2000" i="1"/>
                        </m:ctrlPr>
                      </m:sSubPr>
                      <m:e>
                        <m:r>
                          <a:rPr lang="ar-AE" sz="2000" i="1"/>
                          <m:t>𝑦</m:t>
                        </m:r>
                      </m:e>
                      <m:sub>
                        <m:r>
                          <a:rPr lang="ar-AE" sz="2000"/>
                          <m:t>2</m:t>
                        </m:r>
                      </m:sub>
                    </m:sSub>
                    <m:r>
                      <a:rPr lang="ar-AE" sz="2000"/>
                      <m:t>∣</m:t>
                    </m:r>
                  </m:oMath>
                </a14:m>
                <a:endParaRPr lang="ar-AE" sz="2000" dirty="0"/>
              </a:p>
              <a:p>
                <a:r>
                  <a:rPr lang="en-IN" sz="2000" b="1" dirty="0"/>
                  <a:t>Apply Greedy Best First Search</a:t>
                </a:r>
                <a:endParaRPr lang="en-IN" sz="2000" dirty="0"/>
              </a:p>
              <a:p>
                <a:pPr lvl="1"/>
                <a:r>
                  <a:rPr lang="en-IN" sz="2000" dirty="0"/>
                  <a:t>Start from the initial node and expand the node with the </a:t>
                </a:r>
                <a:r>
                  <a:rPr lang="en-IN" sz="2000" b="1" dirty="0"/>
                  <a:t>lowest heuristic value</a:t>
                </a:r>
                <a:r>
                  <a:rPr lang="en-IN" sz="2000" dirty="0"/>
                  <a:t>.</a:t>
                </a:r>
              </a:p>
              <a:p>
                <a:pPr lvl="1"/>
                <a:r>
                  <a:rPr lang="en-IN" sz="2000" dirty="0"/>
                  <a:t>Add valid neighbouring nodes to the priority queue.</a:t>
                </a:r>
              </a:p>
              <a:p>
                <a:pPr lvl="1"/>
                <a:r>
                  <a:rPr lang="en-IN" sz="2000" dirty="0"/>
                  <a:t>Repeat until the </a:t>
                </a:r>
                <a:r>
                  <a:rPr lang="en-IN" sz="2000" b="1" dirty="0"/>
                  <a:t>goal node</a:t>
                </a:r>
                <a:r>
                  <a:rPr lang="en-IN" sz="2000" dirty="0"/>
                  <a:t> is reached.</a:t>
                </a:r>
              </a:p>
              <a:p>
                <a:r>
                  <a:rPr lang="en-IN" sz="2000" b="1" dirty="0"/>
                  <a:t>Trace and Display Path</a:t>
                </a:r>
                <a:endParaRPr lang="en-IN" sz="2000" dirty="0"/>
              </a:p>
              <a:p>
                <a:pPr lvl="1"/>
                <a:r>
                  <a:rPr lang="en-IN" sz="2000" dirty="0"/>
                  <a:t>Reconstruct the path from goal to start.</a:t>
                </a:r>
              </a:p>
              <a:p>
                <a:pPr lvl="1"/>
                <a:r>
                  <a:rPr lang="en-IN" sz="2000" dirty="0"/>
                  <a:t>Use </a:t>
                </a:r>
                <a:r>
                  <a:rPr lang="en-IN" sz="2000" b="1" dirty="0" err="1"/>
                  <a:t>Tkinter</a:t>
                </a:r>
                <a:r>
                  <a:rPr lang="en-IN" sz="2000" dirty="0"/>
                  <a:t> to visualize Pac-Man’s movement through the maze.</a:t>
                </a:r>
              </a:p>
              <a:p>
                <a:r>
                  <a:rPr lang="en-IN" sz="2000" b="1" dirty="0"/>
                  <a:t>Output</a:t>
                </a:r>
                <a:endParaRPr lang="en-IN" sz="2000" dirty="0"/>
              </a:p>
              <a:p>
                <a:pPr lvl="1"/>
                <a:r>
                  <a:rPr lang="en-IN" sz="2000" dirty="0"/>
                  <a:t>Show the final path and total explored nodes on the GUI.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7726D5F8-D658-E930-7115-87D4A18B8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77964" y="914757"/>
                <a:ext cx="11521440" cy="5806718"/>
              </a:xfrm>
              <a:prstGeom prst="rect">
                <a:avLst/>
              </a:prstGeom>
              <a:blipFill>
                <a:blip r:embed="rId2"/>
                <a:stretch>
                  <a:fillRect l="-529" t="-6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2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221735"/>
              </p:ext>
            </p:extLst>
          </p:nvPr>
        </p:nvGraphicFramePr>
        <p:xfrm>
          <a:off x="1854200" y="2205222"/>
          <a:ext cx="8128000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https://github.com/bhavitha2806/Bhavitha-G/blob/main/pathfinding.py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4943168" cy="52255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output displays a </a:t>
            </a:r>
            <a:r>
              <a:rPr lang="en-US" b="1" dirty="0"/>
              <a:t>maze interface using </a:t>
            </a:r>
            <a:r>
              <a:rPr lang="en-US" b="1" dirty="0" err="1"/>
              <a:t>Tkinter</a:t>
            </a:r>
            <a:r>
              <a:rPr lang="en-US" dirty="0"/>
              <a:t>, where Pac-Man starts from the initial position and moves toward the goal using the </a:t>
            </a:r>
            <a:r>
              <a:rPr lang="en-US" b="1" dirty="0"/>
              <a:t>Greedy Best First Search algorithm</a:t>
            </a:r>
            <a:r>
              <a:rPr lang="en-US" dirty="0"/>
              <a:t>.</a:t>
            </a:r>
          </a:p>
          <a:p>
            <a:r>
              <a:rPr lang="en-US" dirty="0"/>
              <a:t>During execution, the GUI visually shows Pac-Man’s </a:t>
            </a:r>
            <a:r>
              <a:rPr lang="en-US" b="1" dirty="0"/>
              <a:t>path exploration</a:t>
            </a:r>
            <a:r>
              <a:rPr lang="en-US" dirty="0"/>
              <a:t> step by step, highlighting </a:t>
            </a:r>
            <a:r>
              <a:rPr lang="en-US" b="1" dirty="0"/>
              <a:t>visited cells</a:t>
            </a:r>
            <a:r>
              <a:rPr lang="en-US" dirty="0"/>
              <a:t> and the </a:t>
            </a:r>
            <a:r>
              <a:rPr lang="en-US" b="1" dirty="0"/>
              <a:t>final optimal path</a:t>
            </a:r>
            <a:r>
              <a:rPr lang="en-US" dirty="0"/>
              <a:t>.</a:t>
            </a:r>
          </a:p>
          <a:p>
            <a:r>
              <a:rPr lang="en-US" dirty="0"/>
              <a:t>Once the goal is reached, the final path is marked, and the total </a:t>
            </a:r>
            <a:r>
              <a:rPr lang="en-US" b="1" dirty="0"/>
              <a:t>number of explored nodes</a:t>
            </a:r>
            <a:r>
              <a:rPr lang="en-US" dirty="0"/>
              <a:t> is displayed.</a:t>
            </a:r>
          </a:p>
          <a:p>
            <a:r>
              <a:rPr lang="en-US" dirty="0"/>
              <a:t>This demonstrates how the GBFS algorithm finds a </a:t>
            </a:r>
            <a:r>
              <a:rPr lang="en-US" b="1" dirty="0"/>
              <a:t>fast, heuristic-based path</a:t>
            </a:r>
            <a:r>
              <a:rPr lang="en-US" dirty="0"/>
              <a:t> to reach the target efficiently.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7" name="Screen Recording 2025-10-30 091557">
            <a:hlinkClick r:id="" action="ppaction://media"/>
            <a:extLst>
              <a:ext uri="{FF2B5EF4-FFF2-40B4-BE49-F238E27FC236}">
                <a16:creationId xmlns:a16="http://schemas.microsoft.com/office/drawing/2014/main" id="{F07EFF37-5128-E62A-361C-5ED2A364F1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6000" y="1493016"/>
            <a:ext cx="5869192" cy="41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lvl="0"/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Results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Greedy Best First Search (GBFS)</a:t>
            </a:r>
            <a:r>
              <a:rPr lang="en-US" sz="2000" dirty="0"/>
              <a:t> algorithm successfully finds a valid path for Pac-Man from the </a:t>
            </a:r>
            <a:r>
              <a:rPr lang="en-US" sz="2000" b="1" dirty="0"/>
              <a:t>start position</a:t>
            </a:r>
            <a:r>
              <a:rPr lang="en-US" sz="2000" dirty="0"/>
              <a:t> to the </a:t>
            </a:r>
            <a:r>
              <a:rPr lang="en-US" sz="2000" b="1" dirty="0"/>
              <a:t>goal</a:t>
            </a:r>
            <a:r>
              <a:rPr lang="en-US" sz="2000" dirty="0"/>
              <a:t> in the maze.</a:t>
            </a:r>
          </a:p>
          <a:p>
            <a:r>
              <a:rPr lang="en-US" sz="2000" dirty="0"/>
              <a:t>The system efficiently explores the maze using the </a:t>
            </a:r>
            <a:r>
              <a:rPr lang="en-US" sz="2000" b="1" dirty="0"/>
              <a:t>Manhattan distance heuristic</a:t>
            </a:r>
            <a:r>
              <a:rPr lang="en-US" sz="2000" dirty="0"/>
              <a:t>, selecting the node closest to the goal at each step.</a:t>
            </a:r>
          </a:p>
          <a:p>
            <a:r>
              <a:rPr lang="en-US" sz="2000" dirty="0"/>
              <a:t>The </a:t>
            </a:r>
            <a:r>
              <a:rPr lang="en-US" sz="2000" b="1" dirty="0" err="1"/>
              <a:t>Tkinter</a:t>
            </a:r>
            <a:r>
              <a:rPr lang="en-US" sz="2000" b="1" dirty="0"/>
              <a:t> visualization</a:t>
            </a:r>
            <a:r>
              <a:rPr lang="en-US" sz="2000" dirty="0"/>
              <a:t> clearly shows Pac-Man’s movement, visited nodes, and the final shortest path to the goal.</a:t>
            </a:r>
          </a:p>
          <a:p>
            <a:r>
              <a:rPr lang="en-US" sz="2000" dirty="0"/>
              <a:t>The algorithm demonstrates </a:t>
            </a:r>
            <a:r>
              <a:rPr lang="en-US" sz="2000" b="1" dirty="0"/>
              <a:t>fast performance</a:t>
            </a:r>
            <a:r>
              <a:rPr lang="en-US" sz="2000" dirty="0"/>
              <a:t> in reaching the target but may not always find the most optimal path compared to A* Search.</a:t>
            </a:r>
          </a:p>
          <a:p>
            <a:r>
              <a:rPr lang="en-US" sz="2000" dirty="0"/>
              <a:t>Overall, the project effectively shows how </a:t>
            </a:r>
            <a:r>
              <a:rPr lang="en-US" sz="2000" b="1" dirty="0"/>
              <a:t>heuristic-based AI search</a:t>
            </a:r>
            <a:r>
              <a:rPr lang="en-US" sz="2000" dirty="0"/>
              <a:t> can be used for intelligent and visually interpretable pathfinding.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B1F08-ACBA-74D4-21C7-1877C96B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231F-4F31-F7C1-0756-E5AB6686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2E9B-C1CA-3A86-8D9B-E24009B6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22F1A-313A-2BA7-A778-DA35C0DF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7C42AF5-6B31-84A7-4F23-105AC0641D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278" y="1415474"/>
            <a:ext cx="1067783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Future Enhancements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Integrate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dynamic obstacles and enemies (ghosts)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to simulate a more realistic Pac-Man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Implement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multiple search algorithms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(like A*, Dijkstra, and BFS) to compare performance and path optimality.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Add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real-time movement animation and sound effects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for an interactive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Extend the system to support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multiple goals or collectibles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instead of a single target.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Develop 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AI-controlled Pac-Man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that adapts its strategy based on maze complexity and previous runs.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Create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web or mobile version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of the game using Python frameworks for accessibility and user engagement.</a:t>
            </a:r>
          </a:p>
        </p:txBody>
      </p:sp>
    </p:spTree>
    <p:extLst>
      <p:ext uri="{BB962C8B-B14F-4D97-AF65-F5344CB8AC3E}">
        <p14:creationId xmlns:p14="http://schemas.microsoft.com/office/powerpoint/2010/main" val="116487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992AB6-2497-EE92-42C2-4E5B5CC9C9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41429"/>
            <a:ext cx="95317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Russell, S., &amp; Norvig, P. (2020).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Artificial Intelligence: A Modern Approach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(4th Edition). Pearson.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hlinkClick r:id="rId2"/>
              </a:rPr>
              <a:t>https://aima.cs.berkeley.edu/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GeeksforGeeks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–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Greedy Best First Search Algorithm in 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 https://www.geeksforgeeks.org/greedy-best-first-search-algorithm/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TutorialsPoint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–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Artificial Intelligence – Search Algorithms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 https://www.tutorialspoint.com/artificial_intelligence/artificial_intelligence_search_algorithms.htm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Towards Data Science –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Understanding Informed Search Algorithms (GBFS &amp; A*)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hlinkClick r:id="rId3"/>
              </a:rPr>
              <a:t>https://towardsdatascience.com/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Python Official Documentation –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Tkinter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Graphical User Interface (GUI)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 https://docs.python.org/3/library/tkinter.html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Python Official Documentation –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Heapq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and Priority Queue Implementation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 https://docs.python.org/3/library/heapq.html</a:t>
            </a: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1092</Words>
  <Application>Microsoft Office PowerPoint</Application>
  <PresentationFormat>Widescreen</PresentationFormat>
  <Paragraphs>101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Times New Roman</vt:lpstr>
      <vt:lpstr>Office Theme</vt:lpstr>
      <vt:lpstr>DEPARTMENT OF CSE (ARTIFICIAL INTELLIGENCE AND MACHINE LEARNING) ACADEMIC YEAR 2025 - 2026 SEMESTER III ARTIFICIAL INTELLIGENCE LABORATORY  MINI PROJECT REVIEW   PATHFINDING FOR PAC-MAN USING GREEDY BEST FIRST SEARCH</vt:lpstr>
      <vt:lpstr>PROBLEM STATEMENT</vt:lpstr>
      <vt:lpstr>THEORETICAL BACKGROUND</vt:lpstr>
      <vt:lpstr>THEORETICAL BACKGROUND</vt:lpstr>
      <vt:lpstr>IMPLEMENTATION AND CODE</vt:lpstr>
      <vt:lpstr>OUTPUT AND RESULTS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CSE (ARTIFICIAL INTELLIGENCE AND MACHINE LEARNING) ACADEMIC YEAR 2025 - 2026 SEMESTER III ARTIFICIAL INTELLIGENCE LABORATORY  MINI PROJECT REVIEW   PREDICTING WEATHER CONDITIONS USING PROBABILISTIC REASONING</dc:title>
  <dc:creator>SANKAR GANESH K</dc:creator>
  <cp:lastModifiedBy>gangavaram Bhavitha</cp:lastModifiedBy>
  <cp:revision>20</cp:revision>
  <dcterms:created xsi:type="dcterms:W3CDTF">2025-10-18T08:57:34Z</dcterms:created>
  <dcterms:modified xsi:type="dcterms:W3CDTF">2025-10-30T04:00:53Z</dcterms:modified>
</cp:coreProperties>
</file>