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8" r:id="rId13"/>
    <p:sldId id="269" r:id="rId14"/>
    <p:sldId id="280" r:id="rId15"/>
    <p:sldId id="273" r:id="rId16"/>
    <p:sldId id="272" r:id="rId17"/>
    <p:sldId id="275" r:id="rId19"/>
    <p:sldId id="276" r:id="rId20"/>
    <p:sldId id="277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043" y="6230111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 u="heavy">
                <a:solidFill>
                  <a:srgbClr val="9E361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 u="heavy">
                <a:solidFill>
                  <a:srgbClr val="9E361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043" y="6230111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870" y="1604855"/>
            <a:ext cx="12002129" cy="43981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 u="heavy">
                <a:solidFill>
                  <a:srgbClr val="9E361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892" y="443229"/>
            <a:ext cx="7447280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 u="heavy">
                <a:solidFill>
                  <a:srgbClr val="9E361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892" y="1997176"/>
            <a:ext cx="8277859" cy="382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897890" y="457200"/>
            <a:ext cx="109372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ATTRITION PREDICTION MODEL FOR CELL PHONE SERVICE COMPANY</a:t>
            </a:r>
            <a:endParaRPr 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</a:t>
            </a:r>
            <a:endParaRPr lang="en-I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 - Submitted by</a:t>
            </a:r>
            <a:endParaRPr lang="en-I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BHAVIT JAIN</a:t>
            </a:r>
            <a:endParaRPr lang="en-I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1270" y="6259195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29650" y="2452243"/>
            <a:ext cx="2980055" cy="3158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SCATTER-PLOT </a:t>
            </a: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Visualize Customer_Attrition Rate by Data_Usage</a:t>
            </a: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Customers</a:t>
            </a:r>
            <a:r>
              <a:rPr lang="en-IN"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utilising more data are not less likely on attrition.</a:t>
            </a: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9" name="Content Placeholder 8" descr="scatterplot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258445"/>
            <a:ext cx="8304530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0"/>
            <a:ext cx="10230485" cy="1661795"/>
          </a:xfrm>
        </p:spPr>
        <p:txBody>
          <a:bodyPr wrap="square"/>
          <a:p>
            <a:r>
              <a:rPr lang="en-US"/>
              <a:t>Visualising Every </a:t>
            </a:r>
            <a:r>
              <a:rPr lang="en-IN" altLang="en-US"/>
              <a:t>F</a:t>
            </a:r>
            <a:r>
              <a:rPr lang="en-US"/>
              <a:t>eatur</a:t>
            </a:r>
            <a:r>
              <a:rPr lang="en-IN" altLang="en-US"/>
              <a:t>e by Pair-Plot</a:t>
            </a:r>
            <a:endParaRPr lang="en-US"/>
          </a:p>
        </p:txBody>
      </p:sp>
      <p:pic>
        <p:nvPicPr>
          <p:cNvPr id="4" name="Content Placeholder 3" descr="download (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752600"/>
            <a:ext cx="7785735" cy="46183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58200" y="990600"/>
            <a:ext cx="3430270" cy="626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PAIR-PLOT :</a:t>
            </a:r>
            <a:endParaRPr lang="en-IN"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It is a scatterplot of each numeric column with all other numeric columns including itself.</a:t>
            </a: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We </a:t>
            </a:r>
            <a:r>
              <a:rPr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see that those who have more day calls , calls less to customer care. And those who have charged more Overage fee are more on attrition.</a:t>
            </a: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And those who have less roam mins are not in attrition. Those who have more monthly charges is more on attrition</a:t>
            </a: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spc="6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5605" y="2819400"/>
          <a:ext cx="8128000" cy="291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768350">
                <a:tc>
                  <a:txBody>
                    <a:bodyPr/>
                    <a:lstStyle/>
                    <a:p>
                      <a:pPr marL="4559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800" b="1" spc="50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MODEL</a:t>
                      </a:r>
                      <a:endParaRPr sz="4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273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800" b="1" spc="53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ACCURACY</a:t>
                      </a:r>
                      <a:endParaRPr sz="4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379220">
                <a:tc>
                  <a:txBody>
                    <a:bodyPr/>
                    <a:lstStyle/>
                    <a:p>
                      <a:pPr marL="267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4400">
                          <a:latin typeface="Cambria" panose="02040503050406030204"/>
                          <a:cs typeface="Cambria" panose="02040503050406030204"/>
                        </a:rPr>
                        <a:t>Support Vector Machine</a:t>
                      </a:r>
                      <a:endParaRPr lang="en-IN" sz="44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890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4400">
                          <a:latin typeface="Cambria" panose="02040503050406030204"/>
                          <a:cs typeface="Cambria" panose="02040503050406030204"/>
                        </a:rPr>
                        <a:t>86.62%</a:t>
                      </a:r>
                      <a:endParaRPr lang="en-IN" sz="44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768985">
                <a:tc>
                  <a:txBody>
                    <a:bodyPr/>
                    <a:lstStyle/>
                    <a:p>
                      <a:pPr marL="1993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44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0420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4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40" y="72390"/>
            <a:ext cx="11302365" cy="23520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5840"/>
              </a:lnSpc>
              <a:spcBef>
                <a:spcPts val="830"/>
              </a:spcBef>
            </a:pPr>
            <a:r>
              <a:rPr b="0" u="sng" spc="725" dirty="0">
                <a:solidFill>
                  <a:srgbClr val="69230C"/>
                </a:solidFill>
                <a:uFill>
                  <a:solidFill>
                    <a:srgbClr val="69230C"/>
                  </a:solidFill>
                </a:uFill>
                <a:latin typeface="Cambria" panose="02040503050406030204"/>
                <a:cs typeface="Cambria" panose="02040503050406030204"/>
              </a:rPr>
              <a:t>ACCURACY</a:t>
            </a:r>
            <a:r>
              <a:rPr b="0" u="sng" spc="280" dirty="0">
                <a:solidFill>
                  <a:srgbClr val="69230C"/>
                </a:solidFill>
                <a:uFill>
                  <a:solidFill>
                    <a:srgbClr val="69230C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b="0" u="sng" spc="675" dirty="0">
                <a:solidFill>
                  <a:srgbClr val="69230C"/>
                </a:solidFill>
                <a:uFill>
                  <a:solidFill>
                    <a:srgbClr val="69230C"/>
                  </a:solidFill>
                </a:uFill>
                <a:latin typeface="Cambria" panose="02040503050406030204"/>
                <a:cs typeface="Cambria" panose="02040503050406030204"/>
              </a:rPr>
              <a:t>OF</a:t>
            </a:r>
            <a:r>
              <a:rPr b="0" u="sng" spc="280" dirty="0">
                <a:solidFill>
                  <a:srgbClr val="69230C"/>
                </a:solidFill>
                <a:uFill>
                  <a:solidFill>
                    <a:srgbClr val="69230C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br>
              <a:rPr b="0" u="sng" spc="280" dirty="0">
                <a:solidFill>
                  <a:srgbClr val="69230C"/>
                </a:solidFill>
                <a:uFill>
                  <a:solidFill>
                    <a:srgbClr val="69230C"/>
                  </a:solidFill>
                </a:uFill>
                <a:latin typeface="Cambria" panose="02040503050406030204"/>
                <a:cs typeface="Cambria" panose="02040503050406030204"/>
              </a:rPr>
            </a:br>
            <a:r>
              <a:rPr lang="en-IN" b="0" u="sng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SUPPORT VECTOR MACHINE </a:t>
            </a:r>
            <a:r>
              <a:rPr b="0" u="sng" spc="700" dirty="0">
                <a:solidFill>
                  <a:srgbClr val="69230C"/>
                </a:solidFill>
                <a:uFill>
                  <a:solidFill>
                    <a:srgbClr val="69230C"/>
                  </a:solidFill>
                </a:uFill>
                <a:latin typeface="Cambria" panose="02040503050406030204"/>
                <a:cs typeface="Cambria" panose="02040503050406030204"/>
              </a:rPr>
              <a:t>MODEL</a:t>
            </a:r>
            <a:endParaRPr b="0" u="sng" spc="700" dirty="0">
              <a:solidFill>
                <a:srgbClr val="69230C"/>
              </a:solidFill>
              <a:uFill>
                <a:solidFill>
                  <a:srgbClr val="69230C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spc="685" dirty="0">
                <a:sym typeface="+mn-ea"/>
              </a:rPr>
              <a:t>SVM</a:t>
            </a:r>
            <a:r>
              <a:rPr b="0" spc="229" dirty="0">
                <a:sym typeface="+mn-ea"/>
              </a:rPr>
              <a:t> </a:t>
            </a:r>
            <a:r>
              <a:rPr b="0" spc="695" dirty="0">
                <a:sym typeface="+mn-ea"/>
              </a:rPr>
              <a:t>MODEL</a:t>
            </a:r>
            <a:br>
              <a:rPr b="0" spc="695" dirty="0">
                <a:latin typeface="Cambria" panose="02040503050406030204"/>
                <a:cs typeface="Cambria" panose="02040503050406030204"/>
              </a:rPr>
            </a:br>
            <a:endParaRPr lang="en-US"/>
          </a:p>
        </p:txBody>
      </p:sp>
      <p:pic>
        <p:nvPicPr>
          <p:cNvPr id="4" name="Content Placeholder 3" descr="Screenshot (44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371600"/>
            <a:ext cx="10666095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813561"/>
            <a:ext cx="8423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635" dirty="0">
                <a:latin typeface="Cambria" panose="02040503050406030204"/>
                <a:cs typeface="Cambria" panose="02040503050406030204"/>
              </a:rPr>
              <a:t>METRICS</a:t>
            </a:r>
            <a:r>
              <a:rPr b="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b="0" spc="500" dirty="0">
                <a:latin typeface="Cambria" panose="02040503050406030204"/>
                <a:cs typeface="Cambria" panose="02040503050406030204"/>
              </a:rPr>
              <a:t>EVALUATION:</a:t>
            </a:r>
            <a:endParaRPr b="0" spc="5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045942"/>
            <a:ext cx="396811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325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CONFUSION</a:t>
            </a:r>
            <a:r>
              <a:rPr sz="2950" i="1" spc="100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950" i="1" spc="204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MATRIX:</a:t>
            </a:r>
            <a:endParaRPr sz="2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4781041"/>
            <a:ext cx="4236085" cy="1107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i="1" spc="295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ACCURACY:</a:t>
            </a:r>
            <a:r>
              <a:rPr sz="3450" b="1" i="1" spc="65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IN" sz="3450" b="1" i="1" spc="65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8</a:t>
            </a:r>
            <a:r>
              <a:rPr sz="3450" b="1" i="1" spc="-170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6.</a:t>
            </a:r>
            <a:r>
              <a:rPr lang="en-IN" sz="3450" b="1" i="1" spc="-170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6</a:t>
            </a:r>
            <a:r>
              <a:rPr sz="3450" b="1" i="1" spc="-170" dirty="0">
                <a:solidFill>
                  <a:srgbClr val="69230C"/>
                </a:solidFill>
                <a:latin typeface="Cambria" panose="02040503050406030204"/>
                <a:cs typeface="Cambria" panose="02040503050406030204"/>
              </a:rPr>
              <a:t>2%</a:t>
            </a:r>
            <a:endParaRPr sz="34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endParaRPr sz="345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3497" y="2820416"/>
          <a:ext cx="4912995" cy="1737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15"/>
                <a:gridCol w="2461894"/>
              </a:tblGrid>
              <a:tr h="9552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3200">
                          <a:latin typeface="Cambria" panose="02040503050406030204"/>
                          <a:cs typeface="Cambria" panose="02040503050406030204"/>
                        </a:rPr>
                        <a:t>841</a:t>
                      </a:r>
                      <a:endParaRPr lang="en-IN" sz="32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3200" b="1" spc="-114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14</a:t>
                      </a:r>
                      <a:endParaRPr lang="en-IN" sz="3200" b="1" spc="-114" dirty="0">
                        <a:solidFill>
                          <a:srgbClr val="FFFFFF"/>
                        </a:solidFill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770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3200" dirty="0">
                          <a:latin typeface="Cambria" panose="02040503050406030204"/>
                          <a:cs typeface="Cambria" panose="02040503050406030204"/>
                        </a:rPr>
                        <a:t>119</a:t>
                      </a:r>
                      <a:endParaRPr lang="en-IN" sz="3200" dirty="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3200">
                          <a:latin typeface="Cambria" panose="02040503050406030204"/>
                          <a:cs typeface="Cambria" panose="02040503050406030204"/>
                        </a:rPr>
                        <a:t>20</a:t>
                      </a:r>
                      <a:endParaRPr lang="en-IN" sz="32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85115" y="76200"/>
            <a:ext cx="11621135" cy="1353820"/>
          </a:xfrm>
        </p:spPr>
        <p:txBody>
          <a:bodyPr wrap="square"/>
          <a:p>
            <a:r>
              <a:rPr lang="en-US" sz="4400"/>
              <a:t>Predict the </a:t>
            </a:r>
            <a:r>
              <a:rPr lang="en-IN" altLang="en-US" sz="4400"/>
              <a:t>P</a:t>
            </a:r>
            <a:r>
              <a:rPr lang="en-US" sz="4400"/>
              <a:t>robability of Attrition of each </a:t>
            </a:r>
            <a:r>
              <a:rPr lang="en-IN" altLang="en-US" sz="4400"/>
              <a:t>C</a:t>
            </a:r>
            <a:r>
              <a:rPr lang="en-US" sz="4400"/>
              <a:t>ustomer</a:t>
            </a:r>
            <a:endParaRPr lang="en-US" sz="4400"/>
          </a:p>
        </p:txBody>
      </p:sp>
      <p:pic>
        <p:nvPicPr>
          <p:cNvPr id="10" name="Content Placeholder 9" descr="Screenshot (448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447800"/>
            <a:ext cx="10605135" cy="54095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b="0" spc="660" dirty="0">
                <a:latin typeface="Cambria" panose="02040503050406030204"/>
                <a:cs typeface="Cambria" panose="02040503050406030204"/>
              </a:rPr>
              <a:t>FINDINGS</a:t>
            </a:r>
            <a:r>
              <a:rPr b="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b="0" spc="620" dirty="0">
                <a:latin typeface="Cambria" panose="02040503050406030204"/>
                <a:cs typeface="Cambria" panose="02040503050406030204"/>
              </a:rPr>
              <a:t>AND </a:t>
            </a:r>
            <a:r>
              <a:rPr b="0" u="none" spc="-1175" dirty="0">
                <a:latin typeface="Cambria" panose="02040503050406030204"/>
                <a:cs typeface="Cambria" panose="02040503050406030204"/>
              </a:rPr>
              <a:t> </a:t>
            </a:r>
            <a:r>
              <a:rPr b="0" spc="715" dirty="0">
                <a:latin typeface="Cambria" panose="02040503050406030204"/>
                <a:cs typeface="Cambria" panose="02040503050406030204"/>
              </a:rPr>
              <a:t>SUGGESTIONS</a:t>
            </a:r>
            <a:endParaRPr b="0" spc="715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9377" y="2362453"/>
            <a:ext cx="9779000" cy="42379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4945" marR="5080" indent="-182880">
              <a:lnSpc>
                <a:spcPts val="3020"/>
              </a:lnSpc>
              <a:spcBef>
                <a:spcPts val="48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spc="65" dirty="0">
                <a:latin typeface="Cambria" panose="02040503050406030204"/>
                <a:cs typeface="Cambria" panose="02040503050406030204"/>
              </a:rPr>
              <a:t>Try</a:t>
            </a:r>
            <a:r>
              <a:rPr sz="28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40" dirty="0">
                <a:latin typeface="Cambria" panose="02040503050406030204"/>
                <a:cs typeface="Cambria" panose="02040503050406030204"/>
              </a:rPr>
              <a:t>offer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the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better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latin typeface="Cambria" panose="02040503050406030204"/>
                <a:cs typeface="Cambria" panose="02040503050406030204"/>
              </a:rPr>
              <a:t>service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for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the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2800" spc="105" dirty="0">
                <a:latin typeface="Cambria" panose="02040503050406030204"/>
                <a:cs typeface="Cambria" panose="02040503050406030204"/>
              </a:rPr>
              <a:t>attering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customers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latin typeface="Cambria" panose="02040503050406030204"/>
                <a:cs typeface="Cambria" panose="02040503050406030204"/>
              </a:rPr>
              <a:t>,see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how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latin typeface="Cambria" panose="02040503050406030204"/>
                <a:cs typeface="Cambria" panose="02040503050406030204"/>
              </a:rPr>
              <a:t>much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latin typeface="Cambria" panose="02040503050406030204"/>
                <a:cs typeface="Cambria" panose="02040503050406030204"/>
              </a:rPr>
              <a:t>this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impact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before</a:t>
            </a:r>
            <a:r>
              <a:rPr sz="28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and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later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35" dirty="0">
                <a:latin typeface="Cambria" panose="02040503050406030204"/>
                <a:cs typeface="Cambria" panose="02040503050406030204"/>
              </a:rPr>
              <a:t>.Some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latin typeface="Cambria" panose="02040503050406030204"/>
                <a:cs typeface="Cambria" panose="02040503050406030204"/>
              </a:rPr>
              <a:t>may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use </a:t>
            </a:r>
            <a:r>
              <a:rPr sz="2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your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latin typeface="Cambria" panose="02040503050406030204"/>
                <a:cs typeface="Cambria" panose="02040503050406030204"/>
              </a:rPr>
              <a:t>service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better</a:t>
            </a:r>
            <a:r>
              <a:rPr sz="28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40" dirty="0">
                <a:latin typeface="Cambria" panose="02040503050406030204"/>
                <a:cs typeface="Cambria" panose="02040503050406030204"/>
              </a:rPr>
              <a:t>move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latin typeface="Cambria" panose="02040503050406030204"/>
                <a:cs typeface="Cambria" panose="02040503050406030204"/>
              </a:rPr>
              <a:t>them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your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latin typeface="Cambria" panose="02040503050406030204"/>
                <a:cs typeface="Cambria" panose="02040503050406030204"/>
              </a:rPr>
              <a:t>active</a:t>
            </a:r>
            <a:r>
              <a:rPr sz="28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latin typeface="Cambria" panose="02040503050406030204"/>
                <a:cs typeface="Cambria" panose="02040503050406030204"/>
              </a:rPr>
              <a:t>customers.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94945" marR="167640" indent="-182880">
              <a:lnSpc>
                <a:spcPts val="3030"/>
              </a:lnSpc>
              <a:spcBef>
                <a:spcPts val="1205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spc="105" dirty="0">
                <a:latin typeface="Cambria" panose="02040503050406030204"/>
                <a:cs typeface="Cambria" panose="02040503050406030204"/>
              </a:rPr>
              <a:t>Take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the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feedback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30" dirty="0">
                <a:latin typeface="Cambria" panose="02040503050406030204"/>
                <a:cs typeface="Cambria" panose="02040503050406030204"/>
              </a:rPr>
              <a:t>and</a:t>
            </a:r>
            <a:r>
              <a:rPr sz="28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latin typeface="Cambria" panose="02040503050406030204"/>
                <a:cs typeface="Cambria" panose="02040503050406030204"/>
              </a:rPr>
              <a:t>suggestions</a:t>
            </a:r>
            <a:r>
              <a:rPr sz="28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with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in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35" dirty="0">
                <a:latin typeface="Cambria" panose="02040503050406030204"/>
                <a:cs typeface="Cambria" panose="02040503050406030204"/>
              </a:rPr>
              <a:t>period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latin typeface="Cambria" panose="02040503050406030204"/>
                <a:cs typeface="Cambria" panose="02040503050406030204"/>
              </a:rPr>
              <a:t>time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and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improve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latin typeface="Cambria" panose="02040503050406030204"/>
                <a:cs typeface="Cambria" panose="02040503050406030204"/>
              </a:rPr>
              <a:t>it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latin typeface="Cambria" panose="02040503050406030204"/>
                <a:cs typeface="Cambria" panose="02040503050406030204"/>
              </a:rPr>
              <a:t>,strive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for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better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latin typeface="Cambria" panose="02040503050406030204"/>
                <a:cs typeface="Cambria" panose="02040503050406030204"/>
              </a:rPr>
              <a:t>communication.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94945" marR="546735" indent="-182880">
              <a:lnSpc>
                <a:spcPct val="90000"/>
              </a:lnSpc>
              <a:spcBef>
                <a:spcPts val="115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spc="125" dirty="0">
                <a:latin typeface="Cambria" panose="02040503050406030204"/>
                <a:cs typeface="Cambria" panose="02040503050406030204"/>
              </a:rPr>
              <a:t>When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your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are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latin typeface="Cambria" panose="02040503050406030204"/>
                <a:cs typeface="Cambria" panose="02040503050406030204"/>
              </a:rPr>
              <a:t>taking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the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latin typeface="Cambria" panose="02040503050406030204"/>
                <a:cs typeface="Cambria" panose="02040503050406030204"/>
              </a:rPr>
              <a:t>any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change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latin typeface="Cambria" panose="02040503050406030204"/>
                <a:cs typeface="Cambria" panose="02040503050406030204"/>
              </a:rPr>
              <a:t>in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plans</a:t>
            </a:r>
            <a:r>
              <a:rPr sz="28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your </a:t>
            </a:r>
            <a:r>
              <a:rPr sz="2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latin typeface="Cambria" panose="02040503050406030204"/>
                <a:cs typeface="Cambria" panose="02040503050406030204"/>
              </a:rPr>
              <a:t>business</a:t>
            </a:r>
            <a:r>
              <a:rPr sz="28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latin typeface="Cambria" panose="02040503050406030204"/>
                <a:cs typeface="Cambria" panose="02040503050406030204"/>
              </a:rPr>
              <a:t>just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latin typeface="Cambria" panose="02040503050406030204"/>
                <a:cs typeface="Cambria" panose="02040503050406030204"/>
              </a:rPr>
              <a:t>predict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the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latin typeface="Cambria" panose="02040503050406030204"/>
                <a:cs typeface="Cambria" panose="02040503050406030204"/>
              </a:rPr>
              <a:t>positive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and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negative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share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dirty="0">
                <a:latin typeface="Cambria" panose="02040503050406030204"/>
                <a:cs typeface="Cambria" panose="02040503050406030204"/>
              </a:rPr>
              <a:t>of </a:t>
            </a:r>
            <a:r>
              <a:rPr sz="2800" spc="-6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that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35" dirty="0">
                <a:latin typeface="Cambria" panose="02040503050406030204"/>
                <a:cs typeface="Cambria" panose="02040503050406030204"/>
              </a:rPr>
              <a:t>plan.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If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latin typeface="Cambria" panose="02040503050406030204"/>
                <a:cs typeface="Cambria" panose="02040503050406030204"/>
              </a:rPr>
              <a:t>it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is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negative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prepare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the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solution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before </a:t>
            </a:r>
            <a:r>
              <a:rPr sz="28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dirty="0">
                <a:latin typeface="Cambria" panose="02040503050406030204"/>
                <a:cs typeface="Cambria" panose="02040503050406030204"/>
              </a:rPr>
              <a:t>so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40" dirty="0">
                <a:latin typeface="Cambria" panose="02040503050406030204"/>
                <a:cs typeface="Cambria" panose="02040503050406030204"/>
              </a:rPr>
              <a:t>You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can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handy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easily.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715" y="443230"/>
            <a:ext cx="9667240" cy="16008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390" dirty="0"/>
              <a:t>HOW </a:t>
            </a:r>
            <a:r>
              <a:rPr spc="295" dirty="0"/>
              <a:t>TO </a:t>
            </a:r>
            <a:r>
              <a:rPr spc="640" dirty="0"/>
              <a:t>REDUCE </a:t>
            </a:r>
            <a:r>
              <a:rPr u="none" spc="645" dirty="0"/>
              <a:t> </a:t>
            </a:r>
            <a:r>
              <a:rPr spc="555" dirty="0"/>
              <a:t>CUSTOMER</a:t>
            </a:r>
            <a:r>
              <a:rPr spc="180" dirty="0"/>
              <a:t> </a:t>
            </a:r>
            <a:r>
              <a:rPr lang="en-IN" spc="180" dirty="0"/>
              <a:t> </a:t>
            </a:r>
            <a:r>
              <a:rPr lang="en-IN" spc="645" dirty="0"/>
              <a:t>ATTRITION</a:t>
            </a:r>
            <a:endParaRPr lang="en-IN" spc="6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48892" y="1997176"/>
            <a:ext cx="8277859" cy="38468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530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412115" algn="l"/>
              </a:tabLst>
            </a:pPr>
            <a:r>
              <a:rPr spc="210" dirty="0"/>
              <a:t>Lean</a:t>
            </a:r>
            <a:r>
              <a:rPr spc="165" dirty="0"/>
              <a:t> </a:t>
            </a:r>
            <a:r>
              <a:rPr spc="85" dirty="0"/>
              <a:t>into</a:t>
            </a:r>
            <a:r>
              <a:rPr spc="175" dirty="0"/>
              <a:t> </a:t>
            </a:r>
            <a:r>
              <a:rPr spc="70" dirty="0"/>
              <a:t>your</a:t>
            </a:r>
            <a:r>
              <a:rPr spc="180" dirty="0"/>
              <a:t> </a:t>
            </a:r>
            <a:r>
              <a:rPr spc="80" dirty="0"/>
              <a:t>best</a:t>
            </a:r>
            <a:r>
              <a:rPr spc="185" dirty="0"/>
              <a:t> </a:t>
            </a:r>
            <a:r>
              <a:rPr spc="100" dirty="0"/>
              <a:t>customers.</a:t>
            </a:r>
            <a:endParaRPr spc="100" dirty="0"/>
          </a:p>
          <a:p>
            <a:pPr marL="411480" indent="-399415">
              <a:lnSpc>
                <a:spcPct val="100000"/>
              </a:lnSpc>
              <a:spcBef>
                <a:spcPts val="430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412115" algn="l"/>
              </a:tabLst>
            </a:pPr>
            <a:r>
              <a:rPr spc="195" dirty="0"/>
              <a:t>Be</a:t>
            </a:r>
            <a:r>
              <a:rPr spc="165" dirty="0"/>
              <a:t> </a:t>
            </a:r>
            <a:r>
              <a:rPr spc="75" dirty="0"/>
              <a:t>proactive</a:t>
            </a:r>
            <a:r>
              <a:rPr spc="165" dirty="0"/>
              <a:t> </a:t>
            </a:r>
            <a:r>
              <a:rPr spc="120" dirty="0"/>
              <a:t>with</a:t>
            </a:r>
            <a:r>
              <a:rPr spc="175" dirty="0"/>
              <a:t> </a:t>
            </a:r>
            <a:r>
              <a:rPr spc="110" dirty="0"/>
              <a:t>communication.</a:t>
            </a:r>
            <a:endParaRPr spc="110" dirty="0"/>
          </a:p>
          <a:p>
            <a:pPr marL="299085" indent="-287020">
              <a:lnSpc>
                <a:spcPct val="100000"/>
              </a:lnSpc>
              <a:spcBef>
                <a:spcPts val="435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299720" algn="l"/>
              </a:tabLst>
            </a:pPr>
            <a:r>
              <a:rPr spc="140" dirty="0"/>
              <a:t>Define</a:t>
            </a:r>
            <a:r>
              <a:rPr spc="150" dirty="0"/>
              <a:t> </a:t>
            </a:r>
            <a:r>
              <a:rPr spc="220" dirty="0"/>
              <a:t>a</a:t>
            </a:r>
            <a:r>
              <a:rPr spc="170" dirty="0"/>
              <a:t> </a:t>
            </a:r>
            <a:r>
              <a:rPr spc="105" dirty="0"/>
              <a:t>roadmap</a:t>
            </a:r>
            <a:r>
              <a:rPr spc="180" dirty="0"/>
              <a:t> </a:t>
            </a:r>
            <a:r>
              <a:rPr spc="30" dirty="0"/>
              <a:t>for</a:t>
            </a:r>
            <a:r>
              <a:rPr spc="160" dirty="0"/>
              <a:t> </a:t>
            </a:r>
            <a:r>
              <a:rPr spc="70" dirty="0"/>
              <a:t>your</a:t>
            </a:r>
            <a:r>
              <a:rPr spc="180" dirty="0"/>
              <a:t> </a:t>
            </a:r>
            <a:r>
              <a:rPr spc="75" dirty="0"/>
              <a:t>new</a:t>
            </a:r>
            <a:r>
              <a:rPr spc="150" dirty="0"/>
              <a:t> </a:t>
            </a:r>
            <a:r>
              <a:rPr spc="100" dirty="0"/>
              <a:t>customers.</a:t>
            </a:r>
            <a:endParaRPr spc="100" dirty="0"/>
          </a:p>
          <a:p>
            <a:pPr marL="299085" indent="-287020">
              <a:lnSpc>
                <a:spcPct val="100000"/>
              </a:lnSpc>
              <a:spcBef>
                <a:spcPts val="435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299720" algn="l"/>
              </a:tabLst>
            </a:pPr>
            <a:r>
              <a:rPr spc="145" dirty="0"/>
              <a:t>Offer</a:t>
            </a:r>
            <a:r>
              <a:rPr spc="130" dirty="0"/>
              <a:t> </a:t>
            </a:r>
            <a:r>
              <a:rPr spc="114" dirty="0"/>
              <a:t>incentives.</a:t>
            </a:r>
            <a:endParaRPr spc="114" dirty="0"/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299720" algn="l"/>
              </a:tabLst>
            </a:pPr>
            <a:r>
              <a:rPr spc="210" dirty="0"/>
              <a:t>Ask</a:t>
            </a:r>
            <a:r>
              <a:rPr spc="170" dirty="0"/>
              <a:t> </a:t>
            </a:r>
            <a:r>
              <a:rPr spc="30" dirty="0"/>
              <a:t>for</a:t>
            </a:r>
            <a:r>
              <a:rPr spc="170" dirty="0"/>
              <a:t> </a:t>
            </a:r>
            <a:r>
              <a:rPr spc="85" dirty="0"/>
              <a:t>feedback</a:t>
            </a:r>
            <a:r>
              <a:rPr spc="150" dirty="0"/>
              <a:t> </a:t>
            </a:r>
            <a:r>
              <a:rPr spc="100" dirty="0"/>
              <a:t>often.</a:t>
            </a:r>
            <a:endParaRPr spc="100" dirty="0"/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299720" algn="l"/>
              </a:tabLst>
            </a:pPr>
            <a:r>
              <a:rPr spc="145" dirty="0"/>
              <a:t>Analyze</a:t>
            </a:r>
            <a:r>
              <a:rPr spc="175" dirty="0"/>
              <a:t> </a:t>
            </a:r>
            <a:r>
              <a:rPr lang="en-IN" spc="175" dirty="0"/>
              <a:t>attrition </a:t>
            </a:r>
            <a:r>
              <a:rPr spc="105" dirty="0"/>
              <a:t>when</a:t>
            </a:r>
            <a:r>
              <a:rPr spc="140" dirty="0"/>
              <a:t> it</a:t>
            </a:r>
            <a:r>
              <a:rPr spc="175" dirty="0"/>
              <a:t> </a:t>
            </a:r>
            <a:r>
              <a:rPr spc="135" dirty="0"/>
              <a:t>happens.</a:t>
            </a:r>
            <a:endParaRPr spc="135" dirty="0"/>
          </a:p>
          <a:p>
            <a:pPr marL="299085" indent="-287020">
              <a:lnSpc>
                <a:spcPct val="100000"/>
              </a:lnSpc>
              <a:spcBef>
                <a:spcPts val="435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299720" algn="l"/>
              </a:tabLst>
            </a:pPr>
            <a:r>
              <a:rPr spc="229" dirty="0"/>
              <a:t>Stay</a:t>
            </a:r>
            <a:r>
              <a:rPr spc="135" dirty="0"/>
              <a:t> </a:t>
            </a:r>
            <a:r>
              <a:rPr spc="95" dirty="0"/>
              <a:t>competitive.</a:t>
            </a:r>
            <a:endParaRPr spc="9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892" y="328929"/>
            <a:ext cx="4927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720" dirty="0">
                <a:latin typeface="Cambria" panose="02040503050406030204"/>
                <a:cs typeface="Cambria" panose="02040503050406030204"/>
              </a:rPr>
              <a:t>CONCLUSION</a:t>
            </a:r>
            <a:endParaRPr b="0" spc="72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43177" y="1828800"/>
            <a:ext cx="9863455" cy="496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255" indent="-250190">
              <a:lnSpc>
                <a:spcPts val="3305"/>
              </a:lnSpc>
              <a:spcBef>
                <a:spcPts val="105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262890" algn="l"/>
              </a:tabLst>
            </a:pPr>
            <a:r>
              <a:rPr sz="2900" spc="140" dirty="0">
                <a:latin typeface="Cambria" panose="02040503050406030204"/>
                <a:cs typeface="Cambria" panose="02040503050406030204"/>
              </a:rPr>
              <a:t>The</a:t>
            </a:r>
            <a:r>
              <a:rPr sz="29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importance</a:t>
            </a:r>
            <a:r>
              <a:rPr sz="29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dirty="0">
                <a:latin typeface="Cambria" panose="02040503050406030204"/>
                <a:cs typeface="Cambria" panose="02040503050406030204"/>
              </a:rPr>
              <a:t>of</a:t>
            </a:r>
            <a:r>
              <a:rPr sz="29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25" dirty="0">
                <a:latin typeface="Cambria" panose="02040503050406030204"/>
                <a:cs typeface="Cambria" panose="02040503050406030204"/>
              </a:rPr>
              <a:t>this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type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dirty="0">
                <a:latin typeface="Cambria" panose="02040503050406030204"/>
                <a:cs typeface="Cambria" panose="02040503050406030204"/>
              </a:rPr>
              <a:t>of</a:t>
            </a:r>
            <a:r>
              <a:rPr sz="29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2900" spc="140" dirty="0">
                <a:latin typeface="Cambria" panose="02040503050406030204"/>
                <a:cs typeface="Cambria" panose="02040503050406030204"/>
              </a:rPr>
              <a:t>Models predivtion and analysis </a:t>
            </a:r>
            <a:r>
              <a:rPr sz="2900" spc="100" dirty="0">
                <a:latin typeface="Cambria" panose="02040503050406030204"/>
                <a:cs typeface="Cambria" panose="02040503050406030204"/>
              </a:rPr>
              <a:t>is</a:t>
            </a:r>
            <a:r>
              <a:rPr sz="29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25" dirty="0">
                <a:latin typeface="Cambria" panose="02040503050406030204"/>
                <a:cs typeface="Cambria" panose="02040503050406030204"/>
              </a:rPr>
              <a:t>to</a:t>
            </a:r>
            <a:r>
              <a:rPr sz="29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95" dirty="0">
                <a:latin typeface="Cambria" panose="02040503050406030204"/>
                <a:cs typeface="Cambria" panose="02040503050406030204"/>
              </a:rPr>
              <a:t>help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companies</a:t>
            </a:r>
            <a:r>
              <a:rPr sz="29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make</a:t>
            </a:r>
            <a:r>
              <a:rPr sz="29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45" dirty="0">
                <a:latin typeface="Cambria" panose="02040503050406030204"/>
                <a:cs typeface="Cambria" panose="02040503050406030204"/>
              </a:rPr>
              <a:t>more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profit.</a:t>
            </a:r>
            <a:endParaRPr sz="2900">
              <a:latin typeface="Cambria" panose="02040503050406030204"/>
              <a:cs typeface="Cambria" panose="02040503050406030204"/>
            </a:endParaRPr>
          </a:p>
          <a:p>
            <a:pPr marL="194945" marR="5080" indent="-182880">
              <a:lnSpc>
                <a:spcPts val="3130"/>
              </a:lnSpc>
              <a:spcBef>
                <a:spcPts val="1245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365125" algn="l"/>
                <a:tab pos="1222375" algn="l"/>
              </a:tabLst>
            </a:pPr>
            <a:r>
              <a:rPr sz="2900" spc="190" dirty="0">
                <a:latin typeface="Cambria" panose="02040503050406030204"/>
                <a:cs typeface="Cambria" panose="02040503050406030204"/>
              </a:rPr>
              <a:t>It</a:t>
            </a:r>
            <a:r>
              <a:rPr sz="29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55" dirty="0">
                <a:latin typeface="Cambria" panose="02040503050406030204"/>
                <a:cs typeface="Cambria" panose="02040503050406030204"/>
              </a:rPr>
              <a:t>has</a:t>
            </a:r>
            <a:r>
              <a:rPr sz="29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25" dirty="0">
                <a:latin typeface="Cambria" panose="02040503050406030204"/>
                <a:cs typeface="Cambria" panose="02040503050406030204"/>
              </a:rPr>
              <a:t>become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known</a:t>
            </a:r>
            <a:r>
              <a:rPr sz="29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65" dirty="0">
                <a:latin typeface="Cambria" panose="02040503050406030204"/>
                <a:cs typeface="Cambria" panose="02040503050406030204"/>
              </a:rPr>
              <a:t>that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predicting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2900" spc="145" dirty="0">
                <a:latin typeface="Cambria" panose="02040503050406030204"/>
                <a:cs typeface="Cambria" panose="02040503050406030204"/>
              </a:rPr>
              <a:t>Attrition</a:t>
            </a:r>
            <a:r>
              <a:rPr sz="29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00" dirty="0">
                <a:latin typeface="Cambria" panose="02040503050406030204"/>
                <a:cs typeface="Cambria" panose="02040503050406030204"/>
              </a:rPr>
              <a:t>is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35" dirty="0">
                <a:latin typeface="Cambria" panose="02040503050406030204"/>
                <a:cs typeface="Cambria" panose="02040503050406030204"/>
              </a:rPr>
              <a:t>one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dirty="0">
                <a:latin typeface="Cambria" panose="02040503050406030204"/>
                <a:cs typeface="Cambria" panose="02040503050406030204"/>
              </a:rPr>
              <a:t>of</a:t>
            </a:r>
            <a:r>
              <a:rPr sz="29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14" dirty="0">
                <a:latin typeface="Cambria" panose="02040503050406030204"/>
                <a:cs typeface="Cambria" panose="02040503050406030204"/>
              </a:rPr>
              <a:t>the </a:t>
            </a:r>
            <a:r>
              <a:rPr sz="2900" spc="-6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75" dirty="0">
                <a:latin typeface="Cambria" panose="02040503050406030204"/>
                <a:cs typeface="Cambria" panose="02040503050406030204"/>
              </a:rPr>
              <a:t>most	</a:t>
            </a:r>
            <a:r>
              <a:rPr sz="2900" spc="105" dirty="0">
                <a:latin typeface="Cambria" panose="02040503050406030204"/>
                <a:cs typeface="Cambria" panose="02040503050406030204"/>
              </a:rPr>
              <a:t>important </a:t>
            </a:r>
            <a:r>
              <a:rPr sz="2900" spc="55" dirty="0">
                <a:latin typeface="Cambria" panose="02040503050406030204"/>
                <a:cs typeface="Cambria" panose="02040503050406030204"/>
              </a:rPr>
              <a:t>sources </a:t>
            </a:r>
            <a:r>
              <a:rPr sz="2900" dirty="0">
                <a:latin typeface="Cambria" panose="02040503050406030204"/>
                <a:cs typeface="Cambria" panose="02040503050406030204"/>
              </a:rPr>
              <a:t>of</a:t>
            </a:r>
            <a:r>
              <a:rPr sz="2900" spc="63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65" dirty="0">
                <a:latin typeface="Cambria" panose="02040503050406030204"/>
                <a:cs typeface="Cambria" panose="02040503050406030204"/>
              </a:rPr>
              <a:t>income </a:t>
            </a:r>
            <a:r>
              <a:rPr sz="2900" spc="25" dirty="0">
                <a:latin typeface="Cambria" panose="02040503050406030204"/>
                <a:cs typeface="Cambria" panose="02040503050406030204"/>
              </a:rPr>
              <a:t>to  </a:t>
            </a:r>
            <a:r>
              <a:rPr lang="en-IN" sz="2900" spc="30" dirty="0">
                <a:latin typeface="Cambria" panose="02040503050406030204"/>
                <a:cs typeface="Cambria" panose="02040503050406030204"/>
              </a:rPr>
              <a:t>Cell phone service</a:t>
            </a:r>
            <a:r>
              <a:rPr sz="29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95" dirty="0">
                <a:latin typeface="Cambria" panose="02040503050406030204"/>
                <a:cs typeface="Cambria" panose="02040503050406030204"/>
              </a:rPr>
              <a:t>companies.</a:t>
            </a:r>
            <a:endParaRPr sz="2900">
              <a:latin typeface="Cambria" panose="02040503050406030204"/>
              <a:cs typeface="Cambria" panose="02040503050406030204"/>
            </a:endParaRPr>
          </a:p>
          <a:p>
            <a:pPr marL="262255" indent="-250190">
              <a:lnSpc>
                <a:spcPts val="3305"/>
              </a:lnSpc>
              <a:spcBef>
                <a:spcPts val="815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262890" algn="l"/>
              </a:tabLst>
            </a:pPr>
            <a:r>
              <a:rPr sz="2900" spc="145" dirty="0">
                <a:latin typeface="Cambria" panose="02040503050406030204"/>
                <a:cs typeface="Cambria" panose="02040503050406030204"/>
              </a:rPr>
              <a:t>Hence,</a:t>
            </a:r>
            <a:r>
              <a:rPr sz="29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25" dirty="0">
                <a:latin typeface="Cambria" panose="02040503050406030204"/>
                <a:cs typeface="Cambria" panose="02040503050406030204"/>
              </a:rPr>
              <a:t>this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90" dirty="0">
                <a:latin typeface="Cambria" panose="02040503050406030204"/>
                <a:cs typeface="Cambria" panose="02040503050406030204"/>
              </a:rPr>
              <a:t>research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10" dirty="0">
                <a:latin typeface="Cambria" panose="02040503050406030204"/>
                <a:cs typeface="Cambria" panose="02040503050406030204"/>
              </a:rPr>
              <a:t>aimed</a:t>
            </a:r>
            <a:r>
              <a:rPr sz="29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25" dirty="0">
                <a:latin typeface="Cambria" panose="02040503050406030204"/>
                <a:cs typeface="Cambria" panose="02040503050406030204"/>
              </a:rPr>
              <a:t>to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95" dirty="0">
                <a:latin typeface="Cambria" panose="02040503050406030204"/>
                <a:cs typeface="Cambria" panose="02040503050406030204"/>
              </a:rPr>
              <a:t>build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95" dirty="0">
                <a:latin typeface="Cambria" panose="02040503050406030204"/>
                <a:cs typeface="Cambria" panose="02040503050406030204"/>
              </a:rPr>
              <a:t>a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05" dirty="0">
                <a:latin typeface="Cambria" panose="02040503050406030204"/>
                <a:cs typeface="Cambria" panose="02040503050406030204"/>
              </a:rPr>
              <a:t>system</a:t>
            </a:r>
            <a:endParaRPr sz="2900">
              <a:latin typeface="Cambria" panose="02040503050406030204"/>
              <a:cs typeface="Cambria" panose="02040503050406030204"/>
            </a:endParaRPr>
          </a:p>
          <a:p>
            <a:pPr marL="194945">
              <a:lnSpc>
                <a:spcPts val="3305"/>
              </a:lnSpc>
            </a:pPr>
            <a:r>
              <a:rPr sz="2900" spc="160" dirty="0">
                <a:latin typeface="Cambria" panose="02040503050406030204"/>
                <a:cs typeface="Cambria" panose="02040503050406030204"/>
              </a:rPr>
              <a:t>that</a:t>
            </a:r>
            <a:r>
              <a:rPr sz="29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70" dirty="0">
                <a:latin typeface="Cambria" panose="02040503050406030204"/>
                <a:cs typeface="Cambria" panose="02040503050406030204"/>
              </a:rPr>
              <a:t>predicts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14" dirty="0">
                <a:latin typeface="Cambria" panose="02040503050406030204"/>
                <a:cs typeface="Cambria" panose="02040503050406030204"/>
              </a:rPr>
              <a:t>the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20" dirty="0">
                <a:latin typeface="Cambria" panose="02040503050406030204"/>
                <a:cs typeface="Cambria" panose="02040503050406030204"/>
              </a:rPr>
              <a:t>churn</a:t>
            </a:r>
            <a:r>
              <a:rPr sz="29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dirty="0">
                <a:latin typeface="Cambria" panose="02040503050406030204"/>
                <a:cs typeface="Cambria" panose="02040503050406030204"/>
              </a:rPr>
              <a:t>of</a:t>
            </a:r>
            <a:r>
              <a:rPr sz="29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customers</a:t>
            </a:r>
            <a:r>
              <a:rPr sz="29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2900" spc="105" dirty="0">
                <a:latin typeface="Cambria" panose="02040503050406030204"/>
                <a:cs typeface="Cambria" panose="02040503050406030204"/>
              </a:rPr>
              <a:t>cell phone service</a:t>
            </a:r>
            <a:r>
              <a:rPr sz="29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60" dirty="0">
                <a:latin typeface="Cambria" panose="02040503050406030204"/>
                <a:cs typeface="Cambria" panose="02040503050406030204"/>
              </a:rPr>
              <a:t>company.</a:t>
            </a:r>
            <a:endParaRPr sz="2900">
              <a:latin typeface="Cambria" panose="02040503050406030204"/>
              <a:cs typeface="Cambria" panose="02040503050406030204"/>
            </a:endParaRPr>
          </a:p>
          <a:p>
            <a:pPr marL="194945" marR="419735" indent="-182880">
              <a:lnSpc>
                <a:spcPts val="3130"/>
              </a:lnSpc>
              <a:spcBef>
                <a:spcPts val="1245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262890" algn="l"/>
              </a:tabLst>
            </a:pPr>
            <a:r>
              <a:rPr sz="2900" spc="110" dirty="0">
                <a:latin typeface="Cambria" panose="02040503050406030204"/>
                <a:cs typeface="Cambria" panose="02040503050406030204"/>
              </a:rPr>
              <a:t>These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60" dirty="0">
                <a:latin typeface="Cambria" panose="02040503050406030204"/>
                <a:cs typeface="Cambria" panose="02040503050406030204"/>
              </a:rPr>
              <a:t>prediction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60" dirty="0">
                <a:latin typeface="Cambria" panose="02040503050406030204"/>
                <a:cs typeface="Cambria" panose="02040503050406030204"/>
              </a:rPr>
              <a:t>models</a:t>
            </a:r>
            <a:r>
              <a:rPr sz="29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70" dirty="0">
                <a:latin typeface="Cambria" panose="02040503050406030204"/>
                <a:cs typeface="Cambria" panose="02040503050406030204"/>
              </a:rPr>
              <a:t>need</a:t>
            </a:r>
            <a:r>
              <a:rPr sz="29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25" dirty="0">
                <a:latin typeface="Cambria" panose="02040503050406030204"/>
                <a:cs typeface="Cambria" panose="02040503050406030204"/>
              </a:rPr>
              <a:t>to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90" dirty="0">
                <a:latin typeface="Cambria" panose="02040503050406030204"/>
                <a:cs typeface="Cambria" panose="02040503050406030204"/>
              </a:rPr>
              <a:t>achieve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high</a:t>
            </a:r>
            <a:r>
              <a:rPr sz="29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405" dirty="0">
                <a:latin typeface="Cambria" panose="02040503050406030204"/>
                <a:cs typeface="Cambria" panose="02040503050406030204"/>
              </a:rPr>
              <a:t>AUC </a:t>
            </a:r>
            <a:r>
              <a:rPr sz="2900" spc="409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30" dirty="0">
                <a:latin typeface="Cambria" panose="02040503050406030204"/>
                <a:cs typeface="Cambria" panose="02040503050406030204"/>
              </a:rPr>
              <a:t>values. </a:t>
            </a:r>
            <a:r>
              <a:rPr sz="2900" spc="-70" dirty="0">
                <a:latin typeface="Cambria" panose="02040503050406030204"/>
                <a:cs typeface="Cambria" panose="02040503050406030204"/>
              </a:rPr>
              <a:t>To</a:t>
            </a:r>
            <a:r>
              <a:rPr sz="29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00" dirty="0">
                <a:latin typeface="Cambria" panose="02040503050406030204"/>
                <a:cs typeface="Cambria" panose="02040503050406030204"/>
              </a:rPr>
              <a:t>test </a:t>
            </a:r>
            <a:r>
              <a:rPr sz="2900" spc="130" dirty="0">
                <a:latin typeface="Cambria" panose="02040503050406030204"/>
                <a:cs typeface="Cambria" panose="02040503050406030204"/>
              </a:rPr>
              <a:t>and </a:t>
            </a:r>
            <a:r>
              <a:rPr sz="2900" spc="135" dirty="0">
                <a:latin typeface="Cambria" panose="02040503050406030204"/>
                <a:cs typeface="Cambria" panose="02040503050406030204"/>
              </a:rPr>
              <a:t>train </a:t>
            </a:r>
            <a:r>
              <a:rPr sz="2900" spc="114" dirty="0">
                <a:latin typeface="Cambria" panose="02040503050406030204"/>
                <a:cs typeface="Cambria" panose="02040503050406030204"/>
              </a:rPr>
              <a:t>the 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model, </a:t>
            </a:r>
            <a:r>
              <a:rPr sz="2900" spc="114" dirty="0">
                <a:latin typeface="Cambria" panose="02040503050406030204"/>
                <a:cs typeface="Cambria" panose="02040503050406030204"/>
              </a:rPr>
              <a:t>the </a:t>
            </a:r>
            <a:r>
              <a:rPr sz="2900" spc="110" dirty="0">
                <a:latin typeface="Cambria" panose="02040503050406030204"/>
                <a:cs typeface="Cambria" panose="02040503050406030204"/>
              </a:rPr>
              <a:t>sample 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data </a:t>
            </a:r>
            <a:r>
              <a:rPr sz="2900" spc="100" dirty="0">
                <a:latin typeface="Cambria" panose="02040503050406030204"/>
                <a:cs typeface="Cambria" panose="02040503050406030204"/>
              </a:rPr>
              <a:t>is </a:t>
            </a:r>
            <a:r>
              <a:rPr sz="2900" spc="-6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70" dirty="0">
                <a:latin typeface="Cambria" panose="02040503050406030204"/>
                <a:cs typeface="Cambria" panose="02040503050406030204"/>
              </a:rPr>
              <a:t>divided</a:t>
            </a:r>
            <a:r>
              <a:rPr sz="29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into</a:t>
            </a:r>
            <a:r>
              <a:rPr sz="29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70%</a:t>
            </a:r>
            <a:r>
              <a:rPr sz="29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30" dirty="0">
                <a:latin typeface="Cambria" panose="02040503050406030204"/>
                <a:cs typeface="Cambria" panose="02040503050406030204"/>
              </a:rPr>
              <a:t>for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30" dirty="0">
                <a:latin typeface="Cambria" panose="02040503050406030204"/>
                <a:cs typeface="Cambria" panose="02040503050406030204"/>
              </a:rPr>
              <a:t>training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35" dirty="0">
                <a:latin typeface="Cambria" panose="02040503050406030204"/>
                <a:cs typeface="Cambria" panose="02040503050406030204"/>
              </a:rPr>
              <a:t>and</a:t>
            </a:r>
            <a:r>
              <a:rPr sz="29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30%</a:t>
            </a:r>
            <a:r>
              <a:rPr sz="29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30" dirty="0">
                <a:latin typeface="Cambria" panose="02040503050406030204"/>
                <a:cs typeface="Cambria" panose="02040503050406030204"/>
              </a:rPr>
              <a:t>for</a:t>
            </a:r>
            <a:r>
              <a:rPr sz="29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25" dirty="0">
                <a:latin typeface="Cambria" panose="02040503050406030204"/>
                <a:cs typeface="Cambria" panose="02040503050406030204"/>
              </a:rPr>
              <a:t>testing.</a:t>
            </a:r>
            <a:endParaRPr sz="29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813561"/>
            <a:ext cx="57645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610" dirty="0">
                <a:latin typeface="Cambria" panose="02040503050406030204"/>
                <a:cs typeface="Cambria" panose="02040503050406030204"/>
              </a:rPr>
              <a:t>INTRODUCTION</a:t>
            </a:r>
            <a:endParaRPr b="0" spc="61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107818"/>
            <a:ext cx="6523355" cy="40811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lang="en-IN" sz="2800" b="1" spc="90" dirty="0">
                <a:latin typeface="Cambria" panose="02040503050406030204"/>
                <a:cs typeface="Cambria" panose="02040503050406030204"/>
              </a:rPr>
              <a:t>Attrition </a:t>
            </a:r>
            <a:r>
              <a:rPr sz="2800" b="1" spc="-45" dirty="0">
                <a:latin typeface="Cambria" panose="02040503050406030204"/>
                <a:cs typeface="Cambria" panose="02040503050406030204"/>
              </a:rPr>
              <a:t>prediction</a:t>
            </a:r>
            <a:r>
              <a:rPr sz="2800" b="1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is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one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the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most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 popular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Big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04" dirty="0">
                <a:latin typeface="Cambria" panose="02040503050406030204"/>
                <a:cs typeface="Cambria" panose="02040503050406030204"/>
              </a:rPr>
              <a:t>Data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use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latin typeface="Cambria" panose="02040503050406030204"/>
                <a:cs typeface="Cambria" panose="02040503050406030204"/>
              </a:rPr>
              <a:t>cases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latin typeface="Cambria" panose="02040503050406030204"/>
                <a:cs typeface="Cambria" panose="02040503050406030204"/>
              </a:rPr>
              <a:t>in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business. </a:t>
            </a:r>
            <a:r>
              <a:rPr sz="2800" spc="-6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It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consists</a:t>
            </a:r>
            <a:r>
              <a:rPr sz="28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latin typeface="Cambria" panose="02040503050406030204"/>
                <a:cs typeface="Cambria" panose="02040503050406030204"/>
              </a:rPr>
              <a:t>detecting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customers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who </a:t>
            </a:r>
            <a:r>
              <a:rPr sz="28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are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likely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latin typeface="Cambria" panose="02040503050406030204"/>
                <a:cs typeface="Cambria" panose="02040503050406030204"/>
              </a:rPr>
              <a:t>cancel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latin typeface="Cambria" panose="02040503050406030204"/>
                <a:cs typeface="Cambria" panose="02040503050406030204"/>
              </a:rPr>
              <a:t>a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subscription</a:t>
            </a:r>
            <a:r>
              <a:rPr sz="28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latin typeface="Cambria" panose="02040503050406030204"/>
                <a:cs typeface="Cambria" panose="02040503050406030204"/>
              </a:rPr>
              <a:t>a </a:t>
            </a:r>
            <a:r>
              <a:rPr sz="28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service.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22225">
              <a:lnSpc>
                <a:spcPct val="90000"/>
              </a:lnSpc>
              <a:spcBef>
                <a:spcPts val="1200"/>
              </a:spcBef>
            </a:pPr>
            <a:r>
              <a:rPr lang="en-IN" sz="2800" b="1" spc="90" dirty="0">
                <a:latin typeface="Cambria" panose="02040503050406030204"/>
                <a:cs typeface="Cambria" panose="02040503050406030204"/>
              </a:rPr>
              <a:t>Attrition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is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latin typeface="Cambria" panose="02040503050406030204"/>
                <a:cs typeface="Cambria" panose="02040503050406030204"/>
              </a:rPr>
              <a:t>a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0" dirty="0">
                <a:latin typeface="Cambria" panose="02040503050406030204"/>
                <a:cs typeface="Cambria" panose="02040503050406030204"/>
              </a:rPr>
              <a:t>problem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for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2800" spc="55" dirty="0">
                <a:latin typeface="Cambria" panose="02040503050406030204"/>
                <a:cs typeface="Cambria" panose="02040503050406030204"/>
              </a:rPr>
              <a:t>cell phone service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companies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because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latin typeface="Cambria" panose="02040503050406030204"/>
                <a:cs typeface="Cambria" panose="02040503050406030204"/>
              </a:rPr>
              <a:t>it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is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40" dirty="0">
                <a:latin typeface="Cambria" panose="02040503050406030204"/>
                <a:cs typeface="Cambria" panose="02040503050406030204"/>
              </a:rPr>
              <a:t>more</a:t>
            </a:r>
            <a:r>
              <a:rPr sz="28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expensive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latin typeface="Cambria" panose="02040503050406030204"/>
                <a:cs typeface="Cambria" panose="02040503050406030204"/>
              </a:rPr>
              <a:t>acquire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latin typeface="Cambria" panose="02040503050406030204"/>
                <a:cs typeface="Cambria" panose="02040503050406030204"/>
              </a:rPr>
              <a:t>a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latin typeface="Cambria" panose="02040503050406030204"/>
                <a:cs typeface="Cambria" panose="02040503050406030204"/>
              </a:rPr>
              <a:t>new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latin typeface="Cambria" panose="02040503050406030204"/>
                <a:cs typeface="Cambria" panose="02040503050406030204"/>
              </a:rPr>
              <a:t>customer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than </a:t>
            </a:r>
            <a:r>
              <a:rPr sz="2800" spc="20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keep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your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existing</a:t>
            </a:r>
            <a:r>
              <a:rPr sz="2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latin typeface="Cambria" panose="02040503050406030204"/>
                <a:cs typeface="Cambria" panose="02040503050406030204"/>
              </a:rPr>
              <a:t>one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from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latin typeface="Cambria" panose="02040503050406030204"/>
                <a:cs typeface="Cambria" panose="02040503050406030204"/>
              </a:rPr>
              <a:t>leaving.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915" y="998982"/>
            <a:ext cx="224218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Cambria" panose="02040503050406030204"/>
                <a:cs typeface="Cambria" panose="02040503050406030204"/>
              </a:rPr>
              <a:t>Wireless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companies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today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measure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voluntary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1800" spc="70" dirty="0">
                <a:latin typeface="Cambria" panose="02040503050406030204"/>
                <a:cs typeface="Cambria" panose="02040503050406030204"/>
              </a:rPr>
              <a:t>a</a:t>
            </a:r>
            <a:r>
              <a:rPr lang="en-IN" sz="1800" spc="75" dirty="0">
                <a:latin typeface="Cambria" panose="02040503050406030204"/>
                <a:cs typeface="Cambria" panose="02040503050406030204"/>
              </a:rPr>
              <a:t>ttrition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by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monthly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figure,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such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1.9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percent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or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2.1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percent.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892" y="470661"/>
            <a:ext cx="7647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735" dirty="0">
                <a:latin typeface="Cambria" panose="02040503050406030204"/>
                <a:cs typeface="Cambria" panose="02040503050406030204"/>
              </a:rPr>
              <a:t>PROJECT</a:t>
            </a:r>
            <a:r>
              <a:rPr b="0" u="none" spc="285" dirty="0">
                <a:latin typeface="Cambria" panose="02040503050406030204"/>
                <a:cs typeface="Cambria" panose="02040503050406030204"/>
              </a:rPr>
              <a:t> </a:t>
            </a:r>
            <a:r>
              <a:rPr b="0" u="none" spc="455" dirty="0">
                <a:latin typeface="Cambria" panose="02040503050406030204"/>
                <a:cs typeface="Cambria" panose="02040503050406030204"/>
              </a:rPr>
              <a:t>OBJECTIVE</a:t>
            </a:r>
            <a:endParaRPr b="0" u="none" spc="455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1288" y="1237488"/>
            <a:ext cx="7632700" cy="33655"/>
          </a:xfrm>
          <a:custGeom>
            <a:avLst/>
            <a:gdLst/>
            <a:ahLst/>
            <a:cxnLst/>
            <a:rect l="l" t="t" r="r" b="b"/>
            <a:pathLst>
              <a:path w="7632700" h="33655">
                <a:moveTo>
                  <a:pt x="7632192" y="0"/>
                </a:moveTo>
                <a:lnTo>
                  <a:pt x="0" y="0"/>
                </a:lnTo>
                <a:lnTo>
                  <a:pt x="0" y="33527"/>
                </a:lnTo>
                <a:lnTo>
                  <a:pt x="7632192" y="33527"/>
                </a:lnTo>
                <a:lnTo>
                  <a:pt x="7632192" y="0"/>
                </a:lnTo>
                <a:close/>
              </a:path>
            </a:pathLst>
          </a:custGeom>
          <a:solidFill>
            <a:srgbClr val="9E36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8892" y="1805880"/>
            <a:ext cx="6892290" cy="32448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52730" indent="-240665">
              <a:lnSpc>
                <a:spcPct val="100000"/>
              </a:lnSpc>
              <a:spcBef>
                <a:spcPts val="97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spc="-75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latin typeface="Cambria" panose="02040503050406030204"/>
                <a:cs typeface="Cambria" panose="02040503050406030204"/>
              </a:rPr>
              <a:t>predict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Customer</a:t>
            </a:r>
            <a:r>
              <a:rPr sz="2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2800" spc="155" dirty="0">
                <a:latin typeface="Cambria" panose="02040503050406030204"/>
                <a:cs typeface="Cambria" panose="02040503050406030204"/>
              </a:rPr>
              <a:t>Attering</a:t>
            </a:r>
            <a:r>
              <a:rPr sz="2800" spc="195" dirty="0">
                <a:latin typeface="Cambria" panose="02040503050406030204"/>
                <a:cs typeface="Cambria" panose="02040503050406030204"/>
              </a:rPr>
              <a:t>.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94945" marR="132715" indent="-182880">
              <a:lnSpc>
                <a:spcPts val="3020"/>
              </a:lnSpc>
              <a:spcBef>
                <a:spcPts val="125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spc="190" dirty="0">
                <a:latin typeface="Cambria" panose="02040503050406030204"/>
                <a:cs typeface="Cambria" panose="02040503050406030204"/>
              </a:rPr>
              <a:t>Understanding of variables.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94945" marR="5080" indent="-182880">
              <a:lnSpc>
                <a:spcPct val="90000"/>
              </a:lnSpc>
              <a:spcBef>
                <a:spcPts val="116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dirty="0">
                <a:latin typeface="Cambria" panose="02040503050406030204"/>
                <a:cs typeface="Cambria" panose="02040503050406030204"/>
              </a:rPr>
              <a:t>Missing values treatment</a:t>
            </a:r>
            <a:r>
              <a:rPr lang="en-IN" sz="2800" dirty="0">
                <a:latin typeface="Cambria" panose="02040503050406030204"/>
                <a:cs typeface="Cambria" panose="02040503050406030204"/>
              </a:rPr>
              <a:t> in data set.</a:t>
            </a:r>
            <a:endParaRPr sz="2800" dirty="0">
              <a:latin typeface="Cambria" panose="02040503050406030204"/>
              <a:cs typeface="Cambria" panose="02040503050406030204"/>
            </a:endParaRPr>
          </a:p>
          <a:p>
            <a:pPr marL="194945" marR="5080" indent="-182880">
              <a:lnSpc>
                <a:spcPct val="90000"/>
              </a:lnSpc>
              <a:spcBef>
                <a:spcPts val="116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dirty="0">
                <a:latin typeface="Cambria" panose="02040503050406030204"/>
                <a:cs typeface="Cambria" panose="02040503050406030204"/>
              </a:rPr>
              <a:t>Data exploration and visualization</a:t>
            </a:r>
            <a:endParaRPr sz="2800" dirty="0">
              <a:latin typeface="Cambria" panose="02040503050406030204"/>
              <a:cs typeface="Cambria" panose="02040503050406030204"/>
            </a:endParaRPr>
          </a:p>
          <a:p>
            <a:pPr marL="194945" marR="5080" indent="-182880">
              <a:lnSpc>
                <a:spcPct val="90000"/>
              </a:lnSpc>
              <a:spcBef>
                <a:spcPts val="116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dirty="0">
                <a:latin typeface="Cambria" panose="02040503050406030204"/>
                <a:cs typeface="Cambria" panose="02040503050406030204"/>
              </a:rPr>
              <a:t>Feature engineering</a:t>
            </a:r>
            <a:endParaRPr sz="2800" dirty="0">
              <a:latin typeface="Cambria" panose="02040503050406030204"/>
              <a:cs typeface="Cambria" panose="02040503050406030204"/>
            </a:endParaRPr>
          </a:p>
          <a:p>
            <a:pPr marL="194945" marR="5080" indent="-182880">
              <a:lnSpc>
                <a:spcPct val="90000"/>
              </a:lnSpc>
              <a:spcBef>
                <a:spcPts val="1160"/>
              </a:spcBef>
              <a:buClr>
                <a:srgbClr val="9E3611"/>
              </a:buClr>
              <a:buSzPct val="80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800" dirty="0">
                <a:latin typeface="Cambria" panose="02040503050406030204"/>
                <a:cs typeface="Cambria" panose="02040503050406030204"/>
              </a:rPr>
              <a:t>Model evaluation and interpretation</a:t>
            </a:r>
            <a:endParaRPr sz="28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7358" y="2590800"/>
            <a:ext cx="3067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mbria" panose="02040503050406030204"/>
                <a:cs typeface="Cambria" panose="02040503050406030204"/>
              </a:rPr>
              <a:t>There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many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ways: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better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Cambria" panose="02040503050406030204"/>
                <a:cs typeface="Cambria" panose="02040503050406030204"/>
              </a:rPr>
              <a:t>products,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better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delivery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0853" y="3165729"/>
            <a:ext cx="302006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" panose="02040503050406030204"/>
                <a:cs typeface="Cambria" panose="02040503050406030204"/>
              </a:rPr>
              <a:t>methods,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lower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prices,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building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satisfactory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customer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relationshis,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better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marketing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and,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above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all,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successful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customer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communications.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577088"/>
            <a:ext cx="8524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480" dirty="0">
                <a:latin typeface="Cambria" panose="02040503050406030204"/>
                <a:cs typeface="Cambria" panose="02040503050406030204"/>
              </a:rPr>
              <a:t>DATASET</a:t>
            </a:r>
            <a:r>
              <a:rPr b="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b="0" spc="615" dirty="0">
                <a:latin typeface="Cambria" panose="02040503050406030204"/>
                <a:cs typeface="Cambria" panose="02040503050406030204"/>
              </a:rPr>
              <a:t>DESCRIPTION</a:t>
            </a:r>
            <a:endParaRPr b="0" spc="615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1591437"/>
            <a:ext cx="9627235" cy="48806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435"/>
              </a:spcBef>
              <a:buClr>
                <a:srgbClr val="9E3611"/>
              </a:buClr>
              <a:buSzPct val="82000"/>
              <a:buFont typeface="Wingdings" panose="05000000000000000000"/>
              <a:buChar char=""/>
              <a:tabLst>
                <a:tab pos="322580" algn="l"/>
              </a:tabLst>
            </a:pPr>
            <a:r>
              <a:rPr sz="3600" spc="120" dirty="0">
                <a:latin typeface="Cambria" panose="02040503050406030204"/>
                <a:cs typeface="Cambria" panose="02040503050406030204"/>
              </a:rPr>
              <a:t>Source</a:t>
            </a:r>
            <a:r>
              <a:rPr sz="36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50" dirty="0">
                <a:latin typeface="Cambria" panose="02040503050406030204"/>
                <a:cs typeface="Cambria" panose="02040503050406030204"/>
              </a:rPr>
              <a:t>dataset</a:t>
            </a:r>
            <a:r>
              <a:rPr sz="36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25" dirty="0">
                <a:latin typeface="Cambria" panose="02040503050406030204"/>
                <a:cs typeface="Cambria" panose="02040503050406030204"/>
              </a:rPr>
              <a:t>is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60" dirty="0">
                <a:latin typeface="Cambria" panose="02040503050406030204"/>
                <a:cs typeface="Cambria" panose="02040503050406030204"/>
              </a:rPr>
              <a:t>in</a:t>
            </a:r>
            <a:r>
              <a:rPr sz="3600" spc="21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80" dirty="0">
                <a:latin typeface="Cambria" panose="02040503050406030204"/>
                <a:cs typeface="Cambria" panose="02040503050406030204"/>
              </a:rPr>
              <a:t>csv</a:t>
            </a:r>
            <a:r>
              <a:rPr sz="36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40" dirty="0">
                <a:latin typeface="Cambria" panose="02040503050406030204"/>
                <a:cs typeface="Cambria" panose="02040503050406030204"/>
              </a:rPr>
              <a:t>format.</a:t>
            </a:r>
            <a:endParaRPr sz="3600">
              <a:latin typeface="Cambria" panose="02040503050406030204"/>
              <a:cs typeface="Cambria" panose="02040503050406030204"/>
            </a:endParaRPr>
          </a:p>
          <a:p>
            <a:pPr marL="321945" indent="-309880">
              <a:lnSpc>
                <a:spcPct val="100000"/>
              </a:lnSpc>
              <a:spcBef>
                <a:spcPts val="335"/>
              </a:spcBef>
              <a:buClr>
                <a:srgbClr val="9E3611"/>
              </a:buClr>
              <a:buSzPct val="82000"/>
              <a:buFont typeface="Wingdings" panose="05000000000000000000"/>
              <a:buChar char=""/>
              <a:tabLst>
                <a:tab pos="322580" algn="l"/>
              </a:tabLst>
            </a:pPr>
            <a:r>
              <a:rPr sz="3600" spc="204" dirty="0">
                <a:latin typeface="Cambria" panose="02040503050406030204"/>
                <a:cs typeface="Cambria" panose="02040503050406030204"/>
              </a:rPr>
              <a:t>Dataset</a:t>
            </a:r>
            <a:r>
              <a:rPr sz="36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20" dirty="0">
                <a:latin typeface="Cambria" panose="02040503050406030204"/>
                <a:cs typeface="Cambria" panose="02040503050406030204"/>
              </a:rPr>
              <a:t>contains</a:t>
            </a:r>
            <a:r>
              <a:rPr sz="36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3600" spc="5" dirty="0">
                <a:latin typeface="Cambria" panose="02040503050406030204"/>
                <a:cs typeface="Cambria" panose="02040503050406030204"/>
              </a:rPr>
              <a:t>3331 </a:t>
            </a:r>
            <a:r>
              <a:rPr sz="3600" spc="25" dirty="0">
                <a:latin typeface="Cambria" panose="02040503050406030204"/>
                <a:cs typeface="Cambria" panose="02040503050406030204"/>
              </a:rPr>
              <a:t>rows</a:t>
            </a:r>
            <a:r>
              <a:rPr sz="36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60" dirty="0">
                <a:latin typeface="Cambria" panose="02040503050406030204"/>
                <a:cs typeface="Cambria" panose="02040503050406030204"/>
              </a:rPr>
              <a:t>and</a:t>
            </a:r>
            <a:r>
              <a:rPr sz="36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5" dirty="0">
                <a:latin typeface="Cambria" panose="02040503050406030204"/>
                <a:cs typeface="Cambria" panose="02040503050406030204"/>
              </a:rPr>
              <a:t>14</a:t>
            </a:r>
            <a:r>
              <a:rPr sz="36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05" dirty="0">
                <a:latin typeface="Cambria" panose="02040503050406030204"/>
                <a:cs typeface="Cambria" panose="02040503050406030204"/>
              </a:rPr>
              <a:t>columns</a:t>
            </a:r>
            <a:endParaRPr sz="3600">
              <a:latin typeface="Cambria" panose="02040503050406030204"/>
              <a:cs typeface="Cambria" panose="02040503050406030204"/>
            </a:endParaRPr>
          </a:p>
          <a:p>
            <a:pPr marL="447040" marR="61595" indent="-447040">
              <a:lnSpc>
                <a:spcPct val="108000"/>
              </a:lnSpc>
              <a:spcBef>
                <a:spcPts val="5"/>
              </a:spcBef>
              <a:buClr>
                <a:srgbClr val="9E3611"/>
              </a:buClr>
              <a:buSzPct val="82000"/>
              <a:buFont typeface="Wingdings" panose="05000000000000000000"/>
              <a:buChar char=""/>
              <a:tabLst>
                <a:tab pos="447040" algn="l"/>
              </a:tabLst>
            </a:pPr>
            <a:r>
              <a:rPr sz="3600" spc="135" dirty="0">
                <a:latin typeface="Cambria" panose="02040503050406030204"/>
                <a:cs typeface="Cambria" panose="02040503050406030204"/>
              </a:rPr>
              <a:t>There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3600" spc="125" dirty="0">
                <a:latin typeface="Cambria" panose="02040503050406030204"/>
                <a:cs typeface="Cambria" panose="02040503050406030204"/>
              </a:rPr>
              <a:t>are </a:t>
            </a:r>
            <a:r>
              <a:rPr lang="en-IN" sz="3600" spc="35" dirty="0">
                <a:latin typeface="Cambria" panose="02040503050406030204"/>
                <a:cs typeface="Cambria" panose="02040503050406030204"/>
              </a:rPr>
              <a:t>many </a:t>
            </a:r>
            <a:r>
              <a:rPr sz="3600" spc="145" dirty="0">
                <a:latin typeface="Cambria" panose="02040503050406030204"/>
                <a:cs typeface="Cambria" panose="02040503050406030204"/>
              </a:rPr>
              <a:t>missing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45" dirty="0">
                <a:latin typeface="Cambria" panose="02040503050406030204"/>
                <a:cs typeface="Cambria" panose="02040503050406030204"/>
              </a:rPr>
              <a:t>values</a:t>
            </a:r>
            <a:r>
              <a:rPr sz="36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30" dirty="0">
                <a:latin typeface="Cambria" panose="02040503050406030204"/>
                <a:cs typeface="Cambria" panose="02040503050406030204"/>
              </a:rPr>
              <a:t>for</a:t>
            </a:r>
            <a:r>
              <a:rPr sz="3600" spc="22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40" dirty="0">
                <a:latin typeface="Cambria" panose="02040503050406030204"/>
                <a:cs typeface="Cambria" panose="02040503050406030204"/>
              </a:rPr>
              <a:t>the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55" dirty="0">
                <a:latin typeface="Cambria" panose="02040503050406030204"/>
                <a:cs typeface="Cambria" panose="02040503050406030204"/>
              </a:rPr>
              <a:t>provided </a:t>
            </a:r>
            <a:r>
              <a:rPr sz="3600" spc="-77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50" dirty="0">
                <a:latin typeface="Cambria" panose="02040503050406030204"/>
                <a:cs typeface="Cambria" panose="02040503050406030204"/>
              </a:rPr>
              <a:t>input</a:t>
            </a:r>
            <a:r>
              <a:rPr sz="36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60" dirty="0">
                <a:latin typeface="Cambria" panose="02040503050406030204"/>
                <a:cs typeface="Cambria" panose="02040503050406030204"/>
              </a:rPr>
              <a:t>dataset.</a:t>
            </a:r>
            <a:endParaRPr sz="3600">
              <a:latin typeface="Cambria" panose="02040503050406030204"/>
              <a:cs typeface="Cambria" panose="02040503050406030204"/>
            </a:endParaRPr>
          </a:p>
          <a:p>
            <a:pPr marL="194945" marR="1440180" indent="-182880">
              <a:lnSpc>
                <a:spcPts val="3460"/>
              </a:lnSpc>
              <a:spcBef>
                <a:spcPts val="1165"/>
              </a:spcBef>
              <a:buClr>
                <a:srgbClr val="9E3611"/>
              </a:buClr>
              <a:buSzPct val="82000"/>
              <a:buFont typeface="Wingdings" panose="05000000000000000000"/>
              <a:buChar char=""/>
              <a:tabLst>
                <a:tab pos="447040" algn="l"/>
                <a:tab pos="2072005" algn="l"/>
              </a:tabLst>
            </a:pPr>
            <a:r>
              <a:rPr lang="en-IN" sz="3600" spc="254" dirty="0">
                <a:latin typeface="Cambria" panose="02040503050406030204"/>
                <a:cs typeface="Cambria" panose="02040503050406030204"/>
              </a:rPr>
              <a:t>Customer_Attrition </a:t>
            </a:r>
            <a:r>
              <a:rPr sz="3600" spc="120" dirty="0">
                <a:latin typeface="Cambria" panose="02040503050406030204"/>
                <a:cs typeface="Cambria" panose="02040503050406030204"/>
              </a:rPr>
              <a:t>is</a:t>
            </a:r>
            <a:r>
              <a:rPr sz="36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40" dirty="0">
                <a:latin typeface="Cambria" panose="02040503050406030204"/>
                <a:cs typeface="Cambria" panose="02040503050406030204"/>
              </a:rPr>
              <a:t>the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30" dirty="0">
                <a:latin typeface="Cambria" panose="02040503050406030204"/>
                <a:cs typeface="Cambria" panose="02040503050406030204"/>
              </a:rPr>
              <a:t>variable</a:t>
            </a:r>
            <a:r>
              <a:rPr sz="360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10" dirty="0">
                <a:latin typeface="Cambria" panose="02040503050406030204"/>
                <a:cs typeface="Cambria" panose="02040503050406030204"/>
              </a:rPr>
              <a:t>which</a:t>
            </a:r>
            <a:r>
              <a:rPr sz="36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95" dirty="0">
                <a:latin typeface="Cambria" panose="02040503050406030204"/>
                <a:cs typeface="Cambria" panose="02040503050406030204"/>
              </a:rPr>
              <a:t>notifies </a:t>
            </a:r>
            <a:r>
              <a:rPr sz="3600" spc="-77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14" dirty="0">
                <a:latin typeface="Cambria" panose="02040503050406030204"/>
                <a:cs typeface="Cambria" panose="02040503050406030204"/>
              </a:rPr>
              <a:t>whether</a:t>
            </a:r>
            <a:r>
              <a:rPr lang="en-IN" sz="36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240" dirty="0">
                <a:latin typeface="Cambria" panose="02040503050406030204"/>
                <a:cs typeface="Cambria" panose="02040503050406030204"/>
              </a:rPr>
              <a:t>a</a:t>
            </a:r>
            <a:r>
              <a:rPr sz="36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40" dirty="0">
                <a:latin typeface="Cambria" panose="02040503050406030204"/>
                <a:cs typeface="Cambria" panose="02040503050406030204"/>
              </a:rPr>
              <a:t>particular</a:t>
            </a:r>
            <a:r>
              <a:rPr sz="3600" spc="21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95" dirty="0">
                <a:latin typeface="Cambria" panose="02040503050406030204"/>
                <a:cs typeface="Cambria" panose="02040503050406030204"/>
              </a:rPr>
              <a:t>customer</a:t>
            </a:r>
            <a:r>
              <a:rPr sz="36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25" dirty="0">
                <a:latin typeface="Cambria" panose="02040503050406030204"/>
                <a:cs typeface="Cambria" panose="02040503050406030204"/>
              </a:rPr>
              <a:t>is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3600" spc="114" dirty="0">
                <a:latin typeface="Cambria" panose="02040503050406030204"/>
                <a:cs typeface="Cambria" panose="02040503050406030204"/>
              </a:rPr>
              <a:t>Attering </a:t>
            </a:r>
            <a:r>
              <a:rPr sz="3600" spc="-5" dirty="0">
                <a:latin typeface="Cambria" panose="02040503050406030204"/>
                <a:cs typeface="Cambria" panose="02040503050406030204"/>
              </a:rPr>
              <a:t>or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30" dirty="0">
                <a:latin typeface="Cambria" panose="02040503050406030204"/>
                <a:cs typeface="Cambria" panose="02040503050406030204"/>
              </a:rPr>
              <a:t>not.</a:t>
            </a:r>
            <a:endParaRPr sz="36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ts val="3890"/>
              </a:lnSpc>
            </a:pPr>
            <a:r>
              <a:rPr sz="3600" spc="200" dirty="0">
                <a:latin typeface="Cambria" panose="02040503050406030204"/>
                <a:cs typeface="Cambria" panose="02040503050406030204"/>
              </a:rPr>
              <a:t>And</a:t>
            </a:r>
            <a:r>
              <a:rPr lang="en-IN"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25" dirty="0">
                <a:latin typeface="Cambria" panose="02040503050406030204"/>
                <a:cs typeface="Cambria" panose="02040503050406030204"/>
              </a:rPr>
              <a:t>we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110" dirty="0">
                <a:latin typeface="Cambria" panose="02040503050406030204"/>
                <a:cs typeface="Cambria" panose="02040503050406030204"/>
              </a:rPr>
              <a:t>will</a:t>
            </a:r>
            <a:r>
              <a:rPr sz="360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35" dirty="0">
                <a:latin typeface="Cambria" panose="02040503050406030204"/>
                <a:cs typeface="Cambria" panose="02040503050406030204"/>
              </a:rPr>
              <a:t>be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80" dirty="0">
                <a:latin typeface="Cambria" panose="02040503050406030204"/>
                <a:cs typeface="Cambria" panose="02040503050406030204"/>
              </a:rPr>
              <a:t>developing</a:t>
            </a:r>
            <a:r>
              <a:rPr sz="3600" spc="24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65" dirty="0">
                <a:latin typeface="Cambria" panose="02040503050406030204"/>
                <a:cs typeface="Cambria" panose="02040503050406030204"/>
              </a:rPr>
              <a:t>our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75" dirty="0">
                <a:latin typeface="Cambria" panose="02040503050406030204"/>
                <a:cs typeface="Cambria" panose="02040503050406030204"/>
              </a:rPr>
              <a:t>models</a:t>
            </a:r>
            <a:r>
              <a:rPr sz="36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600" spc="30" dirty="0">
                <a:latin typeface="Cambria" panose="02040503050406030204"/>
                <a:cs typeface="Cambria" panose="02040503050406030204"/>
              </a:rPr>
              <a:t>to</a:t>
            </a:r>
            <a:r>
              <a:rPr sz="36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lang="en-IN" sz="3600" spc="204" dirty="0">
                <a:latin typeface="Cambria" panose="02040503050406030204"/>
                <a:cs typeface="Cambria" panose="02040503050406030204"/>
              </a:rPr>
              <a:t>  </a:t>
            </a:r>
            <a:r>
              <a:rPr sz="3600" spc="80" dirty="0">
                <a:latin typeface="Cambria" panose="02040503050406030204"/>
                <a:cs typeface="Cambria" panose="02040503050406030204"/>
              </a:rPr>
              <a:t>predict</a:t>
            </a:r>
            <a:r>
              <a:rPr lang="en-IN" sz="3600" spc="80" dirty="0">
                <a:latin typeface="Cambria" panose="02040503050406030204"/>
                <a:cs typeface="Cambria" panose="02040503050406030204"/>
              </a:rPr>
              <a:t>.</a:t>
            </a:r>
            <a:endParaRPr lang="en-IN" sz="3600" spc="80" dirty="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430" y="201930"/>
            <a:ext cx="10662285" cy="16008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lang="en-IN" spc="645" dirty="0"/>
              <a:t>ATTRITION </a:t>
            </a:r>
            <a:r>
              <a:rPr spc="450" dirty="0"/>
              <a:t>PREDICTION </a:t>
            </a:r>
            <a:r>
              <a:rPr u="none" spc="-1175" dirty="0"/>
              <a:t> </a:t>
            </a:r>
            <a:r>
              <a:rPr spc="555" dirty="0"/>
              <a:t>MODEL</a:t>
            </a:r>
            <a:endParaRPr spc="555" dirty="0"/>
          </a:p>
        </p:txBody>
      </p:sp>
      <p:sp>
        <p:nvSpPr>
          <p:cNvPr id="3" name="object 3"/>
          <p:cNvSpPr/>
          <p:nvPr/>
        </p:nvSpPr>
        <p:spPr>
          <a:xfrm>
            <a:off x="1069847" y="2121407"/>
            <a:ext cx="2588260" cy="980440"/>
          </a:xfrm>
          <a:custGeom>
            <a:avLst/>
            <a:gdLst/>
            <a:ahLst/>
            <a:cxnLst/>
            <a:rect l="l" t="t" r="r" b="b"/>
            <a:pathLst>
              <a:path w="2588260" h="980439">
                <a:moveTo>
                  <a:pt x="2587752" y="0"/>
                </a:moveTo>
                <a:lnTo>
                  <a:pt x="0" y="0"/>
                </a:lnTo>
                <a:lnTo>
                  <a:pt x="0" y="979932"/>
                </a:lnTo>
                <a:lnTo>
                  <a:pt x="2587752" y="979932"/>
                </a:lnTo>
                <a:lnTo>
                  <a:pt x="258775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847" y="2121407"/>
            <a:ext cx="2588260" cy="98044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578485" indent="-182880">
              <a:lnSpc>
                <a:spcPct val="100000"/>
              </a:lnSpc>
              <a:buClr>
                <a:srgbClr val="9E3611"/>
              </a:buClr>
              <a:buSzPct val="85000"/>
              <a:buFont typeface="Wingdings" panose="05000000000000000000"/>
              <a:buChar char=""/>
              <a:tabLst>
                <a:tab pos="578485" algn="l"/>
              </a:tabLst>
            </a:pPr>
            <a:r>
              <a:rPr sz="200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Training</a:t>
            </a:r>
            <a:r>
              <a:rPr sz="20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16753" y="3453129"/>
            <a:ext cx="2164715" cy="1155700"/>
            <a:chOff x="5016753" y="3453129"/>
            <a:chExt cx="2164715" cy="1155700"/>
          </a:xfrm>
        </p:grpSpPr>
        <p:sp>
          <p:nvSpPr>
            <p:cNvPr id="6" name="object 6"/>
            <p:cNvSpPr/>
            <p:nvPr/>
          </p:nvSpPr>
          <p:spPr>
            <a:xfrm>
              <a:off x="5023103" y="3459479"/>
              <a:ext cx="2152015" cy="1143000"/>
            </a:xfrm>
            <a:custGeom>
              <a:avLst/>
              <a:gdLst/>
              <a:ahLst/>
              <a:cxnLst/>
              <a:rect l="l" t="t" r="r" b="b"/>
              <a:pathLst>
                <a:path w="2152015" h="1143000">
                  <a:moveTo>
                    <a:pt x="1075944" y="0"/>
                  </a:moveTo>
                  <a:lnTo>
                    <a:pt x="1014888" y="904"/>
                  </a:lnTo>
                  <a:lnTo>
                    <a:pt x="954725" y="3587"/>
                  </a:lnTo>
                  <a:lnTo>
                    <a:pt x="895548" y="7998"/>
                  </a:lnTo>
                  <a:lnTo>
                    <a:pt x="837445" y="14090"/>
                  </a:lnTo>
                  <a:lnTo>
                    <a:pt x="780508" y="21815"/>
                  </a:lnTo>
                  <a:lnTo>
                    <a:pt x="724829" y="31125"/>
                  </a:lnTo>
                  <a:lnTo>
                    <a:pt x="670497" y="41970"/>
                  </a:lnTo>
                  <a:lnTo>
                    <a:pt x="617604" y="54303"/>
                  </a:lnTo>
                  <a:lnTo>
                    <a:pt x="566240" y="68076"/>
                  </a:lnTo>
                  <a:lnTo>
                    <a:pt x="516496" y="83240"/>
                  </a:lnTo>
                  <a:lnTo>
                    <a:pt x="468463" y="99747"/>
                  </a:lnTo>
                  <a:lnTo>
                    <a:pt x="422232" y="117549"/>
                  </a:lnTo>
                  <a:lnTo>
                    <a:pt x="377894" y="136597"/>
                  </a:lnTo>
                  <a:lnTo>
                    <a:pt x="335539" y="156844"/>
                  </a:lnTo>
                  <a:lnTo>
                    <a:pt x="295259" y="178240"/>
                  </a:lnTo>
                  <a:lnTo>
                    <a:pt x="257144" y="200738"/>
                  </a:lnTo>
                  <a:lnTo>
                    <a:pt x="221284" y="224290"/>
                  </a:lnTo>
                  <a:lnTo>
                    <a:pt x="187772" y="248846"/>
                  </a:lnTo>
                  <a:lnTo>
                    <a:pt x="156697" y="274360"/>
                  </a:lnTo>
                  <a:lnTo>
                    <a:pt x="128151" y="300782"/>
                  </a:lnTo>
                  <a:lnTo>
                    <a:pt x="79007" y="356158"/>
                  </a:lnTo>
                  <a:lnTo>
                    <a:pt x="41066" y="414589"/>
                  </a:lnTo>
                  <a:lnTo>
                    <a:pt x="15056" y="475690"/>
                  </a:lnTo>
                  <a:lnTo>
                    <a:pt x="1703" y="539073"/>
                  </a:lnTo>
                  <a:lnTo>
                    <a:pt x="0" y="571500"/>
                  </a:lnTo>
                  <a:lnTo>
                    <a:pt x="1703" y="603926"/>
                  </a:lnTo>
                  <a:lnTo>
                    <a:pt x="15056" y="667309"/>
                  </a:lnTo>
                  <a:lnTo>
                    <a:pt x="41066" y="728410"/>
                  </a:lnTo>
                  <a:lnTo>
                    <a:pt x="79007" y="786841"/>
                  </a:lnTo>
                  <a:lnTo>
                    <a:pt x="128151" y="842217"/>
                  </a:lnTo>
                  <a:lnTo>
                    <a:pt x="156697" y="868639"/>
                  </a:lnTo>
                  <a:lnTo>
                    <a:pt x="187772" y="894153"/>
                  </a:lnTo>
                  <a:lnTo>
                    <a:pt x="221284" y="918709"/>
                  </a:lnTo>
                  <a:lnTo>
                    <a:pt x="257144" y="942261"/>
                  </a:lnTo>
                  <a:lnTo>
                    <a:pt x="295259" y="964759"/>
                  </a:lnTo>
                  <a:lnTo>
                    <a:pt x="335539" y="986155"/>
                  </a:lnTo>
                  <a:lnTo>
                    <a:pt x="377894" y="1006402"/>
                  </a:lnTo>
                  <a:lnTo>
                    <a:pt x="422232" y="1025450"/>
                  </a:lnTo>
                  <a:lnTo>
                    <a:pt x="468463" y="1043252"/>
                  </a:lnTo>
                  <a:lnTo>
                    <a:pt x="516496" y="1059759"/>
                  </a:lnTo>
                  <a:lnTo>
                    <a:pt x="566240" y="1074923"/>
                  </a:lnTo>
                  <a:lnTo>
                    <a:pt x="617604" y="1088696"/>
                  </a:lnTo>
                  <a:lnTo>
                    <a:pt x="670497" y="1101029"/>
                  </a:lnTo>
                  <a:lnTo>
                    <a:pt x="724829" y="1111874"/>
                  </a:lnTo>
                  <a:lnTo>
                    <a:pt x="780508" y="1121184"/>
                  </a:lnTo>
                  <a:lnTo>
                    <a:pt x="837445" y="1128909"/>
                  </a:lnTo>
                  <a:lnTo>
                    <a:pt x="895548" y="1135001"/>
                  </a:lnTo>
                  <a:lnTo>
                    <a:pt x="954725" y="1139412"/>
                  </a:lnTo>
                  <a:lnTo>
                    <a:pt x="1014888" y="1142095"/>
                  </a:lnTo>
                  <a:lnTo>
                    <a:pt x="1075944" y="1143000"/>
                  </a:lnTo>
                  <a:lnTo>
                    <a:pt x="1136999" y="1142095"/>
                  </a:lnTo>
                  <a:lnTo>
                    <a:pt x="1197162" y="1139412"/>
                  </a:lnTo>
                  <a:lnTo>
                    <a:pt x="1256339" y="1135001"/>
                  </a:lnTo>
                  <a:lnTo>
                    <a:pt x="1314442" y="1128909"/>
                  </a:lnTo>
                  <a:lnTo>
                    <a:pt x="1371379" y="1121184"/>
                  </a:lnTo>
                  <a:lnTo>
                    <a:pt x="1427058" y="1111874"/>
                  </a:lnTo>
                  <a:lnTo>
                    <a:pt x="1481390" y="1101029"/>
                  </a:lnTo>
                  <a:lnTo>
                    <a:pt x="1534283" y="1088696"/>
                  </a:lnTo>
                  <a:lnTo>
                    <a:pt x="1585647" y="1074923"/>
                  </a:lnTo>
                  <a:lnTo>
                    <a:pt x="1635391" y="1059759"/>
                  </a:lnTo>
                  <a:lnTo>
                    <a:pt x="1683424" y="1043252"/>
                  </a:lnTo>
                  <a:lnTo>
                    <a:pt x="1729655" y="1025450"/>
                  </a:lnTo>
                  <a:lnTo>
                    <a:pt x="1773993" y="1006402"/>
                  </a:lnTo>
                  <a:lnTo>
                    <a:pt x="1816348" y="986155"/>
                  </a:lnTo>
                  <a:lnTo>
                    <a:pt x="1856628" y="964759"/>
                  </a:lnTo>
                  <a:lnTo>
                    <a:pt x="1894743" y="942261"/>
                  </a:lnTo>
                  <a:lnTo>
                    <a:pt x="1930603" y="918709"/>
                  </a:lnTo>
                  <a:lnTo>
                    <a:pt x="1964115" y="894153"/>
                  </a:lnTo>
                  <a:lnTo>
                    <a:pt x="1995190" y="868639"/>
                  </a:lnTo>
                  <a:lnTo>
                    <a:pt x="2023736" y="842217"/>
                  </a:lnTo>
                  <a:lnTo>
                    <a:pt x="2072880" y="786841"/>
                  </a:lnTo>
                  <a:lnTo>
                    <a:pt x="2110821" y="728410"/>
                  </a:lnTo>
                  <a:lnTo>
                    <a:pt x="2136831" y="667309"/>
                  </a:lnTo>
                  <a:lnTo>
                    <a:pt x="2150184" y="603926"/>
                  </a:lnTo>
                  <a:lnTo>
                    <a:pt x="2151888" y="571500"/>
                  </a:lnTo>
                  <a:lnTo>
                    <a:pt x="2150184" y="539073"/>
                  </a:lnTo>
                  <a:lnTo>
                    <a:pt x="2136831" y="475690"/>
                  </a:lnTo>
                  <a:lnTo>
                    <a:pt x="2110821" y="414589"/>
                  </a:lnTo>
                  <a:lnTo>
                    <a:pt x="2072880" y="356158"/>
                  </a:lnTo>
                  <a:lnTo>
                    <a:pt x="2023736" y="300782"/>
                  </a:lnTo>
                  <a:lnTo>
                    <a:pt x="1995190" y="274360"/>
                  </a:lnTo>
                  <a:lnTo>
                    <a:pt x="1964115" y="248846"/>
                  </a:lnTo>
                  <a:lnTo>
                    <a:pt x="1930603" y="224290"/>
                  </a:lnTo>
                  <a:lnTo>
                    <a:pt x="1894743" y="200738"/>
                  </a:lnTo>
                  <a:lnTo>
                    <a:pt x="1856628" y="178240"/>
                  </a:lnTo>
                  <a:lnTo>
                    <a:pt x="1816348" y="156844"/>
                  </a:lnTo>
                  <a:lnTo>
                    <a:pt x="1773993" y="136597"/>
                  </a:lnTo>
                  <a:lnTo>
                    <a:pt x="1729655" y="117549"/>
                  </a:lnTo>
                  <a:lnTo>
                    <a:pt x="1683424" y="99747"/>
                  </a:lnTo>
                  <a:lnTo>
                    <a:pt x="1635391" y="83240"/>
                  </a:lnTo>
                  <a:lnTo>
                    <a:pt x="1585647" y="68076"/>
                  </a:lnTo>
                  <a:lnTo>
                    <a:pt x="1534283" y="54303"/>
                  </a:lnTo>
                  <a:lnTo>
                    <a:pt x="1481390" y="41970"/>
                  </a:lnTo>
                  <a:lnTo>
                    <a:pt x="1427058" y="31125"/>
                  </a:lnTo>
                  <a:lnTo>
                    <a:pt x="1371379" y="21815"/>
                  </a:lnTo>
                  <a:lnTo>
                    <a:pt x="1314442" y="14090"/>
                  </a:lnTo>
                  <a:lnTo>
                    <a:pt x="1256339" y="7998"/>
                  </a:lnTo>
                  <a:lnTo>
                    <a:pt x="1197162" y="3587"/>
                  </a:lnTo>
                  <a:lnTo>
                    <a:pt x="1136999" y="904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23103" y="3459479"/>
              <a:ext cx="2152015" cy="1143000"/>
            </a:xfrm>
            <a:custGeom>
              <a:avLst/>
              <a:gdLst/>
              <a:ahLst/>
              <a:cxnLst/>
              <a:rect l="l" t="t" r="r" b="b"/>
              <a:pathLst>
                <a:path w="2152015" h="1143000">
                  <a:moveTo>
                    <a:pt x="0" y="571500"/>
                  </a:moveTo>
                  <a:lnTo>
                    <a:pt x="6752" y="507120"/>
                  </a:lnTo>
                  <a:lnTo>
                    <a:pt x="26524" y="444830"/>
                  </a:lnTo>
                  <a:lnTo>
                    <a:pt x="58590" y="385016"/>
                  </a:lnTo>
                  <a:lnTo>
                    <a:pt x="102224" y="328064"/>
                  </a:lnTo>
                  <a:lnTo>
                    <a:pt x="156697" y="274360"/>
                  </a:lnTo>
                  <a:lnTo>
                    <a:pt x="187772" y="248846"/>
                  </a:lnTo>
                  <a:lnTo>
                    <a:pt x="221284" y="224290"/>
                  </a:lnTo>
                  <a:lnTo>
                    <a:pt x="257144" y="200738"/>
                  </a:lnTo>
                  <a:lnTo>
                    <a:pt x="295259" y="178240"/>
                  </a:lnTo>
                  <a:lnTo>
                    <a:pt x="335539" y="156844"/>
                  </a:lnTo>
                  <a:lnTo>
                    <a:pt x="377894" y="136597"/>
                  </a:lnTo>
                  <a:lnTo>
                    <a:pt x="422232" y="117549"/>
                  </a:lnTo>
                  <a:lnTo>
                    <a:pt x="468463" y="99747"/>
                  </a:lnTo>
                  <a:lnTo>
                    <a:pt x="516496" y="83240"/>
                  </a:lnTo>
                  <a:lnTo>
                    <a:pt x="566240" y="68076"/>
                  </a:lnTo>
                  <a:lnTo>
                    <a:pt x="617604" y="54303"/>
                  </a:lnTo>
                  <a:lnTo>
                    <a:pt x="670497" y="41970"/>
                  </a:lnTo>
                  <a:lnTo>
                    <a:pt x="724829" y="31125"/>
                  </a:lnTo>
                  <a:lnTo>
                    <a:pt x="780508" y="21815"/>
                  </a:lnTo>
                  <a:lnTo>
                    <a:pt x="837445" y="14090"/>
                  </a:lnTo>
                  <a:lnTo>
                    <a:pt x="895548" y="7998"/>
                  </a:lnTo>
                  <a:lnTo>
                    <a:pt x="954725" y="3587"/>
                  </a:lnTo>
                  <a:lnTo>
                    <a:pt x="1014888" y="904"/>
                  </a:lnTo>
                  <a:lnTo>
                    <a:pt x="1075944" y="0"/>
                  </a:lnTo>
                  <a:lnTo>
                    <a:pt x="1136999" y="904"/>
                  </a:lnTo>
                  <a:lnTo>
                    <a:pt x="1197162" y="3587"/>
                  </a:lnTo>
                  <a:lnTo>
                    <a:pt x="1256339" y="7998"/>
                  </a:lnTo>
                  <a:lnTo>
                    <a:pt x="1314442" y="14090"/>
                  </a:lnTo>
                  <a:lnTo>
                    <a:pt x="1371379" y="21815"/>
                  </a:lnTo>
                  <a:lnTo>
                    <a:pt x="1427058" y="31125"/>
                  </a:lnTo>
                  <a:lnTo>
                    <a:pt x="1481390" y="41970"/>
                  </a:lnTo>
                  <a:lnTo>
                    <a:pt x="1534283" y="54303"/>
                  </a:lnTo>
                  <a:lnTo>
                    <a:pt x="1585647" y="68076"/>
                  </a:lnTo>
                  <a:lnTo>
                    <a:pt x="1635391" y="83240"/>
                  </a:lnTo>
                  <a:lnTo>
                    <a:pt x="1683424" y="99747"/>
                  </a:lnTo>
                  <a:lnTo>
                    <a:pt x="1729655" y="117549"/>
                  </a:lnTo>
                  <a:lnTo>
                    <a:pt x="1773993" y="136597"/>
                  </a:lnTo>
                  <a:lnTo>
                    <a:pt x="1816348" y="156844"/>
                  </a:lnTo>
                  <a:lnTo>
                    <a:pt x="1856628" y="178240"/>
                  </a:lnTo>
                  <a:lnTo>
                    <a:pt x="1894743" y="200738"/>
                  </a:lnTo>
                  <a:lnTo>
                    <a:pt x="1930603" y="224290"/>
                  </a:lnTo>
                  <a:lnTo>
                    <a:pt x="1964115" y="248846"/>
                  </a:lnTo>
                  <a:lnTo>
                    <a:pt x="1995190" y="274360"/>
                  </a:lnTo>
                  <a:lnTo>
                    <a:pt x="2023736" y="300782"/>
                  </a:lnTo>
                  <a:lnTo>
                    <a:pt x="2072880" y="356158"/>
                  </a:lnTo>
                  <a:lnTo>
                    <a:pt x="2110821" y="414589"/>
                  </a:lnTo>
                  <a:lnTo>
                    <a:pt x="2136831" y="475690"/>
                  </a:lnTo>
                  <a:lnTo>
                    <a:pt x="2150184" y="539073"/>
                  </a:lnTo>
                  <a:lnTo>
                    <a:pt x="2151888" y="571500"/>
                  </a:lnTo>
                  <a:lnTo>
                    <a:pt x="2150184" y="603926"/>
                  </a:lnTo>
                  <a:lnTo>
                    <a:pt x="2136831" y="667309"/>
                  </a:lnTo>
                  <a:lnTo>
                    <a:pt x="2110821" y="728410"/>
                  </a:lnTo>
                  <a:lnTo>
                    <a:pt x="2072880" y="786841"/>
                  </a:lnTo>
                  <a:lnTo>
                    <a:pt x="2023736" y="842217"/>
                  </a:lnTo>
                  <a:lnTo>
                    <a:pt x="1995190" y="868639"/>
                  </a:lnTo>
                  <a:lnTo>
                    <a:pt x="1964115" y="894153"/>
                  </a:lnTo>
                  <a:lnTo>
                    <a:pt x="1930603" y="918709"/>
                  </a:lnTo>
                  <a:lnTo>
                    <a:pt x="1894743" y="942261"/>
                  </a:lnTo>
                  <a:lnTo>
                    <a:pt x="1856628" y="964759"/>
                  </a:lnTo>
                  <a:lnTo>
                    <a:pt x="1816348" y="986155"/>
                  </a:lnTo>
                  <a:lnTo>
                    <a:pt x="1773993" y="1006402"/>
                  </a:lnTo>
                  <a:lnTo>
                    <a:pt x="1729655" y="1025450"/>
                  </a:lnTo>
                  <a:lnTo>
                    <a:pt x="1683424" y="1043252"/>
                  </a:lnTo>
                  <a:lnTo>
                    <a:pt x="1635391" y="1059759"/>
                  </a:lnTo>
                  <a:lnTo>
                    <a:pt x="1585647" y="1074923"/>
                  </a:lnTo>
                  <a:lnTo>
                    <a:pt x="1534283" y="1088696"/>
                  </a:lnTo>
                  <a:lnTo>
                    <a:pt x="1481390" y="1101029"/>
                  </a:lnTo>
                  <a:lnTo>
                    <a:pt x="1427058" y="1111874"/>
                  </a:lnTo>
                  <a:lnTo>
                    <a:pt x="1371379" y="1121184"/>
                  </a:lnTo>
                  <a:lnTo>
                    <a:pt x="1314442" y="1128909"/>
                  </a:lnTo>
                  <a:lnTo>
                    <a:pt x="1256339" y="1135001"/>
                  </a:lnTo>
                  <a:lnTo>
                    <a:pt x="1197162" y="1139412"/>
                  </a:lnTo>
                  <a:lnTo>
                    <a:pt x="1136999" y="1142095"/>
                  </a:lnTo>
                  <a:lnTo>
                    <a:pt x="1075944" y="1143000"/>
                  </a:lnTo>
                  <a:lnTo>
                    <a:pt x="1014888" y="1142095"/>
                  </a:lnTo>
                  <a:lnTo>
                    <a:pt x="954725" y="1139412"/>
                  </a:lnTo>
                  <a:lnTo>
                    <a:pt x="895548" y="1135001"/>
                  </a:lnTo>
                  <a:lnTo>
                    <a:pt x="837445" y="1128909"/>
                  </a:lnTo>
                  <a:lnTo>
                    <a:pt x="780508" y="1121184"/>
                  </a:lnTo>
                  <a:lnTo>
                    <a:pt x="724829" y="1111874"/>
                  </a:lnTo>
                  <a:lnTo>
                    <a:pt x="670497" y="1101029"/>
                  </a:lnTo>
                  <a:lnTo>
                    <a:pt x="617604" y="1088696"/>
                  </a:lnTo>
                  <a:lnTo>
                    <a:pt x="566240" y="1074923"/>
                  </a:lnTo>
                  <a:lnTo>
                    <a:pt x="516496" y="1059759"/>
                  </a:lnTo>
                  <a:lnTo>
                    <a:pt x="468463" y="1043252"/>
                  </a:lnTo>
                  <a:lnTo>
                    <a:pt x="422232" y="1025450"/>
                  </a:lnTo>
                  <a:lnTo>
                    <a:pt x="377894" y="1006402"/>
                  </a:lnTo>
                  <a:lnTo>
                    <a:pt x="335539" y="986155"/>
                  </a:lnTo>
                  <a:lnTo>
                    <a:pt x="295259" y="964759"/>
                  </a:lnTo>
                  <a:lnTo>
                    <a:pt x="257144" y="942261"/>
                  </a:lnTo>
                  <a:lnTo>
                    <a:pt x="221284" y="918709"/>
                  </a:lnTo>
                  <a:lnTo>
                    <a:pt x="187772" y="894153"/>
                  </a:lnTo>
                  <a:lnTo>
                    <a:pt x="156697" y="868639"/>
                  </a:lnTo>
                  <a:lnTo>
                    <a:pt x="128151" y="842217"/>
                  </a:lnTo>
                  <a:lnTo>
                    <a:pt x="79007" y="786841"/>
                  </a:lnTo>
                  <a:lnTo>
                    <a:pt x="41066" y="728410"/>
                  </a:lnTo>
                  <a:lnTo>
                    <a:pt x="15056" y="667309"/>
                  </a:lnTo>
                  <a:lnTo>
                    <a:pt x="1703" y="603926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763259" y="3877767"/>
            <a:ext cx="674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Model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9847" y="5158740"/>
            <a:ext cx="2588260" cy="862965"/>
          </a:xfrm>
          <a:custGeom>
            <a:avLst/>
            <a:gdLst/>
            <a:ahLst/>
            <a:cxnLst/>
            <a:rect l="l" t="t" r="r" b="b"/>
            <a:pathLst>
              <a:path w="2588260" h="862964">
                <a:moveTo>
                  <a:pt x="2587752" y="0"/>
                </a:moveTo>
                <a:lnTo>
                  <a:pt x="0" y="0"/>
                </a:lnTo>
                <a:lnTo>
                  <a:pt x="0" y="862584"/>
                </a:lnTo>
                <a:lnTo>
                  <a:pt x="2587752" y="862584"/>
                </a:lnTo>
                <a:lnTo>
                  <a:pt x="258775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9847" y="5158740"/>
            <a:ext cx="2588260" cy="862965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Testing</a:t>
            </a:r>
            <a:r>
              <a:rPr sz="180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0764" y="3598164"/>
            <a:ext cx="1152525" cy="864235"/>
          </a:xfrm>
          <a:prstGeom prst="rect">
            <a:avLst/>
          </a:prstGeom>
          <a:solidFill>
            <a:srgbClr val="D24717"/>
          </a:solidFill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</a:pPr>
            <a:r>
              <a:rPr sz="1800" spc="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Real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2035" y="2097023"/>
            <a:ext cx="6849109" cy="3508375"/>
          </a:xfrm>
          <a:custGeom>
            <a:avLst/>
            <a:gdLst/>
            <a:ahLst/>
            <a:cxnLst/>
            <a:rect l="l" t="t" r="r" b="b"/>
            <a:pathLst>
              <a:path w="6849109" h="3508375">
                <a:moveTo>
                  <a:pt x="103378" y="88646"/>
                </a:moveTo>
                <a:lnTo>
                  <a:pt x="58940" y="12446"/>
                </a:lnTo>
                <a:lnTo>
                  <a:pt x="51689" y="0"/>
                </a:ln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9" y="36004"/>
                </a:lnTo>
                <a:lnTo>
                  <a:pt x="45339" y="3456381"/>
                </a:lnTo>
                <a:lnTo>
                  <a:pt x="10922" y="3397377"/>
                </a:lnTo>
                <a:lnTo>
                  <a:pt x="7112" y="3396361"/>
                </a:lnTo>
                <a:lnTo>
                  <a:pt x="1016" y="3399917"/>
                </a:lnTo>
                <a:lnTo>
                  <a:pt x="0" y="3403727"/>
                </a:lnTo>
                <a:lnTo>
                  <a:pt x="51689" y="3492411"/>
                </a:lnTo>
                <a:lnTo>
                  <a:pt x="58953" y="3479927"/>
                </a:lnTo>
                <a:lnTo>
                  <a:pt x="103378" y="3403727"/>
                </a:lnTo>
                <a:lnTo>
                  <a:pt x="102362" y="3399917"/>
                </a:lnTo>
                <a:lnTo>
                  <a:pt x="96266" y="3396361"/>
                </a:lnTo>
                <a:lnTo>
                  <a:pt x="92456" y="3397377"/>
                </a:lnTo>
                <a:lnTo>
                  <a:pt x="58039" y="3456381"/>
                </a:lnTo>
                <a:lnTo>
                  <a:pt x="58039" y="36004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8" y="88646"/>
                </a:lnTo>
                <a:close/>
              </a:path>
              <a:path w="6849109" h="3508375">
                <a:moveTo>
                  <a:pt x="2711831" y="1933575"/>
                </a:moveTo>
                <a:lnTo>
                  <a:pt x="2710980" y="1931797"/>
                </a:lnTo>
                <a:lnTo>
                  <a:pt x="2667635" y="1840992"/>
                </a:lnTo>
                <a:lnTo>
                  <a:pt x="2663825" y="1839722"/>
                </a:lnTo>
                <a:lnTo>
                  <a:pt x="2660650" y="1841119"/>
                </a:lnTo>
                <a:lnTo>
                  <a:pt x="2657475" y="1842643"/>
                </a:lnTo>
                <a:lnTo>
                  <a:pt x="2656205" y="1846453"/>
                </a:lnTo>
                <a:lnTo>
                  <a:pt x="2657602" y="1849628"/>
                </a:lnTo>
                <a:lnTo>
                  <a:pt x="2685554" y="1908060"/>
                </a:lnTo>
                <a:lnTo>
                  <a:pt x="1349121" y="999109"/>
                </a:lnTo>
                <a:lnTo>
                  <a:pt x="1342009" y="1009523"/>
                </a:lnTo>
                <a:lnTo>
                  <a:pt x="2678442" y="1918589"/>
                </a:lnTo>
                <a:lnTo>
                  <a:pt x="2613787" y="1914017"/>
                </a:lnTo>
                <a:lnTo>
                  <a:pt x="2610358" y="1913890"/>
                </a:lnTo>
                <a:lnTo>
                  <a:pt x="2607310" y="1916430"/>
                </a:lnTo>
                <a:lnTo>
                  <a:pt x="2606802" y="1923415"/>
                </a:lnTo>
                <a:lnTo>
                  <a:pt x="2609469" y="1926463"/>
                </a:lnTo>
                <a:lnTo>
                  <a:pt x="2711831" y="1933575"/>
                </a:lnTo>
                <a:close/>
              </a:path>
              <a:path w="6849109" h="3508375">
                <a:moveTo>
                  <a:pt x="3026664" y="2337816"/>
                </a:moveTo>
                <a:lnTo>
                  <a:pt x="3017977" y="2336419"/>
                </a:lnTo>
                <a:lnTo>
                  <a:pt x="2928874" y="2322068"/>
                </a:lnTo>
                <a:lnTo>
                  <a:pt x="2925445" y="2321433"/>
                </a:lnTo>
                <a:lnTo>
                  <a:pt x="2922143" y="2323846"/>
                </a:lnTo>
                <a:lnTo>
                  <a:pt x="2921635" y="2327275"/>
                </a:lnTo>
                <a:lnTo>
                  <a:pt x="2921000" y="2330704"/>
                </a:lnTo>
                <a:lnTo>
                  <a:pt x="2923413" y="2334006"/>
                </a:lnTo>
                <a:lnTo>
                  <a:pt x="2926842" y="2334514"/>
                </a:lnTo>
                <a:lnTo>
                  <a:pt x="2990799" y="2344864"/>
                </a:lnTo>
                <a:lnTo>
                  <a:pt x="1148207" y="3055874"/>
                </a:lnTo>
                <a:lnTo>
                  <a:pt x="1152779" y="3067685"/>
                </a:lnTo>
                <a:lnTo>
                  <a:pt x="2995345" y="2356688"/>
                </a:lnTo>
                <a:lnTo>
                  <a:pt x="2954909" y="2407285"/>
                </a:lnTo>
                <a:lnTo>
                  <a:pt x="2952750" y="2410079"/>
                </a:lnTo>
                <a:lnTo>
                  <a:pt x="2953131" y="2414016"/>
                </a:lnTo>
                <a:lnTo>
                  <a:pt x="2955925" y="2416175"/>
                </a:lnTo>
                <a:lnTo>
                  <a:pt x="2958592" y="2418334"/>
                </a:lnTo>
                <a:lnTo>
                  <a:pt x="2962656" y="2417953"/>
                </a:lnTo>
                <a:lnTo>
                  <a:pt x="2964815" y="2415159"/>
                </a:lnTo>
                <a:lnTo>
                  <a:pt x="3026664" y="2337816"/>
                </a:lnTo>
                <a:close/>
              </a:path>
              <a:path w="6849109" h="3508375">
                <a:moveTo>
                  <a:pt x="3787013" y="2505456"/>
                </a:moveTo>
                <a:lnTo>
                  <a:pt x="3779139" y="2504313"/>
                </a:lnTo>
                <a:lnTo>
                  <a:pt x="3685540" y="2490724"/>
                </a:lnTo>
                <a:lnTo>
                  <a:pt x="3682238" y="2493137"/>
                </a:lnTo>
                <a:lnTo>
                  <a:pt x="3681222" y="2500122"/>
                </a:lnTo>
                <a:lnTo>
                  <a:pt x="3683635" y="2503297"/>
                </a:lnTo>
                <a:lnTo>
                  <a:pt x="3751237" y="2513139"/>
                </a:lnTo>
                <a:lnTo>
                  <a:pt x="1376502" y="3473958"/>
                </a:lnTo>
                <a:lnTo>
                  <a:pt x="1418336" y="3419856"/>
                </a:lnTo>
                <a:lnTo>
                  <a:pt x="1417828" y="3415919"/>
                </a:lnTo>
                <a:lnTo>
                  <a:pt x="1412240" y="3411601"/>
                </a:lnTo>
                <a:lnTo>
                  <a:pt x="1408303" y="3412109"/>
                </a:lnTo>
                <a:lnTo>
                  <a:pt x="1345565" y="3493287"/>
                </a:lnTo>
                <a:lnTo>
                  <a:pt x="1447038" y="3507968"/>
                </a:lnTo>
                <a:lnTo>
                  <a:pt x="1450340" y="3505568"/>
                </a:lnTo>
                <a:lnTo>
                  <a:pt x="1451356" y="3498621"/>
                </a:lnTo>
                <a:lnTo>
                  <a:pt x="1448943" y="3495408"/>
                </a:lnTo>
                <a:lnTo>
                  <a:pt x="1442313" y="3494455"/>
                </a:lnTo>
                <a:lnTo>
                  <a:pt x="1381252" y="3485667"/>
                </a:lnTo>
                <a:lnTo>
                  <a:pt x="3756126" y="2524747"/>
                </a:lnTo>
                <a:lnTo>
                  <a:pt x="3714242" y="2578862"/>
                </a:lnTo>
                <a:lnTo>
                  <a:pt x="3714750" y="2582799"/>
                </a:lnTo>
                <a:lnTo>
                  <a:pt x="3720338" y="2587117"/>
                </a:lnTo>
                <a:lnTo>
                  <a:pt x="3724275" y="2586609"/>
                </a:lnTo>
                <a:lnTo>
                  <a:pt x="3787013" y="2505456"/>
                </a:lnTo>
                <a:close/>
              </a:path>
              <a:path w="6849109" h="3508375">
                <a:moveTo>
                  <a:pt x="5533263" y="1160233"/>
                </a:moveTo>
                <a:lnTo>
                  <a:pt x="5533237" y="1159891"/>
                </a:lnTo>
                <a:lnTo>
                  <a:pt x="5533136" y="1158748"/>
                </a:lnTo>
                <a:lnTo>
                  <a:pt x="5533009" y="1157986"/>
                </a:lnTo>
                <a:lnTo>
                  <a:pt x="5532882" y="1157605"/>
                </a:lnTo>
                <a:lnTo>
                  <a:pt x="5529250" y="1144397"/>
                </a:lnTo>
                <a:lnTo>
                  <a:pt x="5528310" y="1140968"/>
                </a:lnTo>
                <a:lnTo>
                  <a:pt x="5528056" y="1140460"/>
                </a:lnTo>
                <a:lnTo>
                  <a:pt x="5527929" y="1140079"/>
                </a:lnTo>
                <a:lnTo>
                  <a:pt x="5509641" y="1106043"/>
                </a:lnTo>
                <a:lnTo>
                  <a:pt x="5479415" y="1072007"/>
                </a:lnTo>
                <a:lnTo>
                  <a:pt x="5438267" y="1038479"/>
                </a:lnTo>
                <a:lnTo>
                  <a:pt x="5386451" y="1005586"/>
                </a:lnTo>
                <a:lnTo>
                  <a:pt x="5324348" y="973074"/>
                </a:lnTo>
                <a:lnTo>
                  <a:pt x="5289550" y="956945"/>
                </a:lnTo>
                <a:lnTo>
                  <a:pt x="5252466" y="940943"/>
                </a:lnTo>
                <a:lnTo>
                  <a:pt x="5212842" y="925195"/>
                </a:lnTo>
                <a:lnTo>
                  <a:pt x="5171059" y="909447"/>
                </a:lnTo>
                <a:lnTo>
                  <a:pt x="5126863" y="893826"/>
                </a:lnTo>
                <a:lnTo>
                  <a:pt x="5080508" y="878459"/>
                </a:lnTo>
                <a:lnTo>
                  <a:pt x="5031867" y="863219"/>
                </a:lnTo>
                <a:lnTo>
                  <a:pt x="4981321" y="847979"/>
                </a:lnTo>
                <a:lnTo>
                  <a:pt x="4928362" y="833120"/>
                </a:lnTo>
                <a:lnTo>
                  <a:pt x="4873625" y="818388"/>
                </a:lnTo>
                <a:lnTo>
                  <a:pt x="4757801" y="789305"/>
                </a:lnTo>
                <a:lnTo>
                  <a:pt x="4634357" y="761111"/>
                </a:lnTo>
                <a:lnTo>
                  <a:pt x="4569968" y="747268"/>
                </a:lnTo>
                <a:lnTo>
                  <a:pt x="4435856" y="720471"/>
                </a:lnTo>
                <a:lnTo>
                  <a:pt x="4295013" y="694436"/>
                </a:lnTo>
                <a:lnTo>
                  <a:pt x="4147947" y="669544"/>
                </a:lnTo>
                <a:lnTo>
                  <a:pt x="3916299" y="634111"/>
                </a:lnTo>
                <a:lnTo>
                  <a:pt x="3755136" y="612013"/>
                </a:lnTo>
                <a:lnTo>
                  <a:pt x="3588893" y="591058"/>
                </a:lnTo>
                <a:lnTo>
                  <a:pt x="3418078" y="571373"/>
                </a:lnTo>
                <a:lnTo>
                  <a:pt x="3064256" y="536321"/>
                </a:lnTo>
                <a:lnTo>
                  <a:pt x="2882011" y="520954"/>
                </a:lnTo>
                <a:lnTo>
                  <a:pt x="2508631" y="495046"/>
                </a:lnTo>
                <a:lnTo>
                  <a:pt x="2126107" y="475869"/>
                </a:lnTo>
                <a:lnTo>
                  <a:pt x="1737360" y="464058"/>
                </a:lnTo>
                <a:lnTo>
                  <a:pt x="1541653" y="461010"/>
                </a:lnTo>
                <a:lnTo>
                  <a:pt x="1381594" y="460235"/>
                </a:lnTo>
                <a:lnTo>
                  <a:pt x="1381798" y="460121"/>
                </a:lnTo>
                <a:lnTo>
                  <a:pt x="1440815" y="426085"/>
                </a:lnTo>
                <a:lnTo>
                  <a:pt x="1441831" y="422275"/>
                </a:lnTo>
                <a:lnTo>
                  <a:pt x="1438275" y="416179"/>
                </a:lnTo>
                <a:lnTo>
                  <a:pt x="1434465" y="415163"/>
                </a:lnTo>
                <a:lnTo>
                  <a:pt x="1431417" y="416814"/>
                </a:lnTo>
                <a:lnTo>
                  <a:pt x="1345565" y="466344"/>
                </a:lnTo>
                <a:lnTo>
                  <a:pt x="1430909" y="516763"/>
                </a:lnTo>
                <a:lnTo>
                  <a:pt x="1433830" y="518541"/>
                </a:lnTo>
                <a:lnTo>
                  <a:pt x="1437767" y="517525"/>
                </a:lnTo>
                <a:lnTo>
                  <a:pt x="1441323" y="511429"/>
                </a:lnTo>
                <a:lnTo>
                  <a:pt x="1440307" y="507619"/>
                </a:lnTo>
                <a:lnTo>
                  <a:pt x="1437386" y="505841"/>
                </a:lnTo>
                <a:lnTo>
                  <a:pt x="1381696" y="472935"/>
                </a:lnTo>
                <a:lnTo>
                  <a:pt x="1541526" y="473710"/>
                </a:lnTo>
                <a:lnTo>
                  <a:pt x="1737106" y="476758"/>
                </a:lnTo>
                <a:lnTo>
                  <a:pt x="2125472" y="488569"/>
                </a:lnTo>
                <a:lnTo>
                  <a:pt x="2507742" y="507746"/>
                </a:lnTo>
                <a:lnTo>
                  <a:pt x="2880995" y="533654"/>
                </a:lnTo>
                <a:lnTo>
                  <a:pt x="3063113" y="549021"/>
                </a:lnTo>
                <a:lnTo>
                  <a:pt x="3416681" y="583946"/>
                </a:lnTo>
                <a:lnTo>
                  <a:pt x="3587242" y="603631"/>
                </a:lnTo>
                <a:lnTo>
                  <a:pt x="3753358" y="624586"/>
                </a:lnTo>
                <a:lnTo>
                  <a:pt x="3914394" y="646684"/>
                </a:lnTo>
                <a:lnTo>
                  <a:pt x="4070096" y="669925"/>
                </a:lnTo>
                <a:lnTo>
                  <a:pt x="4292854" y="706882"/>
                </a:lnTo>
                <a:lnTo>
                  <a:pt x="4433443" y="732917"/>
                </a:lnTo>
                <a:lnTo>
                  <a:pt x="4567301" y="759714"/>
                </a:lnTo>
                <a:lnTo>
                  <a:pt x="4694174" y="787527"/>
                </a:lnTo>
                <a:lnTo>
                  <a:pt x="4813427" y="816102"/>
                </a:lnTo>
                <a:lnTo>
                  <a:pt x="4870196" y="830580"/>
                </a:lnTo>
                <a:lnTo>
                  <a:pt x="4924933" y="845312"/>
                </a:lnTo>
                <a:lnTo>
                  <a:pt x="4977638" y="860171"/>
                </a:lnTo>
                <a:lnTo>
                  <a:pt x="5028184" y="875284"/>
                </a:lnTo>
                <a:lnTo>
                  <a:pt x="5076571" y="890524"/>
                </a:lnTo>
                <a:lnTo>
                  <a:pt x="5122672" y="905764"/>
                </a:lnTo>
                <a:lnTo>
                  <a:pt x="5166614" y="921258"/>
                </a:lnTo>
                <a:lnTo>
                  <a:pt x="5208143" y="937006"/>
                </a:lnTo>
                <a:lnTo>
                  <a:pt x="5247386" y="952627"/>
                </a:lnTo>
                <a:lnTo>
                  <a:pt x="5284216" y="968502"/>
                </a:lnTo>
                <a:lnTo>
                  <a:pt x="5350510" y="1000379"/>
                </a:lnTo>
                <a:lnTo>
                  <a:pt x="5406390" y="1032510"/>
                </a:lnTo>
                <a:lnTo>
                  <a:pt x="5451856" y="1064768"/>
                </a:lnTo>
                <a:lnTo>
                  <a:pt x="5486019" y="1097026"/>
                </a:lnTo>
                <a:lnTo>
                  <a:pt x="5509006" y="1128776"/>
                </a:lnTo>
                <a:lnTo>
                  <a:pt x="5516359" y="1145286"/>
                </a:lnTo>
                <a:lnTo>
                  <a:pt x="5520461" y="1160233"/>
                </a:lnTo>
                <a:lnTo>
                  <a:pt x="5533263" y="1160233"/>
                </a:lnTo>
                <a:close/>
              </a:path>
              <a:path w="6849109" h="3508375">
                <a:moveTo>
                  <a:pt x="6849110" y="1933956"/>
                </a:moveTo>
                <a:lnTo>
                  <a:pt x="6838201" y="1927606"/>
                </a:lnTo>
                <a:lnTo>
                  <a:pt x="6773888" y="1890166"/>
                </a:lnTo>
                <a:lnTo>
                  <a:pt x="6786372" y="1890776"/>
                </a:lnTo>
                <a:lnTo>
                  <a:pt x="6848221" y="1891792"/>
                </a:lnTo>
                <a:lnTo>
                  <a:pt x="6848475" y="1879092"/>
                </a:lnTo>
                <a:lnTo>
                  <a:pt x="6786626" y="1878076"/>
                </a:lnTo>
                <a:lnTo>
                  <a:pt x="6725031" y="1875028"/>
                </a:lnTo>
                <a:lnTo>
                  <a:pt x="6663817" y="1870075"/>
                </a:lnTo>
                <a:lnTo>
                  <a:pt x="6602857" y="1863217"/>
                </a:lnTo>
                <a:lnTo>
                  <a:pt x="6542405" y="1854581"/>
                </a:lnTo>
                <a:lnTo>
                  <a:pt x="6482588" y="1844167"/>
                </a:lnTo>
                <a:lnTo>
                  <a:pt x="6423406" y="1831975"/>
                </a:lnTo>
                <a:lnTo>
                  <a:pt x="6365113" y="1818386"/>
                </a:lnTo>
                <a:lnTo>
                  <a:pt x="6307709" y="1803019"/>
                </a:lnTo>
                <a:lnTo>
                  <a:pt x="6251575" y="1786255"/>
                </a:lnTo>
                <a:lnTo>
                  <a:pt x="6196457" y="1768094"/>
                </a:lnTo>
                <a:lnTo>
                  <a:pt x="6142863" y="1748536"/>
                </a:lnTo>
                <a:lnTo>
                  <a:pt x="6090539" y="1727708"/>
                </a:lnTo>
                <a:lnTo>
                  <a:pt x="6039866" y="1705610"/>
                </a:lnTo>
                <a:lnTo>
                  <a:pt x="5990844" y="1682369"/>
                </a:lnTo>
                <a:lnTo>
                  <a:pt x="5943727" y="1658112"/>
                </a:lnTo>
                <a:lnTo>
                  <a:pt x="5898515" y="1632712"/>
                </a:lnTo>
                <a:lnTo>
                  <a:pt x="5855335" y="1606423"/>
                </a:lnTo>
                <a:lnTo>
                  <a:pt x="5814314" y="1579245"/>
                </a:lnTo>
                <a:lnTo>
                  <a:pt x="5775706" y="1551178"/>
                </a:lnTo>
                <a:lnTo>
                  <a:pt x="5739511" y="1522349"/>
                </a:lnTo>
                <a:lnTo>
                  <a:pt x="5705729" y="1493012"/>
                </a:lnTo>
                <a:lnTo>
                  <a:pt x="5674741" y="1462786"/>
                </a:lnTo>
                <a:lnTo>
                  <a:pt x="5646420" y="1432179"/>
                </a:lnTo>
                <a:lnTo>
                  <a:pt x="5621147" y="1401064"/>
                </a:lnTo>
                <a:lnTo>
                  <a:pt x="5598795" y="1369568"/>
                </a:lnTo>
                <a:lnTo>
                  <a:pt x="5571236" y="1321689"/>
                </a:lnTo>
                <a:lnTo>
                  <a:pt x="5551043" y="1273175"/>
                </a:lnTo>
                <a:lnTo>
                  <a:pt x="5538851" y="1224534"/>
                </a:lnTo>
                <a:lnTo>
                  <a:pt x="5534660" y="1175766"/>
                </a:lnTo>
                <a:lnTo>
                  <a:pt x="5533339" y="1161034"/>
                </a:lnTo>
                <a:lnTo>
                  <a:pt x="5520690" y="1161034"/>
                </a:lnTo>
                <a:lnTo>
                  <a:pt x="5520537" y="1161034"/>
                </a:lnTo>
                <a:lnTo>
                  <a:pt x="5521960" y="1176147"/>
                </a:lnTo>
                <a:lnTo>
                  <a:pt x="5526278" y="1226947"/>
                </a:lnTo>
                <a:lnTo>
                  <a:pt x="5539232" y="1277620"/>
                </a:lnTo>
                <a:lnTo>
                  <a:pt x="5559933" y="1327531"/>
                </a:lnTo>
                <a:lnTo>
                  <a:pt x="5588254" y="1376680"/>
                </a:lnTo>
                <a:lnTo>
                  <a:pt x="5611114" y="1408938"/>
                </a:lnTo>
                <a:lnTo>
                  <a:pt x="5637022" y="1440688"/>
                </a:lnTo>
                <a:lnTo>
                  <a:pt x="5665724" y="1471803"/>
                </a:lnTo>
                <a:lnTo>
                  <a:pt x="5697347" y="1502422"/>
                </a:lnTo>
                <a:lnTo>
                  <a:pt x="5731383" y="1532255"/>
                </a:lnTo>
                <a:lnTo>
                  <a:pt x="5768086" y="1561338"/>
                </a:lnTo>
                <a:lnTo>
                  <a:pt x="5807202" y="1589786"/>
                </a:lnTo>
                <a:lnTo>
                  <a:pt x="5848731" y="1617218"/>
                </a:lnTo>
                <a:lnTo>
                  <a:pt x="5892292" y="1643888"/>
                </a:lnTo>
                <a:lnTo>
                  <a:pt x="5937885" y="1669415"/>
                </a:lnTo>
                <a:lnTo>
                  <a:pt x="5985383" y="1693799"/>
                </a:lnTo>
                <a:lnTo>
                  <a:pt x="6034786" y="1717294"/>
                </a:lnTo>
                <a:lnTo>
                  <a:pt x="6085840" y="1739519"/>
                </a:lnTo>
                <a:lnTo>
                  <a:pt x="6138418" y="1760474"/>
                </a:lnTo>
                <a:lnTo>
                  <a:pt x="6192520" y="1780159"/>
                </a:lnTo>
                <a:lnTo>
                  <a:pt x="6247892" y="1798447"/>
                </a:lnTo>
                <a:lnTo>
                  <a:pt x="6304407" y="1815338"/>
                </a:lnTo>
                <a:lnTo>
                  <a:pt x="6362192" y="1830705"/>
                </a:lnTo>
                <a:lnTo>
                  <a:pt x="6420866" y="1844421"/>
                </a:lnTo>
                <a:lnTo>
                  <a:pt x="6480302" y="1856740"/>
                </a:lnTo>
                <a:lnTo>
                  <a:pt x="6540500" y="1867027"/>
                </a:lnTo>
                <a:lnTo>
                  <a:pt x="6601460" y="1875917"/>
                </a:lnTo>
                <a:lnTo>
                  <a:pt x="6662801" y="1882775"/>
                </a:lnTo>
                <a:lnTo>
                  <a:pt x="6724396" y="1887728"/>
                </a:lnTo>
                <a:lnTo>
                  <a:pt x="6753098" y="1889150"/>
                </a:lnTo>
                <a:lnTo>
                  <a:pt x="6752971" y="1889379"/>
                </a:lnTo>
                <a:lnTo>
                  <a:pt x="6753987" y="1893189"/>
                </a:lnTo>
                <a:lnTo>
                  <a:pt x="6812966" y="1927606"/>
                </a:lnTo>
                <a:lnTo>
                  <a:pt x="4862957" y="1927606"/>
                </a:lnTo>
                <a:lnTo>
                  <a:pt x="4862957" y="1940306"/>
                </a:lnTo>
                <a:lnTo>
                  <a:pt x="6812966" y="1940306"/>
                </a:lnTo>
                <a:lnTo>
                  <a:pt x="6753987" y="1974723"/>
                </a:lnTo>
                <a:lnTo>
                  <a:pt x="6752971" y="1978533"/>
                </a:lnTo>
                <a:lnTo>
                  <a:pt x="6756527" y="1984629"/>
                </a:lnTo>
                <a:lnTo>
                  <a:pt x="6760464" y="1985645"/>
                </a:lnTo>
                <a:lnTo>
                  <a:pt x="6763385" y="1983867"/>
                </a:lnTo>
                <a:lnTo>
                  <a:pt x="6838201" y="1940306"/>
                </a:lnTo>
                <a:lnTo>
                  <a:pt x="6849110" y="193395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69840" y="5069840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mbria" panose="02040503050406030204"/>
                <a:cs typeface="Cambria" panose="02040503050406030204"/>
              </a:rPr>
              <a:t>(3)Test=Ok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8794" y="2440685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" panose="02040503050406030204"/>
                <a:cs typeface="Cambria" panose="02040503050406030204"/>
              </a:rPr>
              <a:t>(5)Update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2144" y="4433061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Cambria" panose="02040503050406030204"/>
                <a:cs typeface="Cambria" panose="02040503050406030204"/>
              </a:rPr>
              <a:t>(2)</a:t>
            </a:r>
            <a:r>
              <a:rPr sz="1800" spc="-45" dirty="0">
                <a:latin typeface="Cambria" panose="02040503050406030204"/>
                <a:cs typeface="Cambria" panose="02040503050406030204"/>
              </a:rPr>
              <a:t>T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s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t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0970" y="3201161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mbria" panose="02040503050406030204"/>
                <a:cs typeface="Cambria" panose="02040503050406030204"/>
              </a:rPr>
              <a:t>(!)Build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9751" y="4104513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ambria" panose="02040503050406030204"/>
                <a:cs typeface="Cambria" panose="02040503050406030204"/>
              </a:rPr>
              <a:t>(4)Predict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0892" y="4013707"/>
            <a:ext cx="134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" panose="02040503050406030204"/>
                <a:cs typeface="Cambria" panose="02040503050406030204"/>
              </a:rPr>
              <a:t>independen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t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813561"/>
            <a:ext cx="6530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5" dirty="0"/>
              <a:t>METHODOLOGIES</a:t>
            </a:r>
            <a:endParaRPr spc="525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109343"/>
            <a:ext cx="9734550" cy="3300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94945" marR="5080" indent="-182880">
              <a:lnSpc>
                <a:spcPts val="2810"/>
              </a:lnSpc>
              <a:spcBef>
                <a:spcPts val="455"/>
              </a:spcBef>
              <a:buClr>
                <a:srgbClr val="9E3611"/>
              </a:buClr>
              <a:buSzPct val="85000"/>
              <a:buFont typeface="Wingdings" panose="05000000000000000000"/>
              <a:buChar char=""/>
              <a:tabLst>
                <a:tab pos="327025" algn="l"/>
              </a:tabLst>
            </a:pPr>
            <a:r>
              <a:rPr sz="2600" spc="125" dirty="0">
                <a:latin typeface="Cambria" panose="02040503050406030204"/>
                <a:cs typeface="Cambria" panose="02040503050406030204"/>
              </a:rPr>
              <a:t>EDA(Exploratory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95" dirty="0">
                <a:latin typeface="Cambria" panose="02040503050406030204"/>
                <a:cs typeface="Cambria" panose="02040503050406030204"/>
              </a:rPr>
              <a:t>Data</a:t>
            </a:r>
            <a:r>
              <a:rPr sz="2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0" dirty="0">
                <a:latin typeface="Cambria" panose="02040503050406030204"/>
                <a:cs typeface="Cambria" panose="02040503050406030204"/>
              </a:rPr>
              <a:t>Analysis):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The</a:t>
            </a:r>
            <a:r>
              <a:rPr sz="26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10" dirty="0">
                <a:latin typeface="Cambria" panose="02040503050406030204"/>
                <a:cs typeface="Cambria" panose="02040503050406030204"/>
              </a:rPr>
              <a:t>dataset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65" dirty="0">
                <a:latin typeface="Cambria" panose="02040503050406030204"/>
                <a:cs typeface="Cambria" panose="02040503050406030204"/>
              </a:rPr>
              <a:t>consists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dirty="0">
                <a:latin typeface="Cambria" panose="02040503050406030204"/>
                <a:cs typeface="Cambria" panose="02040503050406030204"/>
              </a:rPr>
              <a:t>of</a:t>
            </a:r>
            <a:r>
              <a:rPr sz="26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dirty="0">
                <a:latin typeface="Cambria" panose="02040503050406030204"/>
                <a:cs typeface="Cambria" panose="02040503050406030204"/>
              </a:rPr>
              <a:t>12 </a:t>
            </a:r>
            <a:r>
              <a:rPr sz="2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5" dirty="0">
                <a:latin typeface="Cambria" panose="02040503050406030204"/>
                <a:cs typeface="Cambria" panose="02040503050406030204"/>
              </a:rPr>
              <a:t>variables</a:t>
            </a:r>
            <a:r>
              <a:rPr sz="26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14" dirty="0">
                <a:latin typeface="Cambria" panose="02040503050406030204"/>
                <a:cs typeface="Cambria" panose="02040503050406030204"/>
              </a:rPr>
              <a:t>in</a:t>
            </a:r>
            <a:r>
              <a:rPr sz="26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45" dirty="0">
                <a:latin typeface="Cambria" panose="02040503050406030204"/>
                <a:cs typeface="Cambria" panose="02040503050406030204"/>
              </a:rPr>
              <a:t>all.</a:t>
            </a:r>
            <a:r>
              <a:rPr sz="2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260" dirty="0">
                <a:latin typeface="Cambria" panose="02040503050406030204"/>
                <a:cs typeface="Cambria" panose="02040503050406030204"/>
              </a:rPr>
              <a:t>A</a:t>
            </a:r>
            <a:r>
              <a:rPr sz="26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40" dirty="0">
                <a:latin typeface="Cambria" panose="02040503050406030204"/>
                <a:cs typeface="Cambria" panose="02040503050406030204"/>
              </a:rPr>
              <a:t>few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0" dirty="0">
                <a:latin typeface="Cambria" panose="02040503050406030204"/>
                <a:cs typeface="Cambria" panose="02040503050406030204"/>
              </a:rPr>
              <a:t>are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5" dirty="0">
                <a:latin typeface="Cambria" panose="02040503050406030204"/>
                <a:cs typeface="Cambria" panose="02040503050406030204"/>
                <a:sym typeface="+mn-ea"/>
              </a:rPr>
              <a:t>categorical</a:t>
            </a:r>
            <a:r>
              <a:rPr lang="en-IN" sz="2600" spc="85" dirty="0">
                <a:latin typeface="Cambria" panose="02040503050406030204"/>
                <a:cs typeface="Cambria" panose="02040503050406030204"/>
                <a:sym typeface="+mn-ea"/>
              </a:rPr>
              <a:t> (3) </a:t>
            </a:r>
            <a:r>
              <a:rPr sz="2600" spc="85" dirty="0">
                <a:latin typeface="Cambria" panose="02040503050406030204"/>
                <a:cs typeface="Cambria" panose="02040503050406030204"/>
              </a:rPr>
              <a:t>,</a:t>
            </a:r>
            <a:r>
              <a:rPr sz="26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0" dirty="0">
                <a:latin typeface="Cambria" panose="02040503050406030204"/>
                <a:cs typeface="Cambria" panose="02040503050406030204"/>
              </a:rPr>
              <a:t>rest</a:t>
            </a:r>
            <a:r>
              <a:rPr sz="26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0" dirty="0">
                <a:latin typeface="Cambria" panose="02040503050406030204"/>
                <a:cs typeface="Cambria" panose="02040503050406030204"/>
              </a:rPr>
              <a:t>are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5" dirty="0">
                <a:latin typeface="Cambria" panose="02040503050406030204"/>
                <a:cs typeface="Cambria" panose="02040503050406030204"/>
                <a:sym typeface="+mn-ea"/>
              </a:rPr>
              <a:t>continuous</a:t>
            </a:r>
            <a:r>
              <a:rPr sz="2600" spc="85" dirty="0">
                <a:latin typeface="Cambria" panose="02040503050406030204"/>
                <a:cs typeface="Cambria" panose="02040503050406030204"/>
              </a:rPr>
              <a:t>.</a:t>
            </a:r>
            <a:r>
              <a:rPr sz="2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The </a:t>
            </a:r>
            <a:r>
              <a:rPr sz="2600" spc="-56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45" dirty="0">
                <a:latin typeface="Cambria" panose="02040503050406030204"/>
                <a:cs typeface="Cambria" panose="02040503050406030204"/>
              </a:rPr>
              <a:t>control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5" dirty="0">
                <a:latin typeface="Cambria" panose="02040503050406030204"/>
                <a:cs typeface="Cambria" panose="02040503050406030204"/>
              </a:rPr>
              <a:t>variable</a:t>
            </a:r>
            <a:r>
              <a:rPr sz="2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0" dirty="0">
                <a:latin typeface="Cambria" panose="02040503050406030204"/>
                <a:cs typeface="Cambria" panose="02040503050406030204"/>
              </a:rPr>
              <a:t>was</a:t>
            </a:r>
            <a:r>
              <a:rPr sz="26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60" dirty="0">
                <a:latin typeface="Cambria" panose="02040503050406030204"/>
                <a:cs typeface="Cambria" panose="02040503050406030204"/>
              </a:rPr>
              <a:t>customer.</a:t>
            </a:r>
            <a:endParaRPr sz="2600">
              <a:latin typeface="Cambria" panose="02040503050406030204"/>
              <a:cs typeface="Cambria" panose="02040503050406030204"/>
            </a:endParaRPr>
          </a:p>
          <a:p>
            <a:pPr marL="194945" marR="189865" indent="-182880">
              <a:lnSpc>
                <a:spcPct val="90000"/>
              </a:lnSpc>
              <a:spcBef>
                <a:spcPts val="1155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236220" algn="l"/>
              </a:tabLst>
            </a:pPr>
            <a:r>
              <a:rPr sz="2600" spc="90" dirty="0">
                <a:latin typeface="Cambria" panose="02040503050406030204"/>
                <a:cs typeface="Cambria" panose="02040503050406030204"/>
              </a:rPr>
              <a:t>Model</a:t>
            </a:r>
            <a:r>
              <a:rPr sz="26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5" dirty="0">
                <a:latin typeface="Cambria" panose="02040503050406030204"/>
                <a:cs typeface="Cambria" panose="02040503050406030204"/>
              </a:rPr>
              <a:t>building</a:t>
            </a:r>
            <a:r>
              <a:rPr sz="26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5" dirty="0">
                <a:latin typeface="Cambria" panose="02040503050406030204"/>
                <a:cs typeface="Cambria" panose="02040503050406030204"/>
              </a:rPr>
              <a:t>which</a:t>
            </a:r>
            <a:r>
              <a:rPr sz="26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5" dirty="0">
                <a:latin typeface="Cambria" panose="02040503050406030204"/>
                <a:cs typeface="Cambria" panose="02040503050406030204"/>
              </a:rPr>
              <a:t>includes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90" dirty="0">
                <a:latin typeface="Cambria" panose="02040503050406030204"/>
                <a:cs typeface="Cambria" panose="02040503050406030204"/>
              </a:rPr>
              <a:t>defining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05" dirty="0">
                <a:latin typeface="Cambria" panose="02040503050406030204"/>
                <a:cs typeface="Cambria" panose="02040503050406030204"/>
              </a:rPr>
              <a:t>the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50" dirty="0">
                <a:latin typeface="Cambria" panose="02040503050406030204"/>
                <a:cs typeface="Cambria" panose="02040503050406030204"/>
              </a:rPr>
              <a:t>purpose</a:t>
            </a:r>
            <a:r>
              <a:rPr sz="26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0" dirty="0">
                <a:latin typeface="Cambria" panose="02040503050406030204"/>
                <a:cs typeface="Cambria" panose="02040503050406030204"/>
              </a:rPr>
              <a:t>if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75" dirty="0">
                <a:latin typeface="Cambria" panose="02040503050406030204"/>
                <a:cs typeface="Cambria" panose="02040503050406030204"/>
              </a:rPr>
              <a:t>model, </a:t>
            </a:r>
            <a:r>
              <a:rPr sz="2600" spc="-55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0" dirty="0">
                <a:latin typeface="Cambria" panose="02040503050406030204"/>
                <a:cs typeface="Cambria" panose="02040503050406030204"/>
              </a:rPr>
              <a:t>determine</a:t>
            </a:r>
            <a:r>
              <a:rPr sz="26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00" dirty="0">
                <a:latin typeface="Cambria" panose="02040503050406030204"/>
                <a:cs typeface="Cambria" panose="02040503050406030204"/>
              </a:rPr>
              <a:t>the</a:t>
            </a:r>
            <a:r>
              <a:rPr sz="2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55" dirty="0">
                <a:latin typeface="Cambria" panose="02040503050406030204"/>
                <a:cs typeface="Cambria" panose="02040503050406030204"/>
              </a:rPr>
              <a:t>model</a:t>
            </a:r>
            <a:r>
              <a:rPr sz="26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55" dirty="0">
                <a:latin typeface="Cambria" panose="02040503050406030204"/>
                <a:cs typeface="Cambria" panose="02040503050406030204"/>
              </a:rPr>
              <a:t>boundary,</a:t>
            </a:r>
            <a:r>
              <a:rPr sz="26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5" dirty="0">
                <a:latin typeface="Cambria" panose="02040503050406030204"/>
                <a:cs typeface="Cambria" panose="02040503050406030204"/>
              </a:rPr>
              <a:t>build</a:t>
            </a:r>
            <a:r>
              <a:rPr sz="2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00" dirty="0">
                <a:latin typeface="Cambria" panose="02040503050406030204"/>
                <a:cs typeface="Cambria" panose="02040503050406030204"/>
              </a:rPr>
              <a:t>the</a:t>
            </a:r>
            <a:r>
              <a:rPr sz="2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75" dirty="0">
                <a:latin typeface="Cambria" panose="02040503050406030204"/>
                <a:cs typeface="Cambria" panose="02040503050406030204"/>
              </a:rPr>
              <a:t>model,</a:t>
            </a:r>
            <a:r>
              <a:rPr sz="26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75" dirty="0">
                <a:latin typeface="Cambria" panose="02040503050406030204"/>
                <a:cs typeface="Cambria" panose="02040503050406030204"/>
              </a:rPr>
              <a:t>create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50" dirty="0">
                <a:latin typeface="Cambria" panose="02040503050406030204"/>
                <a:cs typeface="Cambria" panose="02040503050406030204"/>
              </a:rPr>
              <a:t>an </a:t>
            </a:r>
            <a:r>
              <a:rPr sz="26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85" dirty="0">
                <a:latin typeface="Cambria" panose="02040503050406030204"/>
                <a:cs typeface="Cambria" panose="02040503050406030204"/>
              </a:rPr>
              <a:t>interface</a:t>
            </a:r>
            <a:r>
              <a:rPr sz="26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20" dirty="0">
                <a:latin typeface="Cambria" panose="02040503050406030204"/>
                <a:cs typeface="Cambria" panose="02040503050406030204"/>
              </a:rPr>
              <a:t>and</a:t>
            </a:r>
            <a:r>
              <a:rPr sz="26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60" dirty="0">
                <a:latin typeface="Cambria" panose="02040503050406030204"/>
                <a:cs typeface="Cambria" panose="02040503050406030204"/>
              </a:rPr>
              <a:t>export</a:t>
            </a:r>
            <a:r>
              <a:rPr sz="26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100" dirty="0">
                <a:latin typeface="Cambria" panose="02040503050406030204"/>
                <a:cs typeface="Cambria" panose="02040503050406030204"/>
              </a:rPr>
              <a:t>the</a:t>
            </a:r>
            <a:r>
              <a:rPr sz="2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spc="75" dirty="0">
                <a:latin typeface="Cambria" panose="02040503050406030204"/>
                <a:cs typeface="Cambria" panose="02040503050406030204"/>
              </a:rPr>
              <a:t>model.</a:t>
            </a:r>
            <a:endParaRPr sz="2600">
              <a:latin typeface="Cambria" panose="02040503050406030204"/>
              <a:cs typeface="Cambria" panose="02040503050406030204"/>
            </a:endParaRPr>
          </a:p>
          <a:p>
            <a:pPr marL="194945" marR="387985" indent="-182880">
              <a:lnSpc>
                <a:spcPts val="3020"/>
              </a:lnSpc>
              <a:spcBef>
                <a:spcPts val="1250"/>
              </a:spcBef>
              <a:buClr>
                <a:srgbClr val="9E3611"/>
              </a:buClr>
              <a:buSzPct val="84000"/>
              <a:buFont typeface="Wingdings" panose="05000000000000000000"/>
              <a:buChar char=""/>
              <a:tabLst>
                <a:tab pos="351155" algn="l"/>
                <a:tab pos="1385570" algn="l"/>
                <a:tab pos="1878330" algn="l"/>
              </a:tabLst>
            </a:pPr>
            <a:r>
              <a:rPr sz="2800" spc="160" dirty="0">
                <a:latin typeface="Cambria" panose="02040503050406030204"/>
                <a:cs typeface="Cambria" panose="02040503050406030204"/>
              </a:rPr>
              <a:t>Evaluating</a:t>
            </a:r>
            <a:r>
              <a:rPr sz="28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machine</a:t>
            </a:r>
            <a:r>
              <a:rPr sz="28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latin typeface="Cambria" panose="02040503050406030204"/>
                <a:cs typeface="Cambria" panose="02040503050406030204"/>
              </a:rPr>
              <a:t>learning</a:t>
            </a:r>
            <a:r>
              <a:rPr sz="2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8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latin typeface="Cambria" panose="02040503050406030204"/>
                <a:cs typeface="Cambria" panose="02040503050406030204"/>
              </a:rPr>
              <a:t>is</a:t>
            </a:r>
            <a:r>
              <a:rPr sz="2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65" dirty="0">
                <a:latin typeface="Cambria" panose="02040503050406030204"/>
                <a:cs typeface="Cambria" panose="02040503050406030204"/>
              </a:rPr>
              <a:t>an</a:t>
            </a:r>
            <a:r>
              <a:rPr sz="2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latin typeface="Cambria" panose="02040503050406030204"/>
                <a:cs typeface="Cambria" panose="02040503050406030204"/>
              </a:rPr>
              <a:t>essential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part</a:t>
            </a:r>
            <a:r>
              <a:rPr lang="en-IN" sz="2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of	</a:t>
            </a:r>
            <a:r>
              <a:rPr sz="2800" spc="55" dirty="0">
                <a:latin typeface="Cambria" panose="02040503050406030204"/>
                <a:cs typeface="Cambria" panose="02040503050406030204"/>
              </a:rPr>
              <a:t>project.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385" dirty="0"/>
              <a:t>EXPLORATORY</a:t>
            </a:r>
            <a:r>
              <a:rPr spc="235" dirty="0"/>
              <a:t> </a:t>
            </a:r>
            <a:r>
              <a:rPr spc="180" dirty="0"/>
              <a:t>DATA </a:t>
            </a:r>
            <a:r>
              <a:rPr u="none" spc="-1175" dirty="0"/>
              <a:t> </a:t>
            </a:r>
            <a:r>
              <a:rPr spc="465" dirty="0"/>
              <a:t>ANALYSIS</a:t>
            </a:r>
            <a:endParaRPr spc="465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997176"/>
            <a:ext cx="9788525" cy="35560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288290" algn="l"/>
              </a:tabLst>
            </a:pPr>
            <a:r>
              <a:rPr sz="3200" spc="240" dirty="0">
                <a:latin typeface="Cambria" panose="02040503050406030204"/>
                <a:cs typeface="Cambria" panose="02040503050406030204"/>
              </a:rPr>
              <a:t>Data</a:t>
            </a:r>
            <a:r>
              <a:rPr sz="32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25" dirty="0">
                <a:latin typeface="Cambria" panose="02040503050406030204"/>
                <a:cs typeface="Cambria" panose="02040503050406030204"/>
              </a:rPr>
              <a:t>visualisation</a:t>
            </a:r>
            <a:r>
              <a:rPr sz="32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45" dirty="0">
                <a:latin typeface="Cambria" panose="02040503050406030204"/>
                <a:cs typeface="Cambria" panose="02040503050406030204"/>
              </a:rPr>
              <a:t>using</a:t>
            </a:r>
            <a:r>
              <a:rPr sz="32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80" dirty="0">
                <a:latin typeface="Cambria" panose="02040503050406030204"/>
                <a:cs typeface="Cambria" panose="02040503050406030204"/>
              </a:rPr>
              <a:t>seaborn</a:t>
            </a:r>
            <a:r>
              <a:rPr sz="3200" spc="145" dirty="0">
                <a:latin typeface="Cambria" panose="02040503050406030204"/>
                <a:cs typeface="Cambria" panose="02040503050406030204"/>
              </a:rPr>
              <a:t> and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05" dirty="0">
                <a:latin typeface="Cambria" panose="02040503050406030204"/>
                <a:cs typeface="Cambria" panose="02040503050406030204"/>
              </a:rPr>
              <a:t>matplotlib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 marL="194945" marR="5080" indent="-18288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288290" algn="l"/>
              </a:tabLst>
            </a:pPr>
            <a:r>
              <a:rPr sz="3200" spc="114" dirty="0">
                <a:latin typeface="Cambria" panose="02040503050406030204"/>
                <a:cs typeface="Cambria" panose="02040503050406030204"/>
              </a:rPr>
              <a:t>Exploratory</a:t>
            </a:r>
            <a:r>
              <a:rPr sz="32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60" dirty="0">
                <a:latin typeface="Cambria" panose="02040503050406030204"/>
                <a:cs typeface="Cambria" panose="02040503050406030204"/>
              </a:rPr>
              <a:t>data</a:t>
            </a:r>
            <a:r>
              <a:rPr sz="32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40" dirty="0">
                <a:latin typeface="Cambria" panose="02040503050406030204"/>
                <a:cs typeface="Cambria" panose="02040503050406030204"/>
              </a:rPr>
              <a:t>analysis</a:t>
            </a:r>
            <a:r>
              <a:rPr sz="32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(EDA)</a:t>
            </a:r>
            <a:r>
              <a:rPr sz="32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10" dirty="0">
                <a:latin typeface="Cambria" panose="02040503050406030204"/>
                <a:cs typeface="Cambria" panose="02040503050406030204"/>
              </a:rPr>
              <a:t>is</a:t>
            </a:r>
            <a:r>
              <a:rPr sz="32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90" dirty="0">
                <a:latin typeface="Cambria" panose="02040503050406030204"/>
                <a:cs typeface="Cambria" panose="02040503050406030204"/>
              </a:rPr>
              <a:t>an</a:t>
            </a:r>
            <a:r>
              <a:rPr sz="32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90" dirty="0">
                <a:latin typeface="Cambria" panose="02040503050406030204"/>
                <a:cs typeface="Cambria" panose="02040503050406030204"/>
              </a:rPr>
              <a:t>approach</a:t>
            </a:r>
            <a:r>
              <a:rPr sz="32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25" dirty="0">
                <a:latin typeface="Cambria" panose="02040503050406030204"/>
                <a:cs typeface="Cambria" panose="02040503050406030204"/>
              </a:rPr>
              <a:t>to </a:t>
            </a:r>
            <a:r>
              <a:rPr sz="3200" spc="-6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35" dirty="0">
                <a:latin typeface="Cambria" panose="02040503050406030204"/>
                <a:cs typeface="Cambria" panose="02040503050406030204"/>
              </a:rPr>
              <a:t>analyse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60" dirty="0">
                <a:latin typeface="Cambria" panose="02040503050406030204"/>
                <a:cs typeface="Cambria" panose="02040503050406030204"/>
              </a:rPr>
              <a:t>data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05" dirty="0">
                <a:latin typeface="Cambria" panose="02040503050406030204"/>
                <a:cs typeface="Cambria" panose="02040503050406030204"/>
              </a:rPr>
              <a:t>sets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409" dirty="0">
                <a:latin typeface="Cambria" panose="02040503050406030204"/>
                <a:cs typeface="Cambria" panose="02040503050406030204"/>
              </a:rPr>
              <a:t>&amp;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30" dirty="0">
                <a:latin typeface="Cambria" panose="02040503050406030204"/>
                <a:cs typeface="Cambria" panose="02040503050406030204"/>
              </a:rPr>
              <a:t>to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35" dirty="0">
                <a:latin typeface="Cambria" panose="02040503050406030204"/>
                <a:cs typeface="Cambria" panose="02040503050406030204"/>
              </a:rPr>
              <a:t>summarize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20" dirty="0">
                <a:latin typeface="Cambria" panose="02040503050406030204"/>
                <a:cs typeface="Cambria" panose="02040503050406030204"/>
              </a:rPr>
              <a:t>their</a:t>
            </a:r>
            <a:r>
              <a:rPr sz="32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main </a:t>
            </a:r>
            <a:r>
              <a:rPr sz="32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20" dirty="0">
                <a:latin typeface="Cambria" panose="02040503050406030204"/>
                <a:cs typeface="Cambria" panose="02040503050406030204"/>
              </a:rPr>
              <a:t>characteristics,</a:t>
            </a:r>
            <a:r>
              <a:rPr sz="32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75" dirty="0">
                <a:latin typeface="Cambria" panose="02040503050406030204"/>
                <a:cs typeface="Cambria" panose="02040503050406030204"/>
              </a:rPr>
              <a:t>often</a:t>
            </a:r>
            <a:r>
              <a:rPr sz="32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20" dirty="0">
                <a:latin typeface="Cambria" panose="02040503050406030204"/>
                <a:cs typeface="Cambria" panose="02040503050406030204"/>
              </a:rPr>
              <a:t>with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40" dirty="0">
                <a:latin typeface="Cambria" panose="02040503050406030204"/>
                <a:cs typeface="Cambria" panose="02040503050406030204"/>
              </a:rPr>
              <a:t>visual</a:t>
            </a:r>
            <a:r>
              <a:rPr sz="32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05" dirty="0">
                <a:latin typeface="Cambria" panose="02040503050406030204"/>
                <a:cs typeface="Cambria" panose="02040503050406030204"/>
              </a:rPr>
              <a:t>methods.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 marL="194945" marR="201295" indent="-18288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1000"/>
              <a:buFont typeface="Wingdings" panose="05000000000000000000"/>
              <a:buChar char=""/>
              <a:tabLst>
                <a:tab pos="288290" algn="l"/>
              </a:tabLst>
            </a:pPr>
            <a:r>
              <a:rPr sz="3200" spc="320" dirty="0">
                <a:latin typeface="Cambria" panose="02040503050406030204"/>
                <a:cs typeface="Cambria" panose="02040503050406030204"/>
              </a:rPr>
              <a:t>A</a:t>
            </a:r>
            <a:r>
              <a:rPr sz="3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65" dirty="0">
                <a:latin typeface="Cambria" panose="02040503050406030204"/>
                <a:cs typeface="Cambria" panose="02040503050406030204"/>
              </a:rPr>
              <a:t>Statistical</a:t>
            </a:r>
            <a:r>
              <a:rPr sz="32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60" dirty="0">
                <a:latin typeface="Cambria" panose="02040503050406030204"/>
                <a:cs typeface="Cambria" panose="02040503050406030204"/>
              </a:rPr>
              <a:t>model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30" dirty="0">
                <a:latin typeface="Cambria" panose="02040503050406030204"/>
                <a:cs typeface="Cambria" panose="02040503050406030204"/>
              </a:rPr>
              <a:t>can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25" dirty="0">
                <a:latin typeface="Cambria" panose="02040503050406030204"/>
                <a:cs typeface="Cambria" panose="02040503050406030204"/>
              </a:rPr>
              <a:t>be</a:t>
            </a:r>
            <a:r>
              <a:rPr sz="32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95" dirty="0">
                <a:latin typeface="Cambria" panose="02040503050406030204"/>
                <a:cs typeface="Cambria" panose="02040503050406030204"/>
              </a:rPr>
              <a:t>used</a:t>
            </a:r>
            <a:r>
              <a:rPr sz="32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or</a:t>
            </a:r>
            <a:r>
              <a:rPr sz="32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14" dirty="0">
                <a:latin typeface="Cambria" panose="02040503050406030204"/>
                <a:cs typeface="Cambria" panose="02040503050406030204"/>
              </a:rPr>
              <a:t>not,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20" dirty="0">
                <a:latin typeface="Cambria" panose="02040503050406030204"/>
                <a:cs typeface="Cambria" panose="02040503050406030204"/>
              </a:rPr>
              <a:t>but </a:t>
            </a:r>
            <a:r>
              <a:rPr sz="32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20" dirty="0">
                <a:latin typeface="Cambria" panose="02040503050406030204"/>
                <a:cs typeface="Cambria" panose="02040503050406030204"/>
              </a:rPr>
              <a:t>primarily</a:t>
            </a:r>
            <a:r>
              <a:rPr sz="32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385" dirty="0">
                <a:latin typeface="Cambria" panose="02040503050406030204"/>
                <a:cs typeface="Cambria" panose="02040503050406030204"/>
              </a:rPr>
              <a:t>EDA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14" dirty="0">
                <a:latin typeface="Cambria" panose="02040503050406030204"/>
                <a:cs typeface="Cambria" panose="02040503050406030204"/>
              </a:rPr>
              <a:t>is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30" dirty="0">
                <a:latin typeface="Cambria" panose="02040503050406030204"/>
                <a:cs typeface="Cambria" panose="02040503050406030204"/>
              </a:rPr>
              <a:t>for</a:t>
            </a:r>
            <a:r>
              <a:rPr sz="32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00" dirty="0">
                <a:latin typeface="Cambria" panose="02040503050406030204"/>
                <a:cs typeface="Cambria" panose="02040503050406030204"/>
              </a:rPr>
              <a:t>seeing</a:t>
            </a:r>
            <a:r>
              <a:rPr sz="32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45" dirty="0">
                <a:latin typeface="Cambria" panose="02040503050406030204"/>
                <a:cs typeface="Cambria" panose="02040503050406030204"/>
              </a:rPr>
              <a:t>what</a:t>
            </a:r>
            <a:r>
              <a:rPr sz="32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30" dirty="0">
                <a:latin typeface="Cambria" panose="02040503050406030204"/>
                <a:cs typeface="Cambria" panose="02040503050406030204"/>
              </a:rPr>
              <a:t>the</a:t>
            </a:r>
            <a:r>
              <a:rPr sz="32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60" dirty="0">
                <a:latin typeface="Cambria" panose="02040503050406030204"/>
                <a:cs typeface="Cambria" panose="02040503050406030204"/>
              </a:rPr>
              <a:t>data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30" dirty="0">
                <a:latin typeface="Cambria" panose="02040503050406030204"/>
                <a:cs typeface="Cambria" panose="02040503050406030204"/>
              </a:rPr>
              <a:t>can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14" dirty="0">
                <a:latin typeface="Cambria" panose="02040503050406030204"/>
                <a:cs typeface="Cambria" panose="02040503050406030204"/>
              </a:rPr>
              <a:t>tell </a:t>
            </a:r>
            <a:r>
              <a:rPr sz="3200" spc="-6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45" dirty="0">
                <a:latin typeface="Cambria" panose="02040503050406030204"/>
                <a:cs typeface="Cambria" panose="02040503050406030204"/>
              </a:rPr>
              <a:t>us</a:t>
            </a:r>
            <a:r>
              <a:rPr sz="32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45" dirty="0">
                <a:latin typeface="Cambria" panose="02040503050406030204"/>
                <a:cs typeface="Cambria" panose="02040503050406030204"/>
              </a:rPr>
              <a:t>beyond</a:t>
            </a:r>
            <a:r>
              <a:rPr sz="32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25" dirty="0">
                <a:latin typeface="Cambria" panose="02040503050406030204"/>
                <a:cs typeface="Cambria" panose="02040503050406030204"/>
              </a:rPr>
              <a:t>the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00" dirty="0">
                <a:latin typeface="Cambria" panose="02040503050406030204"/>
                <a:cs typeface="Cambria" panose="02040503050406030204"/>
              </a:rPr>
              <a:t>formal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95" dirty="0">
                <a:latin typeface="Cambria" panose="02040503050406030204"/>
                <a:cs typeface="Cambria" panose="02040503050406030204"/>
              </a:rPr>
              <a:t>modelling</a:t>
            </a:r>
            <a:r>
              <a:rPr sz="32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or</a:t>
            </a:r>
            <a:r>
              <a:rPr sz="32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110" dirty="0">
                <a:latin typeface="Cambria" panose="02040503050406030204"/>
                <a:cs typeface="Cambria" panose="02040503050406030204"/>
              </a:rPr>
              <a:t>hypothesis.</a:t>
            </a:r>
            <a:endParaRPr sz="3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228600"/>
            <a:ext cx="7132955" cy="1661795"/>
          </a:xfrm>
        </p:spPr>
        <p:txBody>
          <a:bodyPr wrap="square"/>
          <a:p>
            <a:r>
              <a:rPr lang="en-IN" altLang="en-US"/>
              <a:t>Customer_Attrition column Visualisation</a:t>
            </a:r>
            <a:endParaRPr lang="en-IN" alt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0" y="-76200"/>
            <a:ext cx="388747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34526" y="1447672"/>
            <a:ext cx="290703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spc="9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Pie-Chart:</a:t>
            </a:r>
            <a:endParaRPr lang="en-IN" sz="2400" spc="95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spc="9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Pie-chart</a:t>
            </a:r>
            <a:r>
              <a:rPr sz="2400" spc="11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3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that</a:t>
            </a:r>
            <a:r>
              <a:rPr sz="2400" spc="12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9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2400" spc="10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3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Users</a:t>
            </a:r>
            <a:r>
              <a:rPr sz="2400" spc="10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5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2400" spc="10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9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400" spc="11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8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Data </a:t>
            </a:r>
            <a:r>
              <a:rPr sz="2400" spc="-51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8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400" spc="12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9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likely</a:t>
            </a:r>
            <a:r>
              <a:rPr sz="2400" spc="11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2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2400" spc="13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2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be </a:t>
            </a:r>
            <a:r>
              <a:rPr sz="2400" spc="2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14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Continuing </a:t>
            </a:r>
            <a:r>
              <a:rPr sz="2400" spc="8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their </a:t>
            </a:r>
            <a:r>
              <a:rPr sz="2400" spc="9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8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Subscription </a:t>
            </a:r>
            <a:r>
              <a:rPr sz="2400" spc="9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plan(&gt;</a:t>
            </a:r>
            <a:r>
              <a:rPr lang="en-IN" sz="2400" spc="1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85</a:t>
            </a:r>
            <a:r>
              <a:rPr sz="2400" spc="1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%)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3" name="Content Placeholder 12" descr="Screenshot (44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5240" y="2071370"/>
            <a:ext cx="8370570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29668" cy="6858000"/>
            <a:chOff x="0" y="0"/>
            <a:chExt cx="11829668" cy="6858000"/>
          </a:xfrm>
        </p:grpSpPr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304530" cy="6858000"/>
            </a:xfrm>
            <a:custGeom>
              <a:avLst/>
              <a:gdLst/>
              <a:ahLst/>
              <a:cxnLst/>
              <a:rect l="l" t="t" r="r" b="b"/>
              <a:pathLst>
                <a:path w="8304530" h="6858000">
                  <a:moveTo>
                    <a:pt x="8304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04276" y="6858000"/>
                  </a:lnTo>
                  <a:lnTo>
                    <a:pt x="8304276" y="0"/>
                  </a:lnTo>
                  <a:close/>
                </a:path>
              </a:pathLst>
            </a:custGeom>
            <a:solidFill>
              <a:srgbClr val="E0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686800" y="2438399"/>
            <a:ext cx="2950210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5875" indent="0">
              <a:lnSpc>
                <a:spcPct val="100000"/>
              </a:lnSpc>
              <a:spcBef>
                <a:spcPts val="100"/>
              </a:spcBef>
              <a:buSzPct val="83000"/>
              <a:buFont typeface="Arial MT"/>
              <a:buNone/>
              <a:tabLst>
                <a:tab pos="299085" algn="l"/>
                <a:tab pos="299720" algn="l"/>
              </a:tabLst>
            </a:pPr>
            <a:r>
              <a:rPr lang="en-IN" sz="1800" spc="1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COUNT PLOT:</a:t>
            </a:r>
            <a:endParaRPr sz="1800" spc="1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5875" indent="-287020">
              <a:lnSpc>
                <a:spcPct val="100000"/>
              </a:lnSpc>
              <a:spcBef>
                <a:spcPts val="100"/>
              </a:spcBef>
              <a:buSzPct val="83000"/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800" spc="10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5875" indent="-287020">
              <a:lnSpc>
                <a:spcPct val="100000"/>
              </a:lnSpc>
              <a:spcBef>
                <a:spcPts val="100"/>
              </a:spcBef>
              <a:buSzPct val="83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1800" spc="8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found</a:t>
            </a:r>
            <a:r>
              <a:rPr lang="en-IN" sz="1800" spc="45" dirty="0">
                <a:solidFill>
                  <a:srgbClr val="9E3611"/>
                </a:solidFill>
                <a:latin typeface="Cambria" panose="02040503050406030204"/>
                <a:cs typeface="Cambria" panose="02040503050406030204"/>
              </a:rPr>
              <a:t> people who call less to customer care are high chances on attrition.</a:t>
            </a:r>
            <a:endParaRPr lang="en-IN" sz="1800" spc="45" dirty="0">
              <a:solidFill>
                <a:srgbClr val="9E3611"/>
              </a:solidFill>
              <a:latin typeface="Cambria" panose="02040503050406030204"/>
              <a:cs typeface="Cambria" panose="02040503050406030204"/>
            </a:endParaRPr>
          </a:p>
          <a:p>
            <a:pPr marL="12065" marR="160655" indent="0">
              <a:lnSpc>
                <a:spcPct val="100000"/>
              </a:lnSpc>
              <a:spcBef>
                <a:spcPts val="995"/>
              </a:spcBef>
              <a:buSzPct val="83000"/>
              <a:buFont typeface="Arial MT"/>
              <a:buNone/>
              <a:tabLst>
                <a:tab pos="299085" algn="l"/>
                <a:tab pos="299720" algn="l"/>
              </a:tabLst>
            </a:pPr>
            <a:endParaRPr lang="en-IN" sz="18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3" name="Content Placeholder 12" descr="countplot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9555" y="75565"/>
            <a:ext cx="7863205" cy="6916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4353</Words>
  <Application>WPS Presentation</Application>
  <PresentationFormat>On-screen Show 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Cambria</vt:lpstr>
      <vt:lpstr>Wingdings</vt:lpstr>
      <vt:lpstr>Times New Roman</vt:lpstr>
      <vt:lpstr>Arial MT</vt:lpstr>
      <vt:lpstr>Calibri</vt:lpstr>
      <vt:lpstr>Microsoft YaHei</vt:lpstr>
      <vt:lpstr>Arial Unicode MS</vt:lpstr>
      <vt:lpstr>Arial MT</vt:lpstr>
      <vt:lpstr>Cambria</vt:lpstr>
      <vt:lpstr>Times New Roman</vt:lpstr>
      <vt:lpstr>Wingdings</vt:lpstr>
      <vt:lpstr>Office Theme</vt:lpstr>
      <vt:lpstr>PowerPoint 演示文稿</vt:lpstr>
      <vt:lpstr>INTRODUCTION</vt:lpstr>
      <vt:lpstr>PROJECT OBJECTIVE</vt:lpstr>
      <vt:lpstr>DATASET DESCRIPTION</vt:lpstr>
      <vt:lpstr>ATTRITION PREDICTION  MODEL</vt:lpstr>
      <vt:lpstr>METHODOLOGIES</vt:lpstr>
      <vt:lpstr>EXPLORATORY DATA  ANALYSIS</vt:lpstr>
      <vt:lpstr>Customer_Attrition column Visualisation</vt:lpstr>
      <vt:lpstr>PowerPoint 演示文稿</vt:lpstr>
      <vt:lpstr>PowerPoint 演示文稿</vt:lpstr>
      <vt:lpstr>Visualising Every Feature by Pair-Plot</vt:lpstr>
      <vt:lpstr>ACCURACY OF  SUPPORT VECTOR MACHINE MODEL</vt:lpstr>
      <vt:lpstr>SVM MODEL </vt:lpstr>
      <vt:lpstr>METRICS EVALUATION:</vt:lpstr>
      <vt:lpstr>Predict the Probability of Attrition of each Customer</vt:lpstr>
      <vt:lpstr>FINDINGS AND  SUGGESTIONS</vt:lpstr>
      <vt:lpstr>HOW TO REDUCE  CUSTOMER  ATTRITION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BHAVIT JAIN</cp:lastModifiedBy>
  <cp:revision>4</cp:revision>
  <dcterms:created xsi:type="dcterms:W3CDTF">2021-03-29T07:06:00Z</dcterms:created>
  <dcterms:modified xsi:type="dcterms:W3CDTF">2021-03-30T18:14:27Z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2019-09-12T11:00:00Z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2021-03-28T11:00:00Z</vt:filetime>
  </property>
  <property fmtid="{D5CDD505-2E9C-101B-9397-08002B2CF9AE}" pid="5" name="KSOProductBuildVer">
    <vt:lpwstr>1033-11.2.0.10017</vt:lpwstr>
  </property>
</Properties>
</file>