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10"/>
  </p:notesMasterIdLst>
  <p:handoutMasterIdLst>
    <p:handoutMasterId r:id="rId11"/>
  </p:handoutMasterIdLst>
  <p:sldIdLst>
    <p:sldId id="336" r:id="rId2"/>
    <p:sldId id="337" r:id="rId3"/>
    <p:sldId id="331" r:id="rId4"/>
    <p:sldId id="333" r:id="rId5"/>
    <p:sldId id="277" r:id="rId6"/>
    <p:sldId id="335" r:id="rId7"/>
    <p:sldId id="286" r:id="rId8"/>
    <p:sldId id="281" r:id="rId9"/>
  </p:sldIdLst>
  <p:sldSz cx="12192000" cy="6858000"/>
  <p:notesSz cx="6858000" cy="9144000"/>
  <p:embeddedFontLst>
    <p:embeddedFont>
      <p:font typeface="Lato" panose="020B060402020202020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6C25D-3200-44CC-8543-B58186ADC7B2}" v="116" dt="2019-11-06T00:36:08.973"/>
    <p1510:client id="{42FCF13A-BFC4-4E52-9332-7D9FAE7A97A9}" v="1004" dt="2019-11-06T03:11:49.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2" y="115"/>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14F8E5-CB5A-3743-971F-BD6D25DF5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473725-0801-9643-9E77-CD717FEA64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EC1BB8-C683-684D-9CD9-B37FB6B90468}" type="datetimeFigureOut">
              <a:rPr lang="en-US" smtClean="0"/>
              <a:t>11/5/2019</a:t>
            </a:fld>
            <a:endParaRPr lang="en-US"/>
          </a:p>
        </p:txBody>
      </p:sp>
      <p:sp>
        <p:nvSpPr>
          <p:cNvPr id="4" name="Footer Placeholder 3">
            <a:extLst>
              <a:ext uri="{FF2B5EF4-FFF2-40B4-BE49-F238E27FC236}">
                <a16:creationId xmlns:a16="http://schemas.microsoft.com/office/drawing/2014/main" id="{DAD55BF6-0152-AA41-BB2E-A563A8C970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21E007D-E49E-0940-97F1-C057E71150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6BF3B1-0DB0-F84B-B7F3-4A657C3F3010}" type="slidenum">
              <a:rPr lang="en-US" smtClean="0"/>
              <a:t>‹#›</a:t>
            </a:fld>
            <a:endParaRPr lang="en-US"/>
          </a:p>
        </p:txBody>
      </p:sp>
    </p:spTree>
    <p:extLst>
      <p:ext uri="{BB962C8B-B14F-4D97-AF65-F5344CB8AC3E}">
        <p14:creationId xmlns:p14="http://schemas.microsoft.com/office/powerpoint/2010/main" val="226730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5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41b02153b3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41b02153b3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29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41b02153b3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41b02153b3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1.know Business requirement  2.Data Acquisition 3.Data Preparation 3a.Data cleaning 3b.Transformation 4.EDA (Exploratory Data analysis) 5. Data Modeling 6. </a:t>
            </a:r>
            <a:r>
              <a:rPr lang="en-US" err="1"/>
              <a:t>Visulation</a:t>
            </a:r>
            <a:r>
              <a:rPr lang="en-US"/>
              <a:t> and Communication 7. Deploys and Maintains </a:t>
            </a:r>
            <a:endParaRPr/>
          </a:p>
        </p:txBody>
      </p:sp>
    </p:spTree>
    <p:extLst>
      <p:ext uri="{BB962C8B-B14F-4D97-AF65-F5344CB8AC3E}">
        <p14:creationId xmlns:p14="http://schemas.microsoft.com/office/powerpoint/2010/main" val="361992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a:p>
            <a:endParaRPr lang="en-US"/>
          </a:p>
        </p:txBody>
      </p:sp>
    </p:spTree>
    <p:extLst>
      <p:ext uri="{BB962C8B-B14F-4D97-AF65-F5344CB8AC3E}">
        <p14:creationId xmlns:p14="http://schemas.microsoft.com/office/powerpoint/2010/main" val="388122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799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p:txBody>
      </p:sp>
    </p:spTree>
    <p:extLst>
      <p:ext uri="{BB962C8B-B14F-4D97-AF65-F5344CB8AC3E}">
        <p14:creationId xmlns:p14="http://schemas.microsoft.com/office/powerpoint/2010/main" val="2994766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LIMIT_BAL :  I observed, quantities referred to some amount of money have a very large range,</a:t>
            </a:r>
          </a:p>
          <a:p>
            <a:r>
              <a:rPr lang="en-US"/>
              <a:t>More women than men</a:t>
            </a:r>
          </a:p>
          <a:p>
            <a:r>
              <a:rPr lang="en-US"/>
              <a:t>Three Categorical feature Sex, Marriage and education</a:t>
            </a:r>
          </a:p>
          <a:p>
            <a:r>
              <a:rPr lang="en-US"/>
              <a:t>Limit balance feature has been widely spread-out</a:t>
            </a:r>
          </a:p>
          <a:p>
            <a:r>
              <a:rPr lang="en-US"/>
              <a:t>Note:</a:t>
            </a:r>
          </a:p>
          <a:p>
            <a:r>
              <a:rPr lang="en-US"/>
              <a:t>#</a:t>
            </a:r>
            <a:r>
              <a:rPr lang="en-US" err="1"/>
              <a:t>Obzervations</a:t>
            </a:r>
            <a:r>
              <a:rPr lang="en-US"/>
              <a:t>: </a:t>
            </a:r>
          </a:p>
          <a:p>
            <a:r>
              <a:rPr lang="en-US"/>
              <a:t>#Considering that about 22% of the customers will default.</a:t>
            </a:r>
          </a:p>
          <a:p>
            <a:r>
              <a:rPr lang="en-US"/>
              <a:t>#there are significantly more women than men</a:t>
            </a:r>
          </a:p>
          <a:p>
            <a:r>
              <a:rPr lang="en-US"/>
              <a:t>#men are most likely going to default the next month</a:t>
            </a:r>
          </a:p>
          <a:p>
            <a:r>
              <a:rPr lang="en-US"/>
              <a:t> Note: It seems that the higher is the education, the lower is the probability of defaulting the next month. </a:t>
            </a:r>
          </a:p>
          <a:p>
            <a:endParaRPr lang="en-US"/>
          </a:p>
        </p:txBody>
      </p:sp>
    </p:spTree>
    <p:extLst>
      <p:ext uri="{BB962C8B-B14F-4D97-AF65-F5344CB8AC3E}">
        <p14:creationId xmlns:p14="http://schemas.microsoft.com/office/powerpoint/2010/main" val="264936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6"/>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3A59E-C8CE-C24B-8C16-D5428C89B8F5}"/>
              </a:ext>
            </a:extLst>
          </p:cNvPr>
          <p:cNvSpPr>
            <a:spLocks noGrp="1"/>
          </p:cNvSpPr>
          <p:nvPr>
            <p:ph type="ftr" sz="quarter" idx="3"/>
          </p:nvPr>
        </p:nvSpPr>
        <p:spPr>
          <a:xfrm>
            <a:off x="9194800" y="6356350"/>
            <a:ext cx="2832100" cy="501650"/>
          </a:xfrm>
          <a:prstGeom prst="rect">
            <a:avLst/>
          </a:prstGeom>
        </p:spPr>
        <p:txBody>
          <a:bodyPr vert="horz" lIns="91440" tIns="45720" rIns="91440" bIns="45720" rtlCol="0" anchor="ctr"/>
          <a:lstStyle>
            <a:lvl1pPr algn="ctr">
              <a:defRPr sz="1200">
                <a:solidFill>
                  <a:schemeClr val="bg1"/>
                </a:solidFill>
              </a:defRPr>
            </a:lvl1pPr>
          </a:lstStyle>
          <a:p>
            <a:r>
              <a:rPr lang="en-US"/>
              <a:t>IOT Analytics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rgbClr val="222A35"/>
        </a:solidFill>
        <a:effectLst/>
      </p:bgPr>
    </p:bg>
    <p:spTree>
      <p:nvGrpSpPr>
        <p:cNvPr id="1" name="Shape 7"/>
        <p:cNvGrpSpPr/>
        <p:nvPr/>
      </p:nvGrpSpPr>
      <p:grpSpPr>
        <a:xfrm>
          <a:off x="0" y="0"/>
          <a:ext cx="0" cy="0"/>
          <a:chOff x="0" y="0"/>
          <a:chExt cx="0" cy="0"/>
        </a:xfrm>
      </p:grpSpPr>
      <p:sp>
        <p:nvSpPr>
          <p:cNvPr id="15" name="Google Shape;15;p3"/>
          <p:cNvSpPr/>
          <p:nvPr/>
        </p:nvSpPr>
        <p:spPr>
          <a:xfrm>
            <a:off x="11121648" y="513134"/>
            <a:ext cx="75935" cy="131426"/>
          </a:xfrm>
          <a:custGeom>
            <a:avLst/>
            <a:gdLst/>
            <a:ahLst/>
            <a:cxnLst/>
            <a:rect l="l" t="t" r="r" b="b"/>
            <a:pathLst>
              <a:path w="228" h="396" extrusionOk="0">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rgbClr val="222A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6" name="Google Shape;16;p3"/>
          <p:cNvSpPr/>
          <p:nvPr/>
        </p:nvSpPr>
        <p:spPr>
          <a:xfrm>
            <a:off x="10534176" y="513134"/>
            <a:ext cx="75935" cy="131426"/>
          </a:xfrm>
          <a:custGeom>
            <a:avLst/>
            <a:gdLst/>
            <a:ahLst/>
            <a:cxnLst/>
            <a:rect l="l" t="t" r="r" b="b"/>
            <a:pathLst>
              <a:path w="228" h="396" extrusionOk="0">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rgbClr val="222A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8" name="Google Shape;18;p3"/>
          <p:cNvSpPr/>
          <p:nvPr/>
        </p:nvSpPr>
        <p:spPr>
          <a:xfrm>
            <a:off x="1300060" y="6490329"/>
            <a:ext cx="69807" cy="129641"/>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222A35"/>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19" name="Google Shape;19;p3"/>
          <p:cNvSpPr/>
          <p:nvPr/>
        </p:nvSpPr>
        <p:spPr>
          <a:xfrm>
            <a:off x="978162" y="6502379"/>
            <a:ext cx="131303" cy="105541"/>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222A35"/>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p:cSld name="3_Title Slide">
    <p:bg>
      <p:bgPr>
        <a:solidFill>
          <a:srgbClr val="222A35"/>
        </a:solidFill>
        <a:effectLst/>
      </p:bgPr>
    </p:bg>
    <p:spTree>
      <p:nvGrpSpPr>
        <p:cNvPr id="1" name="Shape 21"/>
        <p:cNvGrpSpPr/>
        <p:nvPr/>
      </p:nvGrpSpPr>
      <p:grpSpPr>
        <a:xfrm>
          <a:off x="0" y="0"/>
          <a:ext cx="0" cy="0"/>
          <a:chOff x="0" y="0"/>
          <a:chExt cx="0" cy="0"/>
        </a:xfrm>
      </p:grpSpPr>
      <p:sp>
        <p:nvSpPr>
          <p:cNvPr id="26" name="Google Shape;26;p4"/>
          <p:cNvSpPr/>
          <p:nvPr/>
        </p:nvSpPr>
        <p:spPr>
          <a:xfrm>
            <a:off x="1545443" y="6506949"/>
            <a:ext cx="146261" cy="96400"/>
          </a:xfrm>
          <a:custGeom>
            <a:avLst/>
            <a:gdLst/>
            <a:ahLst/>
            <a:cxnLst/>
            <a:rect l="l" t="t" r="r" b="b"/>
            <a:pathLst>
              <a:path w="514" h="338" extrusionOk="0">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rgbClr val="222A35"/>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27" name="Google Shape;27;p4"/>
          <p:cNvSpPr/>
          <p:nvPr/>
        </p:nvSpPr>
        <p:spPr>
          <a:xfrm>
            <a:off x="1300060" y="6490329"/>
            <a:ext cx="69807" cy="129641"/>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222A35"/>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
        <p:nvSpPr>
          <p:cNvPr id="28" name="Google Shape;28;p4"/>
          <p:cNvSpPr/>
          <p:nvPr/>
        </p:nvSpPr>
        <p:spPr>
          <a:xfrm>
            <a:off x="978162" y="6502379"/>
            <a:ext cx="131303" cy="105541"/>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222A35"/>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chemeClr val="dk1"/>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Shape 5"/>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0724D-89F8-7F44-9B86-2298C043CAA3}"/>
              </a:ext>
            </a:extLst>
          </p:cNvPr>
          <p:cNvSpPr>
            <a:spLocks noGrp="1"/>
          </p:cNvSpPr>
          <p:nvPr>
            <p:ph type="ftr" sz="quarter" idx="3"/>
          </p:nvPr>
        </p:nvSpPr>
        <p:spPr>
          <a:xfrm>
            <a:off x="9194800" y="6356350"/>
            <a:ext cx="2832100" cy="501650"/>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Shape 33"/>
        <p:cNvGrpSpPr/>
        <p:nvPr/>
      </p:nvGrpSpPr>
      <p:grpSpPr>
        <a:xfrm>
          <a:off x="0" y="0"/>
          <a:ext cx="0" cy="0"/>
          <a:chOff x="0" y="0"/>
          <a:chExt cx="0" cy="0"/>
        </a:xfrm>
      </p:grpSpPr>
      <p:sp>
        <p:nvSpPr>
          <p:cNvPr id="34" name="Google Shape;34;p6"/>
          <p:cNvSpPr txBox="1"/>
          <p:nvPr/>
        </p:nvSpPr>
        <p:spPr>
          <a:xfrm>
            <a:off x="633198" y="3205654"/>
            <a:ext cx="10925603" cy="608400"/>
          </a:xfrm>
          <a:prstGeom prst="rect">
            <a:avLst/>
          </a:prstGeom>
          <a:noFill/>
          <a:ln>
            <a:noFill/>
          </a:ln>
        </p:spPr>
        <p:txBody>
          <a:bodyPr spcFirstLastPara="1" wrap="square" lIns="91425" tIns="45700" rIns="91425" bIns="45700" anchor="ctr" anchorCtr="0">
            <a:noAutofit/>
          </a:bodyPr>
          <a:lstStyle/>
          <a:p>
            <a:pPr algn="ctr">
              <a:lnSpc>
                <a:spcPct val="150000"/>
              </a:lnSpc>
            </a:pPr>
            <a:r>
              <a:rPr lang="en-US" sz="3600" b="1">
                <a:solidFill>
                  <a:schemeClr val="bg1"/>
                </a:solidFill>
                <a:latin typeface="Proxima Nova" panose="020B0604020202020204" charset="0"/>
                <a:ea typeface="Verdana" panose="020B0604030504040204" pitchFamily="34" charset="0"/>
              </a:rPr>
              <a:t>Data Science Framework Report</a:t>
            </a:r>
          </a:p>
          <a:p>
            <a:pPr algn="ctr">
              <a:lnSpc>
                <a:spcPct val="150000"/>
              </a:lnSpc>
            </a:pPr>
            <a:endParaRPr lang="en-US">
              <a:latin typeface="Verdana" panose="020B0604030504040204" pitchFamily="34" charset="0"/>
              <a:ea typeface="Verdana" panose="020B0604030504040204" pitchFamily="34" charset="0"/>
            </a:endParaRPr>
          </a:p>
        </p:txBody>
      </p:sp>
      <p:sp>
        <p:nvSpPr>
          <p:cNvPr id="39" name="Google Shape;39;p6"/>
          <p:cNvSpPr txBox="1"/>
          <p:nvPr/>
        </p:nvSpPr>
        <p:spPr>
          <a:xfrm>
            <a:off x="5083495" y="6057471"/>
            <a:ext cx="1830177" cy="6084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800" b="1">
                <a:solidFill>
                  <a:srgbClr val="FFFEFF"/>
                </a:solidFill>
                <a:latin typeface="Proxima Nova"/>
                <a:ea typeface="Proxima Nova"/>
                <a:cs typeface="Proxima Nova"/>
                <a:sym typeface="Proxima Nova"/>
              </a:rPr>
              <a:t> Bhavna Parikh </a:t>
            </a:r>
          </a:p>
          <a:p>
            <a:pPr marL="0" marR="0" lvl="0" indent="0" algn="ctr" rtl="0">
              <a:lnSpc>
                <a:spcPct val="150000"/>
              </a:lnSpc>
              <a:spcBef>
                <a:spcPts val="0"/>
              </a:spcBef>
              <a:spcAft>
                <a:spcPts val="0"/>
              </a:spcAft>
              <a:buNone/>
            </a:pPr>
            <a:endParaRPr sz="1800" b="1">
              <a:solidFill>
                <a:srgbClr val="FFFEFF"/>
              </a:solidFill>
              <a:latin typeface="Proxima Nova"/>
              <a:ea typeface="Proxima Nova"/>
              <a:cs typeface="Proxima Nova"/>
              <a:sym typeface="Proxima Nova"/>
            </a:endParaRPr>
          </a:p>
          <a:p>
            <a:pPr marL="0" marR="0" lvl="0" indent="0" algn="ctr" rtl="0">
              <a:lnSpc>
                <a:spcPct val="150000"/>
              </a:lnSpc>
              <a:spcBef>
                <a:spcPts val="0"/>
              </a:spcBef>
              <a:spcAft>
                <a:spcPts val="0"/>
              </a:spcAft>
              <a:buNone/>
            </a:pPr>
            <a:endParaRPr sz="1800" b="1">
              <a:solidFill>
                <a:srgbClr val="FFFEFF"/>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A2AAC0F7-750A-484C-993C-10F2C04EB74B}"/>
              </a:ext>
            </a:extLst>
          </p:cNvPr>
          <p:cNvSpPr txBox="1"/>
          <p:nvPr/>
        </p:nvSpPr>
        <p:spPr>
          <a:xfrm>
            <a:off x="3743459" y="2285749"/>
            <a:ext cx="451024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solidFill>
                  <a:srgbClr val="00B0F0"/>
                </a:solidFill>
                <a:latin typeface="Verdana"/>
                <a:ea typeface="Verdana"/>
                <a:cs typeface="Verdana"/>
              </a:rPr>
              <a:t>Credit One</a:t>
            </a:r>
          </a:p>
        </p:txBody>
      </p:sp>
      <p:sp>
        <p:nvSpPr>
          <p:cNvPr id="10" name="TextBox 9">
            <a:extLst>
              <a:ext uri="{FF2B5EF4-FFF2-40B4-BE49-F238E27FC236}">
                <a16:creationId xmlns:a16="http://schemas.microsoft.com/office/drawing/2014/main" id="{176EB435-FD87-4D4D-92C1-A5AE14BEF7B1}"/>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spTree>
    <p:extLst>
      <p:ext uri="{BB962C8B-B14F-4D97-AF65-F5344CB8AC3E}">
        <p14:creationId xmlns:p14="http://schemas.microsoft.com/office/powerpoint/2010/main" val="71091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9" name="Google Shape;49;p7"/>
          <p:cNvSpPr txBox="1"/>
          <p:nvPr/>
        </p:nvSpPr>
        <p:spPr>
          <a:xfrm>
            <a:off x="101479" y="112119"/>
            <a:ext cx="6621897" cy="635350"/>
          </a:xfrm>
          <a:prstGeom prst="rect">
            <a:avLst/>
          </a:prstGeom>
          <a:noFill/>
          <a:ln>
            <a:noFill/>
          </a:ln>
        </p:spPr>
        <p:txBody>
          <a:bodyPr spcFirstLastPara="1" wrap="square" lIns="91425" tIns="45700" rIns="91425" bIns="45700" anchor="t" anchorCtr="0">
            <a:noAutofit/>
          </a:bodyPr>
          <a:lstStyle/>
          <a:p>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rPr>
              <a:t>Objectives/Goals </a:t>
            </a:r>
          </a:p>
          <a:p>
            <a:pPr marL="0" marR="0" lvl="0" indent="0" algn="l" rtl="0">
              <a:spcBef>
                <a:spcPts val="0"/>
              </a:spcBef>
              <a:spcAft>
                <a:spcPts val="0"/>
              </a:spcAft>
              <a:buNone/>
            </a:pPr>
            <a:endParaRPr lang="en-US" sz="2800" b="1">
              <a:solidFill>
                <a:schemeClr val="lt1"/>
              </a:solidFill>
              <a:latin typeface="Proxima Nova"/>
              <a:ea typeface="Proxima Nova"/>
              <a:cs typeface="Proxima Nova"/>
              <a:sym typeface="Proxima Nova"/>
            </a:endParaRPr>
          </a:p>
        </p:txBody>
      </p:sp>
      <p:sp>
        <p:nvSpPr>
          <p:cNvPr id="54" name="Google Shape;54;p7"/>
          <p:cNvSpPr txBox="1"/>
          <p:nvPr/>
        </p:nvSpPr>
        <p:spPr>
          <a:xfrm>
            <a:off x="688201" y="1282270"/>
            <a:ext cx="10398900" cy="2518206"/>
          </a:xfrm>
          <a:prstGeom prst="rect">
            <a:avLst/>
          </a:prstGeom>
          <a:noFill/>
          <a:ln>
            <a:noFill/>
          </a:ln>
        </p:spPr>
        <p:txBody>
          <a:bodyPr spcFirstLastPara="1" wrap="square" lIns="91425" tIns="91425" rIns="91425" bIns="91425" anchor="t" anchorCtr="0">
            <a:noAutofit/>
          </a:bodyPr>
          <a:lstStyle/>
          <a:p>
            <a:pPr lvl="0" algn="just">
              <a:lnSpc>
                <a:spcPct val="115000"/>
              </a:lnSpc>
            </a:pPr>
            <a:r>
              <a:rPr lang="en-US" sz="2000">
                <a:solidFill>
                  <a:schemeClr val="bg1"/>
                </a:solidFill>
                <a:latin typeface="Verdana" panose="020B0604030504040204" pitchFamily="34" charset="0"/>
                <a:ea typeface="Verdana" panose="020B0604030504040204" pitchFamily="34" charset="0"/>
              </a:rPr>
              <a:t>Credit One have seen an increase in number of customers(s) defaulting in their loans.  Since Credit One is providing credit services to these loans, it’s directly impacting their credibility on their customers. Therefore, identifying underlying issue with their credit scoring and remediating the same is the key goal for the Credit One.</a:t>
            </a:r>
            <a:endParaRPr lang="en-US" sz="2000">
              <a:solidFill>
                <a:schemeClr val="bg1"/>
              </a:solidFill>
              <a:latin typeface="Verdana" panose="020B0604030504040204" pitchFamily="34" charset="0"/>
              <a:ea typeface="Verdana" panose="020B0604030504040204" pitchFamily="34" charset="0"/>
              <a:cs typeface="Proxima Nova"/>
              <a:sym typeface="Proxima Nova"/>
            </a:endParaRPr>
          </a:p>
        </p:txBody>
      </p:sp>
      <p:sp>
        <p:nvSpPr>
          <p:cNvPr id="27" name="TextBox 26">
            <a:extLst>
              <a:ext uri="{FF2B5EF4-FFF2-40B4-BE49-F238E27FC236}">
                <a16:creationId xmlns:a16="http://schemas.microsoft.com/office/drawing/2014/main" id="{C740411B-6AC4-864D-87DD-96C0F50B1D8A}"/>
              </a:ext>
            </a:extLst>
          </p:cNvPr>
          <p:cNvSpPr txBox="1"/>
          <p:nvPr/>
        </p:nvSpPr>
        <p:spPr>
          <a:xfrm>
            <a:off x="11737375" y="6386299"/>
            <a:ext cx="258229" cy="307777"/>
          </a:xfrm>
          <a:prstGeom prst="rect">
            <a:avLst/>
          </a:prstGeom>
          <a:noFill/>
        </p:spPr>
        <p:txBody>
          <a:bodyPr wrap="none" rtlCol="0">
            <a:noAutofit/>
          </a:bodyPr>
          <a:lstStyle/>
          <a:p>
            <a:r>
              <a:rPr lang="en-US">
                <a:solidFill>
                  <a:schemeClr val="tx2"/>
                </a:solidFill>
              </a:rPr>
              <a:t>1</a:t>
            </a:r>
          </a:p>
        </p:txBody>
      </p:sp>
      <p:sp>
        <p:nvSpPr>
          <p:cNvPr id="32" name="TextBox 31">
            <a:extLst>
              <a:ext uri="{FF2B5EF4-FFF2-40B4-BE49-F238E27FC236}">
                <a16:creationId xmlns:a16="http://schemas.microsoft.com/office/drawing/2014/main" id="{4709223F-5548-434D-9D47-F98310CBA279}"/>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spTree>
    <p:extLst>
      <p:ext uri="{BB962C8B-B14F-4D97-AF65-F5344CB8AC3E}">
        <p14:creationId xmlns:p14="http://schemas.microsoft.com/office/powerpoint/2010/main" val="6994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9" name="Google Shape;49;p7"/>
          <p:cNvSpPr txBox="1"/>
          <p:nvPr/>
        </p:nvSpPr>
        <p:spPr>
          <a:xfrm>
            <a:off x="101479" y="112119"/>
            <a:ext cx="7164924" cy="635350"/>
          </a:xfrm>
          <a:prstGeom prst="rect">
            <a:avLst/>
          </a:prstGeom>
          <a:noFill/>
          <a:ln>
            <a:noFill/>
          </a:ln>
        </p:spPr>
        <p:txBody>
          <a:bodyPr spcFirstLastPara="1" wrap="square" lIns="91425" tIns="45700" rIns="91425" bIns="45700" anchor="t" anchorCtr="0">
            <a:noAutofit/>
          </a:bodyPr>
          <a:lstStyle/>
          <a:p>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rPr>
              <a:t>Well-defined data science process</a:t>
            </a:r>
          </a:p>
          <a:p>
            <a:pPr marL="0" marR="0" lvl="0" indent="0" algn="l" rtl="0">
              <a:spcBef>
                <a:spcPts val="0"/>
              </a:spcBef>
              <a:spcAft>
                <a:spcPts val="0"/>
              </a:spcAft>
              <a:buNone/>
            </a:pPr>
            <a:endParaRPr lang="en-US" sz="2800" b="1">
              <a:solidFill>
                <a:schemeClr val="lt1"/>
              </a:solidFill>
              <a:latin typeface="Proxima Nova"/>
              <a:ea typeface="Proxima Nova"/>
              <a:cs typeface="Proxima Nova"/>
              <a:sym typeface="Proxima Nova"/>
            </a:endParaRPr>
          </a:p>
        </p:txBody>
      </p:sp>
      <p:grpSp>
        <p:nvGrpSpPr>
          <p:cNvPr id="2" name="Group 1">
            <a:extLst>
              <a:ext uri="{FF2B5EF4-FFF2-40B4-BE49-F238E27FC236}">
                <a16:creationId xmlns:a16="http://schemas.microsoft.com/office/drawing/2014/main" id="{98EA9180-5513-E34D-BCD7-BAE0AE707A3C}"/>
              </a:ext>
            </a:extLst>
          </p:cNvPr>
          <p:cNvGrpSpPr/>
          <p:nvPr/>
        </p:nvGrpSpPr>
        <p:grpSpPr>
          <a:xfrm>
            <a:off x="1976626" y="2407139"/>
            <a:ext cx="1840429" cy="2122128"/>
            <a:chOff x="977442" y="2302500"/>
            <a:chExt cx="2336700" cy="2253000"/>
          </a:xfrm>
        </p:grpSpPr>
        <p:sp>
          <p:nvSpPr>
            <p:cNvPr id="55" name="Google Shape;55;p7"/>
            <p:cNvSpPr/>
            <p:nvPr/>
          </p:nvSpPr>
          <p:spPr>
            <a:xfrm>
              <a:off x="977442" y="2302500"/>
              <a:ext cx="2336700" cy="2253000"/>
            </a:xfrm>
            <a:prstGeom prst="ellipse">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56" name="Google Shape;56;p7"/>
            <p:cNvSpPr txBox="1"/>
            <p:nvPr/>
          </p:nvSpPr>
          <p:spPr>
            <a:xfrm>
              <a:off x="977442" y="2548069"/>
              <a:ext cx="2336700" cy="1481700"/>
            </a:xfrm>
            <a:prstGeom prst="rect">
              <a:avLst/>
            </a:prstGeom>
            <a:noFill/>
            <a:ln>
              <a:noFill/>
            </a:ln>
          </p:spPr>
          <p:txBody>
            <a:bodyPr spcFirstLastPara="1" wrap="square" lIns="91425" tIns="91425" rIns="91425" bIns="91425" anchor="ctr" anchorCtr="0">
              <a:noAutofit/>
            </a:bodyPr>
            <a:lstStyle/>
            <a:p>
              <a:pPr lvl="0" algn="ctr">
                <a:lnSpc>
                  <a:spcPct val="115000"/>
                </a:lnSpc>
              </a:pPr>
              <a:endParaRPr lang="en-US" sz="1200">
                <a:solidFill>
                  <a:schemeClr val="bg1"/>
                </a:solidFill>
                <a:latin typeface="Verdana" panose="020B0604030504040204" pitchFamily="34" charset="0"/>
                <a:ea typeface="Verdana" panose="020B0604030504040204" pitchFamily="34" charset="0"/>
                <a:cs typeface="Verdana" panose="020B0604030504040204" pitchFamily="34" charset="0"/>
              </a:endParaRPr>
            </a:p>
            <a:p>
              <a:pPr lvl="0" algn="ctr">
                <a:lnSpc>
                  <a:spcPct val="115000"/>
                </a:lnSpc>
              </a:pPr>
              <a:r>
                <a:rPr lang="en-US" sz="1200" b="1" u="sng">
                  <a:solidFill>
                    <a:schemeClr val="bg1"/>
                  </a:solidFill>
                  <a:latin typeface="Verdana" panose="020B0604030504040204" pitchFamily="34" charset="0"/>
                  <a:ea typeface="Verdana" panose="020B0604030504040204" pitchFamily="34" charset="0"/>
                  <a:cs typeface="Verdana" panose="020B0604030504040204" pitchFamily="34" charset="0"/>
                </a:rPr>
                <a:t>Data Collection</a:t>
              </a:r>
            </a:p>
            <a:p>
              <a:pPr lvl="0" algn="ctr">
                <a:lnSpc>
                  <a:spcPct val="115000"/>
                </a:lnSpc>
              </a:pPr>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Load data </a:t>
              </a:r>
            </a:p>
            <a:p>
              <a:pPr lvl="0" algn="ctr">
                <a:lnSpc>
                  <a:spcPct val="115000"/>
                </a:lnSpc>
              </a:pPr>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from </a:t>
              </a:r>
            </a:p>
            <a:p>
              <a:pPr lvl="0" algn="ctr">
                <a:lnSpc>
                  <a:spcPct val="115000"/>
                </a:lnSpc>
              </a:pPr>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Source location  </a:t>
              </a:r>
            </a:p>
            <a:p>
              <a:pPr lvl="0" algn="ctr">
                <a:lnSpc>
                  <a:spcPct val="115000"/>
                </a:lnSpc>
              </a:pPr>
              <a:endParaRPr sz="12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 name="Group 2">
            <a:extLst>
              <a:ext uri="{FF2B5EF4-FFF2-40B4-BE49-F238E27FC236}">
                <a16:creationId xmlns:a16="http://schemas.microsoft.com/office/drawing/2014/main" id="{19C22527-BC8E-B841-B5D0-AB640588AD01}"/>
              </a:ext>
            </a:extLst>
          </p:cNvPr>
          <p:cNvGrpSpPr/>
          <p:nvPr/>
        </p:nvGrpSpPr>
        <p:grpSpPr>
          <a:xfrm>
            <a:off x="5010574" y="2407139"/>
            <a:ext cx="2163220" cy="2122128"/>
            <a:chOff x="4441618" y="2302500"/>
            <a:chExt cx="2746532" cy="2253000"/>
          </a:xfrm>
        </p:grpSpPr>
        <p:sp>
          <p:nvSpPr>
            <p:cNvPr id="48" name="Google Shape;48;p7"/>
            <p:cNvSpPr/>
            <p:nvPr/>
          </p:nvSpPr>
          <p:spPr>
            <a:xfrm>
              <a:off x="4851450" y="2302500"/>
              <a:ext cx="2336700" cy="2253000"/>
            </a:xfrm>
            <a:prstGeom prst="ellipse">
              <a:avLst/>
            </a:prstGeom>
            <a:solidFill>
              <a:srgbClr val="7EE3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57" name="Google Shape;57;p7"/>
            <p:cNvSpPr txBox="1"/>
            <p:nvPr/>
          </p:nvSpPr>
          <p:spPr>
            <a:xfrm>
              <a:off x="4441618" y="2384878"/>
              <a:ext cx="2732700" cy="1931100"/>
            </a:xfrm>
            <a:prstGeom prst="rect">
              <a:avLst/>
            </a:prstGeom>
            <a:noFill/>
            <a:ln>
              <a:noFill/>
            </a:ln>
          </p:spPr>
          <p:txBody>
            <a:bodyPr spcFirstLastPara="1" wrap="square" lIns="91425" tIns="91425" rIns="91425" bIns="91425" anchor="ctr" anchorCtr="0">
              <a:noAutofit/>
            </a:bodyPr>
            <a:lstStyle/>
            <a:p>
              <a:pPr marL="457200" lvl="0" algn="ctr">
                <a:lnSpc>
                  <a:spcPct val="115000"/>
                </a:lnSpc>
              </a:pPr>
              <a:r>
                <a:rPr lang="en-US" sz="1200" b="1" u="sng">
                  <a:solidFill>
                    <a:schemeClr val="bg1"/>
                  </a:solidFill>
                </a:rPr>
                <a:t>Data Analysis</a:t>
              </a:r>
            </a:p>
            <a:p>
              <a:pPr marL="457200" lvl="0" algn="ctr">
                <a:lnSpc>
                  <a:spcPct val="115000"/>
                </a:lnSpc>
              </a:pPr>
              <a:r>
                <a:rPr lang="en-US" sz="1200">
                  <a:solidFill>
                    <a:schemeClr val="bg1"/>
                  </a:solidFill>
                </a:rPr>
                <a:t>Exploratory Data analysis</a:t>
              </a:r>
            </a:p>
          </p:txBody>
        </p:sp>
      </p:grpSp>
      <p:grpSp>
        <p:nvGrpSpPr>
          <p:cNvPr id="4" name="Group 3">
            <a:extLst>
              <a:ext uri="{FF2B5EF4-FFF2-40B4-BE49-F238E27FC236}">
                <a16:creationId xmlns:a16="http://schemas.microsoft.com/office/drawing/2014/main" id="{8624BAFF-787B-B543-B846-4CA9A80E2467}"/>
              </a:ext>
            </a:extLst>
          </p:cNvPr>
          <p:cNvGrpSpPr/>
          <p:nvPr/>
        </p:nvGrpSpPr>
        <p:grpSpPr>
          <a:xfrm>
            <a:off x="8354816" y="2407139"/>
            <a:ext cx="2118966" cy="2122128"/>
            <a:chOff x="8522906" y="2302500"/>
            <a:chExt cx="2690344" cy="2253000"/>
          </a:xfrm>
        </p:grpSpPr>
        <p:sp>
          <p:nvSpPr>
            <p:cNvPr id="47" name="Google Shape;47;p7"/>
            <p:cNvSpPr/>
            <p:nvPr/>
          </p:nvSpPr>
          <p:spPr>
            <a:xfrm>
              <a:off x="8876550" y="2302500"/>
              <a:ext cx="2336700" cy="2253000"/>
            </a:xfrm>
            <a:prstGeom prst="ellipse">
              <a:avLst/>
            </a:prstGeom>
            <a:solidFill>
              <a:srgbClr val="A1ACB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58" name="Google Shape;58;p7"/>
            <p:cNvSpPr txBox="1"/>
            <p:nvPr/>
          </p:nvSpPr>
          <p:spPr>
            <a:xfrm>
              <a:off x="8522906" y="2688150"/>
              <a:ext cx="2621700" cy="1481700"/>
            </a:xfrm>
            <a:prstGeom prst="rect">
              <a:avLst/>
            </a:prstGeom>
            <a:noFill/>
            <a:ln>
              <a:noFill/>
            </a:ln>
          </p:spPr>
          <p:txBody>
            <a:bodyPr spcFirstLastPara="1" wrap="square" lIns="91425" tIns="91425" rIns="91425" bIns="91425" anchor="ctr" anchorCtr="0">
              <a:noAutofit/>
            </a:bodyPr>
            <a:lstStyle/>
            <a:p>
              <a:pPr marL="457200" lvl="0" algn="ctr">
                <a:lnSpc>
                  <a:spcPct val="115000"/>
                </a:lnSpc>
              </a:pPr>
              <a:r>
                <a:rPr lang="en-US" sz="1200" b="1" u="sng">
                  <a:solidFill>
                    <a:schemeClr val="bg1"/>
                  </a:solidFill>
                </a:rPr>
                <a:t>Visualization &amp; Reporting</a:t>
              </a:r>
            </a:p>
            <a:p>
              <a:pPr marL="457200" lvl="0" algn="ctr">
                <a:lnSpc>
                  <a:spcPct val="115000"/>
                </a:lnSpc>
              </a:pPr>
              <a:r>
                <a:rPr lang="en-US" sz="1200">
                  <a:solidFill>
                    <a:schemeClr val="bg1"/>
                  </a:solidFill>
                </a:rPr>
                <a:t> Data reporting</a:t>
              </a:r>
            </a:p>
            <a:p>
              <a:pPr marL="457200" lvl="0" algn="ctr">
                <a:lnSpc>
                  <a:spcPct val="115000"/>
                </a:lnSpc>
              </a:pPr>
              <a:r>
                <a:rPr lang="en-US" sz="1200">
                  <a:solidFill>
                    <a:schemeClr val="bg1"/>
                  </a:solidFill>
                </a:rPr>
                <a:t>data visualization</a:t>
              </a:r>
            </a:p>
            <a:p>
              <a:pPr marL="457200" lvl="0" algn="ctr">
                <a:lnSpc>
                  <a:spcPct val="115000"/>
                </a:lnSpc>
              </a:pPr>
              <a:r>
                <a:rPr lang="en-US" sz="1200">
                  <a:solidFill>
                    <a:schemeClr val="bg1"/>
                  </a:solidFill>
                </a:rPr>
                <a:t>business intelligence</a:t>
              </a:r>
            </a:p>
            <a:p>
              <a:pPr marL="457200" lvl="0" algn="ctr">
                <a:lnSpc>
                  <a:spcPct val="115000"/>
                </a:lnSpc>
              </a:pPr>
              <a:r>
                <a:rPr lang="en-US" sz="1200">
                  <a:solidFill>
                    <a:schemeClr val="bg1"/>
                  </a:solidFill>
                </a:rPr>
                <a:t>decision making</a:t>
              </a:r>
              <a:endParaRPr sz="12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5" name="Group 4">
            <a:extLst>
              <a:ext uri="{FF2B5EF4-FFF2-40B4-BE49-F238E27FC236}">
                <a16:creationId xmlns:a16="http://schemas.microsoft.com/office/drawing/2014/main" id="{974CA250-056F-CA4F-918F-4D98BEAC58BC}"/>
              </a:ext>
            </a:extLst>
          </p:cNvPr>
          <p:cNvGrpSpPr/>
          <p:nvPr/>
        </p:nvGrpSpPr>
        <p:grpSpPr>
          <a:xfrm>
            <a:off x="3658941" y="2407139"/>
            <a:ext cx="1867636" cy="2122128"/>
            <a:chOff x="7126556" y="4093638"/>
            <a:chExt cx="2371244" cy="2253000"/>
          </a:xfrm>
        </p:grpSpPr>
        <p:sp>
          <p:nvSpPr>
            <p:cNvPr id="16" name="Google Shape;55;p7">
              <a:extLst>
                <a:ext uri="{FF2B5EF4-FFF2-40B4-BE49-F238E27FC236}">
                  <a16:creationId xmlns:a16="http://schemas.microsoft.com/office/drawing/2014/main" id="{5E720FCF-C24F-1F41-A6E9-F0B8A4B1C7E2}"/>
                </a:ext>
              </a:extLst>
            </p:cNvPr>
            <p:cNvSpPr/>
            <p:nvPr/>
          </p:nvSpPr>
          <p:spPr>
            <a:xfrm>
              <a:off x="7161100" y="4093638"/>
              <a:ext cx="2336700" cy="22530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17" name="Google Shape;56;p7">
              <a:extLst>
                <a:ext uri="{FF2B5EF4-FFF2-40B4-BE49-F238E27FC236}">
                  <a16:creationId xmlns:a16="http://schemas.microsoft.com/office/drawing/2014/main" id="{76D9B16A-4AD2-F34F-9157-97E58B9DF3A0}"/>
                </a:ext>
              </a:extLst>
            </p:cNvPr>
            <p:cNvSpPr txBox="1"/>
            <p:nvPr/>
          </p:nvSpPr>
          <p:spPr>
            <a:xfrm>
              <a:off x="7126556" y="4407324"/>
              <a:ext cx="2336700" cy="1481700"/>
            </a:xfrm>
            <a:prstGeom prst="rect">
              <a:avLst/>
            </a:prstGeom>
            <a:noFill/>
            <a:ln>
              <a:noFill/>
            </a:ln>
          </p:spPr>
          <p:txBody>
            <a:bodyPr spcFirstLastPara="1" wrap="square" lIns="91425" tIns="91425" rIns="91425" bIns="91425" anchor="ctr" anchorCtr="0">
              <a:noAutofit/>
            </a:bodyPr>
            <a:lstStyle/>
            <a:p>
              <a:pPr lvl="0" algn="ctr">
                <a:lnSpc>
                  <a:spcPct val="115000"/>
                </a:lnSpc>
              </a:pPr>
              <a:r>
                <a:rPr lang="en-US" sz="1200" b="1" u="sng">
                  <a:solidFill>
                    <a:schemeClr val="bg1"/>
                  </a:solidFill>
                </a:rPr>
                <a:t>Data Preparation</a:t>
              </a:r>
            </a:p>
            <a:p>
              <a:pPr lvl="0" algn="ctr">
                <a:lnSpc>
                  <a:spcPct val="115000"/>
                </a:lnSpc>
              </a:pPr>
              <a:r>
                <a:rPr lang="en-US" sz="1200">
                  <a:solidFill>
                    <a:schemeClr val="bg1"/>
                  </a:solidFill>
                </a:rPr>
                <a:t>Pre-prosses data</a:t>
              </a:r>
            </a:p>
            <a:p>
              <a:pPr lvl="0" algn="ctr">
                <a:lnSpc>
                  <a:spcPct val="115000"/>
                </a:lnSpc>
              </a:pPr>
              <a:r>
                <a:rPr lang="en-US" sz="1200">
                  <a:solidFill>
                    <a:schemeClr val="bg1"/>
                  </a:solidFill>
                </a:rPr>
                <a:t>data cleansing</a:t>
              </a:r>
            </a:p>
            <a:p>
              <a:pPr lvl="0" algn="ctr">
                <a:lnSpc>
                  <a:spcPct val="115000"/>
                </a:lnSpc>
              </a:pPr>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Transformation</a:t>
              </a:r>
              <a:endParaRPr sz="12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27" name="TextBox 26">
            <a:extLst>
              <a:ext uri="{FF2B5EF4-FFF2-40B4-BE49-F238E27FC236}">
                <a16:creationId xmlns:a16="http://schemas.microsoft.com/office/drawing/2014/main" id="{C740411B-6AC4-864D-87DD-96C0F50B1D8A}"/>
              </a:ext>
            </a:extLst>
          </p:cNvPr>
          <p:cNvSpPr txBox="1"/>
          <p:nvPr/>
        </p:nvSpPr>
        <p:spPr>
          <a:xfrm>
            <a:off x="11737375" y="6386299"/>
            <a:ext cx="258229" cy="307777"/>
          </a:xfrm>
          <a:prstGeom prst="rect">
            <a:avLst/>
          </a:prstGeom>
          <a:noFill/>
        </p:spPr>
        <p:txBody>
          <a:bodyPr wrap="none" rtlCol="0">
            <a:noAutofit/>
          </a:bodyPr>
          <a:lstStyle/>
          <a:p>
            <a:r>
              <a:rPr lang="en-US">
                <a:solidFill>
                  <a:schemeClr val="tx2"/>
                </a:solidFill>
              </a:rPr>
              <a:t>2</a:t>
            </a:r>
          </a:p>
        </p:txBody>
      </p:sp>
      <p:sp>
        <p:nvSpPr>
          <p:cNvPr id="32" name="TextBox 31">
            <a:extLst>
              <a:ext uri="{FF2B5EF4-FFF2-40B4-BE49-F238E27FC236}">
                <a16:creationId xmlns:a16="http://schemas.microsoft.com/office/drawing/2014/main" id="{4709223F-5548-434D-9D47-F98310CBA279}"/>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grpSp>
        <p:nvGrpSpPr>
          <p:cNvPr id="23" name="Group 22">
            <a:extLst>
              <a:ext uri="{FF2B5EF4-FFF2-40B4-BE49-F238E27FC236}">
                <a16:creationId xmlns:a16="http://schemas.microsoft.com/office/drawing/2014/main" id="{6B22F913-4A60-400A-8CBB-8532B9EA85E7}"/>
              </a:ext>
            </a:extLst>
          </p:cNvPr>
          <p:cNvGrpSpPr/>
          <p:nvPr/>
        </p:nvGrpSpPr>
        <p:grpSpPr>
          <a:xfrm>
            <a:off x="6995073" y="2407139"/>
            <a:ext cx="1840429" cy="2122128"/>
            <a:chOff x="977442" y="2302500"/>
            <a:chExt cx="2336700" cy="2253000"/>
          </a:xfrm>
        </p:grpSpPr>
        <p:sp>
          <p:nvSpPr>
            <p:cNvPr id="24" name="Google Shape;55;p7">
              <a:extLst>
                <a:ext uri="{FF2B5EF4-FFF2-40B4-BE49-F238E27FC236}">
                  <a16:creationId xmlns:a16="http://schemas.microsoft.com/office/drawing/2014/main" id="{1CC1F4C6-5AC2-4EDB-8263-91B5E738FA5A}"/>
                </a:ext>
              </a:extLst>
            </p:cNvPr>
            <p:cNvSpPr/>
            <p:nvPr/>
          </p:nvSpPr>
          <p:spPr>
            <a:xfrm>
              <a:off x="977442" y="2302500"/>
              <a:ext cx="2336700" cy="2253000"/>
            </a:xfrm>
            <a:prstGeom prst="ellipse">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25" name="Google Shape;56;p7">
              <a:extLst>
                <a:ext uri="{FF2B5EF4-FFF2-40B4-BE49-F238E27FC236}">
                  <a16:creationId xmlns:a16="http://schemas.microsoft.com/office/drawing/2014/main" id="{FC068BD6-82B8-4A2B-B902-02550A26AF00}"/>
                </a:ext>
              </a:extLst>
            </p:cNvPr>
            <p:cNvSpPr txBox="1"/>
            <p:nvPr/>
          </p:nvSpPr>
          <p:spPr>
            <a:xfrm>
              <a:off x="977442" y="2548069"/>
              <a:ext cx="2336700" cy="1481700"/>
            </a:xfrm>
            <a:prstGeom prst="rect">
              <a:avLst/>
            </a:prstGeom>
            <a:noFill/>
            <a:ln>
              <a:noFill/>
            </a:ln>
          </p:spPr>
          <p:txBody>
            <a:bodyPr spcFirstLastPara="1" wrap="square" lIns="91425" tIns="91425" rIns="91425" bIns="91425" anchor="ctr" anchorCtr="0">
              <a:noAutofit/>
            </a:bodyPr>
            <a:lstStyle/>
            <a:p>
              <a:pPr lvl="0" algn="ctr">
                <a:lnSpc>
                  <a:spcPct val="115000"/>
                </a:lnSpc>
              </a:pPr>
              <a:r>
                <a:rPr lang="en-US" sz="1200" b="1" u="sng">
                  <a:solidFill>
                    <a:schemeClr val="bg1"/>
                  </a:solidFill>
                </a:rPr>
                <a:t>Data Modeling</a:t>
              </a:r>
              <a:endParaRPr lang="en-US" sz="1200" b="1" u="sng">
                <a:solidFill>
                  <a:schemeClr val="bg1"/>
                </a:solidFill>
                <a:latin typeface="Verdana" panose="020B0604030504040204" pitchFamily="34" charset="0"/>
                <a:ea typeface="Verdana" panose="020B0604030504040204" pitchFamily="34" charset="0"/>
              </a:endParaRPr>
            </a:p>
            <a:p>
              <a:pPr lvl="0" algn="ctr">
                <a:lnSpc>
                  <a:spcPct val="115000"/>
                </a:lnSpc>
              </a:pPr>
              <a:r>
                <a:rPr lang="en-US" sz="1200">
                  <a:solidFill>
                    <a:schemeClr val="bg1"/>
                  </a:solidFill>
                </a:rPr>
                <a:t>data modeling</a:t>
              </a:r>
            </a:p>
            <a:p>
              <a:pPr lvl="0" algn="ctr">
                <a:lnSpc>
                  <a:spcPct val="115000"/>
                </a:lnSpc>
              </a:pPr>
              <a:r>
                <a:rPr lang="en-US" sz="1200">
                  <a:solidFill>
                    <a:schemeClr val="bg1"/>
                  </a:solidFill>
                </a:rPr>
                <a:t>Machine Learning Algorithms</a:t>
              </a:r>
            </a:p>
          </p:txBody>
        </p:sp>
      </p:grpSp>
      <p:sp>
        <p:nvSpPr>
          <p:cNvPr id="18" name="TextBox 17">
            <a:extLst>
              <a:ext uri="{FF2B5EF4-FFF2-40B4-BE49-F238E27FC236}">
                <a16:creationId xmlns:a16="http://schemas.microsoft.com/office/drawing/2014/main" id="{58AB0FC8-03F2-4A0B-B926-1AA2DB9E47E5}"/>
              </a:ext>
            </a:extLst>
          </p:cNvPr>
          <p:cNvSpPr txBox="1"/>
          <p:nvPr/>
        </p:nvSpPr>
        <p:spPr>
          <a:xfrm>
            <a:off x="2079219" y="1309485"/>
            <a:ext cx="8218495" cy="677108"/>
          </a:xfrm>
          <a:prstGeom prst="rect">
            <a:avLst/>
          </a:prstGeom>
          <a:noFill/>
        </p:spPr>
        <p:txBody>
          <a:bodyPr wrap="square" rtlCol="0">
            <a:spAutoFit/>
          </a:bodyPr>
          <a:lstStyle/>
          <a:p>
            <a:pPr algn="ctr"/>
            <a:r>
              <a:rPr lang="en-US" sz="2400" b="1">
                <a:solidFill>
                  <a:schemeClr val="bg1"/>
                </a:solidFill>
                <a:latin typeface="Verdana" panose="020B0604030504040204" pitchFamily="34" charset="0"/>
                <a:ea typeface="Verdana" panose="020B0604030504040204" pitchFamily="34" charset="0"/>
              </a:rPr>
              <a:t>Data science process Lifecycle </a:t>
            </a:r>
          </a:p>
          <a:p>
            <a:endParaRPr lang="en-US"/>
          </a:p>
        </p:txBody>
      </p:sp>
      <p:sp>
        <p:nvSpPr>
          <p:cNvPr id="6" name="Rounded Rectangle 5">
            <a:extLst>
              <a:ext uri="{FF2B5EF4-FFF2-40B4-BE49-F238E27FC236}">
                <a16:creationId xmlns:a16="http://schemas.microsoft.com/office/drawing/2014/main" id="{024C637C-CEFF-1C4B-B7C9-C24B2281766B}"/>
              </a:ext>
            </a:extLst>
          </p:cNvPr>
          <p:cNvSpPr/>
          <p:nvPr/>
        </p:nvSpPr>
        <p:spPr>
          <a:xfrm>
            <a:off x="101480" y="1986592"/>
            <a:ext cx="12012366" cy="30283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5B9A65-40D5-9B4D-94EE-FD6E52F78F6B}"/>
              </a:ext>
            </a:extLst>
          </p:cNvPr>
          <p:cNvSpPr txBox="1"/>
          <p:nvPr/>
        </p:nvSpPr>
        <p:spPr>
          <a:xfrm>
            <a:off x="5011963" y="1969528"/>
            <a:ext cx="2200275" cy="307777"/>
          </a:xfrm>
          <a:prstGeom prst="rect">
            <a:avLst/>
          </a:prstGeom>
          <a:noFill/>
        </p:spPr>
        <p:txBody>
          <a:bodyPr wrap="square" rtlCol="0">
            <a:spAutoFit/>
          </a:bodyPr>
          <a:lstStyle/>
          <a:p>
            <a:r>
              <a:rPr lang="en-US">
                <a:solidFill>
                  <a:schemeClr val="bg1"/>
                </a:solidFill>
              </a:rPr>
              <a:t>Domain Understanding</a:t>
            </a:r>
          </a:p>
        </p:txBody>
      </p:sp>
      <p:grpSp>
        <p:nvGrpSpPr>
          <p:cNvPr id="26" name="Group 25">
            <a:extLst>
              <a:ext uri="{FF2B5EF4-FFF2-40B4-BE49-F238E27FC236}">
                <a16:creationId xmlns:a16="http://schemas.microsoft.com/office/drawing/2014/main" id="{75093493-7B2E-4A77-8D2A-8F8C8613C308}"/>
              </a:ext>
            </a:extLst>
          </p:cNvPr>
          <p:cNvGrpSpPr/>
          <p:nvPr/>
        </p:nvGrpSpPr>
        <p:grpSpPr>
          <a:xfrm>
            <a:off x="281349" y="2407139"/>
            <a:ext cx="1840429" cy="2122128"/>
            <a:chOff x="977442" y="2302500"/>
            <a:chExt cx="2336700" cy="2253000"/>
          </a:xfrm>
        </p:grpSpPr>
        <p:sp>
          <p:nvSpPr>
            <p:cNvPr id="28" name="Google Shape;55;p7">
              <a:extLst>
                <a:ext uri="{FF2B5EF4-FFF2-40B4-BE49-F238E27FC236}">
                  <a16:creationId xmlns:a16="http://schemas.microsoft.com/office/drawing/2014/main" id="{C340241E-C471-4023-AB3D-C2F54090FC31}"/>
                </a:ext>
              </a:extLst>
            </p:cNvPr>
            <p:cNvSpPr/>
            <p:nvPr/>
          </p:nvSpPr>
          <p:spPr>
            <a:xfrm>
              <a:off x="977442" y="2302500"/>
              <a:ext cx="2336700" cy="2253000"/>
            </a:xfrm>
            <a:prstGeom prst="ellipse">
              <a:avLst/>
            </a:prstGeom>
            <a:solidFill>
              <a:srgbClr val="0098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56;p7">
              <a:extLst>
                <a:ext uri="{FF2B5EF4-FFF2-40B4-BE49-F238E27FC236}">
                  <a16:creationId xmlns:a16="http://schemas.microsoft.com/office/drawing/2014/main" id="{1CC27100-FA33-4563-9061-76BD4DFFB230}"/>
                </a:ext>
              </a:extLst>
            </p:cNvPr>
            <p:cNvSpPr txBox="1"/>
            <p:nvPr/>
          </p:nvSpPr>
          <p:spPr>
            <a:xfrm>
              <a:off x="977442" y="2548069"/>
              <a:ext cx="2336700" cy="1481699"/>
            </a:xfrm>
            <a:prstGeom prst="rect">
              <a:avLst/>
            </a:prstGeom>
            <a:noFill/>
            <a:ln>
              <a:noFill/>
            </a:ln>
          </p:spPr>
          <p:txBody>
            <a:bodyPr spcFirstLastPara="1" wrap="square" lIns="91425" tIns="91425" rIns="91425" bIns="91425" anchor="ctr" anchorCtr="0">
              <a:noAutofit/>
            </a:bodyPr>
            <a:lstStyle/>
            <a:p>
              <a:pPr lvl="0" algn="ctr">
                <a:lnSpc>
                  <a:spcPct val="115000"/>
                </a:lnSpc>
              </a:pPr>
              <a:endParaRPr lang="en-US" sz="1200">
                <a:solidFill>
                  <a:schemeClr val="bg1"/>
                </a:solidFill>
                <a:latin typeface="Verdana" panose="020B0604030504040204" pitchFamily="34" charset="0"/>
                <a:ea typeface="Verdana" panose="020B0604030504040204" pitchFamily="34" charset="0"/>
                <a:cs typeface="Verdana" panose="020B0604030504040204" pitchFamily="34" charset="0"/>
              </a:endParaRPr>
            </a:p>
            <a:p>
              <a:pPr lvl="0" algn="ctr">
                <a:lnSpc>
                  <a:spcPct val="115000"/>
                </a:lnSpc>
              </a:pPr>
              <a:endParaRPr lang="en-US" sz="1200" b="1" u="sng">
                <a:solidFill>
                  <a:schemeClr val="bg1"/>
                </a:solidFill>
                <a:latin typeface="Verdana" panose="020B0604030504040204" pitchFamily="34" charset="0"/>
                <a:ea typeface="Verdana" panose="020B0604030504040204" pitchFamily="34" charset="0"/>
                <a:cs typeface="Verdana" panose="020B0604030504040204" pitchFamily="34" charset="0"/>
              </a:endParaRPr>
            </a:p>
            <a:p>
              <a:pPr lvl="0" algn="ctr">
                <a:lnSpc>
                  <a:spcPct val="115000"/>
                </a:lnSpc>
              </a:pPr>
              <a:endParaRPr lang="en-US" sz="1200" b="1" u="sng">
                <a:solidFill>
                  <a:schemeClr val="bg1"/>
                </a:solidFill>
                <a:latin typeface="Verdana" panose="020B0604030504040204" pitchFamily="34" charset="0"/>
                <a:ea typeface="Verdana" panose="020B0604030504040204" pitchFamily="34" charset="0"/>
                <a:cs typeface="Verdana" panose="020B0604030504040204" pitchFamily="34" charset="0"/>
              </a:endParaRPr>
            </a:p>
            <a:p>
              <a:pPr lvl="0" algn="ctr">
                <a:lnSpc>
                  <a:spcPct val="115000"/>
                </a:lnSpc>
              </a:pPr>
              <a:r>
                <a:rPr lang="en-US" sz="1200" b="1" u="sng">
                  <a:solidFill>
                    <a:schemeClr val="bg1"/>
                  </a:solidFill>
                  <a:latin typeface="Verdana" panose="020B0604030504040204" pitchFamily="34" charset="0"/>
                  <a:ea typeface="Verdana" panose="020B0604030504040204" pitchFamily="34" charset="0"/>
                  <a:cs typeface="Verdana" panose="020B0604030504040204" pitchFamily="34" charset="0"/>
                </a:rPr>
                <a:t>Gather Business Requirements</a:t>
              </a:r>
            </a:p>
            <a:p>
              <a:pPr lvl="0" algn="ctr">
                <a:lnSpc>
                  <a:spcPct val="115000"/>
                </a:lnSpc>
              </a:pPr>
              <a:r>
                <a:rPr lang="en-US" sz="1200">
                  <a:solidFill>
                    <a:schemeClr val="bg1"/>
                  </a:solidFill>
                  <a:latin typeface="Verdana" panose="020B0604030504040204" pitchFamily="34" charset="0"/>
                  <a:ea typeface="Verdana" panose="020B0604030504040204" pitchFamily="34" charset="0"/>
                  <a:cs typeface="Verdana" panose="020B0604030504040204" pitchFamily="34" charset="0"/>
                </a:rPr>
                <a:t>Collect and understand business requirements  </a:t>
              </a:r>
            </a:p>
            <a:p>
              <a:pPr lvl="0" algn="ctr">
                <a:lnSpc>
                  <a:spcPct val="115000"/>
                </a:lnSpc>
              </a:pPr>
              <a:endParaRPr sz="12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0" name="Group 29">
            <a:extLst>
              <a:ext uri="{FF2B5EF4-FFF2-40B4-BE49-F238E27FC236}">
                <a16:creationId xmlns:a16="http://schemas.microsoft.com/office/drawing/2014/main" id="{748A59BC-1940-4104-B844-11C0FBFC0585}"/>
              </a:ext>
            </a:extLst>
          </p:cNvPr>
          <p:cNvGrpSpPr/>
          <p:nvPr/>
        </p:nvGrpSpPr>
        <p:grpSpPr>
          <a:xfrm>
            <a:off x="10016527" y="2407138"/>
            <a:ext cx="2031829" cy="2241061"/>
            <a:chOff x="8522906" y="2302500"/>
            <a:chExt cx="2690344" cy="2253000"/>
          </a:xfrm>
        </p:grpSpPr>
        <p:sp>
          <p:nvSpPr>
            <p:cNvPr id="31" name="Google Shape;47;p7">
              <a:extLst>
                <a:ext uri="{FF2B5EF4-FFF2-40B4-BE49-F238E27FC236}">
                  <a16:creationId xmlns:a16="http://schemas.microsoft.com/office/drawing/2014/main" id="{B5CCE631-BF9C-4BD3-BDB3-63A2C52D3ABD}"/>
                </a:ext>
              </a:extLst>
            </p:cNvPr>
            <p:cNvSpPr/>
            <p:nvPr/>
          </p:nvSpPr>
          <p:spPr>
            <a:xfrm>
              <a:off x="8876550" y="2302500"/>
              <a:ext cx="2336700" cy="2253000"/>
            </a:xfrm>
            <a:prstGeom prst="ellipse">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highlight>
                  <a:srgbClr val="7EE3FA"/>
                </a:highlight>
                <a:latin typeface="Verdana" panose="020B0604030504040204" pitchFamily="34" charset="0"/>
                <a:ea typeface="Verdana" panose="020B0604030504040204" pitchFamily="34" charset="0"/>
                <a:cs typeface="Verdana" panose="020B0604030504040204" pitchFamily="34" charset="0"/>
              </a:endParaRPr>
            </a:p>
          </p:txBody>
        </p:sp>
        <p:sp>
          <p:nvSpPr>
            <p:cNvPr id="33" name="Google Shape;58;p7">
              <a:extLst>
                <a:ext uri="{FF2B5EF4-FFF2-40B4-BE49-F238E27FC236}">
                  <a16:creationId xmlns:a16="http://schemas.microsoft.com/office/drawing/2014/main" id="{6A45AB64-FE93-4864-B0D2-17C3B55F0AD3}"/>
                </a:ext>
              </a:extLst>
            </p:cNvPr>
            <p:cNvSpPr txBox="1"/>
            <p:nvPr/>
          </p:nvSpPr>
          <p:spPr>
            <a:xfrm>
              <a:off x="8522906" y="2688150"/>
              <a:ext cx="2621700" cy="1481700"/>
            </a:xfrm>
            <a:prstGeom prst="rect">
              <a:avLst/>
            </a:prstGeom>
            <a:noFill/>
            <a:ln>
              <a:noFill/>
            </a:ln>
          </p:spPr>
          <p:txBody>
            <a:bodyPr spcFirstLastPara="1" wrap="square" lIns="91425" tIns="91425" rIns="91425" bIns="91425" anchor="ctr" anchorCtr="0">
              <a:noAutofit/>
            </a:bodyPr>
            <a:lstStyle/>
            <a:p>
              <a:pPr marL="457200" lvl="0" algn="ctr">
                <a:lnSpc>
                  <a:spcPct val="115000"/>
                </a:lnSpc>
              </a:pPr>
              <a:r>
                <a:rPr lang="en-US" sz="1200" b="1" u="sng">
                  <a:solidFill>
                    <a:schemeClr val="bg1"/>
                  </a:solidFill>
                </a:rPr>
                <a:t>Deploy &amp; Maintenance</a:t>
              </a:r>
            </a:p>
            <a:p>
              <a:pPr marL="457200" lvl="0" algn="ctr">
                <a:lnSpc>
                  <a:spcPct val="115000"/>
                </a:lnSpc>
              </a:pPr>
              <a:r>
                <a:rPr lang="en-US" sz="1200">
                  <a:solidFill>
                    <a:schemeClr val="bg1"/>
                  </a:solidFill>
                </a:rPr>
                <a:t> Data reporting</a:t>
              </a:r>
            </a:p>
            <a:p>
              <a:pPr marL="457200" lvl="0" algn="ctr">
                <a:lnSpc>
                  <a:spcPct val="115000"/>
                </a:lnSpc>
              </a:pPr>
              <a:r>
                <a:rPr lang="en-US" sz="1200">
                  <a:solidFill>
                    <a:schemeClr val="bg1"/>
                  </a:solidFill>
                </a:rPr>
                <a:t>data visualization</a:t>
              </a:r>
            </a:p>
            <a:p>
              <a:pPr marL="457200" lvl="0" algn="ctr">
                <a:lnSpc>
                  <a:spcPct val="115000"/>
                </a:lnSpc>
              </a:pPr>
              <a:r>
                <a:rPr lang="en-US" sz="1200">
                  <a:solidFill>
                    <a:schemeClr val="bg1"/>
                  </a:solidFill>
                </a:rPr>
                <a:t>business intelligence</a:t>
              </a:r>
            </a:p>
            <a:p>
              <a:pPr marL="457200" lvl="0" algn="ctr">
                <a:lnSpc>
                  <a:spcPct val="115000"/>
                </a:lnSpc>
              </a:pPr>
              <a:r>
                <a:rPr lang="en-US" sz="1200">
                  <a:solidFill>
                    <a:schemeClr val="bg1"/>
                  </a:solidFill>
                </a:rPr>
                <a:t>decision making</a:t>
              </a:r>
              <a:endParaRPr sz="12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99587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C74E9323-480A-411B-891E-D1BD5A9BF7C7}"/>
              </a:ext>
            </a:extLst>
          </p:cNvPr>
          <p:cNvSpPr txBox="1"/>
          <p:nvPr/>
        </p:nvSpPr>
        <p:spPr>
          <a:xfrm>
            <a:off x="11750822" y="6456784"/>
            <a:ext cx="258229" cy="307777"/>
          </a:xfrm>
          <a:prstGeom prst="rect">
            <a:avLst/>
          </a:prstGeom>
          <a:noFill/>
        </p:spPr>
        <p:txBody>
          <a:bodyPr wrap="none" rtlCol="0">
            <a:noAutofit/>
          </a:bodyPr>
          <a:lstStyle/>
          <a:p>
            <a:r>
              <a:rPr lang="en-US">
                <a:solidFill>
                  <a:schemeClr val="tx2"/>
                </a:solidFill>
              </a:rPr>
              <a:t>3</a:t>
            </a:r>
          </a:p>
        </p:txBody>
      </p:sp>
      <p:sp>
        <p:nvSpPr>
          <p:cNvPr id="31" name="TextBox 30">
            <a:extLst>
              <a:ext uri="{FF2B5EF4-FFF2-40B4-BE49-F238E27FC236}">
                <a16:creationId xmlns:a16="http://schemas.microsoft.com/office/drawing/2014/main" id="{39DD0CEA-103D-2A44-8791-3DDD9FCD2137}"/>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sp>
        <p:nvSpPr>
          <p:cNvPr id="32" name="Google Shape;49;p7">
            <a:extLst>
              <a:ext uri="{FF2B5EF4-FFF2-40B4-BE49-F238E27FC236}">
                <a16:creationId xmlns:a16="http://schemas.microsoft.com/office/drawing/2014/main" id="{6CA65778-99F5-9949-AB21-4314EEDFB916}"/>
              </a:ext>
            </a:extLst>
          </p:cNvPr>
          <p:cNvSpPr txBox="1"/>
          <p:nvPr/>
        </p:nvSpPr>
        <p:spPr>
          <a:xfrm>
            <a:off x="101479" y="112119"/>
            <a:ext cx="10159287" cy="635350"/>
          </a:xfrm>
          <a:prstGeom prst="rect">
            <a:avLst/>
          </a:prstGeom>
          <a:noFill/>
          <a:ln>
            <a:noFill/>
          </a:ln>
        </p:spPr>
        <p:txBody>
          <a:bodyPr spcFirstLastPara="1" wrap="square" lIns="91425" tIns="45700" rIns="91425" bIns="45700" anchor="t" anchorCtr="0">
            <a:noAutofit/>
          </a:bodyPr>
          <a:lstStyle/>
          <a:p>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rPr>
              <a:t>Descriptions and location of related data sources</a:t>
            </a:r>
          </a:p>
          <a:p>
            <a:pPr marL="0" marR="0" lvl="0" indent="0" algn="l" rtl="0">
              <a:spcBef>
                <a:spcPts val="0"/>
              </a:spcBef>
              <a:spcAft>
                <a:spcPts val="0"/>
              </a:spcAft>
              <a:buNone/>
            </a:pPr>
            <a:endParaRPr lang="en-US" sz="2800" b="1">
              <a:solidFill>
                <a:schemeClr val="lt1"/>
              </a:solidFill>
              <a:latin typeface="Proxima Nova"/>
              <a:ea typeface="Proxima Nova"/>
              <a:cs typeface="Proxima Nova"/>
              <a:sym typeface="Proxima Nova"/>
            </a:endParaRPr>
          </a:p>
        </p:txBody>
      </p:sp>
      <p:sp>
        <p:nvSpPr>
          <p:cNvPr id="4" name="Rectangle 3">
            <a:extLst>
              <a:ext uri="{FF2B5EF4-FFF2-40B4-BE49-F238E27FC236}">
                <a16:creationId xmlns:a16="http://schemas.microsoft.com/office/drawing/2014/main" id="{C5A17FB3-7F5A-4644-BC87-7D30AFF34C04}"/>
              </a:ext>
            </a:extLst>
          </p:cNvPr>
          <p:cNvSpPr/>
          <p:nvPr/>
        </p:nvSpPr>
        <p:spPr>
          <a:xfrm>
            <a:off x="459285" y="1055328"/>
            <a:ext cx="11436091" cy="1169551"/>
          </a:xfrm>
          <a:prstGeom prst="rect">
            <a:avLst/>
          </a:prstGeom>
        </p:spPr>
        <p:txBody>
          <a:bodyPr wrap="square">
            <a:spAutoFit/>
          </a:bodyPr>
          <a:lstStyle/>
          <a:p>
            <a:r>
              <a:rPr lang="en-US" b="1">
                <a:solidFill>
                  <a:srgbClr val="FF0000"/>
                </a:solidFill>
                <a:latin typeface="Verdana" panose="020B0604030504040204" pitchFamily="34" charset="0"/>
                <a:ea typeface="Verdana" panose="020B0604030504040204" pitchFamily="34" charset="0"/>
              </a:rPr>
              <a:t>Location of the data:</a:t>
            </a:r>
          </a:p>
          <a:p>
            <a:r>
              <a:rPr lang="en-US">
                <a:solidFill>
                  <a:schemeClr val="bg1"/>
                </a:solidFill>
                <a:latin typeface="Verdana" panose="020B0604030504040204" pitchFamily="34" charset="0"/>
                <a:ea typeface="Verdana" panose="020B0604030504040204" pitchFamily="34" charset="0"/>
              </a:rPr>
              <a:t>https://s3.amazonaws.com/gbstool/emails/2913/default%20of%20credit%20card%20clients.csv?X-Amz-Algorithm=AWS4-HMAC-SHA256&amp;X-Amz-Date=20191102T190729Z&amp;X-Amz-SignedHeaders=host&amp;X-Amz-Expires=28800&amp;X-Amz-Credential=AKIAJBIZLMJQ2O6DKIAA%2F20191102%2Fus-east-1%2Fs3%2Faws4_request&amp;X-Amz-Signature=9f3d10aaea0fc7e9deee19e6bbd0caf7e2ddea63f40c702632132cbc4e2d04e9</a:t>
            </a:r>
          </a:p>
        </p:txBody>
      </p:sp>
      <p:sp>
        <p:nvSpPr>
          <p:cNvPr id="33" name="Rectangle 32">
            <a:extLst>
              <a:ext uri="{FF2B5EF4-FFF2-40B4-BE49-F238E27FC236}">
                <a16:creationId xmlns:a16="http://schemas.microsoft.com/office/drawing/2014/main" id="{AA98ED60-2CDB-A04A-8798-76322F6F2B1D}"/>
              </a:ext>
            </a:extLst>
          </p:cNvPr>
          <p:cNvSpPr/>
          <p:nvPr/>
        </p:nvSpPr>
        <p:spPr>
          <a:xfrm>
            <a:off x="449446" y="2337306"/>
            <a:ext cx="11793897" cy="4401205"/>
          </a:xfrm>
          <a:prstGeom prst="rect">
            <a:avLst/>
          </a:prstGeom>
        </p:spPr>
        <p:txBody>
          <a:bodyPr wrap="square">
            <a:spAutoFit/>
          </a:bodyPr>
          <a:lstStyle/>
          <a:p>
            <a:r>
              <a:rPr lang="en-US" b="1">
                <a:solidFill>
                  <a:srgbClr val="FF0000"/>
                </a:solidFill>
                <a:latin typeface="Verdana" panose="020B0604030504040204" pitchFamily="34" charset="0"/>
                <a:ea typeface="Verdana" panose="020B0604030504040204" pitchFamily="34" charset="0"/>
              </a:rPr>
              <a:t>Description of the data:</a:t>
            </a:r>
          </a:p>
          <a:p>
            <a:r>
              <a:rPr lang="en-US">
                <a:solidFill>
                  <a:schemeClr val="bg1"/>
                </a:solidFill>
                <a:latin typeface="Verdana" panose="020B0604030504040204" pitchFamily="34" charset="0"/>
                <a:ea typeface="Verdana" panose="020B0604030504040204" pitchFamily="34" charset="0"/>
              </a:rPr>
              <a:t>This research employed a binary variable, default payment (Yes = 1, No = 0), as the response variable. This study reviewed the literature and used the following 23 variables as explanatory variables: </a:t>
            </a:r>
          </a:p>
          <a:p>
            <a:endParaRPr lang="en-US">
              <a:solidFill>
                <a:schemeClr val="bg1"/>
              </a:solidFill>
              <a:latin typeface="Verdana" panose="020B0604030504040204" pitchFamily="34" charset="0"/>
              <a:ea typeface="Verdana" panose="020B0604030504040204" pitchFamily="34" charset="0"/>
            </a:endParaRPr>
          </a:p>
          <a:p>
            <a:r>
              <a:rPr lang="en-US">
                <a:solidFill>
                  <a:schemeClr val="bg1"/>
                </a:solidFill>
                <a:latin typeface="Verdana" panose="020B0604030504040204" pitchFamily="34" charset="0"/>
                <a:ea typeface="Verdana" panose="020B0604030504040204" pitchFamily="34" charset="0"/>
              </a:rPr>
              <a:t>X1: Amount of the given credit (NT dollar): it includes both the individual consumer credit and his/her family (supplementary) credit. </a:t>
            </a:r>
          </a:p>
          <a:p>
            <a:r>
              <a:rPr lang="en-US">
                <a:solidFill>
                  <a:schemeClr val="bg1"/>
                </a:solidFill>
                <a:latin typeface="Verdana" panose="020B0604030504040204" pitchFamily="34" charset="0"/>
                <a:ea typeface="Verdana" panose="020B0604030504040204" pitchFamily="34" charset="0"/>
              </a:rPr>
              <a:t>X2: Gender (1 = male; 2 = female). </a:t>
            </a:r>
          </a:p>
          <a:p>
            <a:r>
              <a:rPr lang="en-US">
                <a:solidFill>
                  <a:schemeClr val="bg1"/>
                </a:solidFill>
                <a:latin typeface="Verdana" panose="020B0604030504040204" pitchFamily="34" charset="0"/>
                <a:ea typeface="Verdana" panose="020B0604030504040204" pitchFamily="34" charset="0"/>
              </a:rPr>
              <a:t>X3: Education (1 = graduate school; 2 = university; 3 = high school; 0, 4, 5, 6 = others). </a:t>
            </a:r>
          </a:p>
          <a:p>
            <a:r>
              <a:rPr lang="en-US">
                <a:solidFill>
                  <a:schemeClr val="bg1"/>
                </a:solidFill>
                <a:latin typeface="Verdana" panose="020B0604030504040204" pitchFamily="34" charset="0"/>
                <a:ea typeface="Verdana" panose="020B0604030504040204" pitchFamily="34" charset="0"/>
              </a:rPr>
              <a:t>X4: Marital status (1 = married; 2 = single; 3 = divorce; 0=others). </a:t>
            </a:r>
          </a:p>
          <a:p>
            <a:r>
              <a:rPr lang="en-US">
                <a:solidFill>
                  <a:schemeClr val="bg1"/>
                </a:solidFill>
                <a:latin typeface="Verdana" panose="020B0604030504040204" pitchFamily="34" charset="0"/>
                <a:ea typeface="Verdana" panose="020B0604030504040204" pitchFamily="34" charset="0"/>
              </a:rPr>
              <a:t>X5: Age (year). </a:t>
            </a:r>
          </a:p>
          <a:p>
            <a:r>
              <a:rPr lang="en-US">
                <a:solidFill>
                  <a:schemeClr val="bg1"/>
                </a:solidFill>
                <a:latin typeface="Verdana" panose="020B0604030504040204" pitchFamily="34" charset="0"/>
                <a:ea typeface="Verdana" panose="020B0604030504040204" pitchFamily="34" charset="0"/>
              </a:rPr>
              <a:t>X6 - X11: History of past payment. We tracked the past monthly payment records (from April to September, 2005) as follows: X6 = the repayment status in September, 2005; X7 = the repayment status in August, 2005; . . .;X11 = the repayment status in April, 2005. The measurement scale for the repayment status is: -2: No consumption; -1: Paid in full; 0: The use of revolving credit; 1 = payment delay for one month; 2 = payment delay for two months; . . .; 8 = payment delay for eight months; 9 = payment delay for nine months and above. </a:t>
            </a:r>
          </a:p>
          <a:p>
            <a:r>
              <a:rPr lang="en-US">
                <a:solidFill>
                  <a:schemeClr val="bg1"/>
                </a:solidFill>
                <a:latin typeface="Verdana" panose="020B0604030504040204" pitchFamily="34" charset="0"/>
                <a:ea typeface="Verdana" panose="020B0604030504040204" pitchFamily="34" charset="0"/>
              </a:rPr>
              <a:t>X12-X17: Amount of bill statement (NT dollar). X12 = amount of bill statement in September, 2005; X13 = amount of bill statement in August, 2005; . . .; X17 = amount of bill statement in April, 2005. </a:t>
            </a:r>
          </a:p>
          <a:p>
            <a:r>
              <a:rPr lang="en-US">
                <a:solidFill>
                  <a:schemeClr val="bg1"/>
                </a:solidFill>
                <a:latin typeface="Verdana" panose="020B0604030504040204" pitchFamily="34" charset="0"/>
                <a:ea typeface="Verdana" panose="020B0604030504040204" pitchFamily="34" charset="0"/>
              </a:rPr>
              <a:t>X18-X23: Amount of previous payment (NT dollar). X18 = amount paid in September, 2005; X19 = amount paid in August, 2005; . . .;X23 = amount paid in April, 2005. </a:t>
            </a:r>
          </a:p>
          <a:p>
            <a:r>
              <a:rPr lang="en-US">
                <a:solidFill>
                  <a:schemeClr val="bg1"/>
                </a:solidFill>
                <a:latin typeface="Verdana" panose="020B0604030504040204" pitchFamily="34" charset="0"/>
                <a:ea typeface="Verdana" panose="020B0604030504040204" pitchFamily="34" charset="0"/>
              </a:rPr>
              <a:t>Y: client's behavior; Y=0 then not default, Y=1 then default"</a:t>
            </a:r>
            <a:endParaRPr lang="en-US" b="1">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3701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49;p7">
            <a:extLst>
              <a:ext uri="{FF2B5EF4-FFF2-40B4-BE49-F238E27FC236}">
                <a16:creationId xmlns:a16="http://schemas.microsoft.com/office/drawing/2014/main" id="{129A037C-C0D8-3C4C-BC11-FE996140C433}"/>
              </a:ext>
            </a:extLst>
          </p:cNvPr>
          <p:cNvSpPr txBox="1"/>
          <p:nvPr/>
        </p:nvSpPr>
        <p:spPr>
          <a:xfrm>
            <a:off x="51077" y="89709"/>
            <a:ext cx="9429099" cy="658264"/>
          </a:xfrm>
          <a:prstGeom prst="rect">
            <a:avLst/>
          </a:prstGeom>
          <a:noFill/>
          <a:ln>
            <a:noFill/>
          </a:ln>
        </p:spPr>
        <p:txBody>
          <a:bodyPr spcFirstLastPara="1" wrap="square" lIns="91425" tIns="45700" rIns="91425" bIns="45700" anchor="t" anchorCtr="0">
            <a:noAutofit/>
          </a:bodyPr>
          <a:lstStyle/>
          <a:p>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sym typeface="Proxima Nova"/>
              </a:rPr>
              <a:t>Managing data for the project</a:t>
            </a:r>
            <a:endParaRPr lang="en-US" sz="2800" b="1">
              <a:solidFill>
                <a:schemeClr val="lt1"/>
              </a:solidFill>
              <a:latin typeface="Proxima Nova"/>
              <a:ea typeface="Proxima Nova"/>
              <a:cs typeface="Proxima Nova"/>
              <a:sym typeface="Proxima Nova"/>
            </a:endParaRPr>
          </a:p>
        </p:txBody>
      </p:sp>
      <p:sp>
        <p:nvSpPr>
          <p:cNvPr id="14" name="TextBox 13">
            <a:extLst>
              <a:ext uri="{FF2B5EF4-FFF2-40B4-BE49-F238E27FC236}">
                <a16:creationId xmlns:a16="http://schemas.microsoft.com/office/drawing/2014/main" id="{A3D13A54-D39A-8742-87F7-BF7F8AE06EA7}"/>
              </a:ext>
            </a:extLst>
          </p:cNvPr>
          <p:cNvSpPr txBox="1"/>
          <p:nvPr/>
        </p:nvSpPr>
        <p:spPr>
          <a:xfrm>
            <a:off x="11764269" y="6456784"/>
            <a:ext cx="258229" cy="307777"/>
          </a:xfrm>
          <a:prstGeom prst="rect">
            <a:avLst/>
          </a:prstGeom>
          <a:noFill/>
        </p:spPr>
        <p:txBody>
          <a:bodyPr wrap="none" rtlCol="0">
            <a:noAutofit/>
          </a:bodyPr>
          <a:lstStyle/>
          <a:p>
            <a:r>
              <a:rPr lang="en-US">
                <a:solidFill>
                  <a:schemeClr val="tx2"/>
                </a:solidFill>
              </a:rPr>
              <a:t>4</a:t>
            </a:r>
          </a:p>
        </p:txBody>
      </p:sp>
      <p:sp>
        <p:nvSpPr>
          <p:cNvPr id="9" name="TextBox 8">
            <a:extLst>
              <a:ext uri="{FF2B5EF4-FFF2-40B4-BE49-F238E27FC236}">
                <a16:creationId xmlns:a16="http://schemas.microsoft.com/office/drawing/2014/main" id="{9DBE1594-46E0-9447-A226-978B38AB9F0B}"/>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sp>
        <p:nvSpPr>
          <p:cNvPr id="3" name="Rectangle 2">
            <a:extLst>
              <a:ext uri="{FF2B5EF4-FFF2-40B4-BE49-F238E27FC236}">
                <a16:creationId xmlns:a16="http://schemas.microsoft.com/office/drawing/2014/main" id="{9E5D6B07-BDB5-41B4-A18E-8A9E2902B99B}"/>
              </a:ext>
            </a:extLst>
          </p:cNvPr>
          <p:cNvSpPr/>
          <p:nvPr/>
        </p:nvSpPr>
        <p:spPr>
          <a:xfrm>
            <a:off x="468923" y="922215"/>
            <a:ext cx="11295346" cy="1846659"/>
          </a:xfrm>
          <a:prstGeom prst="rect">
            <a:avLst/>
          </a:prstGeom>
        </p:spPr>
        <p:txBody>
          <a:bodyPr wrap="square">
            <a:spAutoFit/>
          </a:bodyPr>
          <a:lstStyle/>
          <a:p>
            <a:pPr marL="501650" lvl="0" indent="-342900">
              <a:buClr>
                <a:schemeClr val="bg1"/>
              </a:buClr>
              <a:buSzPct val="75000"/>
              <a:buFont typeface="Arial" panose="020B0604020202020204" pitchFamily="34" charset="0"/>
              <a:buChar char="•"/>
              <a:defRPr/>
            </a:pPr>
            <a:r>
              <a:rPr lang="en-US" sz="2000">
                <a:solidFill>
                  <a:schemeClr val="bg1"/>
                </a:solidFill>
                <a:latin typeface="Verdana" panose="020B0604030504040204" pitchFamily="34" charset="0"/>
                <a:ea typeface="Verdana" panose="020B0604030504040204" pitchFamily="34" charset="0"/>
              </a:rPr>
              <a:t>Remove missing data (if present)and remove irrelevant features  </a:t>
            </a:r>
          </a:p>
          <a:p>
            <a:pPr marL="501650" lvl="0" indent="-342900">
              <a:buClr>
                <a:schemeClr val="bg1"/>
              </a:buClr>
              <a:buSzPct val="75000"/>
              <a:buFont typeface="Arial" panose="020B0604020202020204" pitchFamily="34" charset="0"/>
              <a:buChar char="•"/>
              <a:defRPr/>
            </a:pPr>
            <a:r>
              <a:rPr lang="en-US" sz="2000">
                <a:solidFill>
                  <a:schemeClr val="bg1"/>
                </a:solidFill>
                <a:latin typeface="Verdana" panose="020B0604030504040204" pitchFamily="34" charset="0"/>
                <a:ea typeface="Verdana" panose="020B0604030504040204" pitchFamily="34" charset="0"/>
              </a:rPr>
              <a:t>Binning data (AGE, LIMIT_BAL) </a:t>
            </a:r>
          </a:p>
          <a:p>
            <a:pPr marL="501650" lvl="0" indent="-342900">
              <a:buClr>
                <a:schemeClr val="bg1"/>
              </a:buClr>
              <a:buSzPct val="75000"/>
              <a:buFont typeface="Arial" panose="020B0604020202020204" pitchFamily="34" charset="0"/>
              <a:buChar char="•"/>
              <a:defRPr/>
            </a:pPr>
            <a:r>
              <a:rPr lang="en-US" sz="2000">
                <a:solidFill>
                  <a:schemeClr val="bg1"/>
                </a:solidFill>
                <a:latin typeface="Verdana" panose="020B0604030504040204" pitchFamily="34" charset="0"/>
                <a:ea typeface="Verdana" panose="020B0604030504040204" pitchFamily="34" charset="0"/>
              </a:rPr>
              <a:t>We will Apply feature engineering technique for combining attributes for better performance results (if needed)</a:t>
            </a:r>
          </a:p>
          <a:p>
            <a:pPr marL="501650" lvl="0" indent="-342900">
              <a:buClr>
                <a:schemeClr val="bg1"/>
              </a:buClr>
              <a:buSzPct val="75000"/>
              <a:buFont typeface="Arial" panose="020B0604020202020204" pitchFamily="34" charset="0"/>
              <a:buChar char="•"/>
              <a:defRPr/>
            </a:pPr>
            <a:r>
              <a:rPr lang="en-US" sz="2000">
                <a:solidFill>
                  <a:schemeClr val="bg1"/>
                </a:solidFill>
                <a:latin typeface="Verdana" panose="020B0604030504040204" pitchFamily="34" charset="0"/>
                <a:ea typeface="Verdana" panose="020B0604030504040204" pitchFamily="34" charset="0"/>
              </a:rPr>
              <a:t>Rename attributes name for easy understanding</a:t>
            </a:r>
          </a:p>
          <a:p>
            <a:pPr marL="158750" indent="0">
              <a:buNone/>
            </a:pPr>
            <a:endParaRPr lang="en-US"/>
          </a:p>
        </p:txBody>
      </p:sp>
    </p:spTree>
    <p:extLst>
      <p:ext uri="{BB962C8B-B14F-4D97-AF65-F5344CB8AC3E}">
        <p14:creationId xmlns:p14="http://schemas.microsoft.com/office/powerpoint/2010/main" val="376411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42EDE-FACE-409F-A8E2-3DC9FC91B8AE}"/>
              </a:ext>
            </a:extLst>
          </p:cNvPr>
          <p:cNvSpPr txBox="1"/>
          <p:nvPr/>
        </p:nvSpPr>
        <p:spPr>
          <a:xfrm>
            <a:off x="11750822" y="6456784"/>
            <a:ext cx="258229" cy="307777"/>
          </a:xfrm>
          <a:prstGeom prst="rect">
            <a:avLst/>
          </a:prstGeom>
          <a:noFill/>
        </p:spPr>
        <p:txBody>
          <a:bodyPr wrap="none" rtlCol="0">
            <a:noAutofit/>
          </a:bodyPr>
          <a:lstStyle/>
          <a:p>
            <a:r>
              <a:rPr lang="en-US">
                <a:solidFill>
                  <a:schemeClr val="tx2"/>
                </a:solidFill>
              </a:rPr>
              <a:t>5</a:t>
            </a:r>
          </a:p>
        </p:txBody>
      </p:sp>
      <p:sp>
        <p:nvSpPr>
          <p:cNvPr id="6" name="Google Shape;49;p7">
            <a:extLst>
              <a:ext uri="{FF2B5EF4-FFF2-40B4-BE49-F238E27FC236}">
                <a16:creationId xmlns:a16="http://schemas.microsoft.com/office/drawing/2014/main" id="{37119732-B7C6-4C8E-A0CE-33B8913FFB00}"/>
              </a:ext>
            </a:extLst>
          </p:cNvPr>
          <p:cNvSpPr txBox="1"/>
          <p:nvPr/>
        </p:nvSpPr>
        <p:spPr>
          <a:xfrm>
            <a:off x="51077" y="89709"/>
            <a:ext cx="9762413" cy="658264"/>
          </a:xfrm>
          <a:prstGeom prst="rect">
            <a:avLst/>
          </a:prstGeom>
          <a:noFill/>
          <a:ln>
            <a:noFill/>
          </a:ln>
        </p:spPr>
        <p:txBody>
          <a:bodyPr spcFirstLastPara="1" wrap="square" lIns="91425" tIns="45700" rIns="91425" bIns="45700" anchor="t" anchorCtr="0">
            <a:noAutofit/>
          </a:bodyPr>
          <a:lstStyle/>
          <a:p>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sym typeface="Proxima Nova"/>
              </a:rPr>
              <a:t>Flowchart visualizing detailed process</a:t>
            </a:r>
            <a:endParaRPr lang="en-US" sz="2800" b="1">
              <a:solidFill>
                <a:schemeClr val="lt1"/>
              </a:solidFill>
              <a:latin typeface="Proxima Nova"/>
              <a:ea typeface="Proxima Nova"/>
              <a:cs typeface="Proxima Nova"/>
              <a:sym typeface="Proxima Nova"/>
            </a:endParaRPr>
          </a:p>
        </p:txBody>
      </p:sp>
      <p:sp>
        <p:nvSpPr>
          <p:cNvPr id="8" name="TextBox 7">
            <a:extLst>
              <a:ext uri="{FF2B5EF4-FFF2-40B4-BE49-F238E27FC236}">
                <a16:creationId xmlns:a16="http://schemas.microsoft.com/office/drawing/2014/main" id="{5ABF6E36-FCD0-4B48-9E52-B4B7AEEEA326}"/>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pic>
        <p:nvPicPr>
          <p:cNvPr id="1026" name="Picture 2">
            <a:extLst>
              <a:ext uri="{FF2B5EF4-FFF2-40B4-BE49-F238E27FC236}">
                <a16:creationId xmlns:a16="http://schemas.microsoft.com/office/drawing/2014/main" id="{A528118C-FAF6-4CEB-A841-23D31F066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915" y="654534"/>
            <a:ext cx="7984169" cy="611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9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49;p7">
            <a:extLst>
              <a:ext uri="{FF2B5EF4-FFF2-40B4-BE49-F238E27FC236}">
                <a16:creationId xmlns:a16="http://schemas.microsoft.com/office/drawing/2014/main" id="{129A037C-C0D8-3C4C-BC11-FE996140C433}"/>
              </a:ext>
            </a:extLst>
          </p:cNvPr>
          <p:cNvSpPr txBox="1"/>
          <p:nvPr/>
        </p:nvSpPr>
        <p:spPr>
          <a:xfrm>
            <a:off x="120194" y="70241"/>
            <a:ext cx="6839022" cy="616642"/>
          </a:xfrm>
          <a:prstGeom prst="rect">
            <a:avLst/>
          </a:prstGeom>
          <a:noFill/>
          <a:ln>
            <a:noFill/>
          </a:ln>
        </p:spPr>
        <p:txBody>
          <a:bodyPr spcFirstLastPara="1" wrap="square" lIns="91425" tIns="45700" rIns="91425" bIns="45700" anchor="t" anchorCtr="0">
            <a:noAutofit/>
          </a:bodyPr>
          <a:lstStyle/>
          <a:p>
            <a:pPr>
              <a:buClr>
                <a:schemeClr val="bg1"/>
              </a:buClr>
            </a:pPr>
            <a:r>
              <a:rPr lang="en-US" sz="2800" b="1">
                <a:solidFill>
                  <a:schemeClr val="bg1"/>
                </a:solidFill>
                <a:latin typeface="Verdana" panose="020B0604030504040204" pitchFamily="34" charset="0"/>
                <a:ea typeface="Verdana" panose="020B0604030504040204" pitchFamily="34" charset="0"/>
                <a:cs typeface="Verdana" panose="020B0604030504040204" pitchFamily="34" charset="0"/>
                <a:sym typeface="Proxima Nova"/>
              </a:rPr>
              <a:t>Initial data exploration</a:t>
            </a:r>
            <a:endParaRPr lang="en-US" sz="2800" b="1">
              <a:solidFill>
                <a:schemeClr val="lt1"/>
              </a:solidFill>
              <a:latin typeface="Verdana" panose="020B0604030504040204" pitchFamily="34" charset="0"/>
              <a:ea typeface="Verdana" panose="020B0604030504040204" pitchFamily="34" charset="0"/>
              <a:cs typeface="Verdana" panose="020B0604030504040204" pitchFamily="34" charset="0"/>
              <a:sym typeface="Proxima Nova"/>
            </a:endParaRPr>
          </a:p>
          <a:p>
            <a:pPr>
              <a:buClr>
                <a:schemeClr val="bg1"/>
              </a:buClr>
            </a:pPr>
            <a:endParaRPr lang="en-US" sz="2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a:extLst>
              <a:ext uri="{FF2B5EF4-FFF2-40B4-BE49-F238E27FC236}">
                <a16:creationId xmlns:a16="http://schemas.microsoft.com/office/drawing/2014/main" id="{145C2F98-DEB2-314F-A34F-B85733C4525A}"/>
              </a:ext>
            </a:extLst>
          </p:cNvPr>
          <p:cNvSpPr txBox="1"/>
          <p:nvPr/>
        </p:nvSpPr>
        <p:spPr>
          <a:xfrm>
            <a:off x="11750822" y="6456784"/>
            <a:ext cx="258229" cy="307777"/>
          </a:xfrm>
          <a:prstGeom prst="rect">
            <a:avLst/>
          </a:prstGeom>
          <a:noFill/>
        </p:spPr>
        <p:txBody>
          <a:bodyPr wrap="none" rtlCol="0">
            <a:noAutofit/>
          </a:bodyPr>
          <a:lstStyle/>
          <a:p>
            <a:r>
              <a:rPr lang="en-US">
                <a:solidFill>
                  <a:schemeClr val="tx2"/>
                </a:solidFill>
              </a:rPr>
              <a:t>6</a:t>
            </a:r>
          </a:p>
        </p:txBody>
      </p:sp>
      <p:sp>
        <p:nvSpPr>
          <p:cNvPr id="2" name="TextBox 1">
            <a:extLst>
              <a:ext uri="{FF2B5EF4-FFF2-40B4-BE49-F238E27FC236}">
                <a16:creationId xmlns:a16="http://schemas.microsoft.com/office/drawing/2014/main" id="{C8C69267-7998-904C-BDF8-AFA983903624}"/>
              </a:ext>
            </a:extLst>
          </p:cNvPr>
          <p:cNvSpPr txBox="1"/>
          <p:nvPr/>
        </p:nvSpPr>
        <p:spPr>
          <a:xfrm>
            <a:off x="376517" y="1089212"/>
            <a:ext cx="11093823" cy="1754326"/>
          </a:xfrm>
          <a:prstGeom prst="rect">
            <a:avLst/>
          </a:prstGeom>
          <a:noFill/>
        </p:spPr>
        <p:txBody>
          <a:bodyPr wrap="square" rtlCol="0">
            <a:spAutoFit/>
          </a:bodyPr>
          <a:lstStyle/>
          <a:p>
            <a:pPr marL="158750" lvl="0">
              <a:buSzPts val="1100"/>
              <a:defRPr/>
            </a:pPr>
            <a:endParaRPr lang="en-US" sz="1800">
              <a:solidFill>
                <a:schemeClr val="bg1"/>
              </a:solidFill>
            </a:endParaRPr>
          </a:p>
          <a:p>
            <a:pPr marL="285750" lvl="0" indent="-285750">
              <a:buClr>
                <a:schemeClr val="bg1"/>
              </a:buClr>
              <a:buSzPct val="75000"/>
              <a:buFont typeface="Arial" panose="020B0604020202020204" pitchFamily="34" charset="0"/>
              <a:buChar char="•"/>
              <a:defRPr/>
            </a:pPr>
            <a:r>
              <a:rPr lang="en-US" sz="1800">
                <a:solidFill>
                  <a:schemeClr val="bg1"/>
                </a:solidFill>
              </a:rPr>
              <a:t>LIMIT_BAL:  I observed, quantities referred to some amount of money have a very large range means Limit balance feature has been widely spread-out</a:t>
            </a:r>
          </a:p>
          <a:p>
            <a:pPr marL="285750" indent="-285750">
              <a:buClr>
                <a:schemeClr val="bg1"/>
              </a:buClr>
              <a:buFont typeface="Arial" panose="020B0604020202020204" pitchFamily="34" charset="0"/>
              <a:buChar char="•"/>
            </a:pPr>
            <a:r>
              <a:rPr lang="en-US" sz="1800">
                <a:solidFill>
                  <a:schemeClr val="bg1"/>
                </a:solidFill>
              </a:rPr>
              <a:t>There are significantly more women than men  </a:t>
            </a:r>
          </a:p>
          <a:p>
            <a:pPr marL="285750" indent="-285750">
              <a:buClr>
                <a:schemeClr val="bg1"/>
              </a:buClr>
              <a:buFont typeface="Arial" panose="020B0604020202020204" pitchFamily="34" charset="0"/>
              <a:buChar char="•"/>
            </a:pPr>
            <a:r>
              <a:rPr lang="en-US" sz="1800">
                <a:solidFill>
                  <a:schemeClr val="bg1"/>
                </a:solidFill>
              </a:rPr>
              <a:t>Three Categorical feature Sex, Marriage and education</a:t>
            </a:r>
          </a:p>
          <a:p>
            <a:pPr marL="285750" indent="-285750">
              <a:buClr>
                <a:schemeClr val="bg1"/>
              </a:buClr>
              <a:buFont typeface="Arial" panose="020B0604020202020204" pitchFamily="34" charset="0"/>
              <a:buChar char="•"/>
            </a:pPr>
            <a:r>
              <a:rPr lang="en-US" sz="1800">
                <a:solidFill>
                  <a:schemeClr val="bg1"/>
                </a:solidFill>
              </a:rPr>
              <a:t>No missing data</a:t>
            </a:r>
          </a:p>
        </p:txBody>
      </p:sp>
      <p:sp>
        <p:nvSpPr>
          <p:cNvPr id="8" name="TextBox 7">
            <a:extLst>
              <a:ext uri="{FF2B5EF4-FFF2-40B4-BE49-F238E27FC236}">
                <a16:creationId xmlns:a16="http://schemas.microsoft.com/office/drawing/2014/main" id="{DA4154D8-156E-B942-8945-C731F428E7A5}"/>
              </a:ext>
            </a:extLst>
          </p:cNvPr>
          <p:cNvSpPr txBox="1"/>
          <p:nvPr/>
        </p:nvSpPr>
        <p:spPr>
          <a:xfrm>
            <a:off x="10418383" y="29013"/>
            <a:ext cx="1931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rgbClr val="00B0F0"/>
                </a:solidFill>
                <a:latin typeface="Verdana"/>
                <a:ea typeface="Verdana"/>
                <a:cs typeface="Verdana"/>
              </a:rPr>
              <a:t>Credit One</a:t>
            </a:r>
          </a:p>
        </p:txBody>
      </p:sp>
    </p:spTree>
    <p:extLst>
      <p:ext uri="{BB962C8B-B14F-4D97-AF65-F5344CB8AC3E}">
        <p14:creationId xmlns:p14="http://schemas.microsoft.com/office/powerpoint/2010/main" val="262048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lock, meter, game&#10;&#10;Description automatically generated">
            <a:extLst>
              <a:ext uri="{FF2B5EF4-FFF2-40B4-BE49-F238E27FC236}">
                <a16:creationId xmlns:a16="http://schemas.microsoft.com/office/drawing/2014/main" id="{759F00A2-9928-CE47-866F-EDD8876A8E6D}"/>
              </a:ext>
            </a:extLst>
          </p:cNvPr>
          <p:cNvPicPr>
            <a:picLocks noChangeAspect="1"/>
          </p:cNvPicPr>
          <p:nvPr/>
        </p:nvPicPr>
        <p:blipFill rotWithShape="1">
          <a:blip r:embed="rId2"/>
          <a:srcRect l="1333"/>
          <a:stretch/>
        </p:blipFill>
        <p:spPr>
          <a:xfrm>
            <a:off x="20" y="10"/>
            <a:ext cx="12191980" cy="6857990"/>
          </a:xfrm>
          <a:prstGeom prst="rect">
            <a:avLst/>
          </a:prstGeom>
        </p:spPr>
      </p:pic>
      <p:sp>
        <p:nvSpPr>
          <p:cNvPr id="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8"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3D53563-7B80-AB4F-ADAF-5128AFF58E7A}"/>
              </a:ext>
            </a:extLst>
          </p:cNvPr>
          <p:cNvSpPr/>
          <p:nvPr/>
        </p:nvSpPr>
        <p:spPr>
          <a:xfrm>
            <a:off x="1100016" y="204651"/>
            <a:ext cx="3647152" cy="923330"/>
          </a:xfrm>
          <a:prstGeom prst="rect">
            <a:avLst/>
          </a:prstGeom>
          <a:noFill/>
        </p:spPr>
        <p:txBody>
          <a:bodyPr wrap="none" lIns="91440" tIns="45720" rIns="91440" bIns="45720">
            <a:spAutoFit/>
          </a:bodyPr>
          <a:lstStyle/>
          <a:p>
            <a:pPr algn="ctr"/>
            <a:r>
              <a:rPr lang="en-US" sz="5400" b="1"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387896951"/>
      </p:ext>
    </p:extLst>
  </p:cSld>
  <p:clrMapOvr>
    <a:masterClrMapping/>
  </p:clrMapOvr>
</p:sld>
</file>

<file path=ppt/theme/theme1.xml><?xml version="1.0" encoding="utf-8"?>
<a:theme xmlns:a="http://schemas.openxmlformats.org/drawingml/2006/main" name="Office Theme">
  <a:themeElements>
    <a:clrScheme name="ZColor Dark Theme">
      <a:dk1>
        <a:srgbClr val="000000"/>
      </a:dk1>
      <a:lt1>
        <a:srgbClr val="FFFFFF"/>
      </a:lt1>
      <a:dk2>
        <a:srgbClr val="44546A"/>
      </a:dk2>
      <a:lt2>
        <a:srgbClr val="EBEBEB"/>
      </a:lt2>
      <a:accent1>
        <a:srgbClr val="4DD6B0"/>
      </a:accent1>
      <a:accent2>
        <a:srgbClr val="4DD6B0"/>
      </a:accent2>
      <a:accent3>
        <a:srgbClr val="4DD6B0"/>
      </a:accent3>
      <a:accent4>
        <a:srgbClr val="4DD6B0"/>
      </a:accent4>
      <a:accent5>
        <a:srgbClr val="4DD6B0"/>
      </a:accent5>
      <a:accent6>
        <a:srgbClr val="4DD6B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89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Proxima Nova</vt:lpstr>
      <vt:lpstr>Arial</vt:lpstr>
      <vt:lpstr>Verdana</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Parikh</dc:creator>
  <cp:lastModifiedBy>Milan Parikh</cp:lastModifiedBy>
  <cp:revision>1</cp:revision>
  <dcterms:created xsi:type="dcterms:W3CDTF">2019-11-02T18:16:53Z</dcterms:created>
  <dcterms:modified xsi:type="dcterms:W3CDTF">2019-11-06T03:11:49Z</dcterms:modified>
</cp:coreProperties>
</file>