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8" r:id="rId6"/>
    <p:sldId id="259" r:id="rId7"/>
    <p:sldId id="261" r:id="rId8"/>
    <p:sldId id="262" r:id="rId9"/>
    <p:sldId id="263" r:id="rId10"/>
    <p:sldId id="264" r:id="rId11"/>
    <p:sldId id="265" r:id="rId12"/>
    <p:sldId id="267" r:id="rId13"/>
    <p:sldId id="268" r:id="rId14"/>
    <p:sldId id="269" r:id="rId15"/>
    <p:sldId id="270" r:id="rId16"/>
    <p:sldId id="271"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827828"/>
            <a:ext cx="10993549" cy="852381"/>
          </a:xfrm>
        </p:spPr>
        <p:txBody>
          <a:bodyPr>
            <a:normAutofit/>
          </a:bodyPr>
          <a:lstStyle/>
          <a:p>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TextBox 6">
            <a:extLst>
              <a:ext uri="{FF2B5EF4-FFF2-40B4-BE49-F238E27FC236}">
                <a16:creationId xmlns:a16="http://schemas.microsoft.com/office/drawing/2014/main" id="{2012089A-9036-5058-67D7-8D844A369BB9}"/>
              </a:ext>
            </a:extLst>
          </p:cNvPr>
          <p:cNvSpPr txBox="1"/>
          <p:nvPr/>
        </p:nvSpPr>
        <p:spPr>
          <a:xfrm>
            <a:off x="581191" y="2094474"/>
            <a:ext cx="11406022" cy="3960058"/>
          </a:xfrm>
          <a:prstGeom prst="rect">
            <a:avLst/>
          </a:prstGeom>
          <a:noFill/>
        </p:spPr>
        <p:txBody>
          <a:bodyPr wrap="square" rtlCol="0">
            <a:spAutoFit/>
          </a:bodyPr>
          <a:lstStyle/>
          <a:p>
            <a:pPr>
              <a:lnSpc>
                <a:spcPct val="150000"/>
              </a:lnSpc>
            </a:pPr>
            <a:r>
              <a:rPr lang="en-US" sz="2500" b="1" dirty="0"/>
              <a:t>Name</a:t>
            </a:r>
            <a:r>
              <a:rPr lang="en-US" sz="2500" dirty="0"/>
              <a:t>: Bhavna Aggarwal</a:t>
            </a:r>
          </a:p>
          <a:p>
            <a:pPr>
              <a:lnSpc>
                <a:spcPct val="150000"/>
              </a:lnSpc>
            </a:pPr>
            <a:r>
              <a:rPr lang="en-US" sz="2500" b="1" dirty="0"/>
              <a:t>SkillsBuild Email ID</a:t>
            </a:r>
            <a:r>
              <a:rPr lang="en-US" sz="2500" dirty="0"/>
              <a:t>: bhavna.aggarwal@learner.manipal.edu</a:t>
            </a:r>
          </a:p>
          <a:p>
            <a:pPr>
              <a:lnSpc>
                <a:spcPct val="150000"/>
              </a:lnSpc>
            </a:pPr>
            <a:r>
              <a:rPr lang="en-IN" sz="2500" b="1" dirty="0"/>
              <a:t>College Name</a:t>
            </a:r>
            <a:r>
              <a:rPr lang="en-IN" sz="2500" dirty="0"/>
              <a:t>: Manipal Institute Of Technology</a:t>
            </a:r>
          </a:p>
          <a:p>
            <a:pPr>
              <a:lnSpc>
                <a:spcPct val="150000"/>
              </a:lnSpc>
            </a:pPr>
            <a:r>
              <a:rPr lang="en-IN" sz="2500" b="1" dirty="0"/>
              <a:t>College State</a:t>
            </a:r>
            <a:r>
              <a:rPr lang="en-IN" sz="2500" dirty="0"/>
              <a:t>: Karnataka</a:t>
            </a:r>
          </a:p>
          <a:p>
            <a:pPr>
              <a:lnSpc>
                <a:spcPct val="150000"/>
              </a:lnSpc>
            </a:pPr>
            <a:r>
              <a:rPr lang="en-IN" sz="2500" b="1" dirty="0"/>
              <a:t>Internship Domain and Internship Start and End Date</a:t>
            </a:r>
            <a:r>
              <a:rPr lang="en-IN" sz="2500" dirty="0"/>
              <a:t>: Artificial Intelligence, 12-06-2023 to 24-07-2023</a:t>
            </a:r>
          </a:p>
          <a:p>
            <a:pPr>
              <a:lnSpc>
                <a:spcPct val="150000"/>
              </a:lnSpc>
            </a:pPr>
            <a:endParaRPr lang="en-US" sz="2000" dirty="0"/>
          </a:p>
        </p:txBody>
      </p:sp>
      <p:pic>
        <p:nvPicPr>
          <p:cNvPr id="6" name="Picture 5">
            <a:extLst>
              <a:ext uri="{FF2B5EF4-FFF2-40B4-BE49-F238E27FC236}">
                <a16:creationId xmlns:a16="http://schemas.microsoft.com/office/drawing/2014/main" id="{46FDEB9D-1AE8-299B-6482-1815CC65781A}"/>
              </a:ext>
            </a:extLst>
          </p:cNvPr>
          <p:cNvPicPr>
            <a:picLocks noChangeAspect="1"/>
          </p:cNvPicPr>
          <p:nvPr/>
        </p:nvPicPr>
        <p:blipFill>
          <a:blip r:embed="rId2"/>
          <a:stretch>
            <a:fillRect/>
          </a:stretch>
        </p:blipFill>
        <p:spPr>
          <a:xfrm>
            <a:off x="9224579" y="1659358"/>
            <a:ext cx="2022539" cy="269671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7A43-58C1-B4A3-5AA5-1194887C25E6}"/>
              </a:ext>
            </a:extLst>
          </p:cNvPr>
          <p:cNvSpPr>
            <a:spLocks noGrp="1"/>
          </p:cNvSpPr>
          <p:nvPr>
            <p:ph type="title"/>
          </p:nvPr>
        </p:nvSpPr>
        <p:spPr>
          <a:xfrm>
            <a:off x="581192" y="702156"/>
            <a:ext cx="11029616" cy="612294"/>
          </a:xfrm>
        </p:spPr>
        <p:txBody>
          <a:bodyPr/>
          <a:lstStyle/>
          <a:p>
            <a:r>
              <a:rPr lang="en-IN" dirty="0"/>
              <a:t>Various findings</a:t>
            </a:r>
          </a:p>
        </p:txBody>
      </p:sp>
      <p:pic>
        <p:nvPicPr>
          <p:cNvPr id="7" name="Picture 6">
            <a:extLst>
              <a:ext uri="{FF2B5EF4-FFF2-40B4-BE49-F238E27FC236}">
                <a16:creationId xmlns:a16="http://schemas.microsoft.com/office/drawing/2014/main" id="{947E84AE-A40C-A5C9-D89B-51AB4BAD16D4}"/>
              </a:ext>
            </a:extLst>
          </p:cNvPr>
          <p:cNvPicPr>
            <a:picLocks noChangeAspect="1"/>
          </p:cNvPicPr>
          <p:nvPr/>
        </p:nvPicPr>
        <p:blipFill rotWithShape="1">
          <a:blip r:embed="rId2"/>
          <a:srcRect l="5859" t="26030" r="6837" b="12852"/>
          <a:stretch/>
        </p:blipFill>
        <p:spPr>
          <a:xfrm>
            <a:off x="581191" y="1743075"/>
            <a:ext cx="10309415" cy="4057650"/>
          </a:xfrm>
          <a:prstGeom prst="rect">
            <a:avLst/>
          </a:prstGeom>
        </p:spPr>
      </p:pic>
      <p:sp>
        <p:nvSpPr>
          <p:cNvPr id="10" name="TextBox 9">
            <a:extLst>
              <a:ext uri="{FF2B5EF4-FFF2-40B4-BE49-F238E27FC236}">
                <a16:creationId xmlns:a16="http://schemas.microsoft.com/office/drawing/2014/main" id="{B03FC896-1981-9BEC-AB3C-820CA8A27B70}"/>
              </a:ext>
            </a:extLst>
          </p:cNvPr>
          <p:cNvSpPr txBox="1"/>
          <p:nvPr/>
        </p:nvSpPr>
        <p:spPr>
          <a:xfrm>
            <a:off x="742950" y="6155844"/>
            <a:ext cx="10287000" cy="373544"/>
          </a:xfrm>
          <a:prstGeom prst="rect">
            <a:avLst/>
          </a:prstGeom>
          <a:noFill/>
        </p:spPr>
        <p:txBody>
          <a:bodyPr wrap="square" rtlCol="0">
            <a:spAutoFit/>
          </a:bodyPr>
          <a:lstStyle/>
          <a:p>
            <a:r>
              <a:rPr lang="en-IN" dirty="0"/>
              <a:t>The image shows mental health trend over many years, across different countries</a:t>
            </a:r>
          </a:p>
        </p:txBody>
      </p:sp>
    </p:spTree>
    <p:extLst>
      <p:ext uri="{BB962C8B-B14F-4D97-AF65-F5344CB8AC3E}">
        <p14:creationId xmlns:p14="http://schemas.microsoft.com/office/powerpoint/2010/main" val="21493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BB112CA6-D305-C496-1087-CAE79C2F0BC0}"/>
              </a:ext>
            </a:extLst>
          </p:cNvPr>
          <p:cNvPicPr>
            <a:picLocks noGrp="1" noChangeAspect="1"/>
          </p:cNvPicPr>
          <p:nvPr>
            <p:ph idx="1"/>
          </p:nvPr>
        </p:nvPicPr>
        <p:blipFill rotWithShape="1">
          <a:blip r:embed="rId2"/>
          <a:srcRect l="6672" t="26306" r="16407" b="5956"/>
          <a:stretch/>
        </p:blipFill>
        <p:spPr>
          <a:xfrm>
            <a:off x="590759" y="1000125"/>
            <a:ext cx="8253204" cy="4086224"/>
          </a:xfrm>
        </p:spPr>
      </p:pic>
      <p:sp>
        <p:nvSpPr>
          <p:cNvPr id="6" name="TextBox 5">
            <a:extLst>
              <a:ext uri="{FF2B5EF4-FFF2-40B4-BE49-F238E27FC236}">
                <a16:creationId xmlns:a16="http://schemas.microsoft.com/office/drawing/2014/main" id="{F8694691-CD31-B334-50E8-491C4DCF7ED7}"/>
              </a:ext>
            </a:extLst>
          </p:cNvPr>
          <p:cNvSpPr txBox="1"/>
          <p:nvPr/>
        </p:nvSpPr>
        <p:spPr>
          <a:xfrm>
            <a:off x="700088" y="5572125"/>
            <a:ext cx="8915400" cy="923330"/>
          </a:xfrm>
          <a:prstGeom prst="rect">
            <a:avLst/>
          </a:prstGeom>
          <a:noFill/>
        </p:spPr>
        <p:txBody>
          <a:bodyPr wrap="square" rtlCol="0">
            <a:spAutoFit/>
          </a:bodyPr>
          <a:lstStyle/>
          <a:p>
            <a:r>
              <a:rPr lang="en-IN" dirty="0"/>
              <a:t>In this heatmap, we can see the correlation of every mental health disorder with the mental fitness on an average. We see that eating disorder drastically impacts mental fitness followed by anxiety and schizophrenia.</a:t>
            </a:r>
          </a:p>
        </p:txBody>
      </p:sp>
    </p:spTree>
    <p:extLst>
      <p:ext uri="{BB962C8B-B14F-4D97-AF65-F5344CB8AC3E}">
        <p14:creationId xmlns:p14="http://schemas.microsoft.com/office/powerpoint/2010/main" val="182979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0B5-77D9-E777-4979-673974760244}"/>
              </a:ext>
            </a:extLst>
          </p:cNvPr>
          <p:cNvSpPr>
            <a:spLocks noGrp="1"/>
          </p:cNvSpPr>
          <p:nvPr>
            <p:ph type="title"/>
          </p:nvPr>
        </p:nvSpPr>
        <p:spPr>
          <a:xfrm>
            <a:off x="581192" y="882650"/>
            <a:ext cx="11029616" cy="747876"/>
          </a:xfrm>
        </p:spPr>
        <p:txBody>
          <a:bodyPr/>
          <a:lstStyle/>
          <a:p>
            <a:r>
              <a:rPr lang="en-IN" dirty="0"/>
              <a:t>Output</a:t>
            </a:r>
          </a:p>
        </p:txBody>
      </p:sp>
      <p:pic>
        <p:nvPicPr>
          <p:cNvPr id="5" name="Content Placeholder 4">
            <a:extLst>
              <a:ext uri="{FF2B5EF4-FFF2-40B4-BE49-F238E27FC236}">
                <a16:creationId xmlns:a16="http://schemas.microsoft.com/office/drawing/2014/main" id="{A2A1A129-8661-18AA-F7B1-86F64E3BBCE2}"/>
              </a:ext>
            </a:extLst>
          </p:cNvPr>
          <p:cNvPicPr>
            <a:picLocks noGrp="1" noChangeAspect="1"/>
          </p:cNvPicPr>
          <p:nvPr>
            <p:ph idx="1"/>
          </p:nvPr>
        </p:nvPicPr>
        <p:blipFill rotWithShape="1">
          <a:blip r:embed="rId2"/>
          <a:srcRect t="31406" b="19838"/>
          <a:stretch/>
        </p:blipFill>
        <p:spPr>
          <a:xfrm>
            <a:off x="405636" y="1869199"/>
            <a:ext cx="11380728" cy="3119601"/>
          </a:xfrm>
        </p:spPr>
      </p:pic>
      <p:sp>
        <p:nvSpPr>
          <p:cNvPr id="6" name="TextBox 5">
            <a:extLst>
              <a:ext uri="{FF2B5EF4-FFF2-40B4-BE49-F238E27FC236}">
                <a16:creationId xmlns:a16="http://schemas.microsoft.com/office/drawing/2014/main" id="{DB89C77B-E61E-B162-413D-6585B7E04312}"/>
              </a:ext>
            </a:extLst>
          </p:cNvPr>
          <p:cNvSpPr txBox="1"/>
          <p:nvPr/>
        </p:nvSpPr>
        <p:spPr>
          <a:xfrm>
            <a:off x="800100" y="5343525"/>
            <a:ext cx="10810708" cy="369332"/>
          </a:xfrm>
          <a:prstGeom prst="rect">
            <a:avLst/>
          </a:prstGeom>
          <a:noFill/>
        </p:spPr>
        <p:txBody>
          <a:bodyPr wrap="square" rtlCol="0">
            <a:spAutoFit/>
          </a:bodyPr>
          <a:lstStyle/>
          <a:p>
            <a:r>
              <a:rPr lang="en-IN" dirty="0"/>
              <a:t>Random forest regressor gives near perfect predictions.</a:t>
            </a:r>
          </a:p>
        </p:txBody>
      </p:sp>
    </p:spTree>
    <p:extLst>
      <p:ext uri="{BB962C8B-B14F-4D97-AF65-F5344CB8AC3E}">
        <p14:creationId xmlns:p14="http://schemas.microsoft.com/office/powerpoint/2010/main" val="198706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F69EB-D9ED-43EE-0724-6CC1685F98B8}"/>
              </a:ext>
            </a:extLst>
          </p:cNvPr>
          <p:cNvSpPr>
            <a:spLocks noGrp="1"/>
          </p:cNvSpPr>
          <p:nvPr>
            <p:ph idx="1"/>
          </p:nvPr>
        </p:nvSpPr>
        <p:spPr>
          <a:xfrm>
            <a:off x="581192" y="885824"/>
            <a:ext cx="11029615" cy="917575"/>
          </a:xfrm>
        </p:spPr>
        <p:txBody>
          <a:bodyPr>
            <a:normAutofit lnSpcReduction="10000"/>
          </a:bodyPr>
          <a:lstStyle/>
          <a:p>
            <a:r>
              <a:rPr lang="en-IN" dirty="0"/>
              <a:t>According to the given dataset, a good mental health is given by a zero, and a bad one is given approximately at 15. This metric is used is a standard method called DALYS, which gives disability adjusted life years, hence lesser adjusted or lost years due to disability means higher mental fitness.</a:t>
            </a:r>
          </a:p>
        </p:txBody>
      </p:sp>
      <p:pic>
        <p:nvPicPr>
          <p:cNvPr id="5" name="Picture 4">
            <a:extLst>
              <a:ext uri="{FF2B5EF4-FFF2-40B4-BE49-F238E27FC236}">
                <a16:creationId xmlns:a16="http://schemas.microsoft.com/office/drawing/2014/main" id="{25517893-54BC-BB51-46F3-003CD18B1CEF}"/>
              </a:ext>
            </a:extLst>
          </p:cNvPr>
          <p:cNvPicPr>
            <a:picLocks noChangeAspect="1"/>
          </p:cNvPicPr>
          <p:nvPr/>
        </p:nvPicPr>
        <p:blipFill rotWithShape="1">
          <a:blip r:embed="rId2"/>
          <a:srcRect l="12890" t="26285" r="4766" b="14358"/>
          <a:stretch/>
        </p:blipFill>
        <p:spPr>
          <a:xfrm>
            <a:off x="581192" y="1960561"/>
            <a:ext cx="10720221" cy="4344781"/>
          </a:xfrm>
          <a:prstGeom prst="rect">
            <a:avLst/>
          </a:prstGeom>
        </p:spPr>
      </p:pic>
    </p:spTree>
    <p:extLst>
      <p:ext uri="{BB962C8B-B14F-4D97-AF65-F5344CB8AC3E}">
        <p14:creationId xmlns:p14="http://schemas.microsoft.com/office/powerpoint/2010/main" val="3049591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557338"/>
            <a:ext cx="11029615" cy="2994506"/>
          </a:xfrm>
        </p:spPr>
        <p:txBody>
          <a:bodyPr>
            <a:normAutofit lnSpcReduction="10000"/>
          </a:bodyPr>
          <a:lstStyle/>
          <a:p>
            <a:r>
              <a:rPr lang="en-US" sz="2000" dirty="0"/>
              <a:t>https://skillsbuild.edunetworld.com/courses/ai/mental-fitness-tracker/</a:t>
            </a:r>
          </a:p>
          <a:p>
            <a:r>
              <a:rPr lang="en-US" sz="2000" dirty="0"/>
              <a:t>https://scikit-learn.org/stable/modules/svm.html</a:t>
            </a:r>
          </a:p>
          <a:p>
            <a:r>
              <a:rPr lang="en-US" sz="2000" dirty="0"/>
              <a:t>https://ourworldindata.org/mental-health</a:t>
            </a:r>
          </a:p>
          <a:p>
            <a:r>
              <a:rPr lang="en-US" sz="2000" dirty="0"/>
              <a:t>https://www.kaggle.com/datasets/programmerrdai/mental-health-dataset</a:t>
            </a:r>
          </a:p>
          <a:p>
            <a:r>
              <a:rPr lang="en-US" sz="2000" dirty="0"/>
              <a:t>https://data.world/datasets/mental-health</a:t>
            </a:r>
          </a:p>
          <a:p>
            <a:r>
              <a:rPr lang="en-US" sz="2000" dirty="0"/>
              <a:t>Drive link for </a:t>
            </a:r>
            <a:r>
              <a:rPr lang="en-US" sz="2000" dirty="0" err="1"/>
              <a:t>ipynb</a:t>
            </a:r>
            <a:r>
              <a:rPr lang="en-US" sz="2000" dirty="0"/>
              <a:t> file and datasets</a:t>
            </a:r>
            <a:r>
              <a:rPr lang="en-US" sz="2000" dirty="0">
                <a:sym typeface="Wingdings" panose="05000000000000000000" pitchFamily="2" charset="2"/>
              </a:rPr>
              <a:t> https://drive.google.com/drive/folders/1GKdqcpwBYxhBY0kbQa25iCoOEnZWgLGZ?usp=sharing</a:t>
            </a:r>
            <a:endParaRPr lang="en-US" sz="2000"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738354" y="1611757"/>
            <a:ext cx="11029615" cy="3634486"/>
          </a:xfrm>
        </p:spPr>
        <p:txBody>
          <a:bodyPr>
            <a:normAutofit/>
          </a:bodyPr>
          <a:lstStyle/>
          <a:p>
            <a:r>
              <a:rPr lang="en-US" sz="4500" b="1" dirty="0"/>
              <a:t>Mental Fitness Tracker</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2043112"/>
            <a:ext cx="11029615" cy="4431982"/>
          </a:xfrm>
        </p:spPr>
        <p:txBody>
          <a:bodyPr>
            <a:noAutofit/>
          </a:bodyPr>
          <a:lstStyle/>
          <a:p>
            <a:pPr>
              <a:lnSpc>
                <a:spcPct val="107000"/>
              </a:lnSpc>
              <a:spcAft>
                <a:spcPts val="800"/>
              </a:spcAft>
            </a:pPr>
            <a:r>
              <a:rPr lang="en-IN" sz="2500" kern="100" dirty="0">
                <a:effectLst/>
                <a:latin typeface="+mj-lt"/>
                <a:ea typeface="Calibri" panose="020F0502020204030204" pitchFamily="34" charset="0"/>
                <a:cs typeface="Times New Roman" panose="02020603050405020304" pitchFamily="18" charset="0"/>
              </a:rPr>
              <a:t>Introduction</a:t>
            </a:r>
          </a:p>
          <a:p>
            <a:pPr>
              <a:lnSpc>
                <a:spcPct val="107000"/>
              </a:lnSpc>
              <a:spcAft>
                <a:spcPts val="800"/>
              </a:spcAft>
            </a:pPr>
            <a:r>
              <a:rPr lang="en-IN" sz="2500" kern="100" dirty="0">
                <a:effectLst/>
                <a:latin typeface="+mj-lt"/>
                <a:ea typeface="Calibri" panose="020F0502020204030204" pitchFamily="34" charset="0"/>
                <a:cs typeface="Times New Roman" panose="02020603050405020304" pitchFamily="18" charset="0"/>
              </a:rPr>
              <a:t>Project Overview</a:t>
            </a:r>
          </a:p>
          <a:p>
            <a:pPr>
              <a:lnSpc>
                <a:spcPct val="107000"/>
              </a:lnSpc>
              <a:spcAft>
                <a:spcPts val="800"/>
              </a:spcAft>
            </a:pPr>
            <a:r>
              <a:rPr lang="en-IN" sz="2500" kern="100" dirty="0">
                <a:effectLst/>
                <a:latin typeface="+mj-lt"/>
                <a:ea typeface="Calibri" panose="020F0502020204030204" pitchFamily="34" charset="0"/>
                <a:cs typeface="Times New Roman" panose="02020603050405020304" pitchFamily="18" charset="0"/>
              </a:rPr>
              <a:t>End Users</a:t>
            </a:r>
          </a:p>
          <a:p>
            <a:pPr>
              <a:lnSpc>
                <a:spcPct val="107000"/>
              </a:lnSpc>
              <a:spcAft>
                <a:spcPts val="800"/>
              </a:spcAft>
            </a:pPr>
            <a:r>
              <a:rPr lang="en-IN" sz="2500" kern="100" dirty="0">
                <a:effectLst/>
                <a:latin typeface="+mj-lt"/>
                <a:ea typeface="Calibri" panose="020F0502020204030204" pitchFamily="34" charset="0"/>
                <a:cs typeface="Times New Roman" panose="02020603050405020304" pitchFamily="18" charset="0"/>
              </a:rPr>
              <a:t>Solution and Value Proposition</a:t>
            </a:r>
          </a:p>
          <a:p>
            <a:pPr>
              <a:lnSpc>
                <a:spcPct val="107000"/>
              </a:lnSpc>
              <a:spcAft>
                <a:spcPts val="800"/>
              </a:spcAft>
            </a:pPr>
            <a:r>
              <a:rPr lang="en-IN" sz="2500" kern="100" dirty="0">
                <a:effectLst/>
                <a:latin typeface="+mj-lt"/>
                <a:ea typeface="Calibri" panose="020F0502020204030204" pitchFamily="34" charset="0"/>
                <a:cs typeface="Times New Roman" panose="02020603050405020304" pitchFamily="18" charset="0"/>
              </a:rPr>
              <a:t>Customization and Uniqueness</a:t>
            </a:r>
          </a:p>
          <a:p>
            <a:pPr>
              <a:lnSpc>
                <a:spcPct val="107000"/>
              </a:lnSpc>
              <a:spcAft>
                <a:spcPts val="800"/>
              </a:spcAft>
            </a:pPr>
            <a:r>
              <a:rPr lang="en-IN" sz="2500" kern="100" dirty="0">
                <a:effectLst/>
                <a:latin typeface="+mj-lt"/>
                <a:ea typeface="Calibri" panose="020F0502020204030204" pitchFamily="34" charset="0"/>
                <a:cs typeface="Times New Roman" panose="02020603050405020304" pitchFamily="18" charset="0"/>
              </a:rPr>
              <a:t>Modelling</a:t>
            </a:r>
          </a:p>
          <a:p>
            <a:pPr>
              <a:lnSpc>
                <a:spcPct val="107000"/>
              </a:lnSpc>
              <a:spcAft>
                <a:spcPts val="800"/>
              </a:spcAft>
            </a:pPr>
            <a:r>
              <a:rPr lang="en-IN" sz="2500" kern="100" dirty="0">
                <a:effectLst/>
                <a:latin typeface="+mj-lt"/>
                <a:ea typeface="Calibri" panose="020F0502020204030204" pitchFamily="34" charset="0"/>
                <a:cs typeface="Times New Roman" panose="02020603050405020304" pitchFamily="18" charset="0"/>
              </a:rPr>
              <a:t>Results</a:t>
            </a:r>
          </a:p>
          <a:p>
            <a:endParaRPr lang="en-US" sz="2500" dirty="0">
              <a:latin typeface="+mj-lt"/>
            </a:endParaRP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320296" cy="3634486"/>
          </a:xfrm>
        </p:spPr>
        <p:txBody>
          <a:bodyPr>
            <a:normAutofit/>
          </a:bodyPr>
          <a:lstStyle/>
          <a:p>
            <a:pPr>
              <a:lnSpc>
                <a:spcPct val="107000"/>
              </a:lnSpc>
              <a:spcAft>
                <a:spcPts val="800"/>
              </a:spcAft>
            </a:pPr>
            <a:endParaRPr lang="en-IN" sz="25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500" b="1" kern="100" dirty="0">
                <a:effectLst/>
                <a:ea typeface="Calibri" panose="020F0502020204030204" pitchFamily="34" charset="0"/>
                <a:cs typeface="Times New Roman" panose="02020603050405020304" pitchFamily="18" charset="0"/>
              </a:rPr>
              <a:t>Purpose</a:t>
            </a:r>
            <a:r>
              <a:rPr lang="en-IN" sz="2500" kern="100" dirty="0">
                <a:effectLst/>
                <a:ea typeface="Calibri" panose="020F0502020204030204" pitchFamily="34" charset="0"/>
                <a:cs typeface="Times New Roman" panose="02020603050405020304" pitchFamily="18" charset="0"/>
              </a:rPr>
              <a:t>: Monitor and enhance mental well-being through data analysis and personalized recommendations</a:t>
            </a:r>
          </a:p>
          <a:p>
            <a:pPr>
              <a:lnSpc>
                <a:spcPct val="107000"/>
              </a:lnSpc>
              <a:spcAft>
                <a:spcPts val="800"/>
              </a:spcAft>
            </a:pPr>
            <a:r>
              <a:rPr lang="en-IN" sz="2500" b="1" kern="100" dirty="0">
                <a:effectLst/>
                <a:ea typeface="Calibri" panose="020F0502020204030204" pitchFamily="34" charset="0"/>
                <a:cs typeface="Times New Roman" panose="02020603050405020304" pitchFamily="18" charset="0"/>
              </a:rPr>
              <a:t>Scope and Key Features</a:t>
            </a:r>
            <a:r>
              <a:rPr lang="en-IN" sz="2500" kern="100" dirty="0">
                <a:effectLst/>
                <a:ea typeface="Calibri" panose="020F0502020204030204" pitchFamily="34" charset="0"/>
                <a:cs typeface="Times New Roman" panose="02020603050405020304" pitchFamily="18" charset="0"/>
              </a:rPr>
              <a:t>: Data collection, analysis, personalized insights, and proactive recommendations</a:t>
            </a:r>
          </a:p>
          <a:p>
            <a:pPr>
              <a:lnSpc>
                <a:spcPct val="107000"/>
              </a:lnSpc>
              <a:spcAft>
                <a:spcPts val="800"/>
              </a:spcAft>
            </a:pPr>
            <a:r>
              <a:rPr lang="en-IN" sz="2500" b="1" kern="100" dirty="0">
                <a:effectLst/>
                <a:ea typeface="Calibri" panose="020F0502020204030204" pitchFamily="34" charset="0"/>
                <a:cs typeface="Times New Roman" panose="02020603050405020304" pitchFamily="18" charset="0"/>
              </a:rPr>
              <a:t>Objective</a:t>
            </a:r>
            <a:r>
              <a:rPr lang="en-IN" sz="2500" kern="100" dirty="0">
                <a:effectLst/>
                <a:ea typeface="Calibri" panose="020F0502020204030204" pitchFamily="34" charset="0"/>
                <a:cs typeface="Times New Roman" panose="02020603050405020304" pitchFamily="18" charset="0"/>
              </a:rPr>
              <a:t>: Develop an AI-based Mental Fitness Tracker</a:t>
            </a:r>
          </a:p>
          <a:p>
            <a:endParaRPr lang="en-US" sz="2500" dirty="0"/>
          </a:p>
          <a:p>
            <a:endParaRPr lang="en-US" sz="2500" dirty="0"/>
          </a:p>
          <a:p>
            <a:endParaRPr lang="en-US" sz="25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Autofit/>
          </a:bodyPr>
          <a:lstStyle/>
          <a:p>
            <a:pPr>
              <a:lnSpc>
                <a:spcPct val="107000"/>
              </a:lnSpc>
              <a:spcAft>
                <a:spcPts val="800"/>
              </a:spcAft>
            </a:pPr>
            <a:r>
              <a:rPr lang="en-IN" sz="2500" b="1" kern="100" dirty="0">
                <a:effectLst/>
                <a:ea typeface="Calibri" panose="020F0502020204030204" pitchFamily="34" charset="0"/>
                <a:cs typeface="Times New Roman" panose="02020603050405020304" pitchFamily="18" charset="0"/>
              </a:rPr>
              <a:t>Target Audience</a:t>
            </a:r>
            <a:r>
              <a:rPr lang="en-IN" sz="2500" kern="100" dirty="0">
                <a:effectLst/>
                <a:ea typeface="Calibri" panose="020F0502020204030204" pitchFamily="34" charset="0"/>
                <a:cs typeface="Times New Roman" panose="02020603050405020304" pitchFamily="18" charset="0"/>
              </a:rPr>
              <a:t>: Individuals seeking to improve their mental fitness</a:t>
            </a:r>
          </a:p>
          <a:p>
            <a:pPr>
              <a:lnSpc>
                <a:spcPct val="107000"/>
              </a:lnSpc>
              <a:spcAft>
                <a:spcPts val="800"/>
              </a:spcAft>
            </a:pPr>
            <a:r>
              <a:rPr lang="en-IN" sz="2500" b="1" kern="100" dirty="0">
                <a:effectLst/>
                <a:ea typeface="Calibri" panose="020F0502020204030204" pitchFamily="34" charset="0"/>
                <a:cs typeface="Times New Roman" panose="02020603050405020304" pitchFamily="18" charset="0"/>
              </a:rPr>
              <a:t>Potential Users</a:t>
            </a:r>
            <a:r>
              <a:rPr lang="en-IN" sz="2500" kern="100" dirty="0">
                <a:effectLst/>
                <a:ea typeface="Calibri" panose="020F0502020204030204" pitchFamily="34" charset="0"/>
                <a:cs typeface="Times New Roman" panose="02020603050405020304" pitchFamily="18" charset="0"/>
              </a:rPr>
              <a:t>: Students, professionals, athletes, and anyone interested in mental well-being</a:t>
            </a:r>
          </a:p>
          <a:p>
            <a:pPr>
              <a:lnSpc>
                <a:spcPct val="107000"/>
              </a:lnSpc>
              <a:spcAft>
                <a:spcPts val="800"/>
              </a:spcAft>
            </a:pPr>
            <a:r>
              <a:rPr lang="en-IN" sz="2500" b="1" kern="100" dirty="0">
                <a:effectLst/>
                <a:ea typeface="Calibri" panose="020F0502020204030204" pitchFamily="34" charset="0"/>
                <a:cs typeface="Times New Roman" panose="02020603050405020304" pitchFamily="18" charset="0"/>
              </a:rPr>
              <a:t>Benefits</a:t>
            </a:r>
            <a:r>
              <a:rPr lang="en-IN" sz="2500" kern="100" dirty="0">
                <a:effectLst/>
                <a:ea typeface="Calibri" panose="020F0502020204030204" pitchFamily="34" charset="0"/>
                <a:cs typeface="Times New Roman" panose="02020603050405020304" pitchFamily="18" charset="0"/>
              </a:rPr>
              <a:t>: Enhanced self-awareness, improved mental resilience, and better overall well-being</a:t>
            </a:r>
          </a:p>
          <a:p>
            <a:endParaRPr lang="en-US" sz="2500"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a:lnSpc>
                <a:spcPct val="107000"/>
              </a:lnSpc>
              <a:spcAft>
                <a:spcPts val="800"/>
              </a:spcAft>
            </a:pPr>
            <a:r>
              <a:rPr lang="en-IN" sz="2500" kern="100" dirty="0">
                <a:effectLst/>
                <a:ea typeface="Calibri" panose="020F0502020204030204" pitchFamily="34" charset="0"/>
                <a:cs typeface="Times New Roman" panose="02020603050405020304" pitchFamily="18" charset="0"/>
              </a:rPr>
              <a:t> </a:t>
            </a:r>
            <a:r>
              <a:rPr lang="en-IN" sz="2500" b="1" kern="100" dirty="0">
                <a:effectLst/>
                <a:ea typeface="Calibri" panose="020F0502020204030204" pitchFamily="34" charset="0"/>
                <a:cs typeface="Times New Roman" panose="02020603050405020304" pitchFamily="18" charset="0"/>
              </a:rPr>
              <a:t>Solution</a:t>
            </a:r>
            <a:r>
              <a:rPr lang="en-IN" sz="2500" kern="100" dirty="0">
                <a:effectLst/>
                <a:ea typeface="Calibri" panose="020F0502020204030204" pitchFamily="34" charset="0"/>
                <a:cs typeface="Times New Roman" panose="02020603050405020304" pitchFamily="18" charset="0"/>
              </a:rPr>
              <a:t>: AI-powered Mental Fitness Tracker</a:t>
            </a:r>
          </a:p>
          <a:p>
            <a:pPr>
              <a:lnSpc>
                <a:spcPct val="107000"/>
              </a:lnSpc>
              <a:spcAft>
                <a:spcPts val="800"/>
              </a:spcAft>
            </a:pPr>
            <a:r>
              <a:rPr lang="en-IN" sz="2500" kern="100" dirty="0">
                <a:effectLst/>
                <a:ea typeface="Calibri" panose="020F0502020204030204" pitchFamily="34" charset="0"/>
                <a:cs typeface="Times New Roman" panose="02020603050405020304" pitchFamily="18" charset="0"/>
              </a:rPr>
              <a:t> </a:t>
            </a:r>
            <a:r>
              <a:rPr lang="en-IN" sz="2500" b="1" kern="100" dirty="0">
                <a:effectLst/>
                <a:ea typeface="Calibri" panose="020F0502020204030204" pitchFamily="34" charset="0"/>
                <a:cs typeface="Times New Roman" panose="02020603050405020304" pitchFamily="18" charset="0"/>
              </a:rPr>
              <a:t>Value Proposition</a:t>
            </a:r>
            <a:r>
              <a:rPr lang="en-IN" sz="2500" kern="100" dirty="0">
                <a:effectLst/>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2500" kern="100" dirty="0">
                <a:ea typeface="Calibri" panose="020F0502020204030204" pitchFamily="34" charset="0"/>
                <a:cs typeface="Times New Roman" panose="02020603050405020304" pitchFamily="18" charset="0"/>
              </a:rPr>
              <a:t>	</a:t>
            </a:r>
            <a:r>
              <a:rPr lang="en-IN" sz="2500" kern="100" dirty="0">
                <a:effectLst/>
                <a:ea typeface="Calibri" panose="020F0502020204030204" pitchFamily="34" charset="0"/>
                <a:cs typeface="Times New Roman" panose="02020603050405020304" pitchFamily="18" charset="0"/>
              </a:rPr>
              <a:t>- Real-time analysis</a:t>
            </a:r>
          </a:p>
          <a:p>
            <a:pPr marL="0" indent="0">
              <a:lnSpc>
                <a:spcPct val="107000"/>
              </a:lnSpc>
              <a:spcAft>
                <a:spcPts val="800"/>
              </a:spcAft>
              <a:buNone/>
            </a:pPr>
            <a:r>
              <a:rPr lang="en-IN" sz="2500" kern="100" dirty="0">
                <a:ea typeface="Calibri" panose="020F0502020204030204" pitchFamily="34" charset="0"/>
                <a:cs typeface="Times New Roman" panose="02020603050405020304" pitchFamily="18" charset="0"/>
              </a:rPr>
              <a:t>	</a:t>
            </a:r>
            <a:r>
              <a:rPr lang="en-IN" sz="2500" kern="100" dirty="0">
                <a:effectLst/>
                <a:ea typeface="Calibri" panose="020F0502020204030204" pitchFamily="34" charset="0"/>
                <a:cs typeface="Times New Roman" panose="02020603050405020304" pitchFamily="18" charset="0"/>
              </a:rPr>
              <a:t>- Personalized insights and recommendations</a:t>
            </a:r>
          </a:p>
          <a:p>
            <a:pPr marL="0" indent="0">
              <a:lnSpc>
                <a:spcPct val="107000"/>
              </a:lnSpc>
              <a:spcAft>
                <a:spcPts val="800"/>
              </a:spcAft>
              <a:buNone/>
            </a:pPr>
            <a:r>
              <a:rPr lang="en-IN" sz="2500" kern="100" dirty="0">
                <a:ea typeface="Calibri" panose="020F0502020204030204" pitchFamily="34" charset="0"/>
                <a:cs typeface="Times New Roman" panose="02020603050405020304" pitchFamily="18" charset="0"/>
              </a:rPr>
              <a:t>	</a:t>
            </a:r>
            <a:r>
              <a:rPr lang="en-IN" sz="2500" kern="100" dirty="0">
                <a:effectLst/>
                <a:ea typeface="Calibri" panose="020F0502020204030204" pitchFamily="34" charset="0"/>
                <a:cs typeface="Times New Roman" panose="02020603050405020304" pitchFamily="18" charset="0"/>
              </a:rPr>
              <a:t>- Improved mental well-being and overall quality of life</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2"/>
            <a:ext cx="11029615" cy="4681656"/>
          </a:xfrm>
        </p:spPr>
        <p:txBody>
          <a:bodyPr>
            <a:normAutofit/>
          </a:bodyPr>
          <a:lstStyle/>
          <a:p>
            <a:r>
              <a:rPr lang="en-US" sz="2500" dirty="0"/>
              <a:t>The project takes the metrics of various mental health disorders and gives and output value to determine the state.</a:t>
            </a:r>
          </a:p>
          <a:p>
            <a:pPr marL="0" indent="0">
              <a:buNone/>
            </a:pPr>
            <a:endParaRPr lang="en-US" sz="2500" dirty="0"/>
          </a:p>
          <a:p>
            <a:r>
              <a:rPr lang="en-US" sz="2500" dirty="0"/>
              <a:t>The user can see what is having the most impact on his/her mental health</a:t>
            </a:r>
          </a:p>
          <a:p>
            <a:pPr marL="0" indent="0">
              <a:buNone/>
            </a:pPr>
            <a:endParaRPr lang="en-US" sz="2500" dirty="0"/>
          </a:p>
          <a:p>
            <a:r>
              <a:rPr lang="en-US" sz="2500" dirty="0"/>
              <a:t>The project shows the average mental health situation in countries, year wise, and the impact each mental health condition has on an individual.</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Autofit/>
          </a:bodyPr>
          <a:lstStyle/>
          <a:p>
            <a:pPr>
              <a:lnSpc>
                <a:spcPct val="107000"/>
              </a:lnSpc>
              <a:spcAft>
                <a:spcPts val="800"/>
              </a:spcAft>
            </a:pPr>
            <a:r>
              <a:rPr lang="en-IN" sz="2500" kern="100" dirty="0">
                <a:effectLst/>
                <a:ea typeface="Calibri" panose="020F0502020204030204" pitchFamily="34" charset="0"/>
                <a:cs typeface="Times New Roman" panose="02020603050405020304" pitchFamily="18" charset="0"/>
              </a:rPr>
              <a:t>Data Collection: User input, wearable device data, and external data sources</a:t>
            </a:r>
          </a:p>
          <a:p>
            <a:pPr>
              <a:lnSpc>
                <a:spcPct val="107000"/>
              </a:lnSpc>
              <a:spcAft>
                <a:spcPts val="800"/>
              </a:spcAft>
            </a:pPr>
            <a:r>
              <a:rPr lang="en-IN" sz="2500" kern="100" dirty="0">
                <a:effectLst/>
                <a:ea typeface="Calibri" panose="020F0502020204030204" pitchFamily="34" charset="0"/>
                <a:cs typeface="Times New Roman" panose="02020603050405020304" pitchFamily="18" charset="0"/>
              </a:rPr>
              <a:t>Data Analysis: Machine Learning algorithms to identify patterns and correlations</a:t>
            </a:r>
          </a:p>
          <a:p>
            <a:pPr>
              <a:lnSpc>
                <a:spcPct val="107000"/>
              </a:lnSpc>
              <a:spcAft>
                <a:spcPts val="800"/>
              </a:spcAft>
            </a:pPr>
            <a:r>
              <a:rPr lang="en-IN" sz="2500" kern="100" dirty="0">
                <a:effectLst/>
                <a:ea typeface="Calibri" panose="020F0502020204030204" pitchFamily="34" charset="0"/>
                <a:cs typeface="Times New Roman" panose="02020603050405020304" pitchFamily="18" charset="0"/>
              </a:rPr>
              <a:t>Predictive Models: Forecasting mental well-being based on historical data</a:t>
            </a:r>
          </a:p>
          <a:p>
            <a:pPr marL="0" indent="0">
              <a:buNone/>
            </a:pPr>
            <a:r>
              <a:rPr lang="en-US" sz="2500" dirty="0"/>
              <a:t>Models used include linear regression, </a:t>
            </a:r>
            <a:r>
              <a:rPr lang="en-US" sz="2500" dirty="0" err="1"/>
              <a:t>svm</a:t>
            </a:r>
            <a:r>
              <a:rPr lang="en-US" sz="2500" dirty="0"/>
              <a:t> and random forest, out of which random forest regression has proved to be the most efficient with near accurate predictions.</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917483"/>
            <a:ext cx="11029615" cy="3634486"/>
          </a:xfrm>
        </p:spPr>
        <p:txBody>
          <a:bodyPr>
            <a:normAutofit/>
          </a:bodyPr>
          <a:lstStyle/>
          <a:p>
            <a:pPr>
              <a:lnSpc>
                <a:spcPct val="107000"/>
              </a:lnSpc>
              <a:spcAft>
                <a:spcPts val="800"/>
              </a:spcAft>
            </a:pPr>
            <a:r>
              <a:rPr lang="en-IN" sz="2500" kern="100" dirty="0">
                <a:effectLst/>
                <a:ea typeface="Calibri" panose="020F0502020204030204" pitchFamily="34" charset="0"/>
                <a:cs typeface="Times New Roman" panose="02020603050405020304" pitchFamily="18" charset="0"/>
              </a:rPr>
              <a:t>Improved Mental Well-being: Positive impact on user-reported happiness and resilience.</a:t>
            </a:r>
          </a:p>
          <a:p>
            <a:pPr>
              <a:lnSpc>
                <a:spcPct val="107000"/>
              </a:lnSpc>
              <a:spcAft>
                <a:spcPts val="800"/>
              </a:spcAft>
            </a:pPr>
            <a:r>
              <a:rPr lang="en-IN" sz="2500" kern="100" dirty="0">
                <a:effectLst/>
                <a:ea typeface="Calibri" panose="020F0502020204030204" pitchFamily="34" charset="0"/>
                <a:cs typeface="Times New Roman" panose="02020603050405020304" pitchFamily="18" charset="0"/>
              </a:rPr>
              <a:t>Increased Self-Awareness: Users gain insights into their mental health patterns</a:t>
            </a:r>
          </a:p>
          <a:p>
            <a:pPr>
              <a:lnSpc>
                <a:spcPct val="107000"/>
              </a:lnSpc>
              <a:spcAft>
                <a:spcPts val="800"/>
              </a:spcAft>
            </a:pPr>
            <a:r>
              <a:rPr lang="en-IN" sz="2500" kern="100" dirty="0">
                <a:effectLst/>
                <a:ea typeface="Calibri" panose="020F0502020204030204" pitchFamily="34" charset="0"/>
                <a:cs typeface="Times New Roman" panose="02020603050405020304" pitchFamily="18" charset="0"/>
              </a:rPr>
              <a:t>Personalized Recommendations: Tailored strategies for stress reduction, sleep improvement, and relaxation techniques</a:t>
            </a:r>
          </a:p>
          <a:p>
            <a:endParaRPr lang="en-US" sz="2500"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6776</TotalTime>
  <Words>571</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Franklin Gothic Book</vt:lpstr>
      <vt:lpstr>Franklin Gothic Demi</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Various findings</vt:lpstr>
      <vt:lpstr>PowerPoint Presentation</vt:lpstr>
      <vt:lpstr>Output</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Bhavna Aggarwal</cp:lastModifiedBy>
  <cp:revision>11</cp:revision>
  <dcterms:created xsi:type="dcterms:W3CDTF">2021-05-26T16:50:10Z</dcterms:created>
  <dcterms:modified xsi:type="dcterms:W3CDTF">2023-07-24T09:15:30Z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