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handoutMasterIdLst>
    <p:handoutMasterId r:id="rId31"/>
  </p:handoutMasterIdLst>
  <p:sldIdLst>
    <p:sldId id="256" r:id="rId5"/>
    <p:sldId id="261" r:id="rId6"/>
    <p:sldId id="287" r:id="rId7"/>
    <p:sldId id="288" r:id="rId8"/>
    <p:sldId id="289" r:id="rId9"/>
    <p:sldId id="293" r:id="rId10"/>
    <p:sldId id="294" r:id="rId11"/>
    <p:sldId id="297" r:id="rId12"/>
    <p:sldId id="295" r:id="rId13"/>
    <p:sldId id="296" r:id="rId14"/>
    <p:sldId id="267" r:id="rId15"/>
    <p:sldId id="286" r:id="rId16"/>
    <p:sldId id="290" r:id="rId17"/>
    <p:sldId id="291" r:id="rId18"/>
    <p:sldId id="292" r:id="rId19"/>
    <p:sldId id="258" r:id="rId20"/>
    <p:sldId id="303" r:id="rId21"/>
    <p:sldId id="266" r:id="rId22"/>
    <p:sldId id="284" r:id="rId23"/>
    <p:sldId id="298" r:id="rId24"/>
    <p:sldId id="299" r:id="rId25"/>
    <p:sldId id="269" r:id="rId26"/>
    <p:sldId id="300" r:id="rId27"/>
    <p:sldId id="302" r:id="rId28"/>
    <p:sldId id="30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195353847951971E-2"/>
          <c:y val="4.196481750704683E-2"/>
          <c:w val="0.93406021246376147"/>
          <c:h val="0.88918453021568111"/>
        </c:manualLayout>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Sheet1!$A$2:$A$7</c:f>
              <c:strCache>
                <c:ptCount val="6"/>
                <c:pt idx="0">
                  <c:v>VDA</c:v>
                </c:pt>
                <c:pt idx="1">
                  <c:v>SVR</c:v>
                </c:pt>
                <c:pt idx="2">
                  <c:v>SVR+TS (sq.)</c:v>
                </c:pt>
                <c:pt idx="3">
                  <c:v>SVR+TS (set)</c:v>
                </c:pt>
                <c:pt idx="4">
                  <c:v>DATS(sq.)</c:v>
                </c:pt>
                <c:pt idx="5">
                  <c:v>DATS(set)</c:v>
                </c:pt>
              </c:strCache>
            </c:strRef>
          </c:cat>
          <c:val>
            <c:numRef>
              <c:f>Sheet1!$B$2:$B$7</c:f>
              <c:numCache>
                <c:formatCode>0.00</c:formatCode>
                <c:ptCount val="6"/>
                <c:pt idx="0">
                  <c:v>6.524</c:v>
                </c:pt>
                <c:pt idx="1">
                  <c:v>2.4780000000000002</c:v>
                </c:pt>
                <c:pt idx="2">
                  <c:v>3.7770000000000001</c:v>
                </c:pt>
                <c:pt idx="3">
                  <c:v>3.855</c:v>
                </c:pt>
                <c:pt idx="4">
                  <c:v>2.524</c:v>
                </c:pt>
                <c:pt idx="5">
                  <c:v>1.724</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195353847951971E-2"/>
          <c:y val="4.196481750704683E-2"/>
          <c:w val="0.93406021246376147"/>
          <c:h val="0.88918453021568111"/>
        </c:manualLayout>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Sheet1!$A$2:$A$7</c:f>
              <c:strCache>
                <c:ptCount val="6"/>
                <c:pt idx="0">
                  <c:v>VDA</c:v>
                </c:pt>
                <c:pt idx="1">
                  <c:v>SVR</c:v>
                </c:pt>
                <c:pt idx="2">
                  <c:v>SVR+TS (sq.)</c:v>
                </c:pt>
                <c:pt idx="3">
                  <c:v>SVR+TS (set)</c:v>
                </c:pt>
                <c:pt idx="4">
                  <c:v>DATS(sq.)</c:v>
                </c:pt>
                <c:pt idx="5">
                  <c:v>DATS(set)</c:v>
                </c:pt>
              </c:strCache>
            </c:strRef>
          </c:cat>
          <c:val>
            <c:numRef>
              <c:f>Sheet1!$B$2:$B$7</c:f>
              <c:numCache>
                <c:formatCode>0.00</c:formatCode>
                <c:ptCount val="6"/>
                <c:pt idx="0">
                  <c:v>10.058999999999999</c:v>
                </c:pt>
                <c:pt idx="1">
                  <c:v>3.153</c:v>
                </c:pt>
                <c:pt idx="2">
                  <c:v>8.2680000000000007</c:v>
                </c:pt>
                <c:pt idx="3">
                  <c:v>8.42</c:v>
                </c:pt>
                <c:pt idx="4">
                  <c:v>3.0910000000000002</c:v>
                </c:pt>
                <c:pt idx="5">
                  <c:v>2.3380000000000001</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9/21/2021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001556" y="1654819"/>
            <a:ext cx="7070706" cy="1052866"/>
          </a:xfrm>
        </p:spPr>
        <p:txBody>
          <a:bodyPr/>
          <a:lstStyle/>
          <a:p>
            <a:pPr algn="ctr"/>
            <a:r>
              <a:rPr lang="en-US" sz="2800" dirty="0">
                <a:latin typeface="Rockwell" panose="02060603020205020403" pitchFamily="18" charset="0"/>
              </a:rPr>
              <a:t>Data Aware Transition Systems for</a:t>
            </a:r>
            <a:br>
              <a:rPr lang="en-US" sz="2800" dirty="0">
                <a:latin typeface="Rockwell" panose="02060603020205020403" pitchFamily="18" charset="0"/>
              </a:rPr>
            </a:br>
            <a:r>
              <a:rPr lang="en-US" sz="2800" dirty="0">
                <a:latin typeface="Rockwell" panose="02060603020205020403" pitchFamily="18" charset="0"/>
              </a:rPr>
              <a:t>Prediction in Business Processes</a:t>
            </a:r>
            <a:endParaRPr lang="en-US" sz="28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790585" y="5338120"/>
            <a:ext cx="7077456" cy="868680"/>
          </a:xfrm>
        </p:spPr>
        <p:txBody>
          <a:bodyPr>
            <a:noAutofit/>
          </a:bodyPr>
          <a:lstStyle/>
          <a:p>
            <a:pPr algn="r">
              <a:lnSpc>
                <a:spcPct val="100000"/>
              </a:lnSpc>
            </a:pPr>
            <a:r>
              <a:rPr lang="sv-SE" sz="1600" dirty="0">
                <a:latin typeface="Tahoma" panose="020B0604030504040204" pitchFamily="34" charset="0"/>
                <a:ea typeface="Tahoma" panose="020B0604030504040204" pitchFamily="34" charset="0"/>
                <a:cs typeface="Tahoma" panose="020B0604030504040204" pitchFamily="34" charset="0"/>
              </a:rPr>
              <a:t>Bhavna Singh (18134501003)</a:t>
            </a:r>
          </a:p>
          <a:p>
            <a:pPr algn="r">
              <a:lnSpc>
                <a:spcPct val="100000"/>
              </a:lnSpc>
            </a:pPr>
            <a:r>
              <a:rPr lang="sv-SE" sz="1600" dirty="0">
                <a:latin typeface="Tahoma" panose="020B0604030504040204" pitchFamily="34" charset="0"/>
                <a:ea typeface="Tahoma" panose="020B0604030504040204" pitchFamily="34" charset="0"/>
                <a:cs typeface="Tahoma" panose="020B0604030504040204" pitchFamily="34" charset="0"/>
              </a:rPr>
              <a:t>Ritik Pal (18134501025)</a:t>
            </a:r>
          </a:p>
          <a:p>
            <a:pPr algn="r">
              <a:lnSpc>
                <a:spcPct val="10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marL="0" indent="0" algn="r">
              <a:buNone/>
            </a:pPr>
            <a:endParaRPr lang="en-US" sz="1600" dirty="0"/>
          </a:p>
        </p:txBody>
      </p:sp>
      <p:sp>
        <p:nvSpPr>
          <p:cNvPr id="4" name="TextBox 3"/>
          <p:cNvSpPr txBox="1"/>
          <p:nvPr/>
        </p:nvSpPr>
        <p:spPr>
          <a:xfrm>
            <a:off x="827315" y="4883361"/>
            <a:ext cx="4709594" cy="1323439"/>
          </a:xfrm>
          <a:prstGeom prst="rect">
            <a:avLst/>
          </a:prstGeom>
          <a:noFill/>
        </p:spPr>
        <p:txBody>
          <a:bodyPr wrap="square" rtlCol="0">
            <a:spAutoFit/>
          </a:bodyPr>
          <a:lstStyle/>
          <a:p>
            <a:r>
              <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Mr. Vijay </a:t>
            </a:r>
            <a:r>
              <a:rPr lang="en-IN" sz="1600"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Bijalwan</a:t>
            </a:r>
            <a:r>
              <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a:t>
            </a:r>
          </a:p>
          <a:p>
            <a:r>
              <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Department of Computer Science and Engineering,</a:t>
            </a:r>
          </a:p>
          <a:p>
            <a:r>
              <a:rPr lang="en-IN" sz="1600"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Hemvati</a:t>
            </a:r>
            <a:r>
              <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Nandan Bahuguna Garhwal University,</a:t>
            </a:r>
          </a:p>
          <a:p>
            <a:r>
              <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Srinagar Garhwal, </a:t>
            </a:r>
            <a:r>
              <a:rPr lang="en-IN" sz="160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INDIA 246174</a:t>
            </a:r>
            <a:r>
              <a:rPr lang="en-IN" sz="16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a:t>
            </a:r>
          </a:p>
        </p:txBody>
      </p:sp>
      <p:pic>
        <p:nvPicPr>
          <p:cNvPr id="4098" name="Picture 2" descr="Hemwati Nandan Bahuguna Garhwal University - Wikipedia">
            <a:extLst>
              <a:ext uri="{FF2B5EF4-FFF2-40B4-BE49-F238E27FC236}">
                <a16:creationId xmlns:a16="http://schemas.microsoft.com/office/drawing/2014/main" id="{5DD33239-E66D-49F7-AD83-80D059B43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6438" y="36961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8342" y="1802674"/>
            <a:ext cx="8969829" cy="2360023"/>
          </a:xfrm>
        </p:spPr>
        <p:txBody>
          <a:bodyPr>
            <a:noAutofit/>
          </a:bodyPr>
          <a:lstStyle/>
          <a:p>
            <a:r>
              <a:rPr lang="en-US" dirty="0"/>
              <a:t>In </a:t>
            </a:r>
            <a:r>
              <a:rPr lang="en-US" dirty="0" err="1"/>
              <a:t>Dijkstra’s</a:t>
            </a:r>
            <a:r>
              <a:rPr lang="en-US" dirty="0"/>
              <a:t> algorithm, we generate a SPT (shortest path tree) with given source as </a:t>
            </a:r>
            <a:r>
              <a:rPr lang="en-US" dirty="0" err="1"/>
              <a:t>root.We</a:t>
            </a:r>
            <a:r>
              <a:rPr lang="en-US" dirty="0"/>
              <a:t> maintain two sets, one set contains vertices included in shortest path tree, other set includes vertices not yet included in shortest path tree.</a:t>
            </a:r>
          </a:p>
          <a:p>
            <a:r>
              <a:rPr lang="en-US" dirty="0"/>
              <a:t>At every step of the algorithm, we find a vertex which is in the other set (set of not yet included) and has a minimum distance from the source.</a:t>
            </a:r>
          </a:p>
          <a:p>
            <a:r>
              <a:rPr lang="en-US" dirty="0"/>
              <a:t>We initialize the distance values of all nodes to infinite and assign the distance value as 0 for the source node.</a:t>
            </a:r>
          </a:p>
          <a:p>
            <a:br>
              <a:rPr lang="en-US" dirty="0"/>
            </a:br>
            <a:br>
              <a:rPr lang="en-US" dirty="0"/>
            </a:br>
            <a:br>
              <a:rPr lang="en-US" sz="2000" dirty="0"/>
            </a:b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itle 3"/>
          <p:cNvSpPr>
            <a:spLocks noGrp="1"/>
          </p:cNvSpPr>
          <p:nvPr>
            <p:ph type="title"/>
          </p:nvPr>
        </p:nvSpPr>
        <p:spPr>
          <a:xfrm>
            <a:off x="1821144" y="426719"/>
            <a:ext cx="7781544" cy="859055"/>
          </a:xfrm>
        </p:spPr>
        <p:txBody>
          <a:bodyPr>
            <a:noAutofit/>
          </a:bodyPr>
          <a:lstStyle/>
          <a:p>
            <a:pPr algn="ctr">
              <a:lnSpc>
                <a:spcPct val="100000"/>
              </a:lnSpc>
            </a:pPr>
            <a:r>
              <a:rPr lang="en-IN" sz="3600" b="0" dirty="0">
                <a:solidFill>
                  <a:schemeClr val="accent2"/>
                </a:solidFill>
                <a:latin typeface="Rockwell" panose="02060603020205020403" pitchFamily="18" charset="0"/>
              </a:rPr>
              <a:t>Dijkstra’s Algorithm</a:t>
            </a:r>
            <a:endParaRPr lang="en-IN" sz="3600" dirty="0">
              <a:solidFill>
                <a:schemeClr val="accent2"/>
              </a:solidFill>
              <a:latin typeface="Rockwell" panose="02060603020205020403" pitchFamily="18" charset="0"/>
            </a:endParaRPr>
          </a:p>
        </p:txBody>
      </p:sp>
      <p:sp>
        <p:nvSpPr>
          <p:cNvPr id="5" name="TextBox 4"/>
          <p:cNvSpPr txBox="1"/>
          <p:nvPr/>
        </p:nvSpPr>
        <p:spPr>
          <a:xfrm>
            <a:off x="531221" y="4679597"/>
            <a:ext cx="8604069" cy="1477328"/>
          </a:xfrm>
          <a:prstGeom prst="rect">
            <a:avLst/>
          </a:prstGeom>
          <a:noFill/>
        </p:spPr>
        <p:txBody>
          <a:bodyPr wrap="square" rtlCol="0">
            <a:spAutoFit/>
          </a:bodyPr>
          <a:lstStyle/>
          <a:p>
            <a:r>
              <a:rPr lang="en-US" dirty="0">
                <a:solidFill>
                  <a:schemeClr val="accent1">
                    <a:lumMod val="20000"/>
                    <a:lumOff val="80000"/>
                  </a:schemeClr>
                </a:solidFill>
              </a:rPr>
              <a:t>While SPT doesn’t include all vertices:</a:t>
            </a:r>
          </a:p>
          <a:p>
            <a:endParaRPr lang="en-US" dirty="0">
              <a:solidFill>
                <a:schemeClr val="accent1">
                  <a:lumMod val="20000"/>
                  <a:lumOff val="80000"/>
                </a:schemeClr>
              </a:solidFill>
            </a:endParaRPr>
          </a:p>
          <a:p>
            <a:pPr marL="285750" indent="-285750" fontAlgn="base">
              <a:buFont typeface="Arial" panose="020B0604020202020204" pitchFamily="34" charset="0"/>
              <a:buChar char="•"/>
            </a:pPr>
            <a:r>
              <a:rPr lang="en-US" dirty="0">
                <a:solidFill>
                  <a:schemeClr val="accent1">
                    <a:lumMod val="20000"/>
                    <a:lumOff val="80000"/>
                  </a:schemeClr>
                </a:solidFill>
              </a:rPr>
              <a:t>Pick a vertex u which is not there in </a:t>
            </a:r>
            <a:r>
              <a:rPr lang="en-US" dirty="0" err="1">
                <a:solidFill>
                  <a:schemeClr val="accent1">
                    <a:lumMod val="20000"/>
                    <a:lumOff val="80000"/>
                  </a:schemeClr>
                </a:solidFill>
              </a:rPr>
              <a:t>sptSet</a:t>
            </a:r>
            <a:r>
              <a:rPr lang="en-US" dirty="0">
                <a:solidFill>
                  <a:schemeClr val="accent1">
                    <a:lumMod val="20000"/>
                    <a:lumOff val="80000"/>
                  </a:schemeClr>
                </a:solidFill>
              </a:rPr>
              <a:t> and has minimum distance value.</a:t>
            </a:r>
          </a:p>
          <a:p>
            <a:pPr marL="285750" indent="-285750" fontAlgn="base">
              <a:buFont typeface="Arial" panose="020B0604020202020204" pitchFamily="34" charset="0"/>
              <a:buChar char="•"/>
            </a:pPr>
            <a:r>
              <a:rPr lang="en-US" dirty="0">
                <a:solidFill>
                  <a:schemeClr val="accent1">
                    <a:lumMod val="20000"/>
                    <a:lumOff val="80000"/>
                  </a:schemeClr>
                </a:solidFill>
              </a:rPr>
              <a:t>Include u to SPT.</a:t>
            </a:r>
          </a:p>
          <a:p>
            <a:pPr marL="285750" indent="-285750" fontAlgn="base">
              <a:buFont typeface="Arial" panose="020B0604020202020204" pitchFamily="34" charset="0"/>
              <a:buChar char="•"/>
            </a:pPr>
            <a:r>
              <a:rPr lang="en-US" dirty="0">
                <a:solidFill>
                  <a:schemeClr val="accent1">
                    <a:lumMod val="20000"/>
                    <a:lumOff val="80000"/>
                  </a:schemeClr>
                </a:solidFill>
              </a:rPr>
              <a:t>Update distance value of all adjacent vertices of u.</a:t>
            </a:r>
          </a:p>
        </p:txBody>
      </p:sp>
    </p:spTree>
    <p:extLst>
      <p:ext uri="{BB962C8B-B14F-4D97-AF65-F5344CB8AC3E}">
        <p14:creationId xmlns:p14="http://schemas.microsoft.com/office/powerpoint/2010/main" val="265751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968273" y="361407"/>
            <a:ext cx="5283927" cy="1240972"/>
          </a:xfrm>
        </p:spPr>
        <p:txBody>
          <a:bodyPr>
            <a:normAutofit/>
          </a:bodyPr>
          <a:lstStyle/>
          <a:p>
            <a:r>
              <a:rPr lang="en-US" sz="4000" dirty="0">
                <a:solidFill>
                  <a:schemeClr val="accent2"/>
                </a:solidFill>
                <a:latin typeface="Rockwell" panose="02060603020205020403" pitchFamily="18" charset="0"/>
              </a:rPr>
              <a:t>Techniques Used</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4" name="Text Placeholder 5">
            <a:extLst>
              <a:ext uri="{FF2B5EF4-FFF2-40B4-BE49-F238E27FC236}">
                <a16:creationId xmlns:a16="http://schemas.microsoft.com/office/drawing/2014/main" id="{000A9570-5EF6-4AFB-9FCA-7C8998E3FEB1}"/>
              </a:ext>
            </a:extLst>
          </p:cNvPr>
          <p:cNvSpPr txBox="1">
            <a:spLocks/>
          </p:cNvSpPr>
          <p:nvPr/>
        </p:nvSpPr>
        <p:spPr>
          <a:xfrm>
            <a:off x="749299" y="3492863"/>
            <a:ext cx="7654472" cy="318733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bg1"/>
                </a:solidFill>
              </a:rPr>
              <a:t>VDA</a:t>
            </a:r>
          </a:p>
          <a:p>
            <a:r>
              <a:rPr lang="en-IN" dirty="0">
                <a:solidFill>
                  <a:schemeClr val="bg1"/>
                </a:solidFill>
              </a:rPr>
              <a:t>Simple Regression</a:t>
            </a:r>
          </a:p>
          <a:p>
            <a:r>
              <a:rPr lang="en-IN" dirty="0">
                <a:solidFill>
                  <a:schemeClr val="bg1"/>
                </a:solidFill>
              </a:rPr>
              <a:t>Regression with Contextual Information</a:t>
            </a:r>
          </a:p>
          <a:p>
            <a:r>
              <a:rPr lang="en-IN" dirty="0">
                <a:solidFill>
                  <a:schemeClr val="bg1"/>
                </a:solidFill>
              </a:rPr>
              <a:t>Data Aware Transition System</a:t>
            </a:r>
            <a:br>
              <a:rPr lang="en-US" dirty="0"/>
            </a:br>
            <a:br>
              <a:rPr lang="en-US" dirty="0"/>
            </a:br>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27017" y="2516778"/>
            <a:ext cx="7724503" cy="3448594"/>
          </a:xfrm>
        </p:spPr>
        <p:txBody>
          <a:bodyPr>
            <a:noAutofit/>
          </a:bodyPr>
          <a:lstStyle/>
          <a:p>
            <a:r>
              <a:rPr lang="en-US" sz="2000" dirty="0">
                <a:solidFill>
                  <a:schemeClr val="bg1"/>
                </a:solidFill>
              </a:rPr>
              <a:t>we implement an annotated transition system which keeps information about the meantime remaining from the current state and returns that time.</a:t>
            </a:r>
          </a:p>
          <a:p>
            <a:r>
              <a:rPr lang="en-US" sz="2000" dirty="0">
                <a:solidFill>
                  <a:schemeClr val="bg1"/>
                </a:solidFill>
              </a:rPr>
              <a:t>To train our model, we iterate through all the traces in the event log. For each event in a trace, we store the remaining time, till the process is completed, in the corresponding state. Now for each state, we take the average of the remaining time measurements.</a:t>
            </a:r>
          </a:p>
          <a:p>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itle 3"/>
          <p:cNvSpPr>
            <a:spLocks noGrp="1"/>
          </p:cNvSpPr>
          <p:nvPr>
            <p:ph type="title"/>
          </p:nvPr>
        </p:nvSpPr>
        <p:spPr>
          <a:xfrm>
            <a:off x="1821144" y="714102"/>
            <a:ext cx="7781544" cy="859055"/>
          </a:xfrm>
        </p:spPr>
        <p:txBody>
          <a:bodyPr>
            <a:noAutofit/>
          </a:bodyPr>
          <a:lstStyle/>
          <a:p>
            <a:pPr algn="ctr">
              <a:lnSpc>
                <a:spcPct val="100000"/>
              </a:lnSpc>
            </a:pPr>
            <a:r>
              <a:rPr lang="en-IN" sz="4800" dirty="0">
                <a:solidFill>
                  <a:schemeClr val="accent2"/>
                </a:solidFill>
                <a:latin typeface="Rockwell" panose="02060603020205020403" pitchFamily="18" charset="0"/>
              </a:rPr>
              <a:t>VDA</a:t>
            </a:r>
          </a:p>
        </p:txBody>
      </p:sp>
    </p:spTree>
    <p:extLst>
      <p:ext uri="{BB962C8B-B14F-4D97-AF65-F5344CB8AC3E}">
        <p14:creationId xmlns:p14="http://schemas.microsoft.com/office/powerpoint/2010/main" val="215643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27017" y="2516778"/>
            <a:ext cx="7724503" cy="3448594"/>
          </a:xfrm>
        </p:spPr>
        <p:txBody>
          <a:bodyPr>
            <a:noAutofit/>
          </a:bodyPr>
          <a:lstStyle/>
          <a:p>
            <a:r>
              <a:rPr lang="en-US" dirty="0"/>
              <a:t>We have used epsilon-SVR here.</a:t>
            </a:r>
            <a:endParaRPr lang="en-US" sz="2000" dirty="0"/>
          </a:p>
          <a:p>
            <a:r>
              <a:rPr lang="en-US" dirty="0"/>
              <a:t>To construct the training dataset for the model, we concatenate all the one hot encoded vectors for each and every trace and put this concatenated vector in our training set. </a:t>
            </a:r>
            <a:endParaRPr lang="en-US" sz="2000" dirty="0"/>
          </a:p>
          <a:p>
            <a:r>
              <a:rPr lang="en-US" dirty="0"/>
              <a:t>we use grid search for </a:t>
            </a:r>
            <a:r>
              <a:rPr lang="en-US" dirty="0" err="1"/>
              <a:t>autotuning</a:t>
            </a:r>
            <a:r>
              <a:rPr lang="en-US" dirty="0"/>
              <a:t>.  For prediction, we first convert the partial trace into a vector, as above, suitable for input to our model and then our model predicts the remaining time.</a:t>
            </a:r>
            <a:endParaRPr lang="en-US" sz="2000" dirty="0"/>
          </a:p>
          <a:p>
            <a:br>
              <a:rPr lang="en-US" sz="2000" dirty="0"/>
            </a:b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itle 3"/>
          <p:cNvSpPr>
            <a:spLocks noGrp="1"/>
          </p:cNvSpPr>
          <p:nvPr>
            <p:ph type="title"/>
          </p:nvPr>
        </p:nvSpPr>
        <p:spPr>
          <a:xfrm>
            <a:off x="1821144" y="714102"/>
            <a:ext cx="7781544" cy="859055"/>
          </a:xfrm>
        </p:spPr>
        <p:txBody>
          <a:bodyPr>
            <a:noAutofit/>
          </a:bodyPr>
          <a:lstStyle/>
          <a:p>
            <a:pPr algn="ctr">
              <a:lnSpc>
                <a:spcPct val="100000"/>
              </a:lnSpc>
            </a:pPr>
            <a:r>
              <a:rPr lang="en-IN" sz="3600" b="0" dirty="0">
                <a:solidFill>
                  <a:schemeClr val="accent2"/>
                </a:solidFill>
                <a:latin typeface="Rockwell" panose="02060603020205020403" pitchFamily="18" charset="0"/>
              </a:rPr>
              <a:t>Simple Regression</a:t>
            </a:r>
            <a:endParaRPr lang="en-IN" sz="3600" dirty="0">
              <a:solidFill>
                <a:schemeClr val="accent2"/>
              </a:solidFill>
              <a:latin typeface="Rockwell" panose="02060603020205020403" pitchFamily="18" charset="0"/>
            </a:endParaRPr>
          </a:p>
        </p:txBody>
      </p:sp>
    </p:spTree>
    <p:extLst>
      <p:ext uri="{BB962C8B-B14F-4D97-AF65-F5344CB8AC3E}">
        <p14:creationId xmlns:p14="http://schemas.microsoft.com/office/powerpoint/2010/main" val="1489182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74469" y="2638697"/>
            <a:ext cx="8856617" cy="3596639"/>
          </a:xfrm>
        </p:spPr>
        <p:txBody>
          <a:bodyPr>
            <a:noAutofit/>
          </a:bodyPr>
          <a:lstStyle/>
          <a:p>
            <a:pPr marL="285750" indent="-285750">
              <a:buFont typeface="Arial" panose="020B0604020202020204" pitchFamily="34" charset="0"/>
              <a:buChar char="•"/>
            </a:pPr>
            <a:r>
              <a:rPr lang="en-US" dirty="0"/>
              <a:t>This approach makes use of control-flow-information to add contextual information.</a:t>
            </a:r>
          </a:p>
          <a:p>
            <a:pPr marL="285750" indent="-285750">
              <a:buFont typeface="Arial" panose="020B0604020202020204" pitchFamily="34" charset="0"/>
              <a:buChar char="•"/>
            </a:pPr>
            <a:r>
              <a:rPr lang="en-US" dirty="0"/>
              <a:t>We use a transition system for this purpose.</a:t>
            </a:r>
          </a:p>
          <a:p>
            <a:pPr marL="285750" indent="-285750">
              <a:buFont typeface="Arial" panose="020B0604020202020204" pitchFamily="34" charset="0"/>
              <a:buChar char="•"/>
            </a:pPr>
            <a:r>
              <a:rPr lang="en-US" dirty="0"/>
              <a:t>we define an event representation function and a state representation function to construct a TS.</a:t>
            </a:r>
          </a:p>
          <a:p>
            <a:pPr marL="285750" indent="-285750">
              <a:buFont typeface="Arial" panose="020B0604020202020204" pitchFamily="34" charset="0"/>
              <a:buChar char="•"/>
            </a:pPr>
            <a:r>
              <a:rPr lang="en-US" dirty="0"/>
              <a:t>We have used the process activity name to represent any event.</a:t>
            </a:r>
          </a:p>
          <a:p>
            <a:pPr marL="285750" indent="-285750">
              <a:buFont typeface="Arial" panose="020B0604020202020204" pitchFamily="34" charset="0"/>
              <a:buChar char="•"/>
            </a:pPr>
            <a:r>
              <a:rPr lang="en-US" dirty="0"/>
              <a:t>To define a state, we first take a starting state </a:t>
            </a:r>
            <a:r>
              <a:rPr lang="en-US" dirty="0" err="1"/>
              <a:t>Sstart</a:t>
            </a:r>
            <a:r>
              <a:rPr lang="en-US" dirty="0"/>
              <a:t> and then add the events as they occur to the current state to get a new state. We have used three different abstractions as state representation functions namely: 1. set 2. multiset 3. Sequence</a:t>
            </a:r>
          </a:p>
          <a:p>
            <a:pPr marL="285750" indent="-285750">
              <a:buFont typeface="Arial" panose="020B0604020202020204" pitchFamily="34" charset="0"/>
              <a:buChar char="•"/>
            </a:pPr>
            <a:r>
              <a:rPr lang="en-US" dirty="0"/>
              <a:t>For training, We calculate the state associated with each partial trace and we encode it into a one-hot vector. We apply SVR on the TS to train our model.</a:t>
            </a:r>
          </a:p>
          <a:p>
            <a:br>
              <a:rPr lang="en-US" dirty="0"/>
            </a:br>
            <a:br>
              <a:rPr lang="en-US" sz="2000" dirty="0"/>
            </a:b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itle 3"/>
          <p:cNvSpPr>
            <a:spLocks noGrp="1"/>
          </p:cNvSpPr>
          <p:nvPr>
            <p:ph type="title"/>
          </p:nvPr>
        </p:nvSpPr>
        <p:spPr>
          <a:xfrm>
            <a:off x="1821144" y="714102"/>
            <a:ext cx="8176296" cy="1088572"/>
          </a:xfrm>
        </p:spPr>
        <p:txBody>
          <a:bodyPr>
            <a:noAutofit/>
          </a:bodyPr>
          <a:lstStyle/>
          <a:p>
            <a:pPr algn="ctr">
              <a:lnSpc>
                <a:spcPct val="100000"/>
              </a:lnSpc>
            </a:pPr>
            <a:r>
              <a:rPr lang="en-IN" sz="3600" b="0" u="sng" dirty="0">
                <a:solidFill>
                  <a:schemeClr val="accent2"/>
                </a:solidFill>
                <a:latin typeface="Rockwell" panose="02060603020205020403" pitchFamily="18" charset="0"/>
              </a:rPr>
              <a:t>Regression with Contextual Information</a:t>
            </a:r>
            <a:endParaRPr lang="en-IN" sz="3600" dirty="0">
              <a:solidFill>
                <a:schemeClr val="accent2"/>
              </a:solidFill>
              <a:latin typeface="Rockwell" panose="02060603020205020403" pitchFamily="18" charset="0"/>
            </a:endParaRPr>
          </a:p>
        </p:txBody>
      </p:sp>
    </p:spTree>
    <p:extLst>
      <p:ext uri="{BB962C8B-B14F-4D97-AF65-F5344CB8AC3E}">
        <p14:creationId xmlns:p14="http://schemas.microsoft.com/office/powerpoint/2010/main" val="106028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74469" y="2638697"/>
            <a:ext cx="8752114" cy="3596639"/>
          </a:xfrm>
        </p:spPr>
        <p:txBody>
          <a:bodyPr>
            <a:noAutofit/>
          </a:bodyPr>
          <a:lstStyle/>
          <a:p>
            <a:pPr marL="285750" indent="-285750">
              <a:buFont typeface="Arial" panose="020B0604020202020204" pitchFamily="34" charset="0"/>
              <a:buChar char="•"/>
            </a:pPr>
            <a:r>
              <a:rPr lang="en-US" dirty="0"/>
              <a:t>We use an annotated TS.</a:t>
            </a:r>
          </a:p>
          <a:p>
            <a:pPr marL="285750" indent="-285750">
              <a:buFont typeface="Arial" panose="020B0604020202020204" pitchFamily="34" charset="0"/>
              <a:buChar char="•"/>
            </a:pPr>
            <a:r>
              <a:rPr lang="en-US" dirty="0"/>
              <a:t>Each state of the TS is decorated with the set of measurements containing the remaining time starting from the state itself.</a:t>
            </a:r>
          </a:p>
          <a:p>
            <a:pPr marL="285750" indent="-285750">
              <a:buFont typeface="Arial" panose="020B0604020202020204" pitchFamily="34" charset="0"/>
              <a:buChar char="•"/>
            </a:pPr>
            <a:r>
              <a:rPr lang="en-US" dirty="0"/>
              <a:t>We enrich each state with a Naive Bayes classifier and each transition with a support vector regressor.</a:t>
            </a:r>
          </a:p>
          <a:p>
            <a:pPr marL="285750" indent="-285750">
              <a:buFont typeface="Arial" panose="020B0604020202020204" pitchFamily="34" charset="0"/>
              <a:buChar char="•"/>
            </a:pPr>
            <a:r>
              <a:rPr lang="en-US" dirty="0"/>
              <a:t>In a state s Naive Bayes estimates the probability of transition from that state to any other state.</a:t>
            </a:r>
          </a:p>
          <a:p>
            <a:pPr marL="285750" indent="-285750">
              <a:buFont typeface="Arial" panose="020B0604020202020204" pitchFamily="34" charset="0"/>
              <a:buChar char="•"/>
            </a:pPr>
            <a:r>
              <a:rPr lang="en-US" dirty="0"/>
              <a:t>In a transition, SVR estimates the remaining time from that state if the corresponding transition occurs.</a:t>
            </a:r>
          </a:p>
          <a:p>
            <a:pPr marL="285750" indent="-285750">
              <a:buFont typeface="Arial" panose="020B0604020202020204" pitchFamily="34" charset="0"/>
              <a:buChar char="•"/>
            </a:pPr>
            <a:r>
              <a:rPr lang="en-US" dirty="0"/>
              <a:t>To predict the remaining time from any state, we take  the weighted mean of remaining times for all possible continuations from the state s where the NB probability acts as the weight.</a:t>
            </a:r>
          </a:p>
          <a:p>
            <a:br>
              <a:rPr lang="en-US" dirty="0"/>
            </a:br>
            <a:br>
              <a:rPr lang="en-US" dirty="0"/>
            </a:br>
            <a:br>
              <a:rPr lang="en-US" sz="2000" dirty="0"/>
            </a:b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itle 3"/>
          <p:cNvSpPr>
            <a:spLocks noGrp="1"/>
          </p:cNvSpPr>
          <p:nvPr>
            <p:ph type="title"/>
          </p:nvPr>
        </p:nvSpPr>
        <p:spPr>
          <a:xfrm>
            <a:off x="1795019" y="452845"/>
            <a:ext cx="8176296" cy="1088572"/>
          </a:xfrm>
        </p:spPr>
        <p:txBody>
          <a:bodyPr>
            <a:noAutofit/>
          </a:bodyPr>
          <a:lstStyle/>
          <a:p>
            <a:pPr algn="ctr">
              <a:lnSpc>
                <a:spcPct val="100000"/>
              </a:lnSpc>
            </a:pPr>
            <a:r>
              <a:rPr lang="en-IN" sz="3600" b="0" dirty="0">
                <a:solidFill>
                  <a:schemeClr val="accent2"/>
                </a:solidFill>
                <a:latin typeface="Rockwell" panose="02060603020205020403" pitchFamily="18" charset="0"/>
              </a:rPr>
              <a:t>Data Aware Transition System</a:t>
            </a:r>
            <a:endParaRPr lang="en-IN" sz="3600" dirty="0">
              <a:solidFill>
                <a:schemeClr val="accent2"/>
              </a:solidFill>
              <a:latin typeface="Rockwell" panose="02060603020205020403" pitchFamily="18" charset="0"/>
            </a:endParaRPr>
          </a:p>
        </p:txBody>
      </p:sp>
    </p:spTree>
    <p:extLst>
      <p:ext uri="{BB962C8B-B14F-4D97-AF65-F5344CB8AC3E}">
        <p14:creationId xmlns:p14="http://schemas.microsoft.com/office/powerpoint/2010/main" val="79626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812890"/>
            <a:ext cx="11214100" cy="590931"/>
          </a:xfrm>
        </p:spPr>
        <p:txBody>
          <a:bodyPr/>
          <a:lstStyle/>
          <a:p>
            <a:r>
              <a:rPr lang="en-IN" sz="3600" b="0" dirty="0">
                <a:solidFill>
                  <a:schemeClr val="accent2"/>
                </a:solidFill>
                <a:latin typeface="Rockwell" panose="02060603020205020403" pitchFamily="18" charset="0"/>
              </a:rPr>
              <a:t>Future Activity Prediction</a:t>
            </a:r>
            <a:endParaRPr lang="en-US" sz="3600" dirty="0">
              <a:solidFill>
                <a:schemeClr val="accent2"/>
              </a:solidFill>
              <a:latin typeface="Rockwell" panose="02060603020205020403" pitchFamily="18" charset="0"/>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2478826"/>
            <a:ext cx="8725627" cy="3617174"/>
          </a:xfrm>
        </p:spPr>
        <p:txBody>
          <a:bodyPr/>
          <a:lstStyle/>
          <a:p>
            <a:r>
              <a:rPr lang="en-US" dirty="0">
                <a:solidFill>
                  <a:schemeClr val="accent1">
                    <a:lumMod val="20000"/>
                    <a:lumOff val="80000"/>
                  </a:schemeClr>
                </a:solidFill>
              </a:rPr>
              <a:t>The DATS model is also used for predicting the most likely sequence of activities till the process ends.</a:t>
            </a:r>
          </a:p>
          <a:p>
            <a:r>
              <a:rPr lang="en-US" dirty="0">
                <a:solidFill>
                  <a:schemeClr val="accent1">
                    <a:lumMod val="20000"/>
                    <a:lumOff val="80000"/>
                  </a:schemeClr>
                </a:solidFill>
              </a:rPr>
              <a:t>Since we have the probabilities of transition between any two states therefore we tackle this as a shortest path problem.</a:t>
            </a:r>
          </a:p>
          <a:p>
            <a:r>
              <a:rPr lang="en-US" dirty="0">
                <a:solidFill>
                  <a:schemeClr val="accent1">
                    <a:lumMod val="20000"/>
                    <a:lumOff val="80000"/>
                  </a:schemeClr>
                </a:solidFill>
              </a:rPr>
              <a:t>The probabilities have to be multiplied to get the likelihood of a sequence. We use  logarithm function to transform probabilities into distance like values (log(</a:t>
            </a:r>
            <a:r>
              <a:rPr lang="en-US" dirty="0" err="1">
                <a:solidFill>
                  <a:schemeClr val="accent1">
                    <a:lumMod val="20000"/>
                    <a:lumOff val="80000"/>
                  </a:schemeClr>
                </a:solidFill>
              </a:rPr>
              <a:t>pq</a:t>
            </a:r>
            <a:r>
              <a:rPr lang="en-US" dirty="0">
                <a:solidFill>
                  <a:schemeClr val="accent1">
                    <a:lumMod val="20000"/>
                    <a:lumOff val="80000"/>
                  </a:schemeClr>
                </a:solidFill>
              </a:rPr>
              <a:t>) = log(p) + log(q)).</a:t>
            </a:r>
          </a:p>
          <a:p>
            <a:r>
              <a:rPr lang="en-US" dirty="0">
                <a:solidFill>
                  <a:schemeClr val="accent1">
                    <a:lumMod val="20000"/>
                    <a:lumOff val="80000"/>
                  </a:schemeClr>
                </a:solidFill>
              </a:rPr>
              <a:t>We use as edge cost the opposite of the logarithm of the transition probability.</a:t>
            </a:r>
          </a:p>
          <a:p>
            <a:r>
              <a:rPr lang="en-US" dirty="0">
                <a:solidFill>
                  <a:schemeClr val="accent1">
                    <a:lumMod val="20000"/>
                    <a:lumOff val="80000"/>
                  </a:schemeClr>
                </a:solidFill>
              </a:rPr>
              <a:t>Using this transformation, we construct a graph corresponding to the TS where the shortest path problem is found using </a:t>
            </a:r>
            <a:r>
              <a:rPr lang="en-US" dirty="0" err="1">
                <a:solidFill>
                  <a:schemeClr val="accent1">
                    <a:lumMod val="20000"/>
                    <a:lumOff val="80000"/>
                  </a:schemeClr>
                </a:solidFill>
              </a:rPr>
              <a:t>Dijkstra’s</a:t>
            </a:r>
            <a:r>
              <a:rPr lang="en-US" dirty="0">
                <a:solidFill>
                  <a:schemeClr val="accent1">
                    <a:lumMod val="20000"/>
                    <a:lumOff val="80000"/>
                  </a:schemeClr>
                </a:solidFill>
              </a:rPr>
              <a:t> algorithm.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968273" y="361407"/>
            <a:ext cx="5283927" cy="1240972"/>
          </a:xfrm>
        </p:spPr>
        <p:txBody>
          <a:bodyPr>
            <a:normAutofit/>
          </a:bodyPr>
          <a:lstStyle/>
          <a:p>
            <a:r>
              <a:rPr lang="en-US" sz="4000" dirty="0">
                <a:solidFill>
                  <a:schemeClr val="accent2"/>
                </a:solidFill>
                <a:latin typeface="Rockwell" panose="02060603020205020403" pitchFamily="18" charset="0"/>
              </a:rPr>
              <a:t>Techniques Used</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4" name="Text Placeholder 5">
            <a:extLst>
              <a:ext uri="{FF2B5EF4-FFF2-40B4-BE49-F238E27FC236}">
                <a16:creationId xmlns:a16="http://schemas.microsoft.com/office/drawing/2014/main" id="{000A9570-5EF6-4AFB-9FCA-7C8998E3FEB1}"/>
              </a:ext>
            </a:extLst>
          </p:cNvPr>
          <p:cNvSpPr txBox="1">
            <a:spLocks/>
          </p:cNvSpPr>
          <p:nvPr/>
        </p:nvSpPr>
        <p:spPr>
          <a:xfrm>
            <a:off x="749299" y="3492863"/>
            <a:ext cx="7654472" cy="318733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847997749"/>
              </p:ext>
            </p:extLst>
          </p:nvPr>
        </p:nvGraphicFramePr>
        <p:xfrm>
          <a:off x="1294662" y="3485585"/>
          <a:ext cx="5132265" cy="1172184"/>
        </p:xfrm>
        <a:graphic>
          <a:graphicData uri="http://schemas.openxmlformats.org/presentationml/2006/ole">
            <mc:AlternateContent xmlns:mc="http://schemas.openxmlformats.org/markup-compatibility/2006">
              <mc:Choice xmlns:v="urn:schemas-microsoft-com:vml" Requires="v">
                <p:oleObj name="Equation" r:id="rId2" imgW="2057400" imgH="469800" progId="Equation.3">
                  <p:embed/>
                </p:oleObj>
              </mc:Choice>
              <mc:Fallback>
                <p:oleObj name="Equation" r:id="rId2" imgW="2057400" imgH="469800" progId="Equation.3">
                  <p:embed/>
                  <p:pic>
                    <p:nvPicPr>
                      <p:cNvPr id="0" name=""/>
                      <p:cNvPicPr/>
                      <p:nvPr/>
                    </p:nvPicPr>
                    <p:blipFill>
                      <a:blip r:embed="rId3"/>
                      <a:stretch>
                        <a:fillRect/>
                      </a:stretch>
                    </p:blipFill>
                    <p:spPr>
                      <a:xfrm>
                        <a:off x="1294662" y="3485585"/>
                        <a:ext cx="5132265" cy="117218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407579636"/>
              </p:ext>
            </p:extLst>
          </p:nvPr>
        </p:nvGraphicFramePr>
        <p:xfrm>
          <a:off x="1294662" y="4924470"/>
          <a:ext cx="4818756" cy="1498516"/>
        </p:xfrm>
        <a:graphic>
          <a:graphicData uri="http://schemas.openxmlformats.org/presentationml/2006/ole">
            <mc:AlternateContent xmlns:mc="http://schemas.openxmlformats.org/markup-compatibility/2006">
              <mc:Choice xmlns:v="urn:schemas-microsoft-com:vml" Requires="v">
                <p:oleObj name="Equation" r:id="rId4" imgW="2082600" imgH="647640" progId="Equation.3">
                  <p:embed/>
                </p:oleObj>
              </mc:Choice>
              <mc:Fallback>
                <p:oleObj name="Equation" r:id="rId4" imgW="2082600" imgH="647640" progId="Equation.3">
                  <p:embed/>
                  <p:pic>
                    <p:nvPicPr>
                      <p:cNvPr id="0" name=""/>
                      <p:cNvPicPr/>
                      <p:nvPr/>
                    </p:nvPicPr>
                    <p:blipFill>
                      <a:blip r:embed="rId5"/>
                      <a:stretch>
                        <a:fillRect/>
                      </a:stretch>
                    </p:blipFill>
                    <p:spPr>
                      <a:xfrm>
                        <a:off x="1294662" y="4924470"/>
                        <a:ext cx="4818756" cy="1498516"/>
                      </a:xfrm>
                      <a:prstGeom prst="rect">
                        <a:avLst/>
                      </a:prstGeom>
                    </p:spPr>
                  </p:pic>
                </p:oleObj>
              </mc:Fallback>
            </mc:AlternateContent>
          </a:graphicData>
        </a:graphic>
      </p:graphicFrame>
      <p:sp>
        <p:nvSpPr>
          <p:cNvPr id="8" name="TextBox 7"/>
          <p:cNvSpPr txBox="1"/>
          <p:nvPr/>
        </p:nvSpPr>
        <p:spPr>
          <a:xfrm>
            <a:off x="3704040" y="1759131"/>
            <a:ext cx="7271477" cy="1200329"/>
          </a:xfrm>
          <a:prstGeom prst="rect">
            <a:avLst/>
          </a:prstGeom>
          <a:noFill/>
        </p:spPr>
        <p:txBody>
          <a:bodyPr wrap="square" rtlCol="0">
            <a:spAutoFit/>
          </a:bodyPr>
          <a:lstStyle/>
          <a:p>
            <a:r>
              <a:rPr lang="en-US" dirty="0">
                <a:solidFill>
                  <a:schemeClr val="bg1"/>
                </a:solidFill>
              </a:rPr>
              <a:t>To measure and compare the accuracy, we used two indicators: the Mean Absolute Percentage Error (MAPE) and the Root Mean Square Percentage Error (RMSPE).</a:t>
            </a:r>
            <a:endParaRPr lang="en-IN" dirty="0">
              <a:solidFill>
                <a:schemeClr val="bg1"/>
              </a:solidFill>
            </a:endParaRPr>
          </a:p>
          <a:p>
            <a:endParaRPr lang="en-IN" dirty="0"/>
          </a:p>
        </p:txBody>
      </p:sp>
    </p:spTree>
    <p:extLst>
      <p:ext uri="{BB962C8B-B14F-4D97-AF65-F5344CB8AC3E}">
        <p14:creationId xmlns:p14="http://schemas.microsoft.com/office/powerpoint/2010/main" val="398711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solidFill>
                  <a:schemeClr val="accent2"/>
                </a:solidFill>
                <a:latin typeface="Rockwell" panose="02060603020205020403" pitchFamily="18" charset="0"/>
              </a:rPr>
              <a:t>Experimental Results</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878733334"/>
              </p:ext>
            </p:extLst>
          </p:nvPr>
        </p:nvGraphicFramePr>
        <p:xfrm>
          <a:off x="1130300" y="1854926"/>
          <a:ext cx="9931400" cy="3933734"/>
        </p:xfrm>
        <a:graphic>
          <a:graphicData uri="http://schemas.openxmlformats.org/drawingml/2006/table">
            <a:tbl>
              <a:tblPr firstRow="1" bandRow="1">
                <a:effectLst>
                  <a:outerShdw blurRad="50800" dist="50800" dir="5400000" algn="ctr" rotWithShape="0">
                    <a:srgbClr val="000000">
                      <a:alpha val="0"/>
                    </a:srgbClr>
                  </a:outerShdw>
                </a:effectLst>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1894">
                <a:tc>
                  <a:txBody>
                    <a:bodyPr/>
                    <a:lstStyle/>
                    <a:p>
                      <a:pPr algn="ctr"/>
                      <a:r>
                        <a:rPr lang="en-US" sz="1600" b="0" dirty="0">
                          <a:latin typeface="+mn-lt"/>
                          <a:cs typeface="Arial" panose="020B0604020202020204" pitchFamily="34" charset="0"/>
                        </a:rPr>
                        <a:t>S.</a:t>
                      </a:r>
                      <a:r>
                        <a:rPr lang="en-US" sz="1600" b="0" baseline="0" dirty="0">
                          <a:latin typeface="+mn-lt"/>
                          <a:cs typeface="Arial" panose="020B0604020202020204" pitchFamily="34" charset="0"/>
                        </a:rPr>
                        <a:t> No.</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Method</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MAPE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dirty="0">
                          <a:latin typeface="+mn-lt"/>
                          <a:cs typeface="Arial" panose="020B0604020202020204" pitchFamily="34" charset="0"/>
                        </a:rPr>
                        <a:t>RMSPE</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algn="ctr"/>
                      <a:r>
                        <a:rPr lang="en-GB" sz="1400" dirty="0">
                          <a:solidFill>
                            <a:schemeClr val="bg1"/>
                          </a:solidFill>
                          <a:latin typeface="+mn-lt"/>
                        </a:rPr>
                        <a:t>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a:solidFill>
                            <a:schemeClr val="bg1"/>
                          </a:solidFill>
                          <a:latin typeface="+mn-lt"/>
                        </a:rPr>
                        <a:t>VDA</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a:solidFill>
                            <a:schemeClr val="bg1"/>
                          </a:solidFill>
                          <a:latin typeface="+mn-lt"/>
                        </a:rPr>
                        <a:t>6.524</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a:solidFill>
                            <a:schemeClr val="bg1"/>
                          </a:solidFill>
                          <a:latin typeface="+mn-lt"/>
                        </a:rPr>
                        <a:t>10.059</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algn="ctr"/>
                      <a:r>
                        <a:rPr lang="en-GB" sz="1400" dirty="0">
                          <a:solidFill>
                            <a:schemeClr val="bg1"/>
                          </a:solidFill>
                          <a:latin typeface="+mn-lt"/>
                        </a:rPr>
                        <a:t>2</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a:solidFill>
                            <a:schemeClr val="bg1"/>
                          </a:solidFill>
                          <a:latin typeface="+mn-lt"/>
                        </a:rPr>
                        <a:t>SVR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a:solidFill>
                            <a:schemeClr val="bg1"/>
                          </a:solidFill>
                          <a:latin typeface="+mn-lt"/>
                        </a:rPr>
                        <a:t>2.478</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a:solidFill>
                            <a:schemeClr val="bg1"/>
                          </a:solidFill>
                          <a:latin typeface="+mn-lt"/>
                        </a:rPr>
                        <a:t>3.153</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algn="ctr"/>
                      <a:r>
                        <a:rPr lang="en-GB" sz="1400" dirty="0">
                          <a:solidFill>
                            <a:schemeClr val="bg1"/>
                          </a:solidFill>
                          <a:latin typeface="+mn-lt"/>
                        </a:rPr>
                        <a:t>3</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a:solidFill>
                            <a:schemeClr val="bg1"/>
                          </a:solidFill>
                          <a:latin typeface="+mn-lt"/>
                        </a:rPr>
                        <a:t>SVR</a:t>
                      </a:r>
                      <a:r>
                        <a:rPr lang="en-GB" sz="1400" baseline="0" dirty="0">
                          <a:solidFill>
                            <a:schemeClr val="bg1"/>
                          </a:solidFill>
                          <a:latin typeface="+mn-lt"/>
                        </a:rPr>
                        <a:t> + TS(seq.)</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a:solidFill>
                            <a:schemeClr val="bg1"/>
                          </a:solidFill>
                          <a:latin typeface="+mn-lt"/>
                        </a:rPr>
                        <a:t>3.777</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a:solidFill>
                            <a:schemeClr val="bg1"/>
                          </a:solidFill>
                          <a:latin typeface="+mn-lt"/>
                        </a:rPr>
                        <a:t>8.268</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algn="ctr"/>
                      <a:r>
                        <a:rPr lang="en-GB" sz="1400" dirty="0">
                          <a:solidFill>
                            <a:schemeClr val="bg1"/>
                          </a:solidFill>
                          <a:latin typeface="+mn-lt"/>
                        </a:rPr>
                        <a:t>4</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a:solidFill>
                            <a:schemeClr val="bg1"/>
                          </a:solidFill>
                          <a:latin typeface="+mn-lt"/>
                        </a:rPr>
                        <a:t>SVR</a:t>
                      </a:r>
                      <a:r>
                        <a:rPr lang="en-GB" sz="1400" baseline="0" dirty="0">
                          <a:solidFill>
                            <a:schemeClr val="bg1"/>
                          </a:solidFill>
                          <a:latin typeface="+mn-lt"/>
                        </a:rPr>
                        <a:t> + TS(set.)</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a:solidFill>
                            <a:schemeClr val="bg1"/>
                          </a:solidFill>
                          <a:latin typeface="+mn-lt"/>
                        </a:rPr>
                        <a:t>3.805</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a:solidFill>
                            <a:schemeClr val="bg1"/>
                          </a:solidFill>
                          <a:latin typeface="+mn-lt"/>
                        </a:rPr>
                        <a:t>8.264</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algn="ctr"/>
                      <a:r>
                        <a:rPr lang="en-GB" sz="1400" dirty="0">
                          <a:solidFill>
                            <a:schemeClr val="bg1"/>
                          </a:solidFill>
                          <a:latin typeface="+mn-lt"/>
                        </a:rPr>
                        <a:t>5</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a:solidFill>
                            <a:schemeClr val="bg1"/>
                          </a:solidFill>
                          <a:latin typeface="+mn-lt"/>
                        </a:rPr>
                        <a:t>DATS(seq.)</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a:solidFill>
                            <a:schemeClr val="bg1"/>
                          </a:solidFill>
                          <a:latin typeface="+mn-lt"/>
                        </a:rPr>
                        <a:t>2.524</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dirty="0">
                          <a:solidFill>
                            <a:schemeClr val="bg1"/>
                          </a:solidFill>
                          <a:latin typeface="+mn-lt"/>
                        </a:rPr>
                        <a:t>3.091</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algn="ctr"/>
                      <a:r>
                        <a:rPr lang="en-GB" sz="1400" dirty="0">
                          <a:solidFill>
                            <a:schemeClr val="bg1"/>
                          </a:solidFill>
                          <a:latin typeface="+mn-lt"/>
                        </a:rPr>
                        <a:t>6</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a:solidFill>
                            <a:schemeClr val="bg1"/>
                          </a:solidFill>
                          <a:latin typeface="+mn-lt"/>
                        </a:rPr>
                        <a:t>DATS(set.)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a:solidFill>
                            <a:schemeClr val="bg1"/>
                          </a:solidFill>
                          <a:latin typeface="+mn-lt"/>
                        </a:rPr>
                        <a:t>1.724</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dirty="0">
                          <a:solidFill>
                            <a:schemeClr val="bg1"/>
                          </a:solidFill>
                          <a:latin typeface="+mn-lt"/>
                        </a:rPr>
                        <a:t>2.338</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solidFill>
                  <a:schemeClr val="accent2"/>
                </a:solidFill>
                <a:latin typeface="Rockwell" panose="02060603020205020403" pitchFamily="18" charset="0"/>
              </a:rPr>
              <a:t>MAPE  Values</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107263910"/>
              </p:ext>
            </p:extLst>
          </p:nvPr>
        </p:nvGraphicFramePr>
        <p:xfrm>
          <a:off x="828675" y="1712075"/>
          <a:ext cx="9839325"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3" name="TextBox 2"/>
          <p:cNvSpPr txBox="1"/>
          <p:nvPr/>
        </p:nvSpPr>
        <p:spPr>
          <a:xfrm rot="16200000">
            <a:off x="-475734" y="3324225"/>
            <a:ext cx="2000250" cy="369332"/>
          </a:xfrm>
          <a:prstGeom prst="rect">
            <a:avLst/>
          </a:prstGeom>
          <a:noFill/>
        </p:spPr>
        <p:txBody>
          <a:bodyPr wrap="square" rtlCol="0">
            <a:spAutoFit/>
          </a:bodyPr>
          <a:lstStyle/>
          <a:p>
            <a:r>
              <a:rPr lang="en-IN" dirty="0">
                <a:solidFill>
                  <a:schemeClr val="bg1"/>
                </a:solidFill>
              </a:rPr>
              <a:t>MAPE Values</a:t>
            </a: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b="0" dirty="0">
                <a:solidFill>
                  <a:schemeClr val="accent2"/>
                </a:solidFill>
                <a:latin typeface="Rockwell" panose="02060603020205020403" pitchFamily="18" charset="0"/>
              </a:rPr>
              <a:t>About the Project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775425" y="1637211"/>
            <a:ext cx="10162540" cy="4380411"/>
          </a:xfrm>
        </p:spPr>
        <p:txBody>
          <a:bodyPr>
            <a:normAutofit/>
          </a:bodyPr>
          <a:lstStyle/>
          <a:p>
            <a:r>
              <a:rPr lang="en-US" dirty="0"/>
              <a:t>This work presents methodologies for predicting the remaining time of a running business process and the future activity sequence of the process.</a:t>
            </a:r>
          </a:p>
          <a:p>
            <a:endParaRPr lang="en-US" dirty="0"/>
          </a:p>
          <a:p>
            <a:r>
              <a:rPr lang="en-US" dirty="0"/>
              <a:t>The dataset used here is the management of road-traffic fines by local police of an Italian municipality. The management of road-traffic fines have to comply with Italian laws. When a driver commits a violation, a policeman opens a new fine management and the  amount of fine depends on the violation performed. If the offender does not pay within 60 days since the reception of the fine notification, the fine </a:t>
            </a:r>
            <a:r>
              <a:rPr lang="en-US" dirty="0" err="1"/>
              <a:t>doubles.If</a:t>
            </a:r>
            <a:r>
              <a:rPr lang="en-US" dirty="0"/>
              <a:t> the offender never pays, eventually the fine is sent to a specialized agency for credit collection. The offender can appeal to a judge, If the appeal is in favor of the offender, the fine is dismissed.</a:t>
            </a:r>
          </a:p>
          <a:p>
            <a:endParaRPr lang="en-US" dirty="0"/>
          </a:p>
          <a:p>
            <a:r>
              <a:rPr lang="en-US" dirty="0"/>
              <a:t>We extracted only that log from the dataset which ends with "sending for credit collection", i.e., the offenders have not paid the fine in full.</a:t>
            </a:r>
            <a:br>
              <a:rPr lang="en-US" dirty="0"/>
            </a:br>
            <a:br>
              <a:rPr lang="en-US" dirty="0"/>
            </a:b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solidFill>
                  <a:schemeClr val="accent2"/>
                </a:solidFill>
                <a:latin typeface="Rockwell" panose="02060603020205020403" pitchFamily="18" charset="0"/>
              </a:rPr>
              <a:t>RMSPE  Values</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2072416160"/>
              </p:ext>
            </p:extLst>
          </p:nvPr>
        </p:nvGraphicFramePr>
        <p:xfrm>
          <a:off x="828675" y="1712075"/>
          <a:ext cx="9839325"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3" name="TextBox 2"/>
          <p:cNvSpPr txBox="1"/>
          <p:nvPr/>
        </p:nvSpPr>
        <p:spPr>
          <a:xfrm rot="16200000">
            <a:off x="-475734" y="3324225"/>
            <a:ext cx="2000250" cy="369332"/>
          </a:xfrm>
          <a:prstGeom prst="rect">
            <a:avLst/>
          </a:prstGeom>
          <a:noFill/>
        </p:spPr>
        <p:txBody>
          <a:bodyPr wrap="square" rtlCol="0">
            <a:spAutoFit/>
          </a:bodyPr>
          <a:lstStyle/>
          <a:p>
            <a:r>
              <a:rPr lang="en-IN" dirty="0">
                <a:solidFill>
                  <a:schemeClr val="bg1"/>
                </a:solidFill>
              </a:rPr>
              <a:t>RMSPE Values</a:t>
            </a:r>
          </a:p>
        </p:txBody>
      </p:sp>
    </p:spTree>
    <p:extLst>
      <p:ext uri="{BB962C8B-B14F-4D97-AF65-F5344CB8AC3E}">
        <p14:creationId xmlns:p14="http://schemas.microsoft.com/office/powerpoint/2010/main" val="331874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614" y="691510"/>
            <a:ext cx="6202686" cy="4652015"/>
          </a:xfrm>
          <a:prstGeom prst="rect">
            <a:avLst/>
          </a:prstGeom>
        </p:spPr>
      </p:pic>
      <p:sp>
        <p:nvSpPr>
          <p:cNvPr id="6" name="TextBox 5"/>
          <p:cNvSpPr txBox="1"/>
          <p:nvPr/>
        </p:nvSpPr>
        <p:spPr>
          <a:xfrm>
            <a:off x="3620448" y="5524500"/>
            <a:ext cx="5073018" cy="369332"/>
          </a:xfrm>
          <a:prstGeom prst="rect">
            <a:avLst/>
          </a:prstGeom>
          <a:noFill/>
        </p:spPr>
        <p:txBody>
          <a:bodyPr wrap="square" rtlCol="0">
            <a:spAutoFit/>
          </a:bodyPr>
          <a:lstStyle/>
          <a:p>
            <a:pPr algn="ctr"/>
            <a:r>
              <a:rPr lang="en-IN" dirty="0">
                <a:solidFill>
                  <a:schemeClr val="bg1"/>
                </a:solidFill>
              </a:rPr>
              <a:t>Comparison between various approaches</a:t>
            </a:r>
          </a:p>
        </p:txBody>
      </p:sp>
    </p:spTree>
    <p:extLst>
      <p:ext uri="{BB962C8B-B14F-4D97-AF65-F5344CB8AC3E}">
        <p14:creationId xmlns:p14="http://schemas.microsoft.com/office/powerpoint/2010/main" val="283265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12617" y="140208"/>
            <a:ext cx="4945598" cy="1243584"/>
          </a:xfrm>
        </p:spPr>
        <p:txBody>
          <a:bodyPr/>
          <a:lstStyle/>
          <a:p>
            <a:pPr algn="ctr"/>
            <a:r>
              <a:rPr lang="en-US" sz="3600" dirty="0">
                <a:solidFill>
                  <a:schemeClr val="accent2"/>
                </a:solidFill>
                <a:latin typeface="Rockwell" panose="02060603020205020403" pitchFamily="18" charset="0"/>
              </a:rPr>
              <a:t>Conclusion</a:t>
            </a:r>
            <a:endParaRPr lang="en-GB" sz="3600" dirty="0">
              <a:solidFill>
                <a:schemeClr val="accent2"/>
              </a:solidFill>
              <a:latin typeface="Rockwell" panose="02060603020205020403" pitchFamily="18" charset="0"/>
            </a:endParaRPr>
          </a:p>
        </p:txBody>
      </p:sp>
      <p:sp>
        <p:nvSpPr>
          <p:cNvPr id="3" name="TextBox 2"/>
          <p:cNvSpPr txBox="1"/>
          <p:nvPr/>
        </p:nvSpPr>
        <p:spPr>
          <a:xfrm>
            <a:off x="4343065" y="2752725"/>
            <a:ext cx="691515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By looking at the results and observations made in this project, we conclude that DATS is the best method for time prediction among the 4 approaches implemented here followed by the method (TS + SVR), SVR, VDA respectively.</a:t>
            </a:r>
          </a:p>
          <a:p>
            <a:pPr marL="342900" indent="-342900">
              <a:buFont typeface="Arial" panose="020B0604020202020204" pitchFamily="34" charset="0"/>
              <a:buChar char="•"/>
            </a:pPr>
            <a:r>
              <a:rPr lang="en-US" sz="2000" dirty="0">
                <a:solidFill>
                  <a:schemeClr val="bg1"/>
                </a:solidFill>
              </a:rPr>
              <a:t>DATS outperforms all the other approaches because it makes use of both a classifier and a </a:t>
            </a:r>
            <a:r>
              <a:rPr lang="en-US" sz="2000" dirty="0" err="1">
                <a:solidFill>
                  <a:schemeClr val="bg1"/>
                </a:solidFill>
              </a:rPr>
              <a:t>regressor</a:t>
            </a:r>
            <a:r>
              <a:rPr lang="en-US" sz="2000" dirty="0">
                <a:solidFill>
                  <a:schemeClr val="bg1"/>
                </a:solidFill>
              </a:rPr>
              <a:t>, and it is able to utilize the control-flow information more efficiently. </a:t>
            </a:r>
            <a:br>
              <a:rPr lang="en-US" sz="2000" dirty="0"/>
            </a:br>
            <a:endParaRPr lang="en-IN" sz="2000" dirty="0">
              <a:solidFill>
                <a:schemeClr val="bg1"/>
              </a:solidFill>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chemeClr val="accent2"/>
                </a:solidFill>
                <a:latin typeface="Rockwell" panose="02060603020205020403" pitchFamily="18" charset="0"/>
              </a:rPr>
              <a:t>References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923138"/>
            <a:ext cx="10118997" cy="4093243"/>
          </a:xfrm>
        </p:spPr>
        <p:txBody>
          <a:bodyPr/>
          <a:lstStyle/>
          <a:p>
            <a:pPr marL="0" indent="0">
              <a:buNone/>
            </a:pPr>
            <a:r>
              <a:rPr lang="en-IN" dirty="0"/>
              <a:t>[1]Article title:</a:t>
            </a:r>
            <a:r>
              <a:rPr lang="en-US" dirty="0"/>
              <a:t>Process Mining plays an essential role in Digital Transformation</a:t>
            </a:r>
          </a:p>
          <a:p>
            <a:pPr marL="0" indent="0">
              <a:buNone/>
            </a:pPr>
            <a:r>
              <a:rPr lang="en-IN" dirty="0"/>
              <a:t>Website </a:t>
            </a:r>
            <a:r>
              <a:rPr lang="en-IN" dirty="0" err="1"/>
              <a:t>title:Medium</a:t>
            </a:r>
            <a:endParaRPr lang="en-IN" dirty="0"/>
          </a:p>
          <a:p>
            <a:pPr marL="0" indent="0">
              <a:buNone/>
            </a:pPr>
            <a:r>
              <a:rPr lang="en-IN" dirty="0"/>
              <a:t>URL:https://medium.com/@pedrorobledobpm/process-mining-plays-anessential-role-in-digita -transformation384839236bbe </a:t>
            </a:r>
          </a:p>
          <a:p>
            <a:pPr marL="0" indent="0">
              <a:buNone/>
            </a:pPr>
            <a:endParaRPr lang="en-IN" dirty="0"/>
          </a:p>
          <a:p>
            <a:pPr marL="0" indent="0">
              <a:buNone/>
            </a:pPr>
            <a:r>
              <a:rPr lang="en-IN" dirty="0"/>
              <a:t>[2]Article </a:t>
            </a:r>
            <a:r>
              <a:rPr lang="en-IN" dirty="0" err="1"/>
              <a:t>title:Transition</a:t>
            </a:r>
            <a:r>
              <a:rPr lang="en-IN" dirty="0"/>
              <a:t> system</a:t>
            </a:r>
          </a:p>
          <a:p>
            <a:pPr marL="0" indent="0">
              <a:buNone/>
            </a:pPr>
            <a:r>
              <a:rPr lang="en-IN" dirty="0"/>
              <a:t>Website </a:t>
            </a:r>
            <a:r>
              <a:rPr lang="en-IN" dirty="0" err="1"/>
              <a:t>title:En.wikipedia.org</a:t>
            </a:r>
            <a:endParaRPr lang="en-IN" dirty="0"/>
          </a:p>
          <a:p>
            <a:pPr marL="0" indent="0">
              <a:buNone/>
            </a:pPr>
            <a:r>
              <a:rPr lang="en-IN" dirty="0"/>
              <a:t>URL:https://en.wikipedia.org/wiki/Transition_system</a:t>
            </a:r>
          </a:p>
          <a:p>
            <a:pPr marL="0" indent="0">
              <a:buNone/>
            </a:pPr>
            <a:endParaRPr lang="en-IN" dirty="0"/>
          </a:p>
          <a:p>
            <a:pPr marL="0" indent="0">
              <a:buNone/>
            </a:pPr>
            <a:r>
              <a:rPr lang="en-IN" dirty="0"/>
              <a:t>[3]Website </a:t>
            </a:r>
            <a:r>
              <a:rPr lang="en-IN" dirty="0" err="1"/>
              <a:t>title:Andrea.burattin.net</a:t>
            </a:r>
            <a:endParaRPr lang="en-IN" dirty="0"/>
          </a:p>
          <a:p>
            <a:pPr marL="0" indent="0">
              <a:buNone/>
            </a:pPr>
            <a:r>
              <a:rPr lang="en-IN" dirty="0"/>
              <a:t>URL:https://andrea.burattin.net/public-files/publications/2018-computing.pdf</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88488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38150" y="609600"/>
            <a:ext cx="10125347" cy="5406781"/>
          </a:xfrm>
        </p:spPr>
        <p:txBody>
          <a:bodyPr/>
          <a:lstStyle/>
          <a:p>
            <a:pPr marL="0" indent="0">
              <a:buNone/>
            </a:pPr>
            <a:r>
              <a:rPr lang="en-IN" dirty="0"/>
              <a:t>[4]Article </a:t>
            </a:r>
            <a:r>
              <a:rPr lang="en-IN" dirty="0" err="1"/>
              <a:t>title:Support</a:t>
            </a:r>
            <a:r>
              <a:rPr lang="en-IN" dirty="0"/>
              <a:t> Vector Regression Or SVR</a:t>
            </a:r>
            <a:endParaRPr lang="en-US" dirty="0"/>
          </a:p>
          <a:p>
            <a:pPr marL="0" indent="0">
              <a:buNone/>
            </a:pPr>
            <a:r>
              <a:rPr lang="en-IN" dirty="0"/>
              <a:t>Website </a:t>
            </a:r>
            <a:r>
              <a:rPr lang="en-IN" dirty="0" err="1"/>
              <a:t>title:Medium</a:t>
            </a:r>
            <a:endParaRPr lang="en-IN" dirty="0"/>
          </a:p>
          <a:p>
            <a:pPr marL="0" indent="0">
              <a:buNone/>
            </a:pPr>
            <a:r>
              <a:rPr lang="en-IN" dirty="0"/>
              <a:t>URL:https://medium.com/coinmonks/support-vector-regression-or-svr-8eb3acf6d0ff </a:t>
            </a:r>
          </a:p>
          <a:p>
            <a:pPr marL="0" indent="0">
              <a:buNone/>
            </a:pPr>
            <a:endParaRPr lang="en-IN" dirty="0"/>
          </a:p>
          <a:p>
            <a:pPr marL="0" indent="0">
              <a:buNone/>
            </a:pPr>
            <a:r>
              <a:rPr lang="en-IN" dirty="0"/>
              <a:t>[5]Article title:</a:t>
            </a:r>
            <a:r>
              <a:rPr lang="en-US" dirty="0"/>
              <a:t>How Naive Bayes Algorithm Works? (with example and full code) | ML+</a:t>
            </a:r>
          </a:p>
          <a:p>
            <a:pPr marL="0" indent="0">
              <a:buNone/>
            </a:pPr>
            <a:r>
              <a:rPr lang="en-IN" dirty="0"/>
              <a:t>Website </a:t>
            </a:r>
            <a:r>
              <a:rPr lang="en-IN" dirty="0" err="1"/>
              <a:t>title:Machine</a:t>
            </a:r>
            <a:r>
              <a:rPr lang="en-IN" dirty="0"/>
              <a:t> Learning Plus</a:t>
            </a:r>
          </a:p>
          <a:p>
            <a:pPr marL="0" indent="0">
              <a:buNone/>
            </a:pPr>
            <a:r>
              <a:rPr lang="en-IN" dirty="0"/>
              <a:t>URL:https://www.machinelearningplus.com/predictive-modeling/how-naive-bayes-algorithm-works-with-  example-and-full-code/</a:t>
            </a:r>
          </a:p>
          <a:p>
            <a:pPr marL="0" indent="0">
              <a:buNone/>
            </a:pPr>
            <a:endParaRPr lang="en-IN" dirty="0"/>
          </a:p>
          <a:p>
            <a:pPr marL="0" indent="0">
              <a:buNone/>
            </a:pPr>
            <a:r>
              <a:rPr lang="en-IN" dirty="0"/>
              <a:t>[6]Website </a:t>
            </a:r>
            <a:r>
              <a:rPr lang="en-IN" dirty="0" err="1"/>
              <a:t>title:Processmining.org</a:t>
            </a:r>
            <a:endParaRPr lang="en-IN" dirty="0"/>
          </a:p>
          <a:p>
            <a:pPr marL="0" indent="0">
              <a:buNone/>
            </a:pPr>
            <a:r>
              <a:rPr lang="en-IN" dirty="0"/>
              <a:t>URL:http://www.processmining.org/_media/publications/time-prediction-is-p608.pdf</a:t>
            </a:r>
          </a:p>
          <a:p>
            <a:pPr marL="0" indent="0">
              <a:buNone/>
            </a:pPr>
            <a:endParaRPr lang="en-IN" dirty="0"/>
          </a:p>
          <a:p>
            <a:pPr marL="0" indent="0">
              <a:buNone/>
            </a:pPr>
            <a:r>
              <a:rPr lang="en-IN" dirty="0"/>
              <a:t>[7]Article </a:t>
            </a:r>
            <a:r>
              <a:rPr lang="en-IN" dirty="0" err="1"/>
              <a:t>title:Python</a:t>
            </a:r>
            <a:r>
              <a:rPr lang="en-IN" dirty="0"/>
              <a:t> Program for </a:t>
            </a:r>
            <a:r>
              <a:rPr lang="en-IN" dirty="0" err="1"/>
              <a:t>Dijkstra's</a:t>
            </a:r>
            <a:r>
              <a:rPr lang="en-IN" dirty="0"/>
              <a:t> shortest path algorithm | Greedy Algo-7 – </a:t>
            </a:r>
            <a:r>
              <a:rPr lang="en-IN" dirty="0" err="1"/>
              <a:t>GeeksforGeeks</a:t>
            </a:r>
            <a:endParaRPr lang="en-IN" dirty="0"/>
          </a:p>
          <a:p>
            <a:pPr marL="0" indent="0">
              <a:buNone/>
            </a:pPr>
            <a:r>
              <a:rPr lang="en-IN" dirty="0"/>
              <a:t>Website </a:t>
            </a:r>
            <a:r>
              <a:rPr lang="en-IN" dirty="0" err="1"/>
              <a:t>title:GeeksforGeeks</a:t>
            </a:r>
            <a:endParaRPr lang="en-IN" dirty="0"/>
          </a:p>
          <a:p>
            <a:pPr marL="0" indent="0">
              <a:buNone/>
            </a:pPr>
            <a:r>
              <a:rPr lang="en-IN" dirty="0"/>
              <a:t>URL:https://www.geeksforgeeks.org/python-program-for-dijkstras-shortest-path-algorithm-greedy-algo-7/</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Tree>
    <p:extLst>
      <p:ext uri="{BB962C8B-B14F-4D97-AF65-F5344CB8AC3E}">
        <p14:creationId xmlns:p14="http://schemas.microsoft.com/office/powerpoint/2010/main" val="64612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7F2D-E594-4CCA-8466-B1006E2A8A15}"/>
              </a:ext>
            </a:extLst>
          </p:cNvPr>
          <p:cNvSpPr>
            <a:spLocks noGrp="1"/>
          </p:cNvSpPr>
          <p:nvPr>
            <p:ph type="title"/>
          </p:nvPr>
        </p:nvSpPr>
        <p:spPr>
          <a:xfrm>
            <a:off x="2451652" y="2703443"/>
            <a:ext cx="12427225" cy="1200329"/>
          </a:xfrm>
        </p:spPr>
        <p:txBody>
          <a:bodyPr/>
          <a:lstStyle/>
          <a:p>
            <a:r>
              <a:rPr lang="en-IN" sz="8000" dirty="0"/>
              <a:t>THANKYOU!!!</a:t>
            </a:r>
          </a:p>
        </p:txBody>
      </p:sp>
      <p:sp>
        <p:nvSpPr>
          <p:cNvPr id="3" name="Slide Number Placeholder 2">
            <a:extLst>
              <a:ext uri="{FF2B5EF4-FFF2-40B4-BE49-F238E27FC236}">
                <a16:creationId xmlns:a16="http://schemas.microsoft.com/office/drawing/2014/main" id="{2B349CF0-C905-4CA8-A309-15612DD8D554}"/>
              </a:ext>
            </a:extLst>
          </p:cNvPr>
          <p:cNvSpPr>
            <a:spLocks noGrp="1"/>
          </p:cNvSpPr>
          <p:nvPr>
            <p:ph type="sldNum" sz="quarter" idx="12"/>
          </p:nvPr>
        </p:nvSpPr>
        <p:spPr/>
        <p:txBody>
          <a:bodyPr/>
          <a:lstStyle/>
          <a:p>
            <a:fld id="{C263D6C4-4840-40CC-AC84-17E24B3B7BDE}" type="slidenum">
              <a:rPr lang="en-US" noProof="0" smtClean="0"/>
              <a:pPr/>
              <a:t>25</a:t>
            </a:fld>
            <a:endParaRPr lang="en-US" noProof="0" dirty="0"/>
          </a:p>
        </p:txBody>
      </p:sp>
    </p:spTree>
    <p:extLst>
      <p:ext uri="{BB962C8B-B14F-4D97-AF65-F5344CB8AC3E}">
        <p14:creationId xmlns:p14="http://schemas.microsoft.com/office/powerpoint/2010/main" val="98101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chemeClr val="accent2"/>
                </a:solidFill>
                <a:latin typeface="Rockwell" panose="02060603020205020403" pitchFamily="18" charset="0"/>
              </a:rPr>
              <a:t>Process Mining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3666213"/>
            <a:ext cx="10118997" cy="4093243"/>
          </a:xfrm>
        </p:spPr>
        <p:txBody>
          <a:bodyPr/>
          <a:lstStyle/>
          <a:p>
            <a:r>
              <a:rPr lang="en-US" dirty="0"/>
              <a:t>Discovery, which takes an event log and produces a process model without using any prior information, with the help of Process Mining algorithms.</a:t>
            </a:r>
          </a:p>
          <a:p>
            <a:endParaRPr lang="en-US" dirty="0"/>
          </a:p>
          <a:p>
            <a:r>
              <a:rPr lang="en-US" dirty="0"/>
              <a:t>Conformance, where the event records and the corresponding process models are compared, and the resulting coincidences or differences are identified, in order to diagnose the deviations or inefficiencies between the process model derivative business and ideal processes.</a:t>
            </a:r>
          </a:p>
          <a:p>
            <a:endParaRPr lang="en-US" dirty="0"/>
          </a:p>
          <a:p>
            <a:r>
              <a:rPr lang="en-US" dirty="0"/>
              <a:t>Enhancement, where the process models are adapted and improved according to the data of the real process.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p:cNvSpPr txBox="1"/>
          <p:nvPr/>
        </p:nvSpPr>
        <p:spPr>
          <a:xfrm>
            <a:off x="444500" y="1772170"/>
            <a:ext cx="7010400" cy="1200329"/>
          </a:xfrm>
          <a:prstGeom prst="rect">
            <a:avLst/>
          </a:prstGeom>
          <a:noFill/>
        </p:spPr>
        <p:txBody>
          <a:bodyPr wrap="square" rtlCol="0">
            <a:spAutoFit/>
          </a:bodyPr>
          <a:lstStyle/>
          <a:p>
            <a:r>
              <a:rPr lang="en-US" dirty="0">
                <a:solidFill>
                  <a:schemeClr val="bg1"/>
                </a:solidFill>
              </a:rPr>
              <a:t>Process Mining is a process analysis method that aims to discover, monitor and improve real processes by extracting knowledge easily from available event logs in the systems of current information of an organization.</a:t>
            </a:r>
            <a:endParaRPr lang="en-IN" dirty="0">
              <a:solidFill>
                <a:schemeClr val="bg1"/>
              </a:solidFill>
            </a:endParaRPr>
          </a:p>
        </p:txBody>
      </p:sp>
    </p:spTree>
    <p:extLst>
      <p:ext uri="{BB962C8B-B14F-4D97-AF65-F5344CB8AC3E}">
        <p14:creationId xmlns:p14="http://schemas.microsoft.com/office/powerpoint/2010/main" val="336728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626070" y="263434"/>
            <a:ext cx="7781544" cy="859055"/>
          </a:xfrm>
        </p:spPr>
        <p:txBody>
          <a:bodyPr/>
          <a:lstStyle/>
          <a:p>
            <a:r>
              <a:rPr lang="en-US" dirty="0">
                <a:solidFill>
                  <a:schemeClr val="accent2"/>
                </a:solidFill>
                <a:latin typeface="Rockwell" panose="02060603020205020403" pitchFamily="18" charset="0"/>
              </a:rPr>
              <a:t>Transition System</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509631" y="1466935"/>
            <a:ext cx="8346985" cy="1393372"/>
          </a:xfrm>
        </p:spPr>
        <p:txBody>
          <a:bodyPr>
            <a:noAutofit/>
          </a:bodyPr>
          <a:lstStyle/>
          <a:p>
            <a:r>
              <a:rPr lang="en-US" sz="1800" dirty="0"/>
              <a:t>A transition system consists of a set of configurations and a collection of transitions. Transition systems are used to describe dynamic processes with configurations representing states and transitions saying how to go from state to state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651" y="3204754"/>
            <a:ext cx="5406662" cy="2717800"/>
          </a:xfrm>
          <a:prstGeom prst="rect">
            <a:avLst/>
          </a:prstGeom>
        </p:spPr>
      </p:pic>
      <p:sp>
        <p:nvSpPr>
          <p:cNvPr id="8" name="TextBox 7"/>
          <p:cNvSpPr txBox="1"/>
          <p:nvPr/>
        </p:nvSpPr>
        <p:spPr>
          <a:xfrm>
            <a:off x="2626070" y="6114778"/>
            <a:ext cx="4985221" cy="369332"/>
          </a:xfrm>
          <a:prstGeom prst="rect">
            <a:avLst/>
          </a:prstGeom>
          <a:noFill/>
        </p:spPr>
        <p:txBody>
          <a:bodyPr wrap="square" rtlCol="0">
            <a:spAutoFit/>
          </a:bodyPr>
          <a:lstStyle/>
          <a:p>
            <a:pPr algn="ctr"/>
            <a:r>
              <a:rPr lang="en-IN" dirty="0">
                <a:solidFill>
                  <a:schemeClr val="bg1"/>
                </a:solidFill>
              </a:rPr>
              <a:t>Transition System</a:t>
            </a:r>
          </a:p>
        </p:txBody>
      </p:sp>
    </p:spTree>
    <p:extLst>
      <p:ext uri="{BB962C8B-B14F-4D97-AF65-F5344CB8AC3E}">
        <p14:creationId xmlns:p14="http://schemas.microsoft.com/office/powerpoint/2010/main" val="57985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IN" sz="3600" b="0" dirty="0">
                <a:solidFill>
                  <a:schemeClr val="accent2"/>
                </a:solidFill>
                <a:latin typeface="Rockwell" panose="02060603020205020403" pitchFamily="18" charset="0"/>
              </a:rPr>
              <a:t>Data Preprocessing </a:t>
            </a:r>
            <a:endParaRPr lang="en-US" sz="3600" dirty="0">
              <a:solidFill>
                <a:schemeClr val="accent2"/>
              </a:solidFill>
              <a:latin typeface="Rockwell" panose="02060603020205020403" pitchFamily="18" charset="0"/>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90039" y="1796073"/>
            <a:ext cx="6718300" cy="621426"/>
          </a:xfrm>
        </p:spPr>
        <p:txBody>
          <a:bodyPr/>
          <a:lstStyle/>
          <a:p>
            <a:pPr marL="0" indent="0">
              <a:buNone/>
            </a:pPr>
            <a:r>
              <a:rPr lang="en-US" dirty="0"/>
              <a:t>The data is in XES format. So, we have converted it into a python readable format that is in the .csv file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Box 2"/>
          <p:cNvSpPr txBox="1"/>
          <p:nvPr/>
        </p:nvSpPr>
        <p:spPr>
          <a:xfrm>
            <a:off x="600892" y="2969623"/>
            <a:ext cx="4362994" cy="461665"/>
          </a:xfrm>
          <a:prstGeom prst="rect">
            <a:avLst/>
          </a:prstGeom>
          <a:noFill/>
        </p:spPr>
        <p:txBody>
          <a:bodyPr wrap="square" rtlCol="0">
            <a:spAutoFit/>
          </a:bodyPr>
          <a:lstStyle/>
          <a:p>
            <a:r>
              <a:rPr lang="en-IN" sz="2400" dirty="0">
                <a:solidFill>
                  <a:schemeClr val="accent2"/>
                </a:solidFill>
                <a:latin typeface="Rockwell" panose="02060603020205020403" pitchFamily="18" charset="0"/>
              </a:rPr>
              <a:t>One Hot Encoding</a:t>
            </a:r>
          </a:p>
        </p:txBody>
      </p:sp>
      <p:sp>
        <p:nvSpPr>
          <p:cNvPr id="5" name="TextBox 4"/>
          <p:cNvSpPr txBox="1"/>
          <p:nvPr/>
        </p:nvSpPr>
        <p:spPr>
          <a:xfrm>
            <a:off x="679269" y="3983412"/>
            <a:ext cx="6339840" cy="1200329"/>
          </a:xfrm>
          <a:prstGeom prst="rect">
            <a:avLst/>
          </a:prstGeom>
          <a:noFill/>
        </p:spPr>
        <p:txBody>
          <a:bodyPr wrap="square" rtlCol="0">
            <a:spAutoFit/>
          </a:bodyPr>
          <a:lstStyle/>
          <a:p>
            <a:r>
              <a:rPr lang="en-US" dirty="0">
                <a:solidFill>
                  <a:schemeClr val="bg1"/>
                </a:solidFill>
              </a:rPr>
              <a:t>one hot encoder  takes the number of different types for a feature and assigns a value to each kind, now one hot coded vector for that type of feature consist of 0s with 1 at the position of its value</a:t>
            </a:r>
            <a:endParaRPr lang="en-IN" dirty="0">
              <a:solidFill>
                <a:schemeClr val="bg1"/>
              </a:solidFill>
            </a:endParaRPr>
          </a:p>
        </p:txBody>
      </p:sp>
    </p:spTree>
    <p:extLst>
      <p:ext uri="{BB962C8B-B14F-4D97-AF65-F5344CB8AC3E}">
        <p14:creationId xmlns:p14="http://schemas.microsoft.com/office/powerpoint/2010/main" val="148701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968273" y="361407"/>
            <a:ext cx="5283927" cy="1240972"/>
          </a:xfrm>
        </p:spPr>
        <p:txBody>
          <a:bodyPr>
            <a:normAutofit/>
          </a:bodyPr>
          <a:lstStyle/>
          <a:p>
            <a:r>
              <a:rPr lang="en-US" sz="4000" dirty="0">
                <a:solidFill>
                  <a:schemeClr val="accent2"/>
                </a:solidFill>
                <a:latin typeface="Rockwell" panose="02060603020205020403" pitchFamily="18" charset="0"/>
              </a:rPr>
              <a:t>Algorithms Used</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4" name="Text Placeholder 5">
            <a:extLst>
              <a:ext uri="{FF2B5EF4-FFF2-40B4-BE49-F238E27FC236}">
                <a16:creationId xmlns:a16="http://schemas.microsoft.com/office/drawing/2014/main" id="{000A9570-5EF6-4AFB-9FCA-7C8998E3FEB1}"/>
              </a:ext>
            </a:extLst>
          </p:cNvPr>
          <p:cNvSpPr txBox="1">
            <a:spLocks/>
          </p:cNvSpPr>
          <p:nvPr/>
        </p:nvSpPr>
        <p:spPr>
          <a:xfrm>
            <a:off x="749299" y="3492863"/>
            <a:ext cx="7654472" cy="3187337"/>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bg1"/>
                </a:solidFill>
              </a:rPr>
              <a:t>Support Vector Regression</a:t>
            </a:r>
          </a:p>
          <a:p>
            <a:pPr marL="0" indent="0">
              <a:buNone/>
            </a:pPr>
            <a:endParaRPr lang="en-IN" dirty="0">
              <a:solidFill>
                <a:schemeClr val="bg1"/>
              </a:solidFill>
            </a:endParaRPr>
          </a:p>
          <a:p>
            <a:r>
              <a:rPr lang="en-IN" dirty="0">
                <a:solidFill>
                  <a:schemeClr val="bg1"/>
                </a:solidFill>
              </a:rPr>
              <a:t>Naive Bayes</a:t>
            </a:r>
          </a:p>
          <a:p>
            <a:pPr marL="0" indent="0">
              <a:buNone/>
            </a:pPr>
            <a:endParaRPr lang="en-IN" dirty="0">
              <a:solidFill>
                <a:schemeClr val="bg1"/>
              </a:solidFill>
            </a:endParaRPr>
          </a:p>
          <a:p>
            <a:r>
              <a:rPr lang="en-IN" dirty="0" err="1">
                <a:solidFill>
                  <a:schemeClr val="bg1"/>
                </a:solidFill>
              </a:rPr>
              <a:t>Dijkstra’s</a:t>
            </a:r>
            <a:r>
              <a:rPr lang="en-IN" dirty="0">
                <a:solidFill>
                  <a:schemeClr val="bg1"/>
                </a:solidFill>
              </a:rPr>
              <a:t> shortest path</a:t>
            </a:r>
            <a:br>
              <a:rPr lang="en-US" dirty="0"/>
            </a:br>
            <a:br>
              <a:rPr lang="en-US" dirty="0"/>
            </a:br>
            <a:endParaRPr lang="en-US" dirty="0"/>
          </a:p>
        </p:txBody>
      </p:sp>
    </p:spTree>
    <p:extLst>
      <p:ext uri="{BB962C8B-B14F-4D97-AF65-F5344CB8AC3E}">
        <p14:creationId xmlns:p14="http://schemas.microsoft.com/office/powerpoint/2010/main" val="329450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52548" y="1916206"/>
            <a:ext cx="8734697" cy="4319131"/>
          </a:xfrm>
        </p:spPr>
        <p:txBody>
          <a:bodyPr>
            <a:noAutofit/>
          </a:bodyPr>
          <a:lstStyle/>
          <a:p>
            <a:r>
              <a:rPr lang="en-US" dirty="0"/>
              <a:t>In SVR we try to fit the error within a certain threshold.</a:t>
            </a:r>
          </a:p>
          <a:p>
            <a:r>
              <a:rPr lang="en-US" dirty="0"/>
              <a:t>Terms used in SVR are</a:t>
            </a:r>
          </a:p>
          <a:p>
            <a:endParaRPr lang="en-US" dirty="0"/>
          </a:p>
          <a:p>
            <a:pPr marL="285750" indent="-285750">
              <a:buFont typeface="Arial" panose="020B0604020202020204" pitchFamily="34" charset="0"/>
              <a:buChar char="•"/>
            </a:pPr>
            <a:r>
              <a:rPr lang="en-US" b="1" dirty="0"/>
              <a:t>Kernel</a:t>
            </a:r>
            <a:r>
              <a:rPr lang="en-US" dirty="0"/>
              <a:t>: The function used to map a lower dimensional data into a higher dimensional data.</a:t>
            </a:r>
          </a:p>
          <a:p>
            <a:pPr marL="285750" indent="-285750">
              <a:buFont typeface="Arial" panose="020B0604020202020204" pitchFamily="34" charset="0"/>
              <a:buChar char="•"/>
            </a:pPr>
            <a:r>
              <a:rPr lang="en-US" b="1" dirty="0"/>
              <a:t>Hyperplane</a:t>
            </a:r>
            <a:r>
              <a:rPr lang="en-US" dirty="0"/>
              <a:t>: In SVM this is basically the separation line between the data classes. Although in SVR we define it as the line that will help us predict the continuous value or target value.</a:t>
            </a:r>
          </a:p>
          <a:p>
            <a:pPr marL="285750" indent="-285750">
              <a:buFont typeface="Arial" panose="020B0604020202020204" pitchFamily="34" charset="0"/>
              <a:buChar char="•"/>
            </a:pPr>
            <a:r>
              <a:rPr lang="en-US" b="1" dirty="0"/>
              <a:t>Boundary line</a:t>
            </a:r>
            <a:r>
              <a:rPr lang="en-US" dirty="0"/>
              <a:t>:  In SVR, there are two lines other than hyperplane which create a margin. The support vectors can be on the boundary lines or outside it. This boundary line separates the two classes.</a:t>
            </a:r>
          </a:p>
          <a:p>
            <a:pPr marL="285750" indent="-285750">
              <a:buFont typeface="Arial" panose="020B0604020202020204" pitchFamily="34" charset="0"/>
              <a:buChar char="•"/>
            </a:pPr>
            <a:r>
              <a:rPr lang="en-US" b="1" dirty="0"/>
              <a:t>Support vectors</a:t>
            </a:r>
            <a:r>
              <a:rPr lang="en-US" dirty="0"/>
              <a:t>: These are the data points which are closest to the boundary. The distance of the points is minimum or least.</a:t>
            </a:r>
            <a:br>
              <a:rPr lang="en-US" i="1" dirty="0"/>
            </a:br>
            <a:br>
              <a:rPr lang="en-US" sz="2000" i="1" dirty="0"/>
            </a:b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itle 3"/>
          <p:cNvSpPr>
            <a:spLocks noGrp="1"/>
          </p:cNvSpPr>
          <p:nvPr>
            <p:ph type="title"/>
          </p:nvPr>
        </p:nvSpPr>
        <p:spPr>
          <a:xfrm>
            <a:off x="1812435" y="383176"/>
            <a:ext cx="7781544" cy="859055"/>
          </a:xfrm>
        </p:spPr>
        <p:txBody>
          <a:bodyPr>
            <a:noAutofit/>
          </a:bodyPr>
          <a:lstStyle/>
          <a:p>
            <a:pPr algn="ctr">
              <a:lnSpc>
                <a:spcPct val="100000"/>
              </a:lnSpc>
            </a:pPr>
            <a:r>
              <a:rPr lang="en-IN" sz="3600" b="0" dirty="0">
                <a:solidFill>
                  <a:schemeClr val="accent2"/>
                </a:solidFill>
                <a:latin typeface="Rockwell" panose="02060603020205020403" pitchFamily="18" charset="0"/>
              </a:rPr>
              <a:t>Support Vector Regression</a:t>
            </a:r>
            <a:endParaRPr lang="en-IN" sz="3600" dirty="0">
              <a:solidFill>
                <a:schemeClr val="accent2"/>
              </a:solidFill>
              <a:latin typeface="Rockwell" panose="02060603020205020403" pitchFamily="18" charset="0"/>
            </a:endParaRPr>
          </a:p>
        </p:txBody>
      </p:sp>
    </p:spTree>
    <p:extLst>
      <p:ext uri="{BB962C8B-B14F-4D97-AF65-F5344CB8AC3E}">
        <p14:creationId xmlns:p14="http://schemas.microsoft.com/office/powerpoint/2010/main" val="49486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8343" y="1437235"/>
            <a:ext cx="8734697" cy="4319131"/>
          </a:xfrm>
        </p:spPr>
        <p:txBody>
          <a:bodyPr>
            <a:noAutofit/>
          </a:bodyPr>
          <a:lstStyle/>
          <a:p>
            <a:br>
              <a:rPr lang="en-US" i="1" dirty="0"/>
            </a:br>
            <a:br>
              <a:rPr lang="en-US" sz="2000" i="1" dirty="0"/>
            </a:b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7" name="Rectangle 6"/>
          <p:cNvSpPr/>
          <p:nvPr/>
        </p:nvSpPr>
        <p:spPr>
          <a:xfrm>
            <a:off x="557349" y="1600089"/>
            <a:ext cx="8203474" cy="646331"/>
          </a:xfrm>
          <a:prstGeom prst="rect">
            <a:avLst/>
          </a:prstGeom>
        </p:spPr>
        <p:txBody>
          <a:bodyPr wrap="square">
            <a:spAutoFit/>
          </a:bodyPr>
          <a:lstStyle/>
          <a:p>
            <a:r>
              <a:rPr lang="en-US" dirty="0">
                <a:solidFill>
                  <a:schemeClr val="accent1">
                    <a:lumMod val="20000"/>
                    <a:lumOff val="80000"/>
                  </a:schemeClr>
                </a:solidFill>
              </a:rPr>
              <a:t>For non-linear SVR, the kernel functions transform the data into a higher dimensional feature space to make it possible to perform the linear separation.</a:t>
            </a:r>
            <a:endParaRPr lang="en-IN" dirty="0">
              <a:solidFill>
                <a:schemeClr val="accent1">
                  <a:lumMod val="20000"/>
                  <a:lumOff val="8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121" y="3230880"/>
            <a:ext cx="2917400" cy="230777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16" y="2915353"/>
            <a:ext cx="4262858" cy="2623297"/>
          </a:xfrm>
          <a:prstGeom prst="rect">
            <a:avLst/>
          </a:prstGeom>
        </p:spPr>
      </p:pic>
      <p:sp>
        <p:nvSpPr>
          <p:cNvPr id="12" name="TextBox 11"/>
          <p:cNvSpPr txBox="1"/>
          <p:nvPr/>
        </p:nvSpPr>
        <p:spPr>
          <a:xfrm>
            <a:off x="939171" y="5701997"/>
            <a:ext cx="3910148" cy="369332"/>
          </a:xfrm>
          <a:prstGeom prst="rect">
            <a:avLst/>
          </a:prstGeom>
          <a:noFill/>
        </p:spPr>
        <p:txBody>
          <a:bodyPr wrap="square" rtlCol="0">
            <a:spAutoFit/>
          </a:bodyPr>
          <a:lstStyle/>
          <a:p>
            <a:pPr algn="ctr"/>
            <a:r>
              <a:rPr lang="en-IN" dirty="0">
                <a:solidFill>
                  <a:schemeClr val="bg1"/>
                </a:solidFill>
              </a:rPr>
              <a:t>Example of Hyper Plane</a:t>
            </a:r>
          </a:p>
        </p:txBody>
      </p:sp>
      <p:sp>
        <p:nvSpPr>
          <p:cNvPr id="13" name="TextBox 12"/>
          <p:cNvSpPr txBox="1"/>
          <p:nvPr/>
        </p:nvSpPr>
        <p:spPr>
          <a:xfrm>
            <a:off x="6094346" y="5701997"/>
            <a:ext cx="2690949" cy="369332"/>
          </a:xfrm>
          <a:prstGeom prst="rect">
            <a:avLst/>
          </a:prstGeom>
          <a:noFill/>
        </p:spPr>
        <p:txBody>
          <a:bodyPr wrap="square" rtlCol="0">
            <a:spAutoFit/>
          </a:bodyPr>
          <a:lstStyle/>
          <a:p>
            <a:pPr algn="ctr"/>
            <a:r>
              <a:rPr lang="en-IN" dirty="0">
                <a:solidFill>
                  <a:schemeClr val="bg1"/>
                </a:solidFill>
              </a:rPr>
              <a:t>Kernel Functions</a:t>
            </a:r>
          </a:p>
        </p:txBody>
      </p:sp>
    </p:spTree>
    <p:extLst>
      <p:ext uri="{BB962C8B-B14F-4D97-AF65-F5344CB8AC3E}">
        <p14:creationId xmlns:p14="http://schemas.microsoft.com/office/powerpoint/2010/main" val="389300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3805" y="1907177"/>
            <a:ext cx="8969829" cy="3927565"/>
          </a:xfrm>
        </p:spPr>
        <p:txBody>
          <a:bodyPr>
            <a:noAutofit/>
          </a:bodyPr>
          <a:lstStyle/>
          <a:p>
            <a:r>
              <a:rPr lang="en-US" dirty="0"/>
              <a:t>Naive Bayes classifiers are a collection of classification algorithms based on Bayes Theorem.</a:t>
            </a:r>
          </a:p>
          <a:p>
            <a:r>
              <a:rPr lang="en-US" dirty="0"/>
              <a:t>It is a family of algorithms where all of them share a common principle, i.e., every pair of features being classified is independent of each other.</a:t>
            </a:r>
          </a:p>
          <a:p>
            <a:r>
              <a:rPr lang="en-US" dirty="0"/>
              <a:t>The Bayes Rule is a way of going from P(X|Y), known from the training dataset, to find P(Y|X).</a:t>
            </a:r>
          </a:p>
          <a:p>
            <a:endParaRPr lang="en-US" dirty="0"/>
          </a:p>
          <a:p>
            <a:pPr algn="ctr"/>
            <a:r>
              <a:rPr lang="en-US" dirty="0"/>
              <a:t>• Bayes Rule, P(Y |X) = P(X|Y ) ∗ P(Y ) /P(X)</a:t>
            </a:r>
          </a:p>
          <a:p>
            <a:endParaRPr lang="en-US" dirty="0"/>
          </a:p>
          <a:p>
            <a:r>
              <a:rPr lang="en-US" dirty="0"/>
              <a:t>In real world, we typically have multiple X variables. Since all the </a:t>
            </a:r>
            <a:r>
              <a:rPr lang="en-US" dirty="0" err="1"/>
              <a:t>Xs</a:t>
            </a:r>
            <a:r>
              <a:rPr lang="en-US" dirty="0"/>
              <a:t> are assumed to be independent of each other, we can just multiply the likelihood of all the X’s.</a:t>
            </a:r>
          </a:p>
          <a:p>
            <a:br>
              <a:rPr lang="en-US" dirty="0"/>
            </a:br>
            <a:br>
              <a:rPr lang="en-US" sz="2000" dirty="0"/>
            </a:br>
            <a:br>
              <a:rPr lang="en-US" sz="2000" dirty="0"/>
            </a:br>
            <a:endParaRPr lang="en-IN" sz="20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itle 3"/>
          <p:cNvSpPr>
            <a:spLocks noGrp="1"/>
          </p:cNvSpPr>
          <p:nvPr>
            <p:ph type="title"/>
          </p:nvPr>
        </p:nvSpPr>
        <p:spPr>
          <a:xfrm>
            <a:off x="1821144" y="505096"/>
            <a:ext cx="7781544" cy="859055"/>
          </a:xfrm>
        </p:spPr>
        <p:txBody>
          <a:bodyPr>
            <a:noAutofit/>
          </a:bodyPr>
          <a:lstStyle/>
          <a:p>
            <a:pPr algn="ctr">
              <a:lnSpc>
                <a:spcPct val="100000"/>
              </a:lnSpc>
            </a:pPr>
            <a:r>
              <a:rPr lang="en-IN" sz="3600" b="0" dirty="0">
                <a:solidFill>
                  <a:schemeClr val="accent2"/>
                </a:solidFill>
                <a:latin typeface="Rockwell" panose="02060603020205020403" pitchFamily="18" charset="0"/>
              </a:rPr>
              <a:t>Naive Bayes</a:t>
            </a:r>
            <a:endParaRPr lang="en-IN" sz="3600" dirty="0">
              <a:solidFill>
                <a:schemeClr val="accent2"/>
              </a:solidFill>
              <a:latin typeface="Rockwell" panose="02060603020205020403" pitchFamily="18" charset="0"/>
            </a:endParaRPr>
          </a:p>
        </p:txBody>
      </p:sp>
    </p:spTree>
    <p:extLst>
      <p:ext uri="{BB962C8B-B14F-4D97-AF65-F5344CB8AC3E}">
        <p14:creationId xmlns:p14="http://schemas.microsoft.com/office/powerpoint/2010/main" val="1168840448"/>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www.w3.org/XML/1998/namespace"/>
    <ds:schemaRef ds:uri="http://purl.org/dc/term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16c05727-aa75-4e4a-9b5f-8a80a1165891"/>
    <ds:schemaRef ds:uri="71af3243-3dd4-4a8d-8c0d-dd76da1f02a5"/>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1902</Words>
  <Application>Microsoft Office PowerPoint</Application>
  <PresentationFormat>Widescreen</PresentationFormat>
  <Paragraphs>188</Paragraphs>
  <Slides>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Rockwell</vt:lpstr>
      <vt:lpstr>Tahoma</vt:lpstr>
      <vt:lpstr>Trade Gothic LT Pro</vt:lpstr>
      <vt:lpstr>Trebuchet MS</vt:lpstr>
      <vt:lpstr>Office Theme</vt:lpstr>
      <vt:lpstr>Equation</vt:lpstr>
      <vt:lpstr>Data Aware Transition Systems for Prediction in Business Processes</vt:lpstr>
      <vt:lpstr>About the Project</vt:lpstr>
      <vt:lpstr>Process Mining</vt:lpstr>
      <vt:lpstr>Transition System</vt:lpstr>
      <vt:lpstr>Data Preprocessing </vt:lpstr>
      <vt:lpstr>Algorithms Used</vt:lpstr>
      <vt:lpstr>Support Vector Regression</vt:lpstr>
      <vt:lpstr>PowerPoint Presentation</vt:lpstr>
      <vt:lpstr>Naive Bayes</vt:lpstr>
      <vt:lpstr>Dijkstra’s Algorithm</vt:lpstr>
      <vt:lpstr>Techniques Used</vt:lpstr>
      <vt:lpstr>VDA</vt:lpstr>
      <vt:lpstr>Simple Regression</vt:lpstr>
      <vt:lpstr>Regression with Contextual Information</vt:lpstr>
      <vt:lpstr>Data Aware Transition System</vt:lpstr>
      <vt:lpstr>Future Activity Prediction</vt:lpstr>
      <vt:lpstr>Techniques Used</vt:lpstr>
      <vt:lpstr>Experimental Results</vt:lpstr>
      <vt:lpstr>MAPE  Values</vt:lpstr>
      <vt:lpstr>RMSPE  Values</vt:lpstr>
      <vt:lpstr>PowerPoint Presentation</vt:lpstr>
      <vt:lpstr>Conclusion</vt:lpstr>
      <vt:lpstr>References</vt:lpstr>
      <vt:lpstr>PowerPoint Presentation</vt:lpstr>
      <vt:lpstr>THANKYOU!!!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2019-05-02T15:35:05Z</dcterms:created>
  <dcterms:modified xsi:type="dcterms:W3CDTF">2021-09-21T10:14:13Z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