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8"/>
  </p:notesMasterIdLst>
  <p:sldIdLst>
    <p:sldId id="256" r:id="rId2"/>
    <p:sldId id="272" r:id="rId3"/>
    <p:sldId id="257" r:id="rId4"/>
    <p:sldId id="261" r:id="rId5"/>
    <p:sldId id="259" r:id="rId6"/>
    <p:sldId id="262" r:id="rId7"/>
    <p:sldId id="263" r:id="rId8"/>
    <p:sldId id="264" r:id="rId9"/>
    <p:sldId id="265" r:id="rId10"/>
    <p:sldId id="266" r:id="rId11"/>
    <p:sldId id="267" r:id="rId12"/>
    <p:sldId id="268" r:id="rId13"/>
    <p:sldId id="269" r:id="rId14"/>
    <p:sldId id="270" r:id="rId15"/>
    <p:sldId id="271" r:id="rId16"/>
    <p:sldId id="260"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7/8/2021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3190173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15</a:t>
            </a:fld>
            <a:endParaRPr lang="en-US"/>
          </a:p>
        </p:txBody>
      </p:sp>
    </p:spTree>
    <p:extLst>
      <p:ext uri="{BB962C8B-B14F-4D97-AF65-F5344CB8AC3E}">
        <p14:creationId xmlns:p14="http://schemas.microsoft.com/office/powerpoint/2010/main" val="258767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16</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7/8/2021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1272" y="1849081"/>
            <a:ext cx="8192728" cy="1445337"/>
          </a:xfrm>
        </p:spPr>
        <p:txBody>
          <a:bodyPr>
            <a:normAutofit fontScale="90000"/>
          </a:bodyPr>
          <a:lstStyle/>
          <a:p>
            <a:r>
              <a:rPr lang="en-US" b="1" i="1" dirty="0"/>
              <a:t>DEEP LEARNING </a:t>
            </a:r>
            <a:br>
              <a:rPr lang="en-US" b="1" i="1" dirty="0"/>
            </a:br>
            <a:r>
              <a:rPr lang="en-US" b="1" i="1" dirty="0"/>
              <a:t>USING PYTHON</a:t>
            </a:r>
            <a:br>
              <a:rPr lang="en-US" b="1" i="1" dirty="0"/>
            </a:br>
            <a:r>
              <a:rPr lang="en-US" sz="2200" b="1" i="1" u="sng" dirty="0">
                <a:solidFill>
                  <a:schemeClr val="tx1"/>
                </a:solidFill>
              </a:rPr>
              <a:t>LUNG CANCER DETECTION USING CNN</a:t>
            </a:r>
            <a:endParaRPr lang="en-US" b="1" i="1" u="sng" dirty="0">
              <a:solidFill>
                <a:schemeClr val="tx1"/>
              </a:solidFill>
            </a:endParaRPr>
          </a:p>
        </p:txBody>
      </p:sp>
      <p:sp>
        <p:nvSpPr>
          <p:cNvPr id="3" name="Subtitle 2"/>
          <p:cNvSpPr>
            <a:spLocks noGrp="1"/>
          </p:cNvSpPr>
          <p:nvPr>
            <p:ph type="subTitle" idx="1"/>
          </p:nvPr>
        </p:nvSpPr>
        <p:spPr>
          <a:xfrm>
            <a:off x="847347" y="3709487"/>
            <a:ext cx="8192728" cy="1445337"/>
          </a:xfrm>
        </p:spPr>
        <p:txBody>
          <a:bodyPr>
            <a:normAutofit fontScale="55000" lnSpcReduction="20000"/>
          </a:bodyPr>
          <a:lstStyle/>
          <a:p>
            <a:r>
              <a:rPr lang="en-US" sz="3200" dirty="0"/>
              <a:t>PRESENTED BY:-</a:t>
            </a:r>
          </a:p>
          <a:p>
            <a:r>
              <a:rPr lang="en-US" sz="3200" dirty="0"/>
              <a:t>BHAVNA SINGH</a:t>
            </a:r>
          </a:p>
          <a:p>
            <a:r>
              <a:rPr lang="en-US" sz="3200" dirty="0"/>
              <a:t>RITIK PAL</a:t>
            </a:r>
          </a:p>
          <a:p>
            <a:r>
              <a:rPr lang="en-US" sz="3200" dirty="0"/>
              <a:t>SANDEEP CHANDRA</a:t>
            </a:r>
          </a:p>
          <a:p>
            <a:r>
              <a:rPr lang="en-US" sz="3200" dirty="0"/>
              <a:t>SIDDHANT KUMAR</a:t>
            </a:r>
            <a:endParaRPr lang="en-US" sz="1800" dirty="0"/>
          </a:p>
        </p:txBody>
      </p:sp>
      <p:sp>
        <p:nvSpPr>
          <p:cNvPr id="4" name="TextBox 3">
            <a:extLst>
              <a:ext uri="{FF2B5EF4-FFF2-40B4-BE49-F238E27FC236}">
                <a16:creationId xmlns:a16="http://schemas.microsoft.com/office/drawing/2014/main" id="{9A1E4B9B-D3C5-426F-B71A-A22D712A5034}"/>
              </a:ext>
            </a:extLst>
          </p:cNvPr>
          <p:cNvSpPr txBox="1"/>
          <p:nvPr/>
        </p:nvSpPr>
        <p:spPr>
          <a:xfrm>
            <a:off x="5326342" y="669852"/>
            <a:ext cx="3817658" cy="400110"/>
          </a:xfrm>
          <a:prstGeom prst="rect">
            <a:avLst/>
          </a:prstGeom>
          <a:noFill/>
        </p:spPr>
        <p:txBody>
          <a:bodyPr wrap="square" rtlCol="0">
            <a:spAutoFit/>
          </a:bodyPr>
          <a:lstStyle/>
          <a:p>
            <a:r>
              <a:rPr lang="en-IN" sz="2000" dirty="0"/>
              <a:t>NIELIT SUMMER INTERN 2021</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781" y="234969"/>
            <a:ext cx="8259098" cy="763526"/>
          </a:xfrm>
        </p:spPr>
        <p:txBody>
          <a:bodyPr>
            <a:normAutofit/>
          </a:bodyPr>
          <a:lstStyle/>
          <a:p>
            <a:r>
              <a:rPr lang="en-US" sz="3200" dirty="0"/>
              <a:t>VARIABLES WE TWEAK:</a:t>
            </a:r>
          </a:p>
        </p:txBody>
      </p:sp>
      <p:sp>
        <p:nvSpPr>
          <p:cNvPr id="3" name="Content Placeholder 2"/>
          <p:cNvSpPr>
            <a:spLocks noGrp="1"/>
          </p:cNvSpPr>
          <p:nvPr>
            <p:ph idx="1"/>
          </p:nvPr>
        </p:nvSpPr>
        <p:spPr/>
        <p:txBody>
          <a:bodyPr>
            <a:normAutofit/>
          </a:bodyPr>
          <a:lstStyle/>
          <a:p>
            <a:pPr marL="0" indent="0">
              <a:buNone/>
            </a:pPr>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F44E3A7F-A3FD-46AA-9906-13DF0DFBB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326" y="1890646"/>
            <a:ext cx="4731621" cy="2522439"/>
          </a:xfrm>
          <a:prstGeom prst="rect">
            <a:avLst/>
          </a:prstGeom>
        </p:spPr>
      </p:pic>
    </p:spTree>
    <p:extLst>
      <p:ext uri="{BB962C8B-B14F-4D97-AF65-F5344CB8AC3E}">
        <p14:creationId xmlns:p14="http://schemas.microsoft.com/office/powerpoint/2010/main" val="2762178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781" y="234969"/>
            <a:ext cx="8259098" cy="763526"/>
          </a:xfrm>
        </p:spPr>
        <p:txBody>
          <a:bodyPr>
            <a:normAutofit/>
          </a:bodyPr>
          <a:lstStyle/>
          <a:p>
            <a:r>
              <a:rPr lang="en-US" sz="3200" dirty="0"/>
              <a:t>PREPROCESSING:</a:t>
            </a:r>
          </a:p>
        </p:txBody>
      </p:sp>
      <p:sp>
        <p:nvSpPr>
          <p:cNvPr id="3" name="Content Placeholder 2"/>
          <p:cNvSpPr>
            <a:spLocks noGrp="1"/>
          </p:cNvSpPr>
          <p:nvPr>
            <p:ph idx="1"/>
          </p:nvPr>
        </p:nvSpPr>
        <p:spPr/>
        <p:txBody>
          <a:bodyPr>
            <a:normAutofit/>
          </a:bodyPr>
          <a:lstStyle/>
          <a:p>
            <a:pPr marL="0" indent="0">
              <a:buNone/>
            </a:pPr>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3D6C879E-73C1-4F94-AE2B-8F2273B1B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495" y="1761240"/>
            <a:ext cx="5014395" cy="2857748"/>
          </a:xfrm>
          <a:prstGeom prst="rect">
            <a:avLst/>
          </a:prstGeom>
        </p:spPr>
      </p:pic>
    </p:spTree>
    <p:extLst>
      <p:ext uri="{BB962C8B-B14F-4D97-AF65-F5344CB8AC3E}">
        <p14:creationId xmlns:p14="http://schemas.microsoft.com/office/powerpoint/2010/main" val="3508533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781" y="234969"/>
            <a:ext cx="8259098" cy="763526"/>
          </a:xfrm>
        </p:spPr>
        <p:txBody>
          <a:bodyPr>
            <a:normAutofit/>
          </a:bodyPr>
          <a:lstStyle/>
          <a:p>
            <a:r>
              <a:rPr lang="en-US" sz="3200" dirty="0"/>
              <a:t>EPOCH AND ACCURACY:</a:t>
            </a:r>
          </a:p>
        </p:txBody>
      </p:sp>
      <p:sp>
        <p:nvSpPr>
          <p:cNvPr id="3" name="Content Placeholder 2"/>
          <p:cNvSpPr>
            <a:spLocks noGrp="1"/>
          </p:cNvSpPr>
          <p:nvPr>
            <p:ph idx="1"/>
          </p:nvPr>
        </p:nvSpPr>
        <p:spPr/>
        <p:txBody>
          <a:bodyPr>
            <a:normAutofit/>
          </a:bodyPr>
          <a:lstStyle/>
          <a:p>
            <a:pPr marL="0" indent="0">
              <a:buNone/>
            </a:pPr>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1CF71D90-28EB-4B18-AAEE-F83675DCF9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14" y="1375319"/>
            <a:ext cx="8216571" cy="3717268"/>
          </a:xfrm>
          <a:prstGeom prst="rect">
            <a:avLst/>
          </a:prstGeom>
        </p:spPr>
      </p:pic>
    </p:spTree>
    <p:extLst>
      <p:ext uri="{BB962C8B-B14F-4D97-AF65-F5344CB8AC3E}">
        <p14:creationId xmlns:p14="http://schemas.microsoft.com/office/powerpoint/2010/main" val="1653611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781" y="234969"/>
            <a:ext cx="8259098" cy="763526"/>
          </a:xfrm>
        </p:spPr>
        <p:txBody>
          <a:bodyPr>
            <a:normAutofit/>
          </a:bodyPr>
          <a:lstStyle/>
          <a:p>
            <a:r>
              <a:rPr lang="en-US" sz="3200" dirty="0"/>
              <a:t>EPOCH AND ACCURACY:</a:t>
            </a:r>
          </a:p>
        </p:txBody>
      </p:sp>
      <p:sp>
        <p:nvSpPr>
          <p:cNvPr id="3" name="Content Placeholder 2"/>
          <p:cNvSpPr>
            <a:spLocks noGrp="1"/>
          </p:cNvSpPr>
          <p:nvPr>
            <p:ph idx="1"/>
          </p:nvPr>
        </p:nvSpPr>
        <p:spPr/>
        <p:txBody>
          <a:bodyPr>
            <a:normAutofit/>
          </a:bodyPr>
          <a:lstStyle/>
          <a:p>
            <a:pPr marL="0" indent="0">
              <a:buNone/>
            </a:pPr>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79BACA05-4D0B-4AAC-899A-263BB668A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656" y="1370570"/>
            <a:ext cx="5005121" cy="3666542"/>
          </a:xfrm>
          <a:prstGeom prst="rect">
            <a:avLst/>
          </a:prstGeom>
        </p:spPr>
      </p:pic>
    </p:spTree>
    <p:extLst>
      <p:ext uri="{BB962C8B-B14F-4D97-AF65-F5344CB8AC3E}">
        <p14:creationId xmlns:p14="http://schemas.microsoft.com/office/powerpoint/2010/main" val="3752911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781" y="234969"/>
            <a:ext cx="8259098" cy="763526"/>
          </a:xfrm>
        </p:spPr>
        <p:txBody>
          <a:bodyPr>
            <a:normAutofit/>
          </a:bodyPr>
          <a:lstStyle/>
          <a:p>
            <a:r>
              <a:rPr lang="en-US" sz="3200" dirty="0"/>
              <a:t>REMARKS:</a:t>
            </a:r>
          </a:p>
        </p:txBody>
      </p:sp>
      <p:sp>
        <p:nvSpPr>
          <p:cNvPr id="3" name="Content Placeholder 2"/>
          <p:cNvSpPr>
            <a:spLocks noGrp="1"/>
          </p:cNvSpPr>
          <p:nvPr>
            <p:ph idx="1"/>
          </p:nvPr>
        </p:nvSpPr>
        <p:spPr/>
        <p:txBody>
          <a:bodyPr>
            <a:normAutofit/>
          </a:bodyPr>
          <a:lstStyle/>
          <a:p>
            <a:pPr marL="0" indent="0">
              <a:buNone/>
            </a:pPr>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FD4F030A-5391-4684-B7C0-CFD9559EA6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2442" y="2513927"/>
            <a:ext cx="5999115" cy="2394604"/>
          </a:xfrm>
          <a:prstGeom prst="rect">
            <a:avLst/>
          </a:prstGeom>
        </p:spPr>
      </p:pic>
      <p:sp>
        <p:nvSpPr>
          <p:cNvPr id="4" name="TextBox 3">
            <a:extLst>
              <a:ext uri="{FF2B5EF4-FFF2-40B4-BE49-F238E27FC236}">
                <a16:creationId xmlns:a16="http://schemas.microsoft.com/office/drawing/2014/main" id="{A7587DB0-ACFA-4192-AB76-87852B6AEA02}"/>
              </a:ext>
            </a:extLst>
          </p:cNvPr>
          <p:cNvSpPr txBox="1"/>
          <p:nvPr/>
        </p:nvSpPr>
        <p:spPr>
          <a:xfrm>
            <a:off x="714781" y="1451602"/>
            <a:ext cx="7808416" cy="923330"/>
          </a:xfrm>
          <a:prstGeom prst="rect">
            <a:avLst/>
          </a:prstGeom>
          <a:noFill/>
        </p:spPr>
        <p:txBody>
          <a:bodyPr wrap="square" rtlCol="0">
            <a:spAutoFit/>
          </a:bodyPr>
          <a:lstStyle/>
          <a:p>
            <a:r>
              <a:rPr lang="en-IN" dirty="0">
                <a:solidFill>
                  <a:schemeClr val="bg1"/>
                </a:solidFill>
              </a:rPr>
              <a:t>Our dataset has 1035 non-cancer examples and 362 cancerous examples. Thus, an algorithm that always predicted no-cancer with our model would be ~ 74% accurate (1035/1397)</a:t>
            </a:r>
          </a:p>
        </p:txBody>
      </p:sp>
    </p:spTree>
    <p:extLst>
      <p:ext uri="{BB962C8B-B14F-4D97-AF65-F5344CB8AC3E}">
        <p14:creationId xmlns:p14="http://schemas.microsoft.com/office/powerpoint/2010/main" val="1677929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781" y="234969"/>
            <a:ext cx="8259098" cy="763526"/>
          </a:xfrm>
        </p:spPr>
        <p:txBody>
          <a:bodyPr>
            <a:normAutofit/>
          </a:bodyPr>
          <a:lstStyle/>
          <a:p>
            <a:r>
              <a:rPr lang="en-US" sz="3200" dirty="0"/>
              <a:t>REMARKS:</a:t>
            </a:r>
          </a:p>
        </p:txBody>
      </p:sp>
      <p:sp>
        <p:nvSpPr>
          <p:cNvPr id="3" name="Content Placeholder 2"/>
          <p:cNvSpPr>
            <a:spLocks noGrp="1"/>
          </p:cNvSpPr>
          <p:nvPr>
            <p:ph idx="1"/>
          </p:nvPr>
        </p:nvSpPr>
        <p:spPr/>
        <p:txBody>
          <a:bodyPr>
            <a:normAutofit/>
          </a:bodyPr>
          <a:lstStyle/>
          <a:p>
            <a:pPr marL="0" indent="0">
              <a:buNone/>
            </a:pPr>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171C1BD6-6043-4570-86FE-96DEBBA7A4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929" y="1839432"/>
            <a:ext cx="7569364" cy="2700669"/>
          </a:xfrm>
          <a:prstGeom prst="rect">
            <a:avLst/>
          </a:prstGeom>
        </p:spPr>
      </p:pic>
    </p:spTree>
    <p:extLst>
      <p:ext uri="{BB962C8B-B14F-4D97-AF65-F5344CB8AC3E}">
        <p14:creationId xmlns:p14="http://schemas.microsoft.com/office/powerpoint/2010/main" val="3212562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7B98B3-2B92-4256-84EE-C44A0EA55EB7}"/>
              </a:ext>
            </a:extLst>
          </p:cNvPr>
          <p:cNvSpPr txBox="1"/>
          <p:nvPr/>
        </p:nvSpPr>
        <p:spPr>
          <a:xfrm>
            <a:off x="1671206" y="2274038"/>
            <a:ext cx="5801588" cy="1200329"/>
          </a:xfrm>
          <a:prstGeom prst="rect">
            <a:avLst/>
          </a:prstGeom>
          <a:noFill/>
        </p:spPr>
        <p:txBody>
          <a:bodyPr wrap="none" rtlCol="0">
            <a:spAutoFit/>
          </a:bodyPr>
          <a:lstStyle/>
          <a:p>
            <a:r>
              <a:rPr lang="en-IN" sz="7200" dirty="0">
                <a:solidFill>
                  <a:schemeClr val="bg1"/>
                </a:solidFill>
                <a:latin typeface="Algerian" panose="04020705040A02060702" pitchFamily="82" charset="0"/>
              </a:rPr>
              <a:t>THANKYOU!!!</a:t>
            </a:r>
          </a:p>
        </p:txBody>
      </p:sp>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1272" y="1849081"/>
            <a:ext cx="8192728" cy="1445337"/>
          </a:xfrm>
        </p:spPr>
        <p:txBody>
          <a:bodyPr>
            <a:normAutofit/>
          </a:bodyPr>
          <a:lstStyle/>
          <a:p>
            <a:r>
              <a:rPr lang="en-US" sz="5400" b="1" i="1" u="sng" dirty="0">
                <a:solidFill>
                  <a:schemeClr val="tx1"/>
                </a:solidFill>
              </a:rPr>
              <a:t>WHY CNN?</a:t>
            </a:r>
          </a:p>
        </p:txBody>
      </p:sp>
    </p:spTree>
    <p:extLst>
      <p:ext uri="{BB962C8B-B14F-4D97-AF65-F5344CB8AC3E}">
        <p14:creationId xmlns:p14="http://schemas.microsoft.com/office/powerpoint/2010/main" val="2805063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781" y="234969"/>
            <a:ext cx="8259098" cy="763526"/>
          </a:xfrm>
        </p:spPr>
        <p:txBody>
          <a:bodyPr>
            <a:normAutofit/>
          </a:bodyPr>
          <a:lstStyle/>
          <a:p>
            <a:r>
              <a:rPr lang="en-US" sz="2400" dirty="0"/>
              <a:t>CODE EDITORS AND LANGUAGES USED</a:t>
            </a:r>
          </a:p>
        </p:txBody>
      </p:sp>
      <p:sp>
        <p:nvSpPr>
          <p:cNvPr id="3" name="Content Placeholder 2"/>
          <p:cNvSpPr>
            <a:spLocks noGrp="1"/>
          </p:cNvSpPr>
          <p:nvPr>
            <p:ph idx="1"/>
          </p:nvPr>
        </p:nvSpPr>
        <p:spPr>
          <a:xfrm>
            <a:off x="346756" y="2184476"/>
            <a:ext cx="8246070" cy="3465870"/>
          </a:xfrm>
        </p:spPr>
        <p:txBody>
          <a:bodyPr/>
          <a:lstStyle/>
          <a:p>
            <a:r>
              <a:rPr lang="en-US" dirty="0" err="1"/>
              <a:t>Jupyter</a:t>
            </a:r>
            <a:r>
              <a:rPr lang="en-US" dirty="0"/>
              <a:t> Notebook (Anaconda 3)</a:t>
            </a:r>
          </a:p>
          <a:p>
            <a:r>
              <a:rPr lang="en-US" dirty="0"/>
              <a:t>Python 3.9</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781" y="234969"/>
            <a:ext cx="8259098" cy="763526"/>
          </a:xfrm>
        </p:spPr>
        <p:txBody>
          <a:bodyPr>
            <a:normAutofit/>
          </a:bodyPr>
          <a:lstStyle/>
          <a:p>
            <a:r>
              <a:rPr lang="en-US" sz="2400" dirty="0"/>
              <a:t>MODULES/LIBRARIES USED</a:t>
            </a:r>
          </a:p>
        </p:txBody>
      </p:sp>
      <p:sp>
        <p:nvSpPr>
          <p:cNvPr id="3" name="Content Placeholder 2"/>
          <p:cNvSpPr>
            <a:spLocks noGrp="1"/>
          </p:cNvSpPr>
          <p:nvPr>
            <p:ph idx="1"/>
          </p:nvPr>
        </p:nvSpPr>
        <p:spPr/>
        <p:txBody>
          <a:bodyPr>
            <a:normAutofit fontScale="92500" lnSpcReduction="20000"/>
          </a:bodyPr>
          <a:lstStyle/>
          <a:p>
            <a:r>
              <a:rPr lang="en-US" dirty="0"/>
              <a:t>TENSORFLOW</a:t>
            </a:r>
          </a:p>
          <a:p>
            <a:r>
              <a:rPr lang="en-US" dirty="0"/>
              <a:t>NUMPY</a:t>
            </a:r>
          </a:p>
          <a:p>
            <a:r>
              <a:rPr lang="en-US" dirty="0"/>
              <a:t>DICOM</a:t>
            </a:r>
          </a:p>
          <a:p>
            <a:r>
              <a:rPr lang="en-US" dirty="0"/>
              <a:t>OS</a:t>
            </a:r>
          </a:p>
          <a:p>
            <a:r>
              <a:rPr lang="en-US" dirty="0"/>
              <a:t>PANDA</a:t>
            </a:r>
          </a:p>
          <a:p>
            <a:r>
              <a:rPr lang="en-US" dirty="0"/>
              <a:t>MATPLOTLIB</a:t>
            </a:r>
          </a:p>
          <a:p>
            <a:r>
              <a:rPr lang="en-US" dirty="0"/>
              <a:t>CV2</a:t>
            </a:r>
          </a:p>
          <a:p>
            <a:r>
              <a:rPr lang="en-US" dirty="0"/>
              <a:t>MATH</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60247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40325" y="587291"/>
            <a:ext cx="6283782" cy="725349"/>
          </a:xfrm>
        </p:spPr>
        <p:txBody>
          <a:bodyPr>
            <a:normAutofit fontScale="90000"/>
          </a:bodyPr>
          <a:lstStyle/>
          <a:p>
            <a:r>
              <a:rPr lang="en-US" sz="4400" dirty="0"/>
              <a:t>Features:</a:t>
            </a:r>
          </a:p>
        </p:txBody>
      </p:sp>
      <p:sp>
        <p:nvSpPr>
          <p:cNvPr id="5" name="Content Placeholder 4"/>
          <p:cNvSpPr>
            <a:spLocks noGrp="1"/>
          </p:cNvSpPr>
          <p:nvPr>
            <p:ph idx="1"/>
          </p:nvPr>
        </p:nvSpPr>
        <p:spPr>
          <a:xfrm>
            <a:off x="2219172" y="1938212"/>
            <a:ext cx="6304935" cy="3420136"/>
          </a:xfrm>
        </p:spPr>
        <p:txBody>
          <a:bodyPr/>
          <a:lstStyle/>
          <a:p>
            <a:r>
              <a:rPr lang="en-US" dirty="0"/>
              <a:t>Image Detection of Possible Tumor</a:t>
            </a:r>
          </a:p>
          <a:p>
            <a:r>
              <a:rPr lang="en-US" dirty="0"/>
              <a:t>Confirmation of Tumor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0163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Description:</a:t>
            </a:r>
          </a:p>
        </p:txBody>
      </p:sp>
      <p:sp>
        <p:nvSpPr>
          <p:cNvPr id="5" name="Content Placeholder 4"/>
          <p:cNvSpPr>
            <a:spLocks noGrp="1"/>
          </p:cNvSpPr>
          <p:nvPr>
            <p:ph idx="1"/>
          </p:nvPr>
        </p:nvSpPr>
        <p:spPr/>
        <p:txBody>
          <a:bodyPr>
            <a:normAutofit fontScale="77500" lnSpcReduction="20000"/>
          </a:bodyPr>
          <a:lstStyle/>
          <a:p>
            <a:pPr marL="0" indent="0">
              <a:buNone/>
            </a:pPr>
            <a:r>
              <a:rPr lang="en-IN" b="0" i="0" dirty="0">
                <a:solidFill>
                  <a:srgbClr val="333333"/>
                </a:solidFill>
                <a:effectLst/>
                <a:latin typeface="Arial" panose="020B0604020202020204" pitchFamily="34" charset="0"/>
              </a:rPr>
              <a:t>Lung cancer detection at early stage has become very important and also very easy with image processing and deep learning techniques. In this study lung patient Computer Tomography (CT) scan images are used to detect and classify the lung nodules and to detect the malignancy level of that nodules.</a:t>
            </a:r>
          </a:p>
          <a:p>
            <a:pPr marL="0" indent="0">
              <a:buNone/>
            </a:pPr>
            <a:endParaRPr lang="en-IN" b="0" i="0" dirty="0">
              <a:solidFill>
                <a:srgbClr val="333333"/>
              </a:solidFill>
              <a:effectLst/>
              <a:latin typeface="Arial" panose="020B0604020202020204" pitchFamily="34" charset="0"/>
            </a:endParaRPr>
          </a:p>
          <a:p>
            <a:pPr marL="0" indent="0">
              <a:buNone/>
            </a:pPr>
            <a:r>
              <a:rPr lang="en-IN" b="0" i="0" dirty="0">
                <a:solidFill>
                  <a:srgbClr val="333333"/>
                </a:solidFill>
                <a:effectLst/>
                <a:latin typeface="Arial" panose="020B0604020202020204" pitchFamily="34" charset="0"/>
              </a:rPr>
              <a:t> The lung nodules are classified and malignancy level is detected using CNN architecture.</a:t>
            </a:r>
            <a:endParaRPr lang="en-US" dirty="0"/>
          </a:p>
        </p:txBody>
      </p:sp>
    </p:spTree>
    <p:extLst>
      <p:ext uri="{BB962C8B-B14F-4D97-AF65-F5344CB8AC3E}">
        <p14:creationId xmlns:p14="http://schemas.microsoft.com/office/powerpoint/2010/main" val="1670413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30819" y="1967024"/>
            <a:ext cx="6762027" cy="881173"/>
          </a:xfrm>
        </p:spPr>
        <p:txBody>
          <a:bodyPr>
            <a:normAutofit/>
          </a:bodyPr>
          <a:lstStyle/>
          <a:p>
            <a:r>
              <a:rPr lang="en-US" sz="4400" dirty="0"/>
              <a:t>SCREENSHOT OF RESULTS:</a:t>
            </a:r>
          </a:p>
        </p:txBody>
      </p:sp>
    </p:spTree>
    <p:extLst>
      <p:ext uri="{BB962C8B-B14F-4D97-AF65-F5344CB8AC3E}">
        <p14:creationId xmlns:p14="http://schemas.microsoft.com/office/powerpoint/2010/main" val="1245691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781" y="234969"/>
            <a:ext cx="8259098" cy="763526"/>
          </a:xfrm>
        </p:spPr>
        <p:txBody>
          <a:bodyPr>
            <a:normAutofit/>
          </a:bodyPr>
          <a:lstStyle/>
          <a:p>
            <a:r>
              <a:rPr lang="en-US" sz="3200" dirty="0"/>
              <a:t>WHAT A SCAN IMAGE LOOK LIKE:</a:t>
            </a:r>
          </a:p>
        </p:txBody>
      </p:sp>
      <p:sp>
        <p:nvSpPr>
          <p:cNvPr id="3" name="Content Placeholder 2"/>
          <p:cNvSpPr>
            <a:spLocks noGrp="1"/>
          </p:cNvSpPr>
          <p:nvPr>
            <p:ph idx="1"/>
          </p:nvPr>
        </p:nvSpPr>
        <p:spPr/>
        <p:txBody>
          <a:bodyPr>
            <a:normAutofit/>
          </a:bodyPr>
          <a:lstStyle/>
          <a:p>
            <a:pPr marL="0" indent="0">
              <a:buNone/>
            </a:pPr>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FA212133-2409-4984-8BAA-C9F0B0EBF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4153" y="1690363"/>
            <a:ext cx="3901778" cy="2911092"/>
          </a:xfrm>
          <a:prstGeom prst="rect">
            <a:avLst/>
          </a:prstGeom>
        </p:spPr>
      </p:pic>
    </p:spTree>
    <p:extLst>
      <p:ext uri="{BB962C8B-B14F-4D97-AF65-F5344CB8AC3E}">
        <p14:creationId xmlns:p14="http://schemas.microsoft.com/office/powerpoint/2010/main" val="547062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781" y="234969"/>
            <a:ext cx="8259098" cy="763526"/>
          </a:xfrm>
        </p:spPr>
        <p:txBody>
          <a:bodyPr>
            <a:normAutofit/>
          </a:bodyPr>
          <a:lstStyle/>
          <a:p>
            <a:r>
              <a:rPr lang="en-US" sz="3200" dirty="0"/>
              <a:t>RESIZED CT SCANS:</a:t>
            </a:r>
          </a:p>
        </p:txBody>
      </p:sp>
      <p:sp>
        <p:nvSpPr>
          <p:cNvPr id="3" name="Content Placeholder 2"/>
          <p:cNvSpPr>
            <a:spLocks noGrp="1"/>
          </p:cNvSpPr>
          <p:nvPr>
            <p:ph idx="1"/>
          </p:nvPr>
        </p:nvSpPr>
        <p:spPr/>
        <p:txBody>
          <a:bodyPr>
            <a:normAutofit/>
          </a:bodyPr>
          <a:lstStyle/>
          <a:p>
            <a:pPr marL="0" indent="0">
              <a:buNone/>
            </a:pPr>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D683FDAB-1F38-4D29-A345-69D89B17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288" y="1533489"/>
            <a:ext cx="5721424" cy="3244987"/>
          </a:xfrm>
          <a:prstGeom prst="rect">
            <a:avLst/>
          </a:prstGeom>
        </p:spPr>
      </p:pic>
    </p:spTree>
    <p:extLst>
      <p:ext uri="{BB962C8B-B14F-4D97-AF65-F5344CB8AC3E}">
        <p14:creationId xmlns:p14="http://schemas.microsoft.com/office/powerpoint/2010/main" val="630824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Words>
  <Application>Microsoft Office PowerPoint</Application>
  <PresentationFormat>On-screen Show (16:9)</PresentationFormat>
  <Paragraphs>70</Paragraphs>
  <Slides>16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Algerian</vt:lpstr>
      <vt:lpstr>Arial</vt:lpstr>
      <vt:lpstr>Calibri</vt:lpstr>
      <vt:lpstr>Office Theme</vt:lpstr>
      <vt:lpstr>DEEP LEARNING  USING PYTHON LUNG CANCER DETECTION USING CNN</vt:lpstr>
      <vt:lpstr>WHY CNN?</vt:lpstr>
      <vt:lpstr>CODE EDITORS AND LANGUAGES USED</vt:lpstr>
      <vt:lpstr>MODULES/LIBRARIES USED</vt:lpstr>
      <vt:lpstr>Features:</vt:lpstr>
      <vt:lpstr>Description:</vt:lpstr>
      <vt:lpstr>SCREENSHOT OF RESULTS:</vt:lpstr>
      <vt:lpstr>WHAT A SCAN IMAGE LOOK LIKE:</vt:lpstr>
      <vt:lpstr>RESIZED CT SCANS:</vt:lpstr>
      <vt:lpstr>VARIABLES WE TWEAK:</vt:lpstr>
      <vt:lpstr>PREPROCESSING:</vt:lpstr>
      <vt:lpstr>EPOCH AND ACCURACY:</vt:lpstr>
      <vt:lpstr>EPOCH AND ACCURACY:</vt:lpstr>
      <vt:lpstr>REMARKS:</vt:lpstr>
      <vt:lpstr>REMARKS: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2021-07-08T11:48:23Z</dcterms:modified>
</cp:coreProperties>
</file>