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3" r:id="rId1"/>
  </p:sldMasterIdLst>
  <p:notesMasterIdLst>
    <p:notesMasterId r:id="rId29"/>
  </p:notesMasterIdLst>
  <p:sldIdLst>
    <p:sldId id="281" r:id="rId2"/>
    <p:sldId id="282" r:id="rId3"/>
    <p:sldId id="311" r:id="rId4"/>
    <p:sldId id="283" r:id="rId5"/>
    <p:sldId id="285" r:id="rId6"/>
    <p:sldId id="318" r:id="rId7"/>
    <p:sldId id="319" r:id="rId8"/>
    <p:sldId id="313" r:id="rId9"/>
    <p:sldId id="322" r:id="rId10"/>
    <p:sldId id="286" r:id="rId11"/>
    <p:sldId id="290" r:id="rId12"/>
    <p:sldId id="315" r:id="rId13"/>
    <p:sldId id="321" r:id="rId14"/>
    <p:sldId id="316" r:id="rId15"/>
    <p:sldId id="291" r:id="rId16"/>
    <p:sldId id="320" r:id="rId17"/>
    <p:sldId id="287" r:id="rId18"/>
    <p:sldId id="317" r:id="rId19"/>
    <p:sldId id="294" r:id="rId20"/>
    <p:sldId id="314" r:id="rId21"/>
    <p:sldId id="296" r:id="rId22"/>
    <p:sldId id="299" r:id="rId23"/>
    <p:sldId id="300" r:id="rId24"/>
    <p:sldId id="301" r:id="rId25"/>
    <p:sldId id="302" r:id="rId26"/>
    <p:sldId id="303" r:id="rId27"/>
    <p:sldId id="304"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706" autoAdjust="0"/>
    <p:restoredTop sz="85328" autoAdjust="0"/>
  </p:normalViewPr>
  <p:slideViewPr>
    <p:cSldViewPr snapToGrid="0">
      <p:cViewPr varScale="1">
        <p:scale>
          <a:sx n="54" d="100"/>
          <a:sy n="54" d="100"/>
        </p:scale>
        <p:origin x="1160" y="4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D6FEE5-5B37-46EF-97A0-8AB13B833D58}" type="datetimeFigureOut">
              <a:rPr lang="en-US" smtClean="0"/>
              <a:pPr/>
              <a:t>9/25/2022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C778CB-703F-42EF-AFC8-7B72D60DAE6E}" type="slidenum">
              <a:rPr lang="en-US" smtClean="0"/>
              <a:pPr/>
              <a:t>‹#›</a:t>
            </a:fld>
            <a:endParaRPr lang="en-US"/>
          </a:p>
        </p:txBody>
      </p:sp>
    </p:spTree>
    <p:extLst>
      <p:ext uri="{BB962C8B-B14F-4D97-AF65-F5344CB8AC3E}">
        <p14:creationId xmlns:p14="http://schemas.microsoft.com/office/powerpoint/2010/main" val="23686006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2D0D0B7-16D6-4D52-9C86-D1B3DD74BCE5}" type="datetime1">
              <a:rPr lang="en-US" smtClean="0"/>
              <a:pPr/>
              <a:t>9/25/2022</a:t>
            </a:fld>
            <a:endParaRPr lang="en-US"/>
          </a:p>
        </p:txBody>
      </p:sp>
      <p:sp>
        <p:nvSpPr>
          <p:cNvPr id="5" name="Footer Placeholder 4"/>
          <p:cNvSpPr>
            <a:spLocks noGrp="1"/>
          </p:cNvSpPr>
          <p:nvPr>
            <p:ph type="ftr" sz="quarter" idx="11"/>
          </p:nvPr>
        </p:nvSpPr>
        <p:spPr/>
        <p:txBody>
          <a:bodyPr/>
          <a:lstStyle/>
          <a:p>
            <a:r>
              <a:rPr lang="en-US"/>
              <a:t>Lecture 11                                                                                                                                                                                                                                   © LPU :: CSE310 Programming in Java :: Sawal Tandon</a:t>
            </a:r>
            <a:endParaRPr lang="en-US" dirty="0"/>
          </a:p>
        </p:txBody>
      </p:sp>
      <p:sp>
        <p:nvSpPr>
          <p:cNvPr id="6" name="Slide Number Placeholder 5"/>
          <p:cNvSpPr>
            <a:spLocks noGrp="1"/>
          </p:cNvSpPr>
          <p:nvPr>
            <p:ph type="sldNum" sz="quarter" idx="12"/>
          </p:nvPr>
        </p:nvSpPr>
        <p:spPr/>
        <p:txBody>
          <a:bodyPr/>
          <a:lstStyle/>
          <a:p>
            <a:fld id="{CCADD8FD-8D8E-40FA-BB39-D2DDC6730428}" type="slidenum">
              <a:rPr lang="en-US" smtClean="0"/>
              <a:pPr/>
              <a:t>‹#›</a:t>
            </a:fld>
            <a:endParaRPr lang="en-US"/>
          </a:p>
        </p:txBody>
      </p:sp>
    </p:spTree>
    <p:extLst>
      <p:ext uri="{BB962C8B-B14F-4D97-AF65-F5344CB8AC3E}">
        <p14:creationId xmlns:p14="http://schemas.microsoft.com/office/powerpoint/2010/main" val="39722444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3ABD3A-CF1A-4D4C-A3BB-AF118AD00BAA}" type="datetime1">
              <a:rPr lang="en-US" smtClean="0"/>
              <a:pPr/>
              <a:t>9/25/2022</a:t>
            </a:fld>
            <a:endParaRPr lang="en-US"/>
          </a:p>
        </p:txBody>
      </p:sp>
      <p:sp>
        <p:nvSpPr>
          <p:cNvPr id="5" name="Footer Placeholder 4"/>
          <p:cNvSpPr>
            <a:spLocks noGrp="1"/>
          </p:cNvSpPr>
          <p:nvPr>
            <p:ph type="ftr" sz="quarter" idx="11"/>
          </p:nvPr>
        </p:nvSpPr>
        <p:spPr/>
        <p:txBody>
          <a:bodyPr/>
          <a:lstStyle/>
          <a:p>
            <a:r>
              <a:rPr lang="en-US"/>
              <a:t>Lecture 11                                                                                                                                                                                                                                   © LPU :: CSE310 Programming in Java :: Sawal Tandon</a:t>
            </a:r>
            <a:endParaRPr lang="en-US" dirty="0"/>
          </a:p>
        </p:txBody>
      </p:sp>
      <p:sp>
        <p:nvSpPr>
          <p:cNvPr id="6" name="Slide Number Placeholder 5"/>
          <p:cNvSpPr>
            <a:spLocks noGrp="1"/>
          </p:cNvSpPr>
          <p:nvPr>
            <p:ph type="sldNum" sz="quarter" idx="12"/>
          </p:nvPr>
        </p:nvSpPr>
        <p:spPr/>
        <p:txBody>
          <a:bodyPr/>
          <a:lstStyle/>
          <a:p>
            <a:fld id="{CCADD8FD-8D8E-40FA-BB39-D2DDC6730428}" type="slidenum">
              <a:rPr lang="en-US" smtClean="0"/>
              <a:pPr/>
              <a:t>‹#›</a:t>
            </a:fld>
            <a:endParaRPr lang="en-US"/>
          </a:p>
        </p:txBody>
      </p:sp>
    </p:spTree>
    <p:extLst>
      <p:ext uri="{BB962C8B-B14F-4D97-AF65-F5344CB8AC3E}">
        <p14:creationId xmlns:p14="http://schemas.microsoft.com/office/powerpoint/2010/main" val="4085528857"/>
      </p:ext>
    </p:extLst>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3ABD3A-CF1A-4D4C-A3BB-AF118AD00BAA}" type="datetime1">
              <a:rPr lang="en-US" smtClean="0"/>
              <a:pPr/>
              <a:t>9/25/2022</a:t>
            </a:fld>
            <a:endParaRPr lang="en-US"/>
          </a:p>
        </p:txBody>
      </p:sp>
      <p:sp>
        <p:nvSpPr>
          <p:cNvPr id="5" name="Footer Placeholder 4"/>
          <p:cNvSpPr>
            <a:spLocks noGrp="1"/>
          </p:cNvSpPr>
          <p:nvPr>
            <p:ph type="ftr" sz="quarter" idx="11"/>
          </p:nvPr>
        </p:nvSpPr>
        <p:spPr/>
        <p:txBody>
          <a:bodyPr/>
          <a:lstStyle/>
          <a:p>
            <a:r>
              <a:rPr lang="en-US"/>
              <a:t>Lecture 11                                                                                                                                                                                                                                   © LPU :: CSE310 Programming in Java :: Sawal Tandon</a:t>
            </a:r>
            <a:endParaRPr lang="en-US" dirty="0"/>
          </a:p>
        </p:txBody>
      </p:sp>
      <p:sp>
        <p:nvSpPr>
          <p:cNvPr id="6" name="Slide Number Placeholder 5"/>
          <p:cNvSpPr>
            <a:spLocks noGrp="1"/>
          </p:cNvSpPr>
          <p:nvPr>
            <p:ph type="sldNum" sz="quarter" idx="12"/>
          </p:nvPr>
        </p:nvSpPr>
        <p:spPr/>
        <p:txBody>
          <a:bodyPr/>
          <a:lstStyle/>
          <a:p>
            <a:fld id="{CCADD8FD-8D8E-40FA-BB39-D2DDC6730428}"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29195970"/>
      </p:ext>
    </p:extLst>
  </p:cSld>
  <p:clrMapOvr>
    <a:masterClrMapping/>
  </p:clrMapOvr>
  <p:hf sldNum="0"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3ABD3A-CF1A-4D4C-A3BB-AF118AD00BAA}" type="datetime1">
              <a:rPr lang="en-US" smtClean="0"/>
              <a:pPr/>
              <a:t>9/25/2022</a:t>
            </a:fld>
            <a:endParaRPr lang="en-US"/>
          </a:p>
        </p:txBody>
      </p:sp>
      <p:sp>
        <p:nvSpPr>
          <p:cNvPr id="5" name="Footer Placeholder 4"/>
          <p:cNvSpPr>
            <a:spLocks noGrp="1"/>
          </p:cNvSpPr>
          <p:nvPr>
            <p:ph type="ftr" sz="quarter" idx="11"/>
          </p:nvPr>
        </p:nvSpPr>
        <p:spPr/>
        <p:txBody>
          <a:bodyPr/>
          <a:lstStyle/>
          <a:p>
            <a:r>
              <a:rPr lang="en-US"/>
              <a:t>Lecture 11                                                                                                                                                                                                                                   © LPU :: CSE310 Programming in Java :: Sawal Tandon</a:t>
            </a:r>
            <a:endParaRPr lang="en-US" dirty="0"/>
          </a:p>
        </p:txBody>
      </p:sp>
      <p:sp>
        <p:nvSpPr>
          <p:cNvPr id="6" name="Slide Number Placeholder 5"/>
          <p:cNvSpPr>
            <a:spLocks noGrp="1"/>
          </p:cNvSpPr>
          <p:nvPr>
            <p:ph type="sldNum" sz="quarter" idx="12"/>
          </p:nvPr>
        </p:nvSpPr>
        <p:spPr/>
        <p:txBody>
          <a:bodyPr/>
          <a:lstStyle/>
          <a:p>
            <a:fld id="{CCADD8FD-8D8E-40FA-BB39-D2DDC6730428}" type="slidenum">
              <a:rPr lang="en-US" smtClean="0"/>
              <a:pPr/>
              <a:t>‹#›</a:t>
            </a:fld>
            <a:endParaRPr lang="en-US"/>
          </a:p>
        </p:txBody>
      </p:sp>
    </p:spTree>
    <p:extLst>
      <p:ext uri="{BB962C8B-B14F-4D97-AF65-F5344CB8AC3E}">
        <p14:creationId xmlns:p14="http://schemas.microsoft.com/office/powerpoint/2010/main" val="1861011517"/>
      </p:ext>
    </p:extLst>
  </p:cSld>
  <p:clrMapOvr>
    <a:masterClrMapping/>
  </p:clrMapOvr>
  <p:hf sldNum="0"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3ABD3A-CF1A-4D4C-A3BB-AF118AD00BAA}" type="datetime1">
              <a:rPr lang="en-US" smtClean="0"/>
              <a:pPr/>
              <a:t>9/25/2022</a:t>
            </a:fld>
            <a:endParaRPr lang="en-US"/>
          </a:p>
        </p:txBody>
      </p:sp>
      <p:sp>
        <p:nvSpPr>
          <p:cNvPr id="5" name="Footer Placeholder 4"/>
          <p:cNvSpPr>
            <a:spLocks noGrp="1"/>
          </p:cNvSpPr>
          <p:nvPr>
            <p:ph type="ftr" sz="quarter" idx="11"/>
          </p:nvPr>
        </p:nvSpPr>
        <p:spPr/>
        <p:txBody>
          <a:bodyPr/>
          <a:lstStyle/>
          <a:p>
            <a:r>
              <a:rPr lang="en-US"/>
              <a:t>Lecture 11                                                                                                                                                                                                                                   © LPU :: CSE310 Programming in Java :: Sawal Tandon</a:t>
            </a:r>
            <a:endParaRPr lang="en-US" dirty="0"/>
          </a:p>
        </p:txBody>
      </p:sp>
      <p:sp>
        <p:nvSpPr>
          <p:cNvPr id="6" name="Slide Number Placeholder 5"/>
          <p:cNvSpPr>
            <a:spLocks noGrp="1"/>
          </p:cNvSpPr>
          <p:nvPr>
            <p:ph type="sldNum" sz="quarter" idx="12"/>
          </p:nvPr>
        </p:nvSpPr>
        <p:spPr/>
        <p:txBody>
          <a:bodyPr/>
          <a:lstStyle/>
          <a:p>
            <a:fld id="{CCADD8FD-8D8E-40FA-BB39-D2DDC6730428}"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995152266"/>
      </p:ext>
    </p:extLst>
  </p:cSld>
  <p:clrMapOvr>
    <a:masterClrMapping/>
  </p:clrMapOvr>
  <p:hf sldNum="0"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3ABD3A-CF1A-4D4C-A3BB-AF118AD00BAA}" type="datetime1">
              <a:rPr lang="en-US" smtClean="0"/>
              <a:pPr/>
              <a:t>9/25/2022</a:t>
            </a:fld>
            <a:endParaRPr lang="en-US"/>
          </a:p>
        </p:txBody>
      </p:sp>
      <p:sp>
        <p:nvSpPr>
          <p:cNvPr id="5" name="Footer Placeholder 4"/>
          <p:cNvSpPr>
            <a:spLocks noGrp="1"/>
          </p:cNvSpPr>
          <p:nvPr>
            <p:ph type="ftr" sz="quarter" idx="11"/>
          </p:nvPr>
        </p:nvSpPr>
        <p:spPr/>
        <p:txBody>
          <a:bodyPr/>
          <a:lstStyle/>
          <a:p>
            <a:r>
              <a:rPr lang="en-US"/>
              <a:t>Lecture 11                                                                                                                                                                                                                                   © LPU :: CSE310 Programming in Java :: Sawal Tandon</a:t>
            </a:r>
            <a:endParaRPr lang="en-US" dirty="0"/>
          </a:p>
        </p:txBody>
      </p:sp>
      <p:sp>
        <p:nvSpPr>
          <p:cNvPr id="6" name="Slide Number Placeholder 5"/>
          <p:cNvSpPr>
            <a:spLocks noGrp="1"/>
          </p:cNvSpPr>
          <p:nvPr>
            <p:ph type="sldNum" sz="quarter" idx="12"/>
          </p:nvPr>
        </p:nvSpPr>
        <p:spPr/>
        <p:txBody>
          <a:bodyPr/>
          <a:lstStyle/>
          <a:p>
            <a:fld id="{CCADD8FD-8D8E-40FA-BB39-D2DDC6730428}" type="slidenum">
              <a:rPr lang="en-US" smtClean="0"/>
              <a:pPr/>
              <a:t>‹#›</a:t>
            </a:fld>
            <a:endParaRPr lang="en-US"/>
          </a:p>
        </p:txBody>
      </p:sp>
    </p:spTree>
    <p:extLst>
      <p:ext uri="{BB962C8B-B14F-4D97-AF65-F5344CB8AC3E}">
        <p14:creationId xmlns:p14="http://schemas.microsoft.com/office/powerpoint/2010/main" val="1771426611"/>
      </p:ext>
    </p:extLst>
  </p:cSld>
  <p:clrMapOvr>
    <a:masterClrMapping/>
  </p:clrMapOvr>
  <p:hf sldNum="0" hd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3ABD3A-CF1A-4D4C-A3BB-AF118AD00BAA}" type="datetime1">
              <a:rPr lang="en-US" smtClean="0"/>
              <a:pPr/>
              <a:t>9/25/2022</a:t>
            </a:fld>
            <a:endParaRPr lang="en-US"/>
          </a:p>
        </p:txBody>
      </p:sp>
      <p:sp>
        <p:nvSpPr>
          <p:cNvPr id="5" name="Footer Placeholder 4"/>
          <p:cNvSpPr>
            <a:spLocks noGrp="1"/>
          </p:cNvSpPr>
          <p:nvPr>
            <p:ph type="ftr" sz="quarter" idx="11"/>
          </p:nvPr>
        </p:nvSpPr>
        <p:spPr/>
        <p:txBody>
          <a:bodyPr/>
          <a:lstStyle/>
          <a:p>
            <a:r>
              <a:rPr lang="en-US"/>
              <a:t>Lecture 11                                                                                                                                                                                                                                   © LPU :: CSE310 Programming in Java :: Sawal Tandon</a:t>
            </a:r>
            <a:endParaRPr lang="en-US" dirty="0"/>
          </a:p>
        </p:txBody>
      </p:sp>
      <p:sp>
        <p:nvSpPr>
          <p:cNvPr id="6" name="Slide Number Placeholder 5"/>
          <p:cNvSpPr>
            <a:spLocks noGrp="1"/>
          </p:cNvSpPr>
          <p:nvPr>
            <p:ph type="sldNum" sz="quarter" idx="12"/>
          </p:nvPr>
        </p:nvSpPr>
        <p:spPr/>
        <p:txBody>
          <a:bodyPr/>
          <a:lstStyle/>
          <a:p>
            <a:fld id="{CCADD8FD-8D8E-40FA-BB39-D2DDC6730428}" type="slidenum">
              <a:rPr lang="en-US" smtClean="0"/>
              <a:pPr/>
              <a:t>‹#›</a:t>
            </a:fld>
            <a:endParaRPr lang="en-US"/>
          </a:p>
        </p:txBody>
      </p:sp>
    </p:spTree>
    <p:extLst>
      <p:ext uri="{BB962C8B-B14F-4D97-AF65-F5344CB8AC3E}">
        <p14:creationId xmlns:p14="http://schemas.microsoft.com/office/powerpoint/2010/main" val="3497762541"/>
      </p:ext>
    </p:extLst>
  </p:cSld>
  <p:clrMapOvr>
    <a:masterClrMapping/>
  </p:clrMapOvr>
  <p:hf sldNum="0"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3ABD3A-CF1A-4D4C-A3BB-AF118AD00BAA}" type="datetime1">
              <a:rPr lang="en-US" smtClean="0"/>
              <a:pPr/>
              <a:t>9/25/2022</a:t>
            </a:fld>
            <a:endParaRPr lang="en-US"/>
          </a:p>
        </p:txBody>
      </p:sp>
      <p:sp>
        <p:nvSpPr>
          <p:cNvPr id="5" name="Footer Placeholder 4"/>
          <p:cNvSpPr>
            <a:spLocks noGrp="1"/>
          </p:cNvSpPr>
          <p:nvPr>
            <p:ph type="ftr" sz="quarter" idx="11"/>
          </p:nvPr>
        </p:nvSpPr>
        <p:spPr/>
        <p:txBody>
          <a:bodyPr/>
          <a:lstStyle/>
          <a:p>
            <a:r>
              <a:rPr lang="en-US"/>
              <a:t>Lecture 11                                                                                                                                                                                                                                   © LPU :: CSE310 Programming in Java :: Sawal Tandon</a:t>
            </a:r>
            <a:endParaRPr lang="en-US" dirty="0"/>
          </a:p>
        </p:txBody>
      </p:sp>
      <p:sp>
        <p:nvSpPr>
          <p:cNvPr id="6" name="Slide Number Placeholder 5"/>
          <p:cNvSpPr>
            <a:spLocks noGrp="1"/>
          </p:cNvSpPr>
          <p:nvPr>
            <p:ph type="sldNum" sz="quarter" idx="12"/>
          </p:nvPr>
        </p:nvSpPr>
        <p:spPr/>
        <p:txBody>
          <a:bodyPr/>
          <a:lstStyle/>
          <a:p>
            <a:fld id="{CCADD8FD-8D8E-40FA-BB39-D2DDC6730428}" type="slidenum">
              <a:rPr lang="en-US" smtClean="0"/>
              <a:pPr/>
              <a:t>‹#›</a:t>
            </a:fld>
            <a:endParaRPr lang="en-US"/>
          </a:p>
        </p:txBody>
      </p:sp>
    </p:spTree>
    <p:extLst>
      <p:ext uri="{BB962C8B-B14F-4D97-AF65-F5344CB8AC3E}">
        <p14:creationId xmlns:p14="http://schemas.microsoft.com/office/powerpoint/2010/main" val="3264209920"/>
      </p:ext>
    </p:extLst>
  </p:cSld>
  <p:clrMapOvr>
    <a:masterClrMapping/>
  </p:clrMapOvr>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3ABD3A-CF1A-4D4C-A3BB-AF118AD00BAA}" type="datetime1">
              <a:rPr lang="en-US" smtClean="0"/>
              <a:pPr/>
              <a:t>9/25/2022</a:t>
            </a:fld>
            <a:endParaRPr lang="en-US"/>
          </a:p>
        </p:txBody>
      </p:sp>
      <p:sp>
        <p:nvSpPr>
          <p:cNvPr id="5" name="Footer Placeholder 4"/>
          <p:cNvSpPr>
            <a:spLocks noGrp="1"/>
          </p:cNvSpPr>
          <p:nvPr>
            <p:ph type="ftr" sz="quarter" idx="11"/>
          </p:nvPr>
        </p:nvSpPr>
        <p:spPr/>
        <p:txBody>
          <a:bodyPr/>
          <a:lstStyle/>
          <a:p>
            <a:r>
              <a:rPr lang="en-US"/>
              <a:t>Lecture 11                                                                                                                                                                                                                                   © LPU :: CSE310 Programming in Java :: Sawal Tandon</a:t>
            </a:r>
            <a:endParaRPr lang="en-US" dirty="0"/>
          </a:p>
        </p:txBody>
      </p:sp>
      <p:sp>
        <p:nvSpPr>
          <p:cNvPr id="6" name="Slide Number Placeholder 5"/>
          <p:cNvSpPr>
            <a:spLocks noGrp="1"/>
          </p:cNvSpPr>
          <p:nvPr>
            <p:ph type="sldNum" sz="quarter" idx="12"/>
          </p:nvPr>
        </p:nvSpPr>
        <p:spPr/>
        <p:txBody>
          <a:bodyPr/>
          <a:lstStyle/>
          <a:p>
            <a:fld id="{CCADD8FD-8D8E-40FA-BB39-D2DDC6730428}" type="slidenum">
              <a:rPr lang="en-US" smtClean="0"/>
              <a:pPr/>
              <a:t>‹#›</a:t>
            </a:fld>
            <a:endParaRPr lang="en-US"/>
          </a:p>
        </p:txBody>
      </p:sp>
    </p:spTree>
    <p:extLst>
      <p:ext uri="{BB962C8B-B14F-4D97-AF65-F5344CB8AC3E}">
        <p14:creationId xmlns:p14="http://schemas.microsoft.com/office/powerpoint/2010/main" val="2916526535"/>
      </p:ext>
    </p:extLst>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F59245-9646-49CC-AE37-0DEB1C95A913}" type="datetime1">
              <a:rPr lang="en-US" smtClean="0"/>
              <a:pPr/>
              <a:t>9/25/2022</a:t>
            </a:fld>
            <a:endParaRPr lang="en-US"/>
          </a:p>
        </p:txBody>
      </p:sp>
      <p:sp>
        <p:nvSpPr>
          <p:cNvPr id="5" name="Footer Placeholder 4"/>
          <p:cNvSpPr>
            <a:spLocks noGrp="1"/>
          </p:cNvSpPr>
          <p:nvPr>
            <p:ph type="ftr" sz="quarter" idx="11"/>
          </p:nvPr>
        </p:nvSpPr>
        <p:spPr/>
        <p:txBody>
          <a:bodyPr/>
          <a:lstStyle/>
          <a:p>
            <a:r>
              <a:rPr lang="en-US"/>
              <a:t>Lecture 11                                                                                                                                                                                                                                   © LPU :: CSE310 Programming in Java :: Sawal Tandon</a:t>
            </a:r>
            <a:endParaRPr lang="en-US" dirty="0"/>
          </a:p>
        </p:txBody>
      </p:sp>
      <p:sp>
        <p:nvSpPr>
          <p:cNvPr id="6" name="Slide Number Placeholder 5"/>
          <p:cNvSpPr>
            <a:spLocks noGrp="1"/>
          </p:cNvSpPr>
          <p:nvPr>
            <p:ph type="sldNum" sz="quarter" idx="12"/>
          </p:nvPr>
        </p:nvSpPr>
        <p:spPr/>
        <p:txBody>
          <a:bodyPr/>
          <a:lstStyle/>
          <a:p>
            <a:fld id="{CCADD8FD-8D8E-40FA-BB39-D2DDC6730428}" type="slidenum">
              <a:rPr lang="en-US" smtClean="0"/>
              <a:pPr/>
              <a:t>‹#›</a:t>
            </a:fld>
            <a:endParaRPr lang="en-US"/>
          </a:p>
        </p:txBody>
      </p:sp>
    </p:spTree>
    <p:extLst>
      <p:ext uri="{BB962C8B-B14F-4D97-AF65-F5344CB8AC3E}">
        <p14:creationId xmlns:p14="http://schemas.microsoft.com/office/powerpoint/2010/main" val="39064535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13ABD3A-CF1A-4D4C-A3BB-AF118AD00BAA}" type="datetime1">
              <a:rPr lang="en-US" smtClean="0"/>
              <a:pPr/>
              <a:t>9/25/2022</a:t>
            </a:fld>
            <a:endParaRPr lang="en-US"/>
          </a:p>
        </p:txBody>
      </p:sp>
      <p:sp>
        <p:nvSpPr>
          <p:cNvPr id="6" name="Footer Placeholder 5"/>
          <p:cNvSpPr>
            <a:spLocks noGrp="1"/>
          </p:cNvSpPr>
          <p:nvPr>
            <p:ph type="ftr" sz="quarter" idx="11"/>
          </p:nvPr>
        </p:nvSpPr>
        <p:spPr/>
        <p:txBody>
          <a:bodyPr/>
          <a:lstStyle/>
          <a:p>
            <a:r>
              <a:rPr lang="en-US"/>
              <a:t>Lecture 11                                                                                                                                                                                                                                   © LPU :: CSE310 Programming in Java :: Sawal Tandon</a:t>
            </a:r>
            <a:endParaRPr lang="en-US" dirty="0"/>
          </a:p>
        </p:txBody>
      </p:sp>
      <p:sp>
        <p:nvSpPr>
          <p:cNvPr id="7" name="Slide Number Placeholder 6"/>
          <p:cNvSpPr>
            <a:spLocks noGrp="1"/>
          </p:cNvSpPr>
          <p:nvPr>
            <p:ph type="sldNum" sz="quarter" idx="12"/>
          </p:nvPr>
        </p:nvSpPr>
        <p:spPr/>
        <p:txBody>
          <a:bodyPr/>
          <a:lstStyle/>
          <a:p>
            <a:fld id="{CCADD8FD-8D8E-40FA-BB39-D2DDC6730428}" type="slidenum">
              <a:rPr lang="en-US" smtClean="0"/>
              <a:pPr/>
              <a:t>‹#›</a:t>
            </a:fld>
            <a:endParaRPr lang="en-US"/>
          </a:p>
        </p:txBody>
      </p:sp>
    </p:spTree>
    <p:extLst>
      <p:ext uri="{BB962C8B-B14F-4D97-AF65-F5344CB8AC3E}">
        <p14:creationId xmlns:p14="http://schemas.microsoft.com/office/powerpoint/2010/main" val="3621636787"/>
      </p:ext>
    </p:extLst>
  </p:cSld>
  <p:clrMapOvr>
    <a:masterClrMapping/>
  </p:clrMapOvr>
  <p:hf sldNum="0"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13ABD3A-CF1A-4D4C-A3BB-AF118AD00BAA}" type="datetime1">
              <a:rPr lang="en-US" smtClean="0"/>
              <a:pPr/>
              <a:t>9/25/2022</a:t>
            </a:fld>
            <a:endParaRPr lang="en-US"/>
          </a:p>
        </p:txBody>
      </p:sp>
      <p:sp>
        <p:nvSpPr>
          <p:cNvPr id="8" name="Footer Placeholder 7"/>
          <p:cNvSpPr>
            <a:spLocks noGrp="1"/>
          </p:cNvSpPr>
          <p:nvPr>
            <p:ph type="ftr" sz="quarter" idx="11"/>
          </p:nvPr>
        </p:nvSpPr>
        <p:spPr/>
        <p:txBody>
          <a:bodyPr/>
          <a:lstStyle/>
          <a:p>
            <a:r>
              <a:rPr lang="en-US"/>
              <a:t>Lecture 11                                                                                                                                                                                                                                   © LPU :: CSE310 Programming in Java :: Sawal Tandon</a:t>
            </a:r>
            <a:endParaRPr lang="en-US" dirty="0"/>
          </a:p>
        </p:txBody>
      </p:sp>
      <p:sp>
        <p:nvSpPr>
          <p:cNvPr id="9" name="Slide Number Placeholder 8"/>
          <p:cNvSpPr>
            <a:spLocks noGrp="1"/>
          </p:cNvSpPr>
          <p:nvPr>
            <p:ph type="sldNum" sz="quarter" idx="12"/>
          </p:nvPr>
        </p:nvSpPr>
        <p:spPr/>
        <p:txBody>
          <a:bodyPr/>
          <a:lstStyle/>
          <a:p>
            <a:fld id="{CCADD8FD-8D8E-40FA-BB39-D2DDC6730428}" type="slidenum">
              <a:rPr lang="en-US" smtClean="0"/>
              <a:pPr/>
              <a:t>‹#›</a:t>
            </a:fld>
            <a:endParaRPr lang="en-US"/>
          </a:p>
        </p:txBody>
      </p:sp>
    </p:spTree>
    <p:extLst>
      <p:ext uri="{BB962C8B-B14F-4D97-AF65-F5344CB8AC3E}">
        <p14:creationId xmlns:p14="http://schemas.microsoft.com/office/powerpoint/2010/main" val="2447984233"/>
      </p:ext>
    </p:extLst>
  </p:cSld>
  <p:clrMapOvr>
    <a:masterClrMapping/>
  </p:clrMapOvr>
  <p:hf sldNum="0"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21BCC89-5C56-4FE6-894B-AC122698CF3C}" type="datetime1">
              <a:rPr lang="en-US" smtClean="0"/>
              <a:pPr/>
              <a:t>9/25/2022</a:t>
            </a:fld>
            <a:endParaRPr lang="en-US"/>
          </a:p>
        </p:txBody>
      </p:sp>
      <p:sp>
        <p:nvSpPr>
          <p:cNvPr id="4" name="Footer Placeholder 3"/>
          <p:cNvSpPr>
            <a:spLocks noGrp="1"/>
          </p:cNvSpPr>
          <p:nvPr>
            <p:ph type="ftr" sz="quarter" idx="11"/>
          </p:nvPr>
        </p:nvSpPr>
        <p:spPr/>
        <p:txBody>
          <a:bodyPr/>
          <a:lstStyle/>
          <a:p>
            <a:r>
              <a:rPr lang="en-US"/>
              <a:t>Lecture 11                                                                                                                                                                                                                                   © LPU :: CSE310 Programming in Java :: Sawal Tandon</a:t>
            </a:r>
            <a:endParaRPr lang="en-US" dirty="0"/>
          </a:p>
        </p:txBody>
      </p:sp>
      <p:sp>
        <p:nvSpPr>
          <p:cNvPr id="5" name="Slide Number Placeholder 4"/>
          <p:cNvSpPr>
            <a:spLocks noGrp="1"/>
          </p:cNvSpPr>
          <p:nvPr>
            <p:ph type="sldNum" sz="quarter" idx="12"/>
          </p:nvPr>
        </p:nvSpPr>
        <p:spPr/>
        <p:txBody>
          <a:bodyPr/>
          <a:lstStyle/>
          <a:p>
            <a:fld id="{CCADD8FD-8D8E-40FA-BB39-D2DDC6730428}" type="slidenum">
              <a:rPr lang="en-US" smtClean="0"/>
              <a:pPr/>
              <a:t>‹#›</a:t>
            </a:fld>
            <a:endParaRPr lang="en-US"/>
          </a:p>
        </p:txBody>
      </p:sp>
    </p:spTree>
    <p:extLst>
      <p:ext uri="{BB962C8B-B14F-4D97-AF65-F5344CB8AC3E}">
        <p14:creationId xmlns:p14="http://schemas.microsoft.com/office/powerpoint/2010/main" val="26264787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3AAE8F-A77F-4E00-84D2-FF0527F33587}" type="datetime1">
              <a:rPr lang="en-US" smtClean="0"/>
              <a:pPr/>
              <a:t>9/25/2022</a:t>
            </a:fld>
            <a:endParaRPr lang="en-US"/>
          </a:p>
        </p:txBody>
      </p:sp>
      <p:sp>
        <p:nvSpPr>
          <p:cNvPr id="3" name="Footer Placeholder 2"/>
          <p:cNvSpPr>
            <a:spLocks noGrp="1"/>
          </p:cNvSpPr>
          <p:nvPr>
            <p:ph type="ftr" sz="quarter" idx="11"/>
          </p:nvPr>
        </p:nvSpPr>
        <p:spPr/>
        <p:txBody>
          <a:bodyPr/>
          <a:lstStyle/>
          <a:p>
            <a:r>
              <a:rPr lang="en-US"/>
              <a:t>Lecture 11                                                                                                                                                                                                                                   © LPU :: CSE310 Programming in Java :: Sawal Tandon</a:t>
            </a:r>
            <a:endParaRPr lang="en-US" dirty="0"/>
          </a:p>
        </p:txBody>
      </p:sp>
      <p:sp>
        <p:nvSpPr>
          <p:cNvPr id="4" name="Slide Number Placeholder 3"/>
          <p:cNvSpPr>
            <a:spLocks noGrp="1"/>
          </p:cNvSpPr>
          <p:nvPr>
            <p:ph type="sldNum" sz="quarter" idx="12"/>
          </p:nvPr>
        </p:nvSpPr>
        <p:spPr/>
        <p:txBody>
          <a:bodyPr/>
          <a:lstStyle/>
          <a:p>
            <a:fld id="{CCADD8FD-8D8E-40FA-BB39-D2DDC6730428}" type="slidenum">
              <a:rPr lang="en-US" smtClean="0"/>
              <a:pPr/>
              <a:t>‹#›</a:t>
            </a:fld>
            <a:endParaRPr lang="en-US"/>
          </a:p>
        </p:txBody>
      </p:sp>
    </p:spTree>
    <p:extLst>
      <p:ext uri="{BB962C8B-B14F-4D97-AF65-F5344CB8AC3E}">
        <p14:creationId xmlns:p14="http://schemas.microsoft.com/office/powerpoint/2010/main" val="1173827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13ABD3A-CF1A-4D4C-A3BB-AF118AD00BAA}" type="datetime1">
              <a:rPr lang="en-US" smtClean="0"/>
              <a:pPr/>
              <a:t>9/25/2022</a:t>
            </a:fld>
            <a:endParaRPr lang="en-US"/>
          </a:p>
        </p:txBody>
      </p:sp>
      <p:sp>
        <p:nvSpPr>
          <p:cNvPr id="6" name="Footer Placeholder 5"/>
          <p:cNvSpPr>
            <a:spLocks noGrp="1"/>
          </p:cNvSpPr>
          <p:nvPr>
            <p:ph type="ftr" sz="quarter" idx="11"/>
          </p:nvPr>
        </p:nvSpPr>
        <p:spPr/>
        <p:txBody>
          <a:bodyPr/>
          <a:lstStyle/>
          <a:p>
            <a:r>
              <a:rPr lang="en-US"/>
              <a:t>Lecture 11                                                                                                                                                                                                                                   © LPU :: CSE310 Programming in Java :: Sawal Tandon</a:t>
            </a:r>
            <a:endParaRPr lang="en-US" dirty="0"/>
          </a:p>
        </p:txBody>
      </p:sp>
      <p:sp>
        <p:nvSpPr>
          <p:cNvPr id="7" name="Slide Number Placeholder 6"/>
          <p:cNvSpPr>
            <a:spLocks noGrp="1"/>
          </p:cNvSpPr>
          <p:nvPr>
            <p:ph type="sldNum" sz="quarter" idx="12"/>
          </p:nvPr>
        </p:nvSpPr>
        <p:spPr/>
        <p:txBody>
          <a:bodyPr/>
          <a:lstStyle/>
          <a:p>
            <a:fld id="{CCADD8FD-8D8E-40FA-BB39-D2DDC6730428}" type="slidenum">
              <a:rPr lang="en-US" smtClean="0"/>
              <a:pPr/>
              <a:t>‹#›</a:t>
            </a:fld>
            <a:endParaRPr lang="en-US"/>
          </a:p>
        </p:txBody>
      </p:sp>
    </p:spTree>
    <p:extLst>
      <p:ext uri="{BB962C8B-B14F-4D97-AF65-F5344CB8AC3E}">
        <p14:creationId xmlns:p14="http://schemas.microsoft.com/office/powerpoint/2010/main" val="2754160798"/>
      </p:ext>
    </p:extLst>
  </p:cSld>
  <p:clrMapOvr>
    <a:masterClrMapping/>
  </p:clrMapOvr>
  <p:hf sldNum="0"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Lecture 11                                                                                                                                                                                                                                   © LPU :: CSE310 Programming in Java :: Sawal Tandon</a:t>
            </a:r>
            <a:endParaRPr lang="en-US" dirty="0"/>
          </a:p>
        </p:txBody>
      </p:sp>
      <p:sp>
        <p:nvSpPr>
          <p:cNvPr id="7" name="Slide Number Placeholder 6"/>
          <p:cNvSpPr>
            <a:spLocks noGrp="1"/>
          </p:cNvSpPr>
          <p:nvPr>
            <p:ph type="sldNum" sz="quarter" idx="12"/>
          </p:nvPr>
        </p:nvSpPr>
        <p:spPr/>
        <p:txBody>
          <a:bodyPr/>
          <a:lstStyle/>
          <a:p>
            <a:fld id="{CCADD8FD-8D8E-40FA-BB39-D2DDC6730428}" type="slidenum">
              <a:rPr lang="en-US" smtClean="0"/>
              <a:pPr/>
              <a:t>‹#›</a:t>
            </a:fld>
            <a:endParaRPr lang="en-US"/>
          </a:p>
        </p:txBody>
      </p:sp>
      <p:sp>
        <p:nvSpPr>
          <p:cNvPr id="5" name="Date Placeholder 4"/>
          <p:cNvSpPr>
            <a:spLocks noGrp="1"/>
          </p:cNvSpPr>
          <p:nvPr>
            <p:ph type="dt" sz="half" idx="10"/>
          </p:nvPr>
        </p:nvSpPr>
        <p:spPr/>
        <p:txBody>
          <a:bodyPr/>
          <a:lstStyle/>
          <a:p>
            <a:fld id="{92375C28-0F1F-4AA4-BA0C-741A044359EB}" type="datetime1">
              <a:rPr lang="en-US" smtClean="0"/>
              <a:pPr/>
              <a:t>9/25/2022</a:t>
            </a:fld>
            <a:endParaRPr lang="en-US"/>
          </a:p>
        </p:txBody>
      </p:sp>
    </p:spTree>
    <p:extLst>
      <p:ext uri="{BB962C8B-B14F-4D97-AF65-F5344CB8AC3E}">
        <p14:creationId xmlns:p14="http://schemas.microsoft.com/office/powerpoint/2010/main" val="25118299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13ABD3A-CF1A-4D4C-A3BB-AF118AD00BAA}" type="datetime1">
              <a:rPr lang="en-US" smtClean="0"/>
              <a:pPr/>
              <a:t>9/25/2022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a:t>Lecture 11                                                                                                                                                                                                                                   © LPU :: CSE310 Programming in Java :: </a:t>
            </a:r>
            <a:r>
              <a:rPr lang="en-US" dirty="0" err="1"/>
              <a:t>Sawal</a:t>
            </a:r>
            <a:r>
              <a:rPr lang="en-US" dirty="0"/>
              <a:t> Tandon</a:t>
            </a: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CADD8FD-8D8E-40FA-BB39-D2DDC6730428}" type="slidenum">
              <a:rPr lang="en-US" smtClean="0"/>
              <a:pPr/>
              <a:t>‹#›</a:t>
            </a:fld>
            <a:endParaRPr lang="en-US"/>
          </a:p>
        </p:txBody>
      </p:sp>
    </p:spTree>
    <p:extLst>
      <p:ext uri="{BB962C8B-B14F-4D97-AF65-F5344CB8AC3E}">
        <p14:creationId xmlns:p14="http://schemas.microsoft.com/office/powerpoint/2010/main" val="3790788558"/>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 id="2147483816" r:id="rId13"/>
    <p:sldLayoutId id="2147483817" r:id="rId14"/>
    <p:sldLayoutId id="2147483818" r:id="rId15"/>
    <p:sldLayoutId id="2147483819" r:id="rId16"/>
  </p:sldLayoutIdLst>
  <p:hf sldNum="0" hd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digitalocean.com/community/users/column"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1F2943-DD77-1F19-3B4C-FD9B4E941AD7}"/>
              </a:ext>
            </a:extLst>
          </p:cNvPr>
          <p:cNvSpPr>
            <a:spLocks noGrp="1"/>
          </p:cNvSpPr>
          <p:nvPr>
            <p:ph idx="1"/>
          </p:nvPr>
        </p:nvSpPr>
        <p:spPr>
          <a:xfrm>
            <a:off x="677334" y="345441"/>
            <a:ext cx="10837332" cy="6061046"/>
          </a:xfrm>
        </p:spPr>
        <p:txBody>
          <a:bodyPr>
            <a:normAutofit/>
          </a:bodyPr>
          <a:lstStyle/>
          <a:p>
            <a:pPr marL="0" indent="0" algn="ctr">
              <a:buNone/>
            </a:pPr>
            <a:endParaRPr lang="en-US" sz="10000" b="1" dirty="0">
              <a:ln w="0"/>
              <a:solidFill>
                <a:srgbClr val="002060"/>
              </a:solidFill>
              <a:effectLst>
                <a:reflection blurRad="6350" stA="53000" endA="300" endPos="35500" dir="5400000" sy="-90000" algn="bl" rotWithShape="0"/>
              </a:effectLst>
              <a:latin typeface="Arial Black" panose="020B0A04020102020204" pitchFamily="34" charset="0"/>
            </a:endParaRPr>
          </a:p>
          <a:p>
            <a:pPr marL="0" indent="0" algn="ctr">
              <a:buNone/>
            </a:pPr>
            <a:r>
              <a:rPr lang="en-US" sz="10000" b="1" dirty="0">
                <a:ln w="0"/>
                <a:solidFill>
                  <a:srgbClr val="002060"/>
                </a:solidFill>
                <a:effectLst>
                  <a:reflection blurRad="6350" stA="53000" endA="300" endPos="35500" dir="5400000" sy="-90000" algn="bl" rotWithShape="0"/>
                </a:effectLst>
                <a:latin typeface="Arial Black" panose="020B0A04020102020204" pitchFamily="34" charset="0"/>
              </a:rPr>
              <a:t>Welcome Everyone!</a:t>
            </a:r>
            <a:endParaRPr lang="en-IN" sz="10000" dirty="0"/>
          </a:p>
        </p:txBody>
      </p:sp>
    </p:spTree>
    <p:extLst>
      <p:ext uri="{BB962C8B-B14F-4D97-AF65-F5344CB8AC3E}">
        <p14:creationId xmlns:p14="http://schemas.microsoft.com/office/powerpoint/2010/main" val="2719937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031217-1F4C-41E0-9552-750DCF1B00BF}"/>
              </a:ext>
            </a:extLst>
          </p:cNvPr>
          <p:cNvSpPr>
            <a:spLocks noGrp="1"/>
          </p:cNvSpPr>
          <p:nvPr>
            <p:ph idx="1"/>
          </p:nvPr>
        </p:nvSpPr>
        <p:spPr>
          <a:xfrm>
            <a:off x="589280" y="660400"/>
            <a:ext cx="10546080" cy="5933440"/>
          </a:xfrm>
        </p:spPr>
        <p:txBody>
          <a:bodyPr>
            <a:normAutofit fontScale="32500" lnSpcReduction="20000"/>
          </a:bodyPr>
          <a:lstStyle/>
          <a:p>
            <a:pPr marL="0" indent="0">
              <a:buNone/>
            </a:pPr>
            <a:r>
              <a:rPr lang="en-IN" sz="8600" b="1" dirty="0">
                <a:solidFill>
                  <a:srgbClr val="002060"/>
                </a:solidFill>
              </a:rPr>
              <a:t>                           Annotation used in Spring Boot</a:t>
            </a:r>
          </a:p>
          <a:p>
            <a:pPr marL="0" lvl="1" indent="0">
              <a:buNone/>
            </a:pPr>
            <a:r>
              <a:rPr lang="en-US" sz="5500" b="1" dirty="0">
                <a:latin typeface="Arial" panose="020B0604020202020204" pitchFamily="34" charset="0"/>
                <a:cs typeface="Arial" panose="020B0604020202020204" pitchFamily="34" charset="0"/>
              </a:rPr>
              <a:t>     1</a:t>
            </a:r>
            <a:r>
              <a:rPr lang="en-US" sz="5500" b="1" dirty="0">
                <a:solidFill>
                  <a:srgbClr val="002060"/>
                </a:solidFill>
                <a:latin typeface="Arial" panose="020B0604020202020204" pitchFamily="34" charset="0"/>
                <a:cs typeface="Arial" panose="020B0604020202020204" pitchFamily="34" charset="0"/>
              </a:rPr>
              <a:t>.@SpringBootApplication</a:t>
            </a:r>
            <a:endParaRPr lang="en-IN" sz="5500" b="1" dirty="0">
              <a:solidFill>
                <a:srgbClr val="002060"/>
              </a:solidFill>
              <a:latin typeface="Arial" panose="020B0604020202020204" pitchFamily="34" charset="0"/>
              <a:cs typeface="Arial" panose="020B0604020202020204" pitchFamily="34" charset="0"/>
            </a:endParaRPr>
          </a:p>
          <a:p>
            <a:pPr marL="0" lvl="0" indent="0">
              <a:buNone/>
            </a:pPr>
            <a:r>
              <a:rPr lang="en-US" sz="3800" dirty="0">
                <a:latin typeface="Arial" panose="020B0604020202020204" pitchFamily="34" charset="0"/>
                <a:cs typeface="Arial" panose="020B0604020202020204" pitchFamily="34" charset="0"/>
              </a:rPr>
              <a:t>         </a:t>
            </a:r>
            <a:r>
              <a:rPr lang="en-US" sz="5500" dirty="0">
                <a:latin typeface="Calibri" panose="020F0502020204030204" pitchFamily="34" charset="0"/>
                <a:cs typeface="Times New Roman" panose="02020603050405020304" pitchFamily="18" charset="0"/>
              </a:rPr>
              <a:t>This annotation is a combination of 3 annotations</a:t>
            </a:r>
            <a:endParaRPr lang="en-IN" sz="5500" dirty="0">
              <a:latin typeface="Calibri" panose="020F0502020204030204" pitchFamily="34" charset="0"/>
              <a:cs typeface="Times New Roman" panose="02020603050405020304" pitchFamily="18" charset="0"/>
            </a:endParaRPr>
          </a:p>
          <a:p>
            <a:pPr marL="742950" lvl="1" indent="-285750">
              <a:buFont typeface="+mj-lt"/>
              <a:buAutoNum type="alphaLcPeriod"/>
            </a:pPr>
            <a:r>
              <a:rPr lang="en-US" sz="5500" dirty="0">
                <a:latin typeface="Calibri" panose="020F0502020204030204" pitchFamily="34" charset="0"/>
                <a:cs typeface="Times New Roman" panose="02020603050405020304" pitchFamily="18" charset="0"/>
              </a:rPr>
              <a:t>@Configuration: this annotation is use to mark any java class as a configuration which gets loaded inside spring container at the application startup</a:t>
            </a:r>
            <a:endParaRPr lang="en-IN" sz="5500" dirty="0">
              <a:latin typeface="Calibri" panose="020F0502020204030204" pitchFamily="34" charset="0"/>
              <a:cs typeface="Times New Roman" panose="02020603050405020304" pitchFamily="18" charset="0"/>
            </a:endParaRPr>
          </a:p>
          <a:p>
            <a:pPr marL="742950" lvl="1" indent="-285750">
              <a:buFont typeface="+mj-lt"/>
              <a:buAutoNum type="alphaLcPeriod"/>
            </a:pPr>
            <a:r>
              <a:rPr lang="en-US" sz="5500" dirty="0">
                <a:latin typeface="Calibri" panose="020F0502020204030204" pitchFamily="34" charset="0"/>
                <a:cs typeface="Times New Roman" panose="02020603050405020304" pitchFamily="18" charset="0"/>
              </a:rPr>
              <a:t>@EnableAutoConfiguration: This annotation performs the autoconfiguration feature of the spring based on the jar file added into the project.</a:t>
            </a:r>
            <a:endParaRPr lang="en-IN" sz="5500" dirty="0">
              <a:latin typeface="Calibri" panose="020F0502020204030204" pitchFamily="34" charset="0"/>
              <a:cs typeface="Times New Roman" panose="02020603050405020304" pitchFamily="18" charset="0"/>
            </a:endParaRPr>
          </a:p>
          <a:p>
            <a:pPr marL="742950" lvl="1" indent="-285750">
              <a:buFont typeface="+mj-lt"/>
              <a:buAutoNum type="alphaLcPeriod"/>
            </a:pPr>
            <a:r>
              <a:rPr lang="en-US" sz="5500" dirty="0">
                <a:latin typeface="Calibri" panose="020F0502020204030204" pitchFamily="34" charset="0"/>
                <a:cs typeface="Times New Roman" panose="02020603050405020304" pitchFamily="18" charset="0"/>
              </a:rPr>
              <a:t>@ComponentScan: </a:t>
            </a:r>
            <a:r>
              <a:rPr lang="en-US" sz="5600" dirty="0">
                <a:latin typeface="Calibri" panose="020F0502020204030204" pitchFamily="34" charset="0"/>
                <a:cs typeface="Times New Roman" panose="02020603050405020304" pitchFamily="18" charset="0"/>
              </a:rPr>
              <a:t>This annotation is used to scan the component classes in the project and create and maintain the object of these classes. </a:t>
            </a:r>
          </a:p>
          <a:p>
            <a:pPr marL="0" lvl="1" indent="0">
              <a:buNone/>
            </a:pPr>
            <a:r>
              <a:rPr lang="en-IN" sz="5500" b="1" dirty="0">
                <a:solidFill>
                  <a:srgbClr val="002060"/>
                </a:solidFill>
                <a:latin typeface="Arial" panose="020B0604020202020204" pitchFamily="34" charset="0"/>
                <a:cs typeface="Arial" panose="020B0604020202020204" pitchFamily="34" charset="0"/>
              </a:rPr>
              <a:t>       2.</a:t>
            </a:r>
            <a:r>
              <a:rPr lang="en-US" sz="5500" b="1" dirty="0">
                <a:solidFill>
                  <a:srgbClr val="002060"/>
                </a:solidFill>
                <a:latin typeface="Arial" panose="020B0604020202020204" pitchFamily="34" charset="0"/>
                <a:cs typeface="Arial" panose="020B0604020202020204" pitchFamily="34" charset="0"/>
              </a:rPr>
              <a:t> @Service:</a:t>
            </a:r>
          </a:p>
          <a:p>
            <a:pPr marL="0" lvl="1" indent="0">
              <a:buNone/>
            </a:pPr>
            <a:r>
              <a:rPr lang="en-US" sz="3800" dirty="0">
                <a:latin typeface="Arial" panose="020B0604020202020204" pitchFamily="34" charset="0"/>
                <a:cs typeface="Arial" panose="020B0604020202020204" pitchFamily="34" charset="0"/>
              </a:rPr>
              <a:t>          </a:t>
            </a:r>
            <a:r>
              <a:rPr lang="en-US" sz="5500" dirty="0">
                <a:latin typeface="Calibri" panose="020F0502020204030204" pitchFamily="34" charset="0"/>
                <a:cs typeface="Times New Roman" panose="02020603050405020304" pitchFamily="18" charset="0"/>
              </a:rPr>
              <a:t>It is also used at class level. It tells the Spring that class contains the business logic.</a:t>
            </a:r>
          </a:p>
          <a:p>
            <a:pPr marL="0" lvl="1" indent="0">
              <a:buNone/>
            </a:pPr>
            <a:r>
              <a:rPr lang="en-US" sz="5500" b="1" dirty="0">
                <a:solidFill>
                  <a:srgbClr val="002060"/>
                </a:solidFill>
                <a:latin typeface="Arial" panose="020B0604020202020204" pitchFamily="34" charset="0"/>
                <a:cs typeface="Arial" panose="020B0604020202020204" pitchFamily="34" charset="0"/>
              </a:rPr>
              <a:t>     3. @Repository:</a:t>
            </a:r>
          </a:p>
          <a:p>
            <a:pPr lvl="1">
              <a:buFont typeface="+mj-lt"/>
              <a:buAutoNum type="alphaLcPeriod"/>
            </a:pPr>
            <a:r>
              <a:rPr lang="en-US" sz="3800" b="0" i="0" dirty="0">
                <a:solidFill>
                  <a:srgbClr val="333333"/>
                </a:solidFill>
                <a:effectLst/>
                <a:latin typeface="Arial" panose="020B0604020202020204" pitchFamily="34" charset="0"/>
                <a:cs typeface="Arial" panose="020B0604020202020204" pitchFamily="34" charset="0"/>
              </a:rPr>
              <a:t>  </a:t>
            </a:r>
            <a:r>
              <a:rPr lang="en-US" sz="5500" dirty="0">
                <a:latin typeface="Calibri" panose="020F0502020204030204" pitchFamily="34" charset="0"/>
                <a:cs typeface="Times New Roman" panose="02020603050405020304" pitchFamily="18" charset="0"/>
              </a:rPr>
              <a:t>It is a class-level annotation. </a:t>
            </a:r>
          </a:p>
          <a:p>
            <a:pPr lvl="1">
              <a:buFont typeface="+mj-lt"/>
              <a:buAutoNum type="alphaLcPeriod"/>
            </a:pPr>
            <a:r>
              <a:rPr lang="en-US" sz="5500" dirty="0">
                <a:latin typeface="Calibri" panose="020F0502020204030204" pitchFamily="34" charset="0"/>
                <a:cs typeface="Times New Roman" panose="02020603050405020304" pitchFamily="18" charset="0"/>
              </a:rPr>
              <a:t>The repository is a DAOs (Data Access Object) that access the database directly. </a:t>
            </a:r>
          </a:p>
          <a:p>
            <a:pPr lvl="1">
              <a:buFont typeface="+mj-lt"/>
              <a:buAutoNum type="alphaLcPeriod"/>
            </a:pPr>
            <a:r>
              <a:rPr lang="en-US" sz="5500" dirty="0">
                <a:latin typeface="Calibri" panose="020F0502020204030204" pitchFamily="34" charset="0"/>
                <a:cs typeface="Times New Roman" panose="02020603050405020304" pitchFamily="18" charset="0"/>
              </a:rPr>
              <a:t>The repository does all the operations related to the database.</a:t>
            </a:r>
            <a:br>
              <a:rPr lang="en-US" sz="5500" dirty="0">
                <a:latin typeface="Calibri" panose="020F0502020204030204" pitchFamily="34" charset="0"/>
                <a:cs typeface="Times New Roman" panose="02020603050405020304" pitchFamily="18" charset="0"/>
              </a:rPr>
            </a:br>
            <a:endParaRPr lang="en-IN" sz="5500" dirty="0">
              <a:latin typeface="Calibri" panose="020F0502020204030204" pitchFamily="34" charset="0"/>
              <a:cs typeface="Times New Roman" panose="02020603050405020304" pitchFamily="18" charset="0"/>
            </a:endParaRPr>
          </a:p>
          <a:p>
            <a:pPr marL="0" lvl="1" indent="0">
              <a:buNone/>
            </a:pPr>
            <a:r>
              <a:rPr lang="en-IN" sz="3800" dirty="0">
                <a:latin typeface="Calibri" panose="020F0502020204030204" pitchFamily="34" charset="0"/>
                <a:cs typeface="Times New Roman" panose="02020603050405020304" pitchFamily="18" charset="0"/>
              </a:rPr>
              <a:t>    </a:t>
            </a:r>
          </a:p>
          <a:p>
            <a:pPr marL="0" indent="0">
              <a:buNone/>
            </a:pPr>
            <a:endParaRPr lang="en-IN" sz="2800" b="1" dirty="0">
              <a:solidFill>
                <a:srgbClr val="002060"/>
              </a:solidFill>
            </a:endParaRPr>
          </a:p>
        </p:txBody>
      </p:sp>
    </p:spTree>
    <p:extLst>
      <p:ext uri="{BB962C8B-B14F-4D97-AF65-F5344CB8AC3E}">
        <p14:creationId xmlns:p14="http://schemas.microsoft.com/office/powerpoint/2010/main" val="25807982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1D6709-ABE3-4E29-75E9-8569A2C3590D}"/>
              </a:ext>
            </a:extLst>
          </p:cNvPr>
          <p:cNvSpPr>
            <a:spLocks noGrp="1"/>
          </p:cNvSpPr>
          <p:nvPr>
            <p:ph idx="1"/>
          </p:nvPr>
        </p:nvSpPr>
        <p:spPr>
          <a:xfrm>
            <a:off x="308758" y="218440"/>
            <a:ext cx="11340936" cy="7417394"/>
          </a:xfrm>
        </p:spPr>
        <p:txBody>
          <a:bodyPr>
            <a:normAutofit fontScale="92500" lnSpcReduction="10000"/>
          </a:bodyPr>
          <a:lstStyle/>
          <a:p>
            <a:pPr marL="0" lvl="1" indent="0">
              <a:buNone/>
            </a:pPr>
            <a:r>
              <a:rPr lang="en-US" sz="1800" dirty="0">
                <a:latin typeface="Arial" panose="020B0604020202020204" pitchFamily="34" charset="0"/>
                <a:cs typeface="Arial" panose="020B0604020202020204" pitchFamily="34" charset="0"/>
              </a:rPr>
              <a:t> </a:t>
            </a:r>
            <a:r>
              <a:rPr lang="en-US" sz="1800" b="1" dirty="0">
                <a:latin typeface="Arial" panose="020B0604020202020204" pitchFamily="34" charset="0"/>
                <a:cs typeface="Arial" panose="020B0604020202020204" pitchFamily="34" charset="0"/>
              </a:rPr>
              <a:t>4</a:t>
            </a:r>
            <a:r>
              <a:rPr lang="en-US" sz="1800" dirty="0">
                <a:latin typeface="Arial" panose="020B0604020202020204" pitchFamily="34" charset="0"/>
                <a:cs typeface="Arial" panose="020B0604020202020204" pitchFamily="34" charset="0"/>
              </a:rPr>
              <a:t>.</a:t>
            </a:r>
            <a:r>
              <a:rPr lang="en-IN" sz="1800" dirty="0">
                <a:solidFill>
                  <a:srgbClr val="646464"/>
                </a:solidFill>
                <a:latin typeface="Arial" panose="020B0604020202020204" pitchFamily="34" charset="0"/>
                <a:cs typeface="Arial" panose="020B0604020202020204" pitchFamily="34" charset="0"/>
              </a:rPr>
              <a:t> </a:t>
            </a:r>
            <a:r>
              <a:rPr lang="en-IN" sz="1800" b="1" dirty="0">
                <a:solidFill>
                  <a:srgbClr val="002060"/>
                </a:solidFill>
                <a:latin typeface="Arial" panose="020B0604020202020204" pitchFamily="34" charset="0"/>
                <a:cs typeface="Arial" panose="020B0604020202020204" pitchFamily="34" charset="0"/>
              </a:rPr>
              <a:t>@RestController:</a:t>
            </a:r>
          </a:p>
          <a:p>
            <a:pPr lvl="1">
              <a:buFont typeface="+mj-lt"/>
              <a:buAutoNum type="alphaLcPeriod"/>
            </a:pPr>
            <a:r>
              <a:rPr lang="en-US" sz="1800" b="0" i="0" dirty="0">
                <a:solidFill>
                  <a:srgbClr val="000000"/>
                </a:solidFill>
                <a:effectLst/>
                <a:latin typeface="Arial" panose="020B0604020202020204" pitchFamily="34" charset="0"/>
                <a:cs typeface="Arial" panose="020B0604020202020204" pitchFamily="34" charset="0"/>
              </a:rPr>
              <a:t> </a:t>
            </a:r>
            <a:r>
              <a:rPr lang="en-US" sz="2100" dirty="0">
                <a:latin typeface="Calibri" panose="020F0502020204030204" pitchFamily="34" charset="0"/>
                <a:cs typeface="Times New Roman" panose="02020603050405020304" pitchFamily="18" charset="0"/>
              </a:rPr>
              <a:t>It can be considered as a combination of @Controller and @ResponseBody annotations. </a:t>
            </a:r>
          </a:p>
          <a:p>
            <a:pPr lvl="1">
              <a:buFont typeface="+mj-lt"/>
              <a:buAutoNum type="alphaLcPeriod"/>
            </a:pPr>
            <a:r>
              <a:rPr lang="en-US" sz="2100" dirty="0">
                <a:latin typeface="Calibri" panose="020F0502020204030204" pitchFamily="34" charset="0"/>
                <a:cs typeface="Times New Roman" panose="02020603050405020304" pitchFamily="18" charset="0"/>
              </a:rPr>
              <a:t> The @RestController annotation is itself annotated with the @ResponseBody annotation. </a:t>
            </a:r>
          </a:p>
          <a:p>
            <a:pPr lvl="1">
              <a:buFont typeface="+mj-lt"/>
              <a:buAutoNum type="alphaLcPeriod"/>
            </a:pPr>
            <a:r>
              <a:rPr lang="en-US" sz="2100" dirty="0">
                <a:latin typeface="Calibri" panose="020F0502020204030204" pitchFamily="34" charset="0"/>
                <a:cs typeface="Times New Roman" panose="02020603050405020304" pitchFamily="18" charset="0"/>
              </a:rPr>
              <a:t> It eliminates the need for annotating each method with @ResponseBody.</a:t>
            </a:r>
          </a:p>
          <a:p>
            <a:pPr lvl="1">
              <a:buFont typeface="+mj-lt"/>
              <a:buAutoNum type="alphaLcPeriod"/>
            </a:pPr>
            <a:r>
              <a:rPr lang="en-US" sz="2100" dirty="0">
                <a:latin typeface="Calibri" panose="020F0502020204030204" pitchFamily="34" charset="0"/>
                <a:cs typeface="Times New Roman" panose="02020603050405020304" pitchFamily="18" charset="0"/>
              </a:rPr>
              <a:t> To create a rest API create an method and annotate method using @PostMapping, @GetMapping,       @PutMapping, and @DeleteMapping.</a:t>
            </a:r>
            <a:endParaRPr lang="en-IN" sz="2100" dirty="0">
              <a:latin typeface="Calibri" panose="020F0502020204030204" pitchFamily="34" charset="0"/>
              <a:cs typeface="Times New Roman" panose="02020603050405020304" pitchFamily="18" charset="0"/>
            </a:endParaRPr>
          </a:p>
          <a:p>
            <a:pPr marL="0" lvl="0" indent="0">
              <a:buNone/>
            </a:pPr>
            <a:r>
              <a:rPr lang="en-US" b="1" dirty="0">
                <a:latin typeface="Arial" panose="020B0604020202020204" pitchFamily="34" charset="0"/>
                <a:cs typeface="Arial" panose="020B0604020202020204" pitchFamily="34" charset="0"/>
              </a:rPr>
              <a:t>5</a:t>
            </a:r>
            <a:r>
              <a:rPr lang="en-US" b="1" dirty="0">
                <a:solidFill>
                  <a:srgbClr val="002060"/>
                </a:solidFill>
                <a:latin typeface="Arial" panose="020B0604020202020204" pitchFamily="34" charset="0"/>
                <a:cs typeface="Arial" panose="020B0604020202020204" pitchFamily="34" charset="0"/>
              </a:rPr>
              <a:t>.@ RequestParam </a:t>
            </a:r>
            <a:endParaRPr lang="en-IN" b="1" dirty="0">
              <a:solidFill>
                <a:srgbClr val="002060"/>
              </a:solidFill>
              <a:latin typeface="Arial" panose="020B0604020202020204" pitchFamily="34" charset="0"/>
              <a:cs typeface="Arial" panose="020B0604020202020204" pitchFamily="34" charset="0"/>
            </a:endParaRPr>
          </a:p>
          <a:p>
            <a:pPr marL="742950" lvl="1" indent="-285750">
              <a:buFont typeface="+mj-lt"/>
              <a:buAutoNum type="alphaLcPeriod"/>
            </a:pPr>
            <a:r>
              <a:rPr lang="en-US" sz="2100" dirty="0">
                <a:latin typeface="Calibri" panose="020F0502020204030204" pitchFamily="34" charset="0"/>
                <a:cs typeface="Times New Roman" panose="02020603050405020304" pitchFamily="18" charset="0"/>
              </a:rPr>
              <a:t>Request parameter is a way in which you can send the user info from the url after ‘?’</a:t>
            </a:r>
            <a:endParaRPr lang="en-IN" sz="2100" dirty="0">
              <a:latin typeface="Calibri" panose="020F0502020204030204" pitchFamily="34" charset="0"/>
              <a:cs typeface="Times New Roman" panose="02020603050405020304" pitchFamily="18" charset="0"/>
            </a:endParaRPr>
          </a:p>
          <a:p>
            <a:pPr marL="742950" lvl="1" indent="-285750">
              <a:buFont typeface="+mj-lt"/>
              <a:buAutoNum type="alphaLcPeriod"/>
            </a:pPr>
            <a:r>
              <a:rPr lang="en-US" sz="2100" dirty="0">
                <a:latin typeface="Calibri" panose="020F0502020204030204" pitchFamily="34" charset="0"/>
                <a:cs typeface="Times New Roman" panose="02020603050405020304" pitchFamily="18" charset="0"/>
              </a:rPr>
              <a:t>There can be multiple parameter in a request which must be separated by ‘&amp;’</a:t>
            </a:r>
            <a:endParaRPr lang="en-IN" sz="2100" dirty="0">
              <a:latin typeface="Calibri" panose="020F0502020204030204" pitchFamily="34" charset="0"/>
              <a:cs typeface="Times New Roman" panose="02020603050405020304" pitchFamily="18" charset="0"/>
            </a:endParaRPr>
          </a:p>
          <a:p>
            <a:pPr marL="742950" lvl="1" indent="-285750">
              <a:buFont typeface="+mj-lt"/>
              <a:buAutoNum type="alphaLcPeriod"/>
            </a:pPr>
            <a:r>
              <a:rPr lang="en-US" sz="2100" dirty="0">
                <a:latin typeface="Calibri" panose="020F0502020204030204" pitchFamily="34" charset="0"/>
                <a:cs typeface="Times New Roman" panose="02020603050405020304" pitchFamily="18" charset="0"/>
              </a:rPr>
              <a:t>These parameters can be received in the spring boot application using @RequestParam annotation.</a:t>
            </a:r>
            <a:endParaRPr lang="en-IN" sz="2100" dirty="0">
              <a:latin typeface="Calibri" panose="020F0502020204030204" pitchFamily="34" charset="0"/>
              <a:cs typeface="Times New Roman" panose="02020603050405020304" pitchFamily="18" charset="0"/>
            </a:endParaRPr>
          </a:p>
          <a:p>
            <a:pPr marL="0" lvl="0" indent="0">
              <a:buNone/>
            </a:pPr>
            <a:r>
              <a:rPr lang="en-US" b="1" dirty="0">
                <a:latin typeface="Arial" panose="020B0604020202020204" pitchFamily="34" charset="0"/>
                <a:cs typeface="Arial" panose="020B0604020202020204" pitchFamily="34" charset="0"/>
              </a:rPr>
              <a:t>6</a:t>
            </a:r>
            <a:r>
              <a:rPr lang="en-US" sz="1100" dirty="0">
                <a:latin typeface="Calibri" panose="020F0502020204030204" pitchFamily="34" charset="0"/>
                <a:ea typeface="Calibri" panose="020F0502020204030204" pitchFamily="34" charset="0"/>
                <a:cs typeface="Times New Roman" panose="02020603050405020304" pitchFamily="18" charset="0"/>
              </a:rPr>
              <a:t>.</a:t>
            </a:r>
            <a:r>
              <a:rPr lang="en-US" b="1" dirty="0">
                <a:solidFill>
                  <a:srgbClr val="002060"/>
                </a:solidFill>
                <a:latin typeface="Arial" panose="020B0604020202020204" pitchFamily="34" charset="0"/>
                <a:cs typeface="Arial" panose="020B0604020202020204" pitchFamily="34" charset="0"/>
              </a:rPr>
              <a:t> @Path variable</a:t>
            </a:r>
            <a:endParaRPr lang="en-IN" b="1" dirty="0">
              <a:solidFill>
                <a:srgbClr val="002060"/>
              </a:solidFill>
              <a:latin typeface="Arial" panose="020B0604020202020204" pitchFamily="34" charset="0"/>
              <a:cs typeface="Arial" panose="020B0604020202020204" pitchFamily="34" charset="0"/>
            </a:endParaRPr>
          </a:p>
          <a:p>
            <a:pPr marL="742950" lvl="1" indent="-285750">
              <a:buFont typeface="+mj-lt"/>
              <a:buAutoNum type="alphaLcPeriod"/>
            </a:pPr>
            <a:r>
              <a:rPr lang="en-US" sz="2100" dirty="0">
                <a:latin typeface="Calibri" panose="020F0502020204030204" pitchFamily="34" charset="0"/>
                <a:cs typeface="Times New Roman" panose="02020603050405020304" pitchFamily="18" charset="0"/>
              </a:rPr>
              <a:t>This is an another way to get the value from the user.</a:t>
            </a:r>
            <a:endParaRPr lang="en-IN" sz="2100" dirty="0">
              <a:latin typeface="Calibri" panose="020F0502020204030204" pitchFamily="34" charset="0"/>
              <a:cs typeface="Times New Roman" panose="02020603050405020304" pitchFamily="18" charset="0"/>
            </a:endParaRPr>
          </a:p>
          <a:p>
            <a:pPr marL="742950" lvl="1" indent="-285750">
              <a:buFont typeface="+mj-lt"/>
              <a:buAutoNum type="alphaLcPeriod"/>
            </a:pPr>
            <a:r>
              <a:rPr lang="en-US" sz="2100" dirty="0">
                <a:latin typeface="Calibri" panose="020F0502020204030204" pitchFamily="34" charset="0"/>
                <a:cs typeface="Times New Roman" panose="02020603050405020304" pitchFamily="18" charset="0"/>
              </a:rPr>
              <a:t>Using this you can get the values from the part of url.</a:t>
            </a:r>
            <a:endParaRPr lang="en-IN" sz="2100" dirty="0">
              <a:latin typeface="Calibri" panose="020F0502020204030204" pitchFamily="34" charset="0"/>
              <a:cs typeface="Times New Roman" panose="02020603050405020304" pitchFamily="18" charset="0"/>
            </a:endParaRPr>
          </a:p>
          <a:p>
            <a:pPr marL="742950" lvl="1" indent="-285750">
              <a:buFont typeface="+mj-lt"/>
              <a:buAutoNum type="alphaLcPeriod"/>
            </a:pPr>
            <a:r>
              <a:rPr lang="en-US" sz="2100" dirty="0">
                <a:latin typeface="Calibri" panose="020F0502020204030204" pitchFamily="34" charset="0"/>
                <a:cs typeface="Times New Roman" panose="02020603050405020304" pitchFamily="18" charset="0"/>
              </a:rPr>
              <a:t>It make URL dynamic as per user value.</a:t>
            </a:r>
            <a:endParaRPr lang="en-IN" sz="2100" dirty="0">
              <a:latin typeface="Calibri" panose="020F0502020204030204" pitchFamily="34" charset="0"/>
              <a:cs typeface="Times New Roman" panose="02020603050405020304" pitchFamily="18" charset="0"/>
            </a:endParaRPr>
          </a:p>
          <a:p>
            <a:pPr marL="742950" lvl="1" indent="-285750">
              <a:buFont typeface="+mj-lt"/>
              <a:buAutoNum type="alphaLcPeriod"/>
            </a:pPr>
            <a:r>
              <a:rPr lang="en-US" sz="2100" dirty="0">
                <a:latin typeface="Calibri" panose="020F0502020204030204" pitchFamily="34" charset="0"/>
                <a:cs typeface="Times New Roman" panose="02020603050405020304" pitchFamily="18" charset="0"/>
              </a:rPr>
              <a:t>To received this user values you can use @PathVaraible annotation into the Rest API method.</a:t>
            </a:r>
          </a:p>
          <a:p>
            <a:pPr marL="742950" lvl="1" indent="-285750">
              <a:buFont typeface="+mj-lt"/>
              <a:buAutoNum type="alphaLcPeriod"/>
            </a:pPr>
            <a:r>
              <a:rPr lang="en-US" sz="2100" dirty="0">
                <a:latin typeface="Calibri" panose="020F0502020204030204" pitchFamily="34" charset="0"/>
                <a:cs typeface="Times New Roman" panose="02020603050405020304" pitchFamily="18" charset="0"/>
              </a:rPr>
              <a:t>The @PathVariable annotation is used to define the custom or dynamic request URI</a:t>
            </a:r>
            <a:endParaRPr lang="en-IN" sz="2100" dirty="0">
              <a:latin typeface="Calibri" panose="020F0502020204030204" pitchFamily="34" charset="0"/>
              <a:cs typeface="Times New Roman" panose="02020603050405020304" pitchFamily="18" charset="0"/>
            </a:endParaRPr>
          </a:p>
          <a:p>
            <a:pPr marL="457200" lvl="1" indent="0">
              <a:buNone/>
            </a:pPr>
            <a:endParaRPr lang="en-US" sz="1800" dirty="0">
              <a:latin typeface="Calibri" panose="020F0502020204030204" pitchFamily="34" charset="0"/>
              <a:cs typeface="Times New Roman" panose="02020603050405020304" pitchFamily="18" charset="0"/>
            </a:endParaRPr>
          </a:p>
          <a:p>
            <a:pPr marL="457200" lvl="1" indent="0">
              <a:buNone/>
            </a:pPr>
            <a:endParaRPr lang="en-IN" sz="1800" dirty="0">
              <a:latin typeface="Arial" panose="020B0604020202020204" pitchFamily="34" charset="0"/>
              <a:cs typeface="Arial" panose="020B0604020202020204" pitchFamily="34" charset="0"/>
            </a:endParaRPr>
          </a:p>
          <a:p>
            <a:pPr marL="457200" lvl="1" indent="0">
              <a:buNone/>
            </a:pPr>
            <a:br>
              <a:rPr lang="en-US" sz="1800" dirty="0">
                <a:latin typeface="Arial" panose="020B0604020202020204" pitchFamily="34" charset="0"/>
                <a:cs typeface="Arial" panose="020B0604020202020204" pitchFamily="34" charset="0"/>
              </a:rPr>
            </a:br>
            <a:endParaRPr lang="en-IN" dirty="0"/>
          </a:p>
        </p:txBody>
      </p:sp>
    </p:spTree>
    <p:extLst>
      <p:ext uri="{BB962C8B-B14F-4D97-AF65-F5344CB8AC3E}">
        <p14:creationId xmlns:p14="http://schemas.microsoft.com/office/powerpoint/2010/main" val="29564545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ACF3FC-256D-12DA-6994-A6F42B0E5A78}"/>
              </a:ext>
            </a:extLst>
          </p:cNvPr>
          <p:cNvSpPr>
            <a:spLocks noGrp="1"/>
          </p:cNvSpPr>
          <p:nvPr>
            <p:ph idx="1"/>
          </p:nvPr>
        </p:nvSpPr>
        <p:spPr>
          <a:xfrm>
            <a:off x="166255" y="321161"/>
            <a:ext cx="11578441" cy="6447773"/>
          </a:xfrm>
        </p:spPr>
        <p:txBody>
          <a:bodyPr/>
          <a:lstStyle/>
          <a:p>
            <a:pPr marL="0" indent="0" algn="l">
              <a:buNone/>
            </a:pPr>
            <a:r>
              <a:rPr lang="en-US" b="1" i="0" dirty="0">
                <a:solidFill>
                  <a:schemeClr val="accent2">
                    <a:lumMod val="75000"/>
                  </a:schemeClr>
                </a:solidFill>
                <a:effectLst/>
                <a:latin typeface="Arial" panose="020B0604020202020204" pitchFamily="34" charset="0"/>
              </a:rPr>
              <a:t>7.@RequestBody</a:t>
            </a:r>
          </a:p>
          <a:p>
            <a:pPr>
              <a:buFont typeface="+mj-lt"/>
              <a:buAutoNum type="arabicPeriod"/>
            </a:pPr>
            <a:r>
              <a:rPr lang="en-US" b="0" i="0" dirty="0">
                <a:solidFill>
                  <a:srgbClr val="000000"/>
                </a:solidFill>
                <a:effectLst/>
                <a:latin typeface="Arial" panose="020B0604020202020204" pitchFamily="34" charset="0"/>
              </a:rPr>
              <a:t>This annotation can convert inbound HTTP data into Java objects passed into the controller's handler method. </a:t>
            </a:r>
          </a:p>
          <a:p>
            <a:pPr>
              <a:buFont typeface="+mj-lt"/>
              <a:buAutoNum type="arabicPeriod"/>
            </a:pPr>
            <a:r>
              <a:rPr lang="en-US" b="0" i="0" dirty="0">
                <a:solidFill>
                  <a:srgbClr val="000000"/>
                </a:solidFill>
                <a:effectLst/>
                <a:latin typeface="Arial" panose="020B0604020202020204" pitchFamily="34" charset="0"/>
              </a:rPr>
              <a:t>Just as </a:t>
            </a:r>
            <a:r>
              <a:rPr lang="en-US" b="0" i="0" dirty="0">
                <a:solidFill>
                  <a:srgbClr val="000000"/>
                </a:solidFill>
                <a:effectLst/>
                <a:latin typeface="courier new" panose="02070309020205020404" pitchFamily="49" charset="0"/>
              </a:rPr>
              <a:t>@ResponseBody</a:t>
            </a:r>
            <a:r>
              <a:rPr lang="en-US" b="0" i="0" dirty="0">
                <a:solidFill>
                  <a:srgbClr val="000000"/>
                </a:solidFill>
                <a:effectLst/>
                <a:latin typeface="Arial" panose="020B0604020202020204" pitchFamily="34" charset="0"/>
              </a:rPr>
              <a:t> tells the Spring MVC to use a message converter when sending a response to the client, the </a:t>
            </a:r>
            <a:r>
              <a:rPr lang="en-US" b="0" i="0" dirty="0">
                <a:solidFill>
                  <a:srgbClr val="000000"/>
                </a:solidFill>
                <a:effectLst/>
                <a:latin typeface="courier new" panose="02070309020205020404" pitchFamily="49" charset="0"/>
              </a:rPr>
              <a:t>@RequestBody</a:t>
            </a:r>
            <a:r>
              <a:rPr lang="en-US" b="0" i="0" dirty="0">
                <a:solidFill>
                  <a:srgbClr val="000000"/>
                </a:solidFill>
                <a:effectLst/>
                <a:latin typeface="Arial" panose="020B0604020202020204" pitchFamily="34" charset="0"/>
              </a:rPr>
              <a:t> annotations tell the Spring to find a suitable message converter to convert a resource representation coming from a client into an object.</a:t>
            </a:r>
            <a:br>
              <a:rPr lang="en-US" b="0" i="0" dirty="0">
                <a:solidFill>
                  <a:srgbClr val="000000"/>
                </a:solidFill>
                <a:effectLst/>
                <a:latin typeface="Arial" panose="020B0604020202020204" pitchFamily="34" charset="0"/>
              </a:rPr>
            </a:br>
            <a:endParaRPr lang="en-US" b="0" i="0" dirty="0">
              <a:solidFill>
                <a:srgbClr val="000000"/>
              </a:solidFill>
              <a:effectLst/>
              <a:latin typeface="Arial" panose="020B0604020202020204" pitchFamily="34" charset="0"/>
            </a:endParaRPr>
          </a:p>
          <a:p>
            <a:pPr marL="0" indent="0">
              <a:buNone/>
            </a:pPr>
            <a:r>
              <a:rPr lang="en-IN" b="1" dirty="0">
                <a:solidFill>
                  <a:schemeClr val="accent2">
                    <a:lumMod val="75000"/>
                  </a:schemeClr>
                </a:solidFill>
                <a:latin typeface="Arial" panose="020B0604020202020204" pitchFamily="34" charset="0"/>
              </a:rPr>
              <a:t> 8.@Entity</a:t>
            </a:r>
          </a:p>
          <a:p>
            <a:pPr>
              <a:buFont typeface="Arial" panose="020B0604020202020204" pitchFamily="34" charset="0"/>
              <a:buChar char="•"/>
            </a:pPr>
            <a:r>
              <a:rPr lang="en-US" b="0" i="0" dirty="0">
                <a:solidFill>
                  <a:srgbClr val="4D5B7C"/>
                </a:solidFill>
                <a:effectLst/>
                <a:latin typeface="Inter"/>
              </a:rPr>
              <a:t> </a:t>
            </a:r>
            <a:r>
              <a:rPr lang="en-US" dirty="0">
                <a:solidFill>
                  <a:srgbClr val="000000"/>
                </a:solidFill>
                <a:latin typeface="Arial" panose="020B0604020202020204" pitchFamily="34" charset="0"/>
              </a:rPr>
              <a:t>Specifies that the class is an entity. This annotation can be applied on Class, Interface of Enums</a:t>
            </a:r>
            <a:r>
              <a:rPr lang="en-US" b="0" i="0" dirty="0">
                <a:solidFill>
                  <a:srgbClr val="4D5B7C"/>
                </a:solidFill>
                <a:effectLst/>
                <a:latin typeface="Inter"/>
              </a:rPr>
              <a:t>.</a:t>
            </a:r>
          </a:p>
          <a:p>
            <a:pPr marL="0" indent="0">
              <a:buNone/>
            </a:pPr>
            <a:r>
              <a:rPr lang="en-US" b="1" dirty="0">
                <a:solidFill>
                  <a:schemeClr val="accent2">
                    <a:lumMod val="75000"/>
                  </a:schemeClr>
                </a:solidFill>
                <a:latin typeface="Arial" panose="020B0604020202020204" pitchFamily="34" charset="0"/>
              </a:rPr>
              <a:t> 9. @Column</a:t>
            </a:r>
          </a:p>
          <a:p>
            <a:pPr>
              <a:buFont typeface="Arial" panose="020B0604020202020204" pitchFamily="34" charset="0"/>
              <a:buChar char="•"/>
            </a:pPr>
            <a:r>
              <a:rPr lang="en-US" dirty="0">
                <a:solidFill>
                  <a:srgbClr val="000000"/>
                </a:solidFill>
                <a:latin typeface="Arial" panose="020B0604020202020204" pitchFamily="34" charset="0"/>
              </a:rPr>
              <a:t>Specify the column mapping using </a:t>
            </a:r>
            <a:r>
              <a:rPr lang="en-US" dirty="0">
                <a:solidFill>
                  <a:srgbClr val="000000"/>
                </a:solidFill>
                <a:latin typeface="Arial" panose="020B0604020202020204" pitchFamily="34" charset="0"/>
                <a:hlinkClick r:id="rId2">
                  <a:extLst>
                    <a:ext uri="{A12FA001-AC4F-418D-AE19-62706E023703}">
                      <ahyp:hlinkClr xmlns:ahyp="http://schemas.microsoft.com/office/drawing/2018/hyperlinkcolor" val="tx"/>
                    </a:ext>
                  </a:extLst>
                </a:hlinkClick>
              </a:rPr>
              <a:t>@Column</a:t>
            </a:r>
            <a:r>
              <a:rPr lang="en-US" dirty="0">
                <a:solidFill>
                  <a:srgbClr val="000000"/>
                </a:solidFill>
                <a:latin typeface="Arial" panose="020B0604020202020204" pitchFamily="34" charset="0"/>
              </a:rPr>
              <a:t> annotation. Name attribute of this annotation is used for specifying the table’s column name.</a:t>
            </a:r>
          </a:p>
          <a:p>
            <a:pPr marL="0" indent="0">
              <a:buNone/>
            </a:pPr>
            <a:r>
              <a:rPr lang="en-US" b="1" dirty="0">
                <a:solidFill>
                  <a:schemeClr val="accent2">
                    <a:lumMod val="75000"/>
                  </a:schemeClr>
                </a:solidFill>
                <a:latin typeface="Arial" panose="020B0604020202020204" pitchFamily="34" charset="0"/>
              </a:rPr>
              <a:t> 10.@Id</a:t>
            </a:r>
          </a:p>
          <a:p>
            <a:pPr>
              <a:buFont typeface="Arial" panose="020B0604020202020204" pitchFamily="34" charset="0"/>
              <a:buChar char="•"/>
            </a:pPr>
            <a:r>
              <a:rPr lang="en-US" dirty="0">
                <a:solidFill>
                  <a:srgbClr val="000000"/>
                </a:solidFill>
                <a:latin typeface="Arial" panose="020B0604020202020204" pitchFamily="34" charset="0"/>
              </a:rPr>
              <a:t>This annotation specifies the primary key of the entity.</a:t>
            </a:r>
          </a:p>
          <a:p>
            <a:pPr marL="0" indent="0">
              <a:buNone/>
            </a:pPr>
            <a:r>
              <a:rPr lang="en-US" b="1" dirty="0">
                <a:solidFill>
                  <a:schemeClr val="accent2">
                    <a:lumMod val="75000"/>
                  </a:schemeClr>
                </a:solidFill>
                <a:latin typeface="Arial" panose="020B0604020202020204" pitchFamily="34" charset="0"/>
              </a:rPr>
              <a:t>11.</a:t>
            </a:r>
            <a:r>
              <a:rPr lang="en-IN" b="1" dirty="0">
                <a:solidFill>
                  <a:schemeClr val="accent2">
                    <a:lumMod val="75000"/>
                  </a:schemeClr>
                </a:solidFill>
                <a:latin typeface="Arial" panose="020B0604020202020204" pitchFamily="34" charset="0"/>
              </a:rPr>
              <a:t> @GeneratedValue </a:t>
            </a:r>
          </a:p>
          <a:p>
            <a:pPr>
              <a:buFont typeface="Arial" panose="020B0604020202020204" pitchFamily="34" charset="0"/>
              <a:buChar char="•"/>
            </a:pPr>
            <a:r>
              <a:rPr lang="en-US" b="0" i="0" dirty="0">
                <a:solidFill>
                  <a:srgbClr val="333333"/>
                </a:solidFill>
                <a:effectLst/>
                <a:latin typeface="Tahoma" panose="020B0604030504040204" pitchFamily="34" charset="0"/>
              </a:rPr>
              <a:t> Allows the auto generation of the field’s values by hibernate, according to strategy attribute</a:t>
            </a:r>
            <a:endParaRPr lang="en-IN" b="1" dirty="0">
              <a:solidFill>
                <a:schemeClr val="accent2">
                  <a:lumMod val="75000"/>
                </a:schemeClr>
              </a:solidFill>
              <a:latin typeface="Arial" panose="020B0604020202020204" pitchFamily="34" charset="0"/>
            </a:endParaRPr>
          </a:p>
        </p:txBody>
      </p:sp>
    </p:spTree>
    <p:extLst>
      <p:ext uri="{BB962C8B-B14F-4D97-AF65-F5344CB8AC3E}">
        <p14:creationId xmlns:p14="http://schemas.microsoft.com/office/powerpoint/2010/main" val="11587245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99DE11-9C16-523E-CA39-74078C618D81}"/>
              </a:ext>
            </a:extLst>
          </p:cNvPr>
          <p:cNvSpPr>
            <a:spLocks noGrp="1"/>
          </p:cNvSpPr>
          <p:nvPr>
            <p:ph idx="1"/>
          </p:nvPr>
        </p:nvSpPr>
        <p:spPr>
          <a:xfrm>
            <a:off x="330751" y="249632"/>
            <a:ext cx="10746728" cy="5589849"/>
          </a:xfrm>
        </p:spPr>
        <p:txBody>
          <a:bodyPr>
            <a:normAutofit/>
          </a:bodyPr>
          <a:lstStyle/>
          <a:p>
            <a:pPr marL="0" indent="0">
              <a:buNone/>
            </a:pPr>
            <a:r>
              <a:rPr lang="en-IN" sz="2800" dirty="0">
                <a:solidFill>
                  <a:srgbClr val="002060"/>
                </a:solidFill>
              </a:rPr>
              <a:t> </a:t>
            </a:r>
            <a:r>
              <a:rPr lang="en-IN" b="1" dirty="0">
                <a:solidFill>
                  <a:schemeClr val="accent2">
                    <a:lumMod val="75000"/>
                  </a:schemeClr>
                </a:solidFill>
                <a:latin typeface="Arial" panose="020B0604020202020204" pitchFamily="34" charset="0"/>
              </a:rPr>
              <a:t>@onetoone</a:t>
            </a:r>
          </a:p>
          <a:p>
            <a:pPr>
              <a:buFont typeface="Arial" panose="020B0604020202020204" pitchFamily="34" charset="0"/>
              <a:buChar char="•"/>
            </a:pPr>
            <a:r>
              <a:rPr lang="en-US" dirty="0">
                <a:solidFill>
                  <a:srgbClr val="000000"/>
                </a:solidFill>
                <a:latin typeface="Arial" panose="020B0604020202020204" pitchFamily="34" charset="0"/>
              </a:rPr>
              <a:t>One to one represents that a single entity is associated with a single instance of the other entity.</a:t>
            </a:r>
          </a:p>
          <a:p>
            <a:pPr>
              <a:buFont typeface="Arial" panose="020B0604020202020204" pitchFamily="34" charset="0"/>
              <a:buChar char="•"/>
            </a:pPr>
            <a:r>
              <a:rPr lang="en-US" b="1" dirty="0">
                <a:solidFill>
                  <a:srgbClr val="5F6368"/>
                </a:solidFill>
                <a:latin typeface="arial" panose="020B0604020202020204" pitchFamily="34" charset="0"/>
              </a:rPr>
              <a:t>In </a:t>
            </a:r>
            <a:r>
              <a:rPr lang="en-US" dirty="0">
                <a:solidFill>
                  <a:srgbClr val="000000"/>
                </a:solidFill>
                <a:latin typeface="Arial" panose="020B0604020202020204" pitchFamily="34" charset="0"/>
              </a:rPr>
              <a:t>One to one mapping</a:t>
            </a:r>
            <a:r>
              <a:rPr lang="en-US" b="1" i="0" dirty="0">
                <a:solidFill>
                  <a:srgbClr val="5F6368"/>
                </a:solidFill>
                <a:effectLst/>
                <a:latin typeface="arial" panose="020B0604020202020204" pitchFamily="34" charset="0"/>
              </a:rPr>
              <a:t> one row in a table is mapped to multiple rows in another table</a:t>
            </a:r>
            <a:r>
              <a:rPr lang="en-US" b="0" i="0" dirty="0">
                <a:solidFill>
                  <a:srgbClr val="4D5156"/>
                </a:solidFill>
                <a:effectLst/>
                <a:latin typeface="arial" panose="020B0604020202020204" pitchFamily="34" charset="0"/>
              </a:rPr>
              <a:t>. </a:t>
            </a:r>
            <a:endParaRPr lang="en-IN" dirty="0">
              <a:solidFill>
                <a:srgbClr val="000000"/>
              </a:solidFill>
              <a:latin typeface="Arial" panose="020B0604020202020204" pitchFamily="34" charset="0"/>
            </a:endParaRPr>
          </a:p>
          <a:p>
            <a:pPr marL="0" indent="0">
              <a:buNone/>
            </a:pPr>
            <a:r>
              <a:rPr lang="en-US" b="1" dirty="0">
                <a:solidFill>
                  <a:schemeClr val="accent2">
                    <a:lumMod val="75000"/>
                  </a:schemeClr>
                </a:solidFill>
                <a:latin typeface="Arial" panose="020B0604020202020204" pitchFamily="34" charset="0"/>
              </a:rPr>
              <a:t>@NotNull</a:t>
            </a:r>
          </a:p>
          <a:p>
            <a:pPr algn="l" rtl="0">
              <a:buFont typeface="Arial" panose="020B0604020202020204" pitchFamily="34" charset="0"/>
              <a:buChar char="•"/>
            </a:pPr>
            <a:r>
              <a:rPr lang="en-US" b="0" i="0" dirty="0">
                <a:solidFill>
                  <a:srgbClr val="2B3636"/>
                </a:solidFill>
                <a:effectLst/>
                <a:latin typeface="Arial" panose="020B0604020202020204" pitchFamily="34" charset="0"/>
                <a:cs typeface="Arial" panose="020B0604020202020204" pitchFamily="34" charset="0"/>
              </a:rPr>
              <a:t> field should not be null.</a:t>
            </a:r>
          </a:p>
          <a:p>
            <a:pPr marL="0" indent="0">
              <a:buNone/>
            </a:pPr>
            <a:r>
              <a:rPr lang="en-US" b="1" dirty="0">
                <a:solidFill>
                  <a:schemeClr val="accent2">
                    <a:lumMod val="75000"/>
                  </a:schemeClr>
                </a:solidFill>
                <a:latin typeface="Arial" panose="020B0604020202020204" pitchFamily="34" charset="0"/>
              </a:rPr>
              <a:t>@Size</a:t>
            </a:r>
          </a:p>
          <a:p>
            <a:pPr algn="l" rtl="0">
              <a:buFont typeface="Arial" panose="020B0604020202020204" pitchFamily="34" charset="0"/>
              <a:buChar char="•"/>
            </a:pPr>
            <a:r>
              <a:rPr lang="en-US" b="0" i="0" dirty="0">
                <a:solidFill>
                  <a:srgbClr val="2B3636"/>
                </a:solidFill>
                <a:effectLst/>
                <a:latin typeface="Arial" panose="020B0604020202020204" pitchFamily="34" charset="0"/>
                <a:cs typeface="Arial" panose="020B0604020202020204" pitchFamily="34" charset="0"/>
              </a:rPr>
              <a:t>The @Size annotation can also be used to set the minimum and maximum size of field</a:t>
            </a:r>
          </a:p>
          <a:p>
            <a:pPr marL="0" indent="0">
              <a:buNone/>
            </a:pPr>
            <a:r>
              <a:rPr lang="en-US" b="1" dirty="0">
                <a:solidFill>
                  <a:schemeClr val="accent2">
                    <a:lumMod val="75000"/>
                  </a:schemeClr>
                </a:solidFill>
                <a:latin typeface="Arial" panose="020B0604020202020204" pitchFamily="34" charset="0"/>
              </a:rPr>
              <a:t>@NotBlank</a:t>
            </a:r>
          </a:p>
          <a:p>
            <a:pPr algn="l">
              <a:buFont typeface="Arial" panose="020B0604020202020204" pitchFamily="34" charset="0"/>
              <a:buChar char="•"/>
            </a:pPr>
            <a:r>
              <a:rPr lang="en-US" b="0" i="0" dirty="0">
                <a:solidFill>
                  <a:srgbClr val="2B3636"/>
                </a:solidFill>
                <a:effectLst/>
                <a:latin typeface="Arial" panose="020B0604020202020204" pitchFamily="34" charset="0"/>
                <a:cs typeface="Arial" panose="020B0604020202020204" pitchFamily="34" charset="0"/>
              </a:rPr>
              <a:t> Validates that the property is not null or whitespace. But, it can be applied only to text values.</a:t>
            </a:r>
          </a:p>
          <a:p>
            <a:pPr marL="0" indent="0">
              <a:buNone/>
            </a:pPr>
            <a:r>
              <a:rPr lang="en-US" sz="2800" dirty="0">
                <a:solidFill>
                  <a:srgbClr val="002060"/>
                </a:solidFill>
              </a:rPr>
              <a:t> </a:t>
            </a:r>
            <a:r>
              <a:rPr lang="en-US" b="1" dirty="0">
                <a:solidFill>
                  <a:schemeClr val="accent2">
                    <a:lumMod val="75000"/>
                  </a:schemeClr>
                </a:solidFill>
                <a:latin typeface="Arial" panose="020B0604020202020204" pitchFamily="34" charset="0"/>
              </a:rPr>
              <a:t>@Email</a:t>
            </a:r>
          </a:p>
          <a:p>
            <a:pPr algn="l">
              <a:buFont typeface="Arial" panose="020B0604020202020204" pitchFamily="34" charset="0"/>
              <a:buChar char="•"/>
            </a:pPr>
            <a:r>
              <a:rPr lang="en-US" b="0" i="0" dirty="0">
                <a:solidFill>
                  <a:srgbClr val="2B3636"/>
                </a:solidFill>
                <a:effectLst/>
                <a:latin typeface="Arial" panose="020B0604020202020204" pitchFamily="34" charset="0"/>
                <a:cs typeface="Arial" panose="020B0604020202020204" pitchFamily="34" charset="0"/>
              </a:rPr>
              <a:t>Validates that the annotated property is a valid email address.</a:t>
            </a:r>
          </a:p>
          <a:p>
            <a:pPr marL="0" indent="0">
              <a:buNone/>
            </a:pPr>
            <a:endParaRPr lang="en-IN" sz="2800" dirty="0">
              <a:solidFill>
                <a:srgbClr val="002060"/>
              </a:solidFill>
            </a:endParaRPr>
          </a:p>
        </p:txBody>
      </p:sp>
    </p:spTree>
    <p:extLst>
      <p:ext uri="{BB962C8B-B14F-4D97-AF65-F5344CB8AC3E}">
        <p14:creationId xmlns:p14="http://schemas.microsoft.com/office/powerpoint/2010/main" val="34111410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28FC90-4218-8760-B052-B1A07358C423}"/>
              </a:ext>
            </a:extLst>
          </p:cNvPr>
          <p:cNvSpPr>
            <a:spLocks noGrp="1"/>
          </p:cNvSpPr>
          <p:nvPr>
            <p:ph idx="1"/>
          </p:nvPr>
        </p:nvSpPr>
        <p:spPr>
          <a:xfrm>
            <a:off x="677334" y="375921"/>
            <a:ext cx="10837332" cy="5665442"/>
          </a:xfrm>
        </p:spPr>
        <p:txBody>
          <a:bodyPr/>
          <a:lstStyle/>
          <a:p>
            <a:pPr marL="0" indent="0">
              <a:buNone/>
            </a:pPr>
            <a:r>
              <a:rPr lang="en-US" b="1" dirty="0">
                <a:solidFill>
                  <a:srgbClr val="002060"/>
                </a:solidFill>
                <a:latin typeface="Calibri" panose="020F0502020204030204" pitchFamily="34" charset="0"/>
                <a:cs typeface="Times New Roman" panose="02020603050405020304" pitchFamily="18" charset="0"/>
              </a:rPr>
              <a:t>                                                                                       </a:t>
            </a:r>
            <a:r>
              <a:rPr lang="en-US" sz="2800" b="1" dirty="0">
                <a:solidFill>
                  <a:srgbClr val="002060"/>
                </a:solidFill>
              </a:rPr>
              <a:t>Http Methods</a:t>
            </a:r>
            <a:endParaRPr lang="en-IN" sz="2800" b="1" dirty="0">
              <a:solidFill>
                <a:srgbClr val="002060"/>
              </a:solidFill>
            </a:endParaRPr>
          </a:p>
          <a:p>
            <a:pPr marL="0" indent="0">
              <a:buNone/>
            </a:pPr>
            <a:endParaRPr lang="en-IN" dirty="0"/>
          </a:p>
        </p:txBody>
      </p:sp>
      <p:graphicFrame>
        <p:nvGraphicFramePr>
          <p:cNvPr id="5" name="Table 5">
            <a:extLst>
              <a:ext uri="{FF2B5EF4-FFF2-40B4-BE49-F238E27FC236}">
                <a16:creationId xmlns:a16="http://schemas.microsoft.com/office/drawing/2014/main" id="{3465F6B5-AACF-1DCE-5DCC-FDAC769199BA}"/>
              </a:ext>
            </a:extLst>
          </p:cNvPr>
          <p:cNvGraphicFramePr>
            <a:graphicFrameLocks noGrp="1"/>
          </p:cNvGraphicFramePr>
          <p:nvPr>
            <p:extLst>
              <p:ext uri="{D42A27DB-BD31-4B8C-83A1-F6EECF244321}">
                <p14:modId xmlns:p14="http://schemas.microsoft.com/office/powerpoint/2010/main" val="979656232"/>
              </p:ext>
            </p:extLst>
          </p:nvPr>
        </p:nvGraphicFramePr>
        <p:xfrm>
          <a:off x="344385" y="872203"/>
          <a:ext cx="11637818" cy="5665442"/>
        </p:xfrm>
        <a:graphic>
          <a:graphicData uri="http://schemas.openxmlformats.org/drawingml/2006/table">
            <a:tbl>
              <a:tblPr firstRow="1" bandRow="1">
                <a:tableStyleId>{5C22544A-7EE6-4342-B048-85BDC9FD1C3A}</a:tableStyleId>
              </a:tblPr>
              <a:tblGrid>
                <a:gridCol w="1895497">
                  <a:extLst>
                    <a:ext uri="{9D8B030D-6E8A-4147-A177-3AD203B41FA5}">
                      <a16:colId xmlns:a16="http://schemas.microsoft.com/office/drawing/2014/main" val="1633405277"/>
                    </a:ext>
                  </a:extLst>
                </a:gridCol>
                <a:gridCol w="9742321">
                  <a:extLst>
                    <a:ext uri="{9D8B030D-6E8A-4147-A177-3AD203B41FA5}">
                      <a16:colId xmlns:a16="http://schemas.microsoft.com/office/drawing/2014/main" val="1779296148"/>
                    </a:ext>
                  </a:extLst>
                </a:gridCol>
              </a:tblGrid>
              <a:tr h="378406">
                <a:tc>
                  <a:txBody>
                    <a:bodyPr/>
                    <a:lstStyle/>
                    <a:p>
                      <a:r>
                        <a:rPr lang="en-IN" dirty="0"/>
                        <a:t>Methods</a:t>
                      </a:r>
                    </a:p>
                  </a:txBody>
                  <a:tcPr/>
                </a:tc>
                <a:tc>
                  <a:txBody>
                    <a:bodyPr/>
                    <a:lstStyle/>
                    <a:p>
                      <a:r>
                        <a:rPr lang="en-IN" dirty="0"/>
                        <a:t>Description</a:t>
                      </a:r>
                    </a:p>
                  </a:txBody>
                  <a:tcPr/>
                </a:tc>
                <a:extLst>
                  <a:ext uri="{0D108BD9-81ED-4DB2-BD59-A6C34878D82A}">
                    <a16:rowId xmlns:a16="http://schemas.microsoft.com/office/drawing/2014/main" val="2833546986"/>
                  </a:ext>
                </a:extLst>
              </a:tr>
              <a:tr h="1246779">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GET</a:t>
                      </a:r>
                      <a:endParaRPr lang="en-IN" sz="1800" kern="1200" dirty="0">
                        <a:solidFill>
                          <a:schemeClr val="dk1"/>
                        </a:solidFill>
                        <a:effectLst/>
                        <a:latin typeface="+mn-lt"/>
                        <a:ea typeface="+mn-ea"/>
                        <a:cs typeface="+mn-cs"/>
                      </a:endParaRPr>
                    </a:p>
                    <a:p>
                      <a:endParaRPr lang="en-IN" dirty="0"/>
                    </a:p>
                  </a:txBody>
                  <a:tcPr/>
                </a:tc>
                <a:tc>
                  <a:txBody>
                    <a:bodyPr/>
                    <a:lstStyle/>
                    <a:p>
                      <a:pPr marL="742950" lvl="1" indent="-285750">
                        <a:buFont typeface="Arial" panose="020B0604020202020204" pitchFamily="34" charset="0"/>
                        <a:buChar char="•"/>
                      </a:pPr>
                      <a:r>
                        <a:rPr lang="en-US" sz="1800" kern="1200" dirty="0">
                          <a:solidFill>
                            <a:schemeClr val="dk1"/>
                          </a:solidFill>
                          <a:effectLst/>
                          <a:latin typeface="+mn-lt"/>
                          <a:ea typeface="+mn-ea"/>
                          <a:cs typeface="+mn-cs"/>
                        </a:rPr>
                        <a:t>GET is use to retrieve the data.</a:t>
                      </a:r>
                      <a:endParaRPr lang="en-IN" sz="1800" kern="1200" dirty="0">
                        <a:solidFill>
                          <a:schemeClr val="dk1"/>
                        </a:solidFill>
                        <a:effectLst/>
                        <a:latin typeface="+mn-lt"/>
                        <a:ea typeface="+mn-ea"/>
                        <a:cs typeface="+mn-cs"/>
                      </a:endParaRPr>
                    </a:p>
                    <a:p>
                      <a:pPr marL="742950" lvl="1" indent="-285750">
                        <a:buFont typeface="Arial" panose="020B0604020202020204" pitchFamily="34" charset="0"/>
                        <a:buChar char="•"/>
                      </a:pPr>
                      <a:r>
                        <a:rPr lang="en-US" sz="1800" kern="1200" dirty="0">
                          <a:solidFill>
                            <a:schemeClr val="dk1"/>
                          </a:solidFill>
                          <a:effectLst/>
                          <a:latin typeface="+mn-lt"/>
                          <a:ea typeface="+mn-ea"/>
                          <a:cs typeface="+mn-cs"/>
                        </a:rPr>
                        <a:t>You can use this method to return the result/data to the user.</a:t>
                      </a:r>
                      <a:endParaRPr lang="en-IN" sz="1800" kern="1200" dirty="0">
                        <a:solidFill>
                          <a:schemeClr val="dk1"/>
                        </a:solidFill>
                        <a:effectLst/>
                        <a:latin typeface="+mn-lt"/>
                        <a:ea typeface="+mn-ea"/>
                        <a:cs typeface="+mn-cs"/>
                      </a:endParaRPr>
                    </a:p>
                    <a:p>
                      <a:pPr marL="742950" lvl="1" indent="-285750">
                        <a:buFont typeface="Arial" panose="020B0604020202020204" pitchFamily="34" charset="0"/>
                        <a:buChar char="•"/>
                      </a:pPr>
                      <a:r>
                        <a:rPr lang="en-US" sz="1800" kern="1200" dirty="0">
                          <a:solidFill>
                            <a:schemeClr val="dk1"/>
                          </a:solidFill>
                          <a:effectLst/>
                          <a:latin typeface="+mn-lt"/>
                          <a:ea typeface="+mn-ea"/>
                          <a:cs typeface="+mn-cs"/>
                        </a:rPr>
                        <a:t>In Spring Boot you have to use @GetMapping annotation to create HTTP GET method</a:t>
                      </a:r>
                      <a:endParaRPr lang="en-IN" sz="1800" kern="1200" dirty="0">
                        <a:solidFill>
                          <a:schemeClr val="dk1"/>
                        </a:solidFill>
                        <a:effectLst/>
                        <a:latin typeface="+mn-lt"/>
                        <a:ea typeface="+mn-ea"/>
                        <a:cs typeface="+mn-cs"/>
                      </a:endParaRPr>
                    </a:p>
                    <a:p>
                      <a:endParaRPr lang="en-IN" dirty="0"/>
                    </a:p>
                  </a:txBody>
                  <a:tcPr/>
                </a:tc>
                <a:extLst>
                  <a:ext uri="{0D108BD9-81ED-4DB2-BD59-A6C34878D82A}">
                    <a16:rowId xmlns:a16="http://schemas.microsoft.com/office/drawing/2014/main" val="2546304833"/>
                  </a:ext>
                </a:extLst>
              </a:tr>
              <a:tr h="1513625">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POST</a:t>
                      </a:r>
                      <a:endParaRPr lang="en-IN" sz="1800" kern="1200" dirty="0">
                        <a:solidFill>
                          <a:schemeClr val="dk1"/>
                        </a:solidFill>
                        <a:effectLst/>
                        <a:latin typeface="+mn-lt"/>
                        <a:ea typeface="+mn-ea"/>
                        <a:cs typeface="+mn-cs"/>
                      </a:endParaRPr>
                    </a:p>
                    <a:p>
                      <a:endParaRPr lang="en-IN" dirty="0"/>
                    </a:p>
                  </a:txBody>
                  <a:tcPr/>
                </a:tc>
                <a:tc>
                  <a:txBody>
                    <a:bodyPr/>
                    <a:lstStyle/>
                    <a:p>
                      <a:pPr marL="742950" lvl="1" indent="-285750">
                        <a:buFont typeface="Arial" panose="020B0604020202020204" pitchFamily="34" charset="0"/>
                        <a:buChar char="•"/>
                      </a:pPr>
                      <a:r>
                        <a:rPr lang="en-US" sz="1800" kern="1200" dirty="0">
                          <a:solidFill>
                            <a:schemeClr val="dk1"/>
                          </a:solidFill>
                          <a:effectLst/>
                          <a:latin typeface="+mn-lt"/>
                          <a:ea typeface="+mn-ea"/>
                          <a:cs typeface="+mn-cs"/>
                        </a:rPr>
                        <a:t>POST is use to create a new record.</a:t>
                      </a:r>
                      <a:endParaRPr lang="en-IN" sz="1800" kern="1200" dirty="0">
                        <a:solidFill>
                          <a:schemeClr val="dk1"/>
                        </a:solidFill>
                        <a:effectLst/>
                        <a:latin typeface="+mn-lt"/>
                        <a:ea typeface="+mn-ea"/>
                        <a:cs typeface="+mn-cs"/>
                      </a:endParaRPr>
                    </a:p>
                    <a:p>
                      <a:pPr marL="742950" lvl="1" indent="-285750">
                        <a:buFont typeface="Arial" panose="020B0604020202020204" pitchFamily="34" charset="0"/>
                        <a:buChar char="•"/>
                      </a:pPr>
                      <a:r>
                        <a:rPr lang="en-US" sz="1800" kern="1200" dirty="0">
                          <a:solidFill>
                            <a:schemeClr val="dk1"/>
                          </a:solidFill>
                          <a:effectLst/>
                          <a:latin typeface="+mn-lt"/>
                          <a:ea typeface="+mn-ea"/>
                          <a:cs typeface="+mn-cs"/>
                        </a:rPr>
                        <a:t>You can use this method to insert the new data.</a:t>
                      </a:r>
                      <a:endParaRPr lang="en-IN" sz="1800" kern="1200" dirty="0">
                        <a:solidFill>
                          <a:schemeClr val="dk1"/>
                        </a:solidFill>
                        <a:effectLst/>
                        <a:latin typeface="+mn-lt"/>
                        <a:ea typeface="+mn-ea"/>
                        <a:cs typeface="+mn-cs"/>
                      </a:endParaRPr>
                    </a:p>
                    <a:p>
                      <a:pPr marL="742950" lvl="1" indent="-285750">
                        <a:buFont typeface="Arial" panose="020B0604020202020204" pitchFamily="34" charset="0"/>
                        <a:buChar char="•"/>
                      </a:pPr>
                      <a:r>
                        <a:rPr lang="en-US" sz="1800" kern="1200" dirty="0">
                          <a:solidFill>
                            <a:schemeClr val="dk1"/>
                          </a:solidFill>
                          <a:effectLst/>
                          <a:latin typeface="+mn-lt"/>
                          <a:ea typeface="+mn-ea"/>
                          <a:cs typeface="+mn-cs"/>
                        </a:rPr>
                        <a:t>In Spring Boot you have to use @PostMapping annotation to create HTTP POST method.</a:t>
                      </a:r>
                      <a:endParaRPr lang="en-IN" sz="1800" kern="1200" dirty="0">
                        <a:solidFill>
                          <a:schemeClr val="dk1"/>
                        </a:solidFill>
                        <a:effectLst/>
                        <a:latin typeface="+mn-lt"/>
                        <a:ea typeface="+mn-ea"/>
                        <a:cs typeface="+mn-cs"/>
                      </a:endParaRPr>
                    </a:p>
                    <a:p>
                      <a:endParaRPr lang="en-IN" dirty="0"/>
                    </a:p>
                  </a:txBody>
                  <a:tcPr/>
                </a:tc>
                <a:extLst>
                  <a:ext uri="{0D108BD9-81ED-4DB2-BD59-A6C34878D82A}">
                    <a16:rowId xmlns:a16="http://schemas.microsoft.com/office/drawing/2014/main" val="562216408"/>
                  </a:ext>
                </a:extLst>
              </a:tr>
              <a:tr h="1013007">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PUT</a:t>
                      </a:r>
                      <a:endParaRPr lang="en-IN" sz="1800" kern="1200" dirty="0">
                        <a:solidFill>
                          <a:schemeClr val="dk1"/>
                        </a:solidFill>
                        <a:effectLst/>
                        <a:latin typeface="+mn-lt"/>
                        <a:ea typeface="+mn-ea"/>
                        <a:cs typeface="+mn-cs"/>
                      </a:endParaRPr>
                    </a:p>
                    <a:p>
                      <a:endParaRPr lang="en-IN" dirty="0"/>
                    </a:p>
                  </a:txBody>
                  <a:tcPr/>
                </a:tc>
                <a:tc>
                  <a:txBody>
                    <a:bodyPr/>
                    <a:lstStyle/>
                    <a:p>
                      <a:pPr marL="742950" lvl="1" indent="-285750">
                        <a:buFont typeface="Arial" panose="020B0604020202020204" pitchFamily="34" charset="0"/>
                        <a:buChar char="•"/>
                      </a:pPr>
                      <a:r>
                        <a:rPr lang="en-US" sz="1800" kern="1200" dirty="0">
                          <a:solidFill>
                            <a:schemeClr val="dk1"/>
                          </a:solidFill>
                          <a:effectLst/>
                          <a:latin typeface="+mn-lt"/>
                          <a:ea typeface="+mn-ea"/>
                          <a:cs typeface="+mn-cs"/>
                        </a:rPr>
                        <a:t>PUT is use to update existing record.</a:t>
                      </a:r>
                      <a:endParaRPr lang="en-IN" sz="1800" kern="1200" dirty="0">
                        <a:solidFill>
                          <a:schemeClr val="dk1"/>
                        </a:solidFill>
                        <a:effectLst/>
                        <a:latin typeface="+mn-lt"/>
                        <a:ea typeface="+mn-ea"/>
                        <a:cs typeface="+mn-cs"/>
                      </a:endParaRPr>
                    </a:p>
                    <a:p>
                      <a:pPr marL="742950" lvl="1" indent="-285750">
                        <a:buFont typeface="Arial" panose="020B0604020202020204" pitchFamily="34" charset="0"/>
                        <a:buChar char="•"/>
                      </a:pPr>
                      <a:r>
                        <a:rPr lang="en-US" sz="1800" kern="1200" dirty="0">
                          <a:solidFill>
                            <a:schemeClr val="dk1"/>
                          </a:solidFill>
                          <a:effectLst/>
                          <a:latin typeface="+mn-lt"/>
                          <a:ea typeface="+mn-ea"/>
                          <a:cs typeface="+mn-cs"/>
                        </a:rPr>
                        <a:t>You can use this method to update the data.</a:t>
                      </a:r>
                      <a:endParaRPr lang="en-IN" sz="1800" kern="1200" dirty="0">
                        <a:solidFill>
                          <a:schemeClr val="dk1"/>
                        </a:solidFill>
                        <a:effectLst/>
                        <a:latin typeface="+mn-lt"/>
                        <a:ea typeface="+mn-ea"/>
                        <a:cs typeface="+mn-cs"/>
                      </a:endParaRPr>
                    </a:p>
                    <a:p>
                      <a:pPr marL="742950" lvl="1" indent="-285750">
                        <a:buFont typeface="Arial" panose="020B0604020202020204" pitchFamily="34" charset="0"/>
                        <a:buChar char="•"/>
                      </a:pPr>
                      <a:r>
                        <a:rPr lang="en-US" sz="1800" kern="1200" dirty="0">
                          <a:solidFill>
                            <a:schemeClr val="dk1"/>
                          </a:solidFill>
                          <a:effectLst/>
                          <a:latin typeface="+mn-lt"/>
                          <a:ea typeface="+mn-ea"/>
                          <a:cs typeface="+mn-cs"/>
                        </a:rPr>
                        <a:t>In Spring Boot you have to use @PutMapping annotation to create HTTP PUT method</a:t>
                      </a:r>
                      <a:endParaRPr lang="en-IN" sz="1800" kern="1200" dirty="0">
                        <a:solidFill>
                          <a:schemeClr val="dk1"/>
                        </a:solidFill>
                        <a:effectLst/>
                        <a:latin typeface="+mn-lt"/>
                        <a:ea typeface="+mn-ea"/>
                        <a:cs typeface="+mn-cs"/>
                      </a:endParaRPr>
                    </a:p>
                  </a:txBody>
                  <a:tcPr/>
                </a:tc>
                <a:extLst>
                  <a:ext uri="{0D108BD9-81ED-4DB2-BD59-A6C34878D82A}">
                    <a16:rowId xmlns:a16="http://schemas.microsoft.com/office/drawing/2014/main" val="2564685227"/>
                  </a:ext>
                </a:extLst>
              </a:tr>
              <a:tr h="1513625">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DELETE</a:t>
                      </a:r>
                      <a:endParaRPr lang="en-IN" sz="1800" kern="1200" dirty="0">
                        <a:solidFill>
                          <a:schemeClr val="dk1"/>
                        </a:solidFill>
                        <a:effectLst/>
                        <a:latin typeface="+mn-lt"/>
                        <a:ea typeface="+mn-ea"/>
                        <a:cs typeface="+mn-cs"/>
                      </a:endParaRPr>
                    </a:p>
                    <a:p>
                      <a:endParaRPr lang="en-IN" dirty="0"/>
                    </a:p>
                  </a:txBody>
                  <a:tcPr/>
                </a:tc>
                <a:tc>
                  <a:txBody>
                    <a:bodyPr/>
                    <a:lstStyle/>
                    <a:p>
                      <a:pPr marL="742950" lvl="1" indent="-285750">
                        <a:buFont typeface="Arial" panose="020B0604020202020204" pitchFamily="34" charset="0"/>
                        <a:buChar char="•"/>
                      </a:pPr>
                      <a:r>
                        <a:rPr lang="en-US" sz="1800" kern="1200" dirty="0">
                          <a:solidFill>
                            <a:schemeClr val="dk1"/>
                          </a:solidFill>
                          <a:effectLst/>
                          <a:latin typeface="+mn-lt"/>
                          <a:ea typeface="+mn-ea"/>
                          <a:cs typeface="+mn-cs"/>
                        </a:rPr>
                        <a:t>DELETE is use to delete the existing record.</a:t>
                      </a:r>
                      <a:endParaRPr lang="en-IN" sz="1800" kern="1200" dirty="0">
                        <a:solidFill>
                          <a:schemeClr val="dk1"/>
                        </a:solidFill>
                        <a:effectLst/>
                        <a:latin typeface="+mn-lt"/>
                        <a:ea typeface="+mn-ea"/>
                        <a:cs typeface="+mn-cs"/>
                      </a:endParaRPr>
                    </a:p>
                    <a:p>
                      <a:pPr marL="742950" lvl="1" indent="-285750">
                        <a:buFont typeface="Arial" panose="020B0604020202020204" pitchFamily="34" charset="0"/>
                        <a:buChar char="•"/>
                      </a:pPr>
                      <a:r>
                        <a:rPr lang="en-US" sz="1800" kern="1200" dirty="0">
                          <a:solidFill>
                            <a:schemeClr val="dk1"/>
                          </a:solidFill>
                          <a:effectLst/>
                          <a:latin typeface="+mn-lt"/>
                          <a:ea typeface="+mn-ea"/>
                          <a:cs typeface="+mn-cs"/>
                        </a:rPr>
                        <a:t>Using this method you can delete the data.</a:t>
                      </a:r>
                      <a:endParaRPr lang="en-IN" sz="1800" kern="1200" dirty="0">
                        <a:solidFill>
                          <a:schemeClr val="dk1"/>
                        </a:solidFill>
                        <a:effectLst/>
                        <a:latin typeface="+mn-lt"/>
                        <a:ea typeface="+mn-ea"/>
                        <a:cs typeface="+mn-cs"/>
                      </a:endParaRPr>
                    </a:p>
                    <a:p>
                      <a:pPr marL="742950" lvl="1" indent="-285750">
                        <a:buFont typeface="Arial" panose="020B0604020202020204" pitchFamily="34" charset="0"/>
                        <a:buChar char="•"/>
                      </a:pPr>
                      <a:r>
                        <a:rPr lang="en-US" sz="1800" kern="1200" dirty="0">
                          <a:solidFill>
                            <a:schemeClr val="dk1"/>
                          </a:solidFill>
                          <a:effectLst/>
                          <a:latin typeface="+mn-lt"/>
                          <a:ea typeface="+mn-ea"/>
                          <a:cs typeface="+mn-cs"/>
                        </a:rPr>
                        <a:t>In Spring Boot you have to use @DeleteMapping annotation to create HTTP DELETE method</a:t>
                      </a:r>
                      <a:endParaRPr lang="en-IN" sz="1800" kern="1200" dirty="0">
                        <a:solidFill>
                          <a:schemeClr val="dk1"/>
                        </a:solidFill>
                        <a:effectLst/>
                        <a:latin typeface="+mn-lt"/>
                        <a:ea typeface="+mn-ea"/>
                        <a:cs typeface="+mn-cs"/>
                      </a:endParaRPr>
                    </a:p>
                    <a:p>
                      <a:endParaRPr lang="en-IN" dirty="0"/>
                    </a:p>
                  </a:txBody>
                  <a:tcPr/>
                </a:tc>
                <a:extLst>
                  <a:ext uri="{0D108BD9-81ED-4DB2-BD59-A6C34878D82A}">
                    <a16:rowId xmlns:a16="http://schemas.microsoft.com/office/drawing/2014/main" val="97490240"/>
                  </a:ext>
                </a:extLst>
              </a:tr>
            </a:tbl>
          </a:graphicData>
        </a:graphic>
      </p:graphicFrame>
    </p:spTree>
    <p:extLst>
      <p:ext uri="{BB962C8B-B14F-4D97-AF65-F5344CB8AC3E}">
        <p14:creationId xmlns:p14="http://schemas.microsoft.com/office/powerpoint/2010/main" val="10281417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53B340-E6E4-5806-768C-DD7C63B3799A}"/>
              </a:ext>
            </a:extLst>
          </p:cNvPr>
          <p:cNvSpPr>
            <a:spLocks noGrp="1"/>
          </p:cNvSpPr>
          <p:nvPr>
            <p:ph idx="1"/>
          </p:nvPr>
        </p:nvSpPr>
        <p:spPr>
          <a:xfrm>
            <a:off x="677334" y="284481"/>
            <a:ext cx="10712026" cy="5756882"/>
          </a:xfrm>
        </p:spPr>
        <p:txBody>
          <a:bodyPr/>
          <a:lstStyle/>
          <a:p>
            <a:pPr marL="0" indent="0">
              <a:buNone/>
            </a:pPr>
            <a:r>
              <a:rPr lang="en-US" sz="2800" b="1" dirty="0">
                <a:solidFill>
                  <a:srgbClr val="002060"/>
                </a:solidFill>
              </a:rPr>
              <a:t>                                         Postman </a:t>
            </a:r>
            <a:endParaRPr lang="en-IN" sz="2800" b="1" dirty="0">
              <a:solidFill>
                <a:srgbClr val="002060"/>
              </a:solidFill>
            </a:endParaRPr>
          </a:p>
          <a:p>
            <a:pPr marL="342900" lvl="0" indent="-342900">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Is used to test the REST APIs.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It is capable to generate a request and capture a response.</a:t>
            </a:r>
          </a:p>
          <a:p>
            <a:pPr marL="0" lvl="0" indent="0">
              <a:buNone/>
            </a:pPr>
            <a:r>
              <a:rPr lang="en-US" sz="2800" b="1" dirty="0">
                <a:solidFill>
                  <a:srgbClr val="002060"/>
                </a:solidFill>
              </a:rPr>
              <a:t>                            </a:t>
            </a:r>
          </a:p>
          <a:p>
            <a:pPr marL="0" lvl="0" indent="0">
              <a:buNone/>
            </a:pPr>
            <a:r>
              <a:rPr lang="en-US" sz="2800" b="1" dirty="0">
                <a:solidFill>
                  <a:srgbClr val="002060"/>
                </a:solidFill>
              </a:rPr>
              <a:t>                 JavaScript Object Notation (JSON)</a:t>
            </a:r>
          </a:p>
          <a:p>
            <a:pPr marL="342900" lvl="0" indent="-342900">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It is use as a common language to communicate by all application.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JSON is in the form of key and value pare.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Here, one key and value called as JSON element.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Key must be in String type and values can be of any type.</a:t>
            </a:r>
          </a:p>
          <a:p>
            <a:pPr>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In Spring Boot you do not have to convert JSON to Java Object or vise versa manually for this Spring internally used a Jakson Library.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mj-lt"/>
              <a:buAutoNum type="arabicPeriod"/>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buNone/>
            </a:pPr>
            <a:endParaRPr lang="en-IN" sz="2800" b="1" dirty="0">
              <a:solidFill>
                <a:srgbClr val="002060"/>
              </a:solidFill>
            </a:endParaRPr>
          </a:p>
          <a:p>
            <a:pPr marL="0" indent="0">
              <a:buNone/>
            </a:pPr>
            <a:endParaRPr lang="en-IN" dirty="0"/>
          </a:p>
        </p:txBody>
      </p:sp>
    </p:spTree>
    <p:extLst>
      <p:ext uri="{BB962C8B-B14F-4D97-AF65-F5344CB8AC3E}">
        <p14:creationId xmlns:p14="http://schemas.microsoft.com/office/powerpoint/2010/main" val="6098761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4622ED-D779-A1EC-0F34-658FDD4869F7}"/>
              </a:ext>
            </a:extLst>
          </p:cNvPr>
          <p:cNvSpPr>
            <a:spLocks noGrp="1"/>
          </p:cNvSpPr>
          <p:nvPr>
            <p:ph idx="1"/>
          </p:nvPr>
        </p:nvSpPr>
        <p:spPr>
          <a:xfrm>
            <a:off x="677333" y="273133"/>
            <a:ext cx="11126739" cy="5768230"/>
          </a:xfrm>
        </p:spPr>
        <p:txBody>
          <a:bodyPr>
            <a:normAutofit/>
          </a:bodyPr>
          <a:lstStyle/>
          <a:p>
            <a:pPr marL="0" indent="0">
              <a:buNone/>
            </a:pPr>
            <a:r>
              <a:rPr lang="en-IN" sz="2800" b="1" dirty="0">
                <a:solidFill>
                  <a:srgbClr val="002060"/>
                </a:solidFill>
                <a:latin typeface="Arial" panose="020B0604020202020204" pitchFamily="34" charset="0"/>
                <a:cs typeface="Arial" panose="020B0604020202020204" pitchFamily="34" charset="0"/>
              </a:rPr>
              <a:t>                                     Use Case Diagram</a:t>
            </a:r>
            <a:endParaRPr lang="en-IN" sz="2800"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9AF6856B-4201-A375-0DAB-B5E790C27F0A}"/>
              </a:ext>
            </a:extLst>
          </p:cNvPr>
          <p:cNvPicPr>
            <a:picLocks noChangeAspect="1"/>
          </p:cNvPicPr>
          <p:nvPr/>
        </p:nvPicPr>
        <p:blipFill>
          <a:blip r:embed="rId2"/>
          <a:stretch>
            <a:fillRect/>
          </a:stretch>
        </p:blipFill>
        <p:spPr>
          <a:xfrm>
            <a:off x="475013" y="997527"/>
            <a:ext cx="10723417" cy="5367647"/>
          </a:xfrm>
          <a:prstGeom prst="rect">
            <a:avLst/>
          </a:prstGeom>
        </p:spPr>
      </p:pic>
    </p:spTree>
    <p:extLst>
      <p:ext uri="{BB962C8B-B14F-4D97-AF65-F5344CB8AC3E}">
        <p14:creationId xmlns:p14="http://schemas.microsoft.com/office/powerpoint/2010/main" val="14235655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728A6F-BA1D-A077-2E68-948E08658969}"/>
              </a:ext>
            </a:extLst>
          </p:cNvPr>
          <p:cNvSpPr>
            <a:spLocks noGrp="1"/>
          </p:cNvSpPr>
          <p:nvPr>
            <p:ph idx="1"/>
          </p:nvPr>
        </p:nvSpPr>
        <p:spPr>
          <a:xfrm>
            <a:off x="677334" y="325120"/>
            <a:ext cx="11148906" cy="6146799"/>
          </a:xfrm>
        </p:spPr>
        <p:txBody>
          <a:bodyPr/>
          <a:lstStyle/>
          <a:p>
            <a:pPr marL="0" indent="0">
              <a:buNone/>
            </a:pPr>
            <a:r>
              <a:rPr lang="en-IN" sz="2800" b="1" dirty="0">
                <a:solidFill>
                  <a:srgbClr val="002060"/>
                </a:solidFill>
              </a:rPr>
              <a:t>                                     Class Diagram</a:t>
            </a:r>
          </a:p>
          <a:p>
            <a:pPr marL="0" indent="0">
              <a:buNone/>
            </a:pPr>
            <a:endParaRPr lang="en-IN" dirty="0"/>
          </a:p>
          <a:p>
            <a:pPr marL="0" indent="0">
              <a:buNone/>
            </a:pPr>
            <a:endParaRPr lang="en-IN" dirty="0"/>
          </a:p>
        </p:txBody>
      </p:sp>
      <p:pic>
        <p:nvPicPr>
          <p:cNvPr id="4" name="Picture 3">
            <a:extLst>
              <a:ext uri="{FF2B5EF4-FFF2-40B4-BE49-F238E27FC236}">
                <a16:creationId xmlns:a16="http://schemas.microsoft.com/office/drawing/2014/main" id="{4CBD072E-4BE5-E065-7986-E0395947F97C}"/>
              </a:ext>
            </a:extLst>
          </p:cNvPr>
          <p:cNvPicPr>
            <a:picLocks noChangeAspect="1"/>
          </p:cNvPicPr>
          <p:nvPr/>
        </p:nvPicPr>
        <p:blipFill>
          <a:blip r:embed="rId2"/>
          <a:stretch>
            <a:fillRect/>
          </a:stretch>
        </p:blipFill>
        <p:spPr>
          <a:xfrm>
            <a:off x="2018805" y="857250"/>
            <a:ext cx="7849590" cy="5143500"/>
          </a:xfrm>
          <a:prstGeom prst="rect">
            <a:avLst/>
          </a:prstGeom>
        </p:spPr>
      </p:pic>
    </p:spTree>
    <p:extLst>
      <p:ext uri="{BB962C8B-B14F-4D97-AF65-F5344CB8AC3E}">
        <p14:creationId xmlns:p14="http://schemas.microsoft.com/office/powerpoint/2010/main" val="31511318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33CADE-7332-F66F-646B-6DFFC8983260}"/>
              </a:ext>
            </a:extLst>
          </p:cNvPr>
          <p:cNvSpPr>
            <a:spLocks noGrp="1"/>
          </p:cNvSpPr>
          <p:nvPr>
            <p:ph idx="1"/>
          </p:nvPr>
        </p:nvSpPr>
        <p:spPr>
          <a:xfrm>
            <a:off x="677334" y="676895"/>
            <a:ext cx="10639850" cy="5364468"/>
          </a:xfrm>
        </p:spPr>
        <p:txBody>
          <a:bodyPr/>
          <a:lstStyle/>
          <a:p>
            <a:pPr marL="0" indent="0">
              <a:buNone/>
            </a:pPr>
            <a:r>
              <a:rPr lang="en-IN" dirty="0"/>
              <a:t>                                                               </a:t>
            </a:r>
            <a:r>
              <a:rPr lang="en-IN" sz="2800" b="1" dirty="0">
                <a:solidFill>
                  <a:srgbClr val="002060"/>
                </a:solidFill>
              </a:rPr>
              <a:t>ER Diagram</a:t>
            </a:r>
          </a:p>
        </p:txBody>
      </p:sp>
      <p:pic>
        <p:nvPicPr>
          <p:cNvPr id="12" name="Picture 11">
            <a:extLst>
              <a:ext uri="{FF2B5EF4-FFF2-40B4-BE49-F238E27FC236}">
                <a16:creationId xmlns:a16="http://schemas.microsoft.com/office/drawing/2014/main" id="{7491337A-53BA-6C49-0930-58BD10AEB746}"/>
              </a:ext>
            </a:extLst>
          </p:cNvPr>
          <p:cNvPicPr>
            <a:picLocks noChangeAspect="1"/>
          </p:cNvPicPr>
          <p:nvPr/>
        </p:nvPicPr>
        <p:blipFill>
          <a:blip r:embed="rId2"/>
          <a:stretch>
            <a:fillRect/>
          </a:stretch>
        </p:blipFill>
        <p:spPr>
          <a:xfrm>
            <a:off x="874816" y="1353787"/>
            <a:ext cx="10335490" cy="4561238"/>
          </a:xfrm>
          <a:prstGeom prst="rect">
            <a:avLst/>
          </a:prstGeom>
        </p:spPr>
      </p:pic>
    </p:spTree>
    <p:extLst>
      <p:ext uri="{BB962C8B-B14F-4D97-AF65-F5344CB8AC3E}">
        <p14:creationId xmlns:p14="http://schemas.microsoft.com/office/powerpoint/2010/main" val="12973089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0BBD8-B8F4-9253-CC52-F697E9D4F96C}"/>
              </a:ext>
            </a:extLst>
          </p:cNvPr>
          <p:cNvSpPr>
            <a:spLocks noGrp="1"/>
          </p:cNvSpPr>
          <p:nvPr>
            <p:ph type="title"/>
          </p:nvPr>
        </p:nvSpPr>
        <p:spPr>
          <a:xfrm>
            <a:off x="1412240" y="609600"/>
            <a:ext cx="8595360" cy="4257040"/>
          </a:xfrm>
        </p:spPr>
        <p:txBody>
          <a:bodyPr/>
          <a:lstStyle/>
          <a:p>
            <a:endParaRPr lang="en-IN" dirty="0"/>
          </a:p>
        </p:txBody>
      </p:sp>
      <p:pic>
        <p:nvPicPr>
          <p:cNvPr id="12" name="Picture 11">
            <a:extLst>
              <a:ext uri="{FF2B5EF4-FFF2-40B4-BE49-F238E27FC236}">
                <a16:creationId xmlns:a16="http://schemas.microsoft.com/office/drawing/2014/main" id="{DB517F0E-D44D-33D1-582A-AA3C46AFEDF6}"/>
              </a:ext>
            </a:extLst>
          </p:cNvPr>
          <p:cNvPicPr>
            <a:picLocks noChangeAspect="1"/>
          </p:cNvPicPr>
          <p:nvPr/>
        </p:nvPicPr>
        <p:blipFill>
          <a:blip r:embed="rId2"/>
          <a:stretch>
            <a:fillRect/>
          </a:stretch>
        </p:blipFill>
        <p:spPr>
          <a:xfrm>
            <a:off x="1107440" y="477521"/>
            <a:ext cx="10078720" cy="4389120"/>
          </a:xfrm>
          <a:prstGeom prst="rect">
            <a:avLst/>
          </a:prstGeom>
        </p:spPr>
      </p:pic>
      <p:pic>
        <p:nvPicPr>
          <p:cNvPr id="16" name="Content Placeholder 15">
            <a:extLst>
              <a:ext uri="{FF2B5EF4-FFF2-40B4-BE49-F238E27FC236}">
                <a16:creationId xmlns:a16="http://schemas.microsoft.com/office/drawing/2014/main" id="{CE2B60CD-2E41-74FB-4902-389C0EFD4DBC}"/>
              </a:ext>
            </a:extLst>
          </p:cNvPr>
          <p:cNvPicPr>
            <a:picLocks noGrp="1" noChangeAspect="1"/>
          </p:cNvPicPr>
          <p:nvPr>
            <p:ph idx="1"/>
          </p:nvPr>
        </p:nvPicPr>
        <p:blipFill>
          <a:blip r:embed="rId3"/>
          <a:stretch>
            <a:fillRect/>
          </a:stretch>
        </p:blipFill>
        <p:spPr>
          <a:xfrm>
            <a:off x="1026160" y="5070475"/>
            <a:ext cx="10159999" cy="1390650"/>
          </a:xfrm>
        </p:spPr>
      </p:pic>
    </p:spTree>
    <p:extLst>
      <p:ext uri="{BB962C8B-B14F-4D97-AF65-F5344CB8AC3E}">
        <p14:creationId xmlns:p14="http://schemas.microsoft.com/office/powerpoint/2010/main" val="26652327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B5585-F33D-BFE0-4000-98A6BFBD1164}"/>
              </a:ext>
            </a:extLst>
          </p:cNvPr>
          <p:cNvSpPr>
            <a:spLocks noGrp="1"/>
          </p:cNvSpPr>
          <p:nvPr>
            <p:ph type="title"/>
          </p:nvPr>
        </p:nvSpPr>
        <p:spPr>
          <a:xfrm>
            <a:off x="616374" y="386080"/>
            <a:ext cx="10132906" cy="2489200"/>
          </a:xfrm>
        </p:spPr>
        <p:txBody>
          <a:bodyPr>
            <a:noAutofit/>
          </a:bodyPr>
          <a:lstStyle/>
          <a:p>
            <a:r>
              <a:rPr lang="en-US" sz="6500" b="1" dirty="0">
                <a:ln w="0"/>
                <a:solidFill>
                  <a:srgbClr val="002060"/>
                </a:solidFill>
                <a:effectLst>
                  <a:reflection blurRad="6350" stA="53000" endA="300" endPos="35500" dir="5400000" sy="-90000" algn="bl" rotWithShape="0"/>
                </a:effectLst>
                <a:latin typeface="Arial Black" panose="020B0A04020102020204" pitchFamily="34" charset="0"/>
              </a:rPr>
              <a:t>Banking Application Using Rest API</a:t>
            </a:r>
            <a:br>
              <a:rPr lang="en-US" sz="65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br>
            <a:endParaRPr lang="en-IN" sz="6500" dirty="0"/>
          </a:p>
        </p:txBody>
      </p:sp>
      <p:sp>
        <p:nvSpPr>
          <p:cNvPr id="3" name="Content Placeholder 2">
            <a:extLst>
              <a:ext uri="{FF2B5EF4-FFF2-40B4-BE49-F238E27FC236}">
                <a16:creationId xmlns:a16="http://schemas.microsoft.com/office/drawing/2014/main" id="{7F177FFA-7EE0-1CD7-1857-2813B7CEA0D9}"/>
              </a:ext>
            </a:extLst>
          </p:cNvPr>
          <p:cNvSpPr>
            <a:spLocks noGrp="1"/>
          </p:cNvSpPr>
          <p:nvPr>
            <p:ph idx="1"/>
          </p:nvPr>
        </p:nvSpPr>
        <p:spPr>
          <a:xfrm>
            <a:off x="6492240" y="3230880"/>
            <a:ext cx="5527040" cy="3241040"/>
          </a:xfrm>
        </p:spPr>
        <p:txBody>
          <a:bodyPr>
            <a:normAutofit/>
          </a:bodyPr>
          <a:lstStyle/>
          <a:p>
            <a:pPr marL="0" indent="0">
              <a:buNone/>
            </a:pPr>
            <a:r>
              <a:rPr lang="en-IN" sz="2800" b="1" dirty="0">
                <a:ln w="0"/>
                <a:solidFill>
                  <a:srgbClr val="002060"/>
                </a:solidFill>
                <a:effectLst>
                  <a:reflection blurRad="6350" stA="53000" endA="300" endPos="35500" dir="5400000" sy="-90000" algn="bl" rotWithShape="0"/>
                </a:effectLst>
                <a:latin typeface="Arial Black" panose="020B0A04020102020204" pitchFamily="34" charset="0"/>
                <a:ea typeface="+mj-ea"/>
                <a:cs typeface="+mj-cs"/>
              </a:rPr>
              <a:t>Presented  By</a:t>
            </a:r>
          </a:p>
          <a:p>
            <a:pPr marL="0" indent="0">
              <a:buNone/>
            </a:pPr>
            <a:r>
              <a:rPr lang="en-IN" sz="2400" b="1" dirty="0">
                <a:ln w="0"/>
                <a:solidFill>
                  <a:srgbClr val="002060"/>
                </a:solidFill>
                <a:effectLst>
                  <a:reflection blurRad="6350" stA="53000" endA="300" endPos="35500" dir="5400000" sy="-90000" algn="bl" rotWithShape="0"/>
                </a:effectLst>
                <a:latin typeface="Arial Black" panose="020B0A04020102020204" pitchFamily="34" charset="0"/>
                <a:ea typeface="+mj-ea"/>
                <a:cs typeface="+mj-cs"/>
              </a:rPr>
              <a:t>Varsha  Matkar   Isha Dhembare</a:t>
            </a:r>
          </a:p>
          <a:p>
            <a:pPr marL="0" indent="0">
              <a:buNone/>
            </a:pPr>
            <a:r>
              <a:rPr lang="en-IN" sz="2400" b="1" dirty="0">
                <a:ln w="0"/>
                <a:solidFill>
                  <a:srgbClr val="002060"/>
                </a:solidFill>
                <a:effectLst>
                  <a:reflection blurRad="6350" stA="53000" endA="300" endPos="35500" dir="5400000" sy="-90000" algn="bl" rotWithShape="0"/>
                </a:effectLst>
                <a:latin typeface="Arial Black" panose="020B0A04020102020204" pitchFamily="34" charset="0"/>
                <a:ea typeface="+mj-ea"/>
                <a:cs typeface="+mj-cs"/>
              </a:rPr>
              <a:t>Bhavna Dixit        Ashwini Kote</a:t>
            </a:r>
          </a:p>
          <a:p>
            <a:pPr marL="0" indent="0">
              <a:buNone/>
            </a:pPr>
            <a:r>
              <a:rPr lang="en-IN" sz="2400" b="1" dirty="0">
                <a:ln w="0"/>
                <a:solidFill>
                  <a:srgbClr val="002060"/>
                </a:solidFill>
                <a:effectLst>
                  <a:reflection blurRad="6350" stA="53000" endA="300" endPos="35500" dir="5400000" sy="-90000" algn="bl" rotWithShape="0"/>
                </a:effectLst>
                <a:latin typeface="Arial Black" panose="020B0A04020102020204" pitchFamily="34" charset="0"/>
                <a:ea typeface="+mj-ea"/>
                <a:cs typeface="+mj-cs"/>
              </a:rPr>
              <a:t>               Gayatri Dighe</a:t>
            </a:r>
          </a:p>
        </p:txBody>
      </p:sp>
    </p:spTree>
    <p:extLst>
      <p:ext uri="{BB962C8B-B14F-4D97-AF65-F5344CB8AC3E}">
        <p14:creationId xmlns:p14="http://schemas.microsoft.com/office/powerpoint/2010/main" val="24264833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0BBD8-B8F4-9253-CC52-F697E9D4F96C}"/>
              </a:ext>
            </a:extLst>
          </p:cNvPr>
          <p:cNvSpPr>
            <a:spLocks noGrp="1"/>
          </p:cNvSpPr>
          <p:nvPr>
            <p:ph type="title"/>
          </p:nvPr>
        </p:nvSpPr>
        <p:spPr>
          <a:xfrm>
            <a:off x="1046480" y="609600"/>
            <a:ext cx="10424160" cy="5709920"/>
          </a:xfrm>
        </p:spPr>
        <p:txBody>
          <a:bodyPr/>
          <a:lstStyle/>
          <a:p>
            <a:endParaRPr lang="en-IN" dirty="0"/>
          </a:p>
        </p:txBody>
      </p:sp>
      <p:pic>
        <p:nvPicPr>
          <p:cNvPr id="12" name="Picture 11">
            <a:extLst>
              <a:ext uri="{FF2B5EF4-FFF2-40B4-BE49-F238E27FC236}">
                <a16:creationId xmlns:a16="http://schemas.microsoft.com/office/drawing/2014/main" id="{ABCBD2EC-1548-91BC-A07A-DBCEB590573C}"/>
              </a:ext>
            </a:extLst>
          </p:cNvPr>
          <p:cNvPicPr>
            <a:picLocks noChangeAspect="1"/>
          </p:cNvPicPr>
          <p:nvPr/>
        </p:nvPicPr>
        <p:blipFill>
          <a:blip r:embed="rId2"/>
          <a:stretch>
            <a:fillRect/>
          </a:stretch>
        </p:blipFill>
        <p:spPr>
          <a:xfrm>
            <a:off x="1046480" y="609600"/>
            <a:ext cx="10424160" cy="5709920"/>
          </a:xfrm>
          <a:prstGeom prst="rect">
            <a:avLst/>
          </a:prstGeom>
        </p:spPr>
      </p:pic>
    </p:spTree>
    <p:extLst>
      <p:ext uri="{BB962C8B-B14F-4D97-AF65-F5344CB8AC3E}">
        <p14:creationId xmlns:p14="http://schemas.microsoft.com/office/powerpoint/2010/main" val="42016056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a:extLst>
              <a:ext uri="{FF2B5EF4-FFF2-40B4-BE49-F238E27FC236}">
                <a16:creationId xmlns:a16="http://schemas.microsoft.com/office/drawing/2014/main" id="{C21D59C2-81C6-7EB8-B287-86521F4EA3EE}"/>
              </a:ext>
            </a:extLst>
          </p:cNvPr>
          <p:cNvPicPr>
            <a:picLocks noGrp="1" noChangeAspect="1"/>
          </p:cNvPicPr>
          <p:nvPr>
            <p:ph idx="1"/>
          </p:nvPr>
        </p:nvPicPr>
        <p:blipFill>
          <a:blip r:embed="rId2"/>
          <a:stretch>
            <a:fillRect/>
          </a:stretch>
        </p:blipFill>
        <p:spPr>
          <a:xfrm>
            <a:off x="1005840" y="680720"/>
            <a:ext cx="9855199" cy="5527040"/>
          </a:xfrm>
        </p:spPr>
      </p:pic>
    </p:spTree>
    <p:extLst>
      <p:ext uri="{BB962C8B-B14F-4D97-AF65-F5344CB8AC3E}">
        <p14:creationId xmlns:p14="http://schemas.microsoft.com/office/powerpoint/2010/main" val="25912195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B4582-0B9F-3A41-BEB7-11040607FAAD}"/>
              </a:ext>
            </a:extLst>
          </p:cNvPr>
          <p:cNvSpPr>
            <a:spLocks noGrp="1"/>
          </p:cNvSpPr>
          <p:nvPr>
            <p:ph type="title"/>
          </p:nvPr>
        </p:nvSpPr>
        <p:spPr>
          <a:xfrm>
            <a:off x="677334" y="609600"/>
            <a:ext cx="8596668" cy="2072640"/>
          </a:xfrm>
        </p:spPr>
        <p:txBody>
          <a:bodyPr/>
          <a:lstStyle/>
          <a:p>
            <a:endParaRPr lang="en-IN" dirty="0"/>
          </a:p>
        </p:txBody>
      </p:sp>
      <p:pic>
        <p:nvPicPr>
          <p:cNvPr id="17" name="Content Placeholder 16">
            <a:extLst>
              <a:ext uri="{FF2B5EF4-FFF2-40B4-BE49-F238E27FC236}">
                <a16:creationId xmlns:a16="http://schemas.microsoft.com/office/drawing/2014/main" id="{CB051F82-41DA-F172-6A87-C626F26065BB}"/>
              </a:ext>
            </a:extLst>
          </p:cNvPr>
          <p:cNvPicPr>
            <a:picLocks noGrp="1" noChangeAspect="1"/>
          </p:cNvPicPr>
          <p:nvPr>
            <p:ph idx="1"/>
          </p:nvPr>
        </p:nvPicPr>
        <p:blipFill>
          <a:blip r:embed="rId2"/>
          <a:stretch>
            <a:fillRect/>
          </a:stretch>
        </p:blipFill>
        <p:spPr>
          <a:xfrm>
            <a:off x="677334" y="3429000"/>
            <a:ext cx="5022427" cy="2961640"/>
          </a:xfrm>
        </p:spPr>
      </p:pic>
      <p:pic>
        <p:nvPicPr>
          <p:cNvPr id="15" name="Picture 14">
            <a:extLst>
              <a:ext uri="{FF2B5EF4-FFF2-40B4-BE49-F238E27FC236}">
                <a16:creationId xmlns:a16="http://schemas.microsoft.com/office/drawing/2014/main" id="{F154CD1C-ED78-0B42-A56D-02955955450E}"/>
              </a:ext>
            </a:extLst>
          </p:cNvPr>
          <p:cNvPicPr>
            <a:picLocks noChangeAspect="1"/>
          </p:cNvPicPr>
          <p:nvPr/>
        </p:nvPicPr>
        <p:blipFill>
          <a:blip r:embed="rId3"/>
          <a:stretch>
            <a:fillRect/>
          </a:stretch>
        </p:blipFill>
        <p:spPr>
          <a:xfrm>
            <a:off x="677334" y="609600"/>
            <a:ext cx="10837332" cy="2819400"/>
          </a:xfrm>
          <a:prstGeom prst="rect">
            <a:avLst/>
          </a:prstGeom>
        </p:spPr>
      </p:pic>
      <p:pic>
        <p:nvPicPr>
          <p:cNvPr id="19" name="Picture 18">
            <a:extLst>
              <a:ext uri="{FF2B5EF4-FFF2-40B4-BE49-F238E27FC236}">
                <a16:creationId xmlns:a16="http://schemas.microsoft.com/office/drawing/2014/main" id="{F81A089F-84BC-B155-512C-8D540B533A14}"/>
              </a:ext>
            </a:extLst>
          </p:cNvPr>
          <p:cNvPicPr>
            <a:picLocks noChangeAspect="1"/>
          </p:cNvPicPr>
          <p:nvPr/>
        </p:nvPicPr>
        <p:blipFill>
          <a:blip r:embed="rId4"/>
          <a:stretch>
            <a:fillRect/>
          </a:stretch>
        </p:blipFill>
        <p:spPr>
          <a:xfrm>
            <a:off x="5836919" y="3429000"/>
            <a:ext cx="5677747" cy="2890520"/>
          </a:xfrm>
          <a:prstGeom prst="rect">
            <a:avLst/>
          </a:prstGeom>
        </p:spPr>
      </p:pic>
    </p:spTree>
    <p:extLst>
      <p:ext uri="{BB962C8B-B14F-4D97-AF65-F5344CB8AC3E}">
        <p14:creationId xmlns:p14="http://schemas.microsoft.com/office/powerpoint/2010/main" val="15537866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933A0-97BA-A2D3-52D4-0E2917D35075}"/>
              </a:ext>
            </a:extLst>
          </p:cNvPr>
          <p:cNvSpPr>
            <a:spLocks noGrp="1"/>
          </p:cNvSpPr>
          <p:nvPr>
            <p:ph type="title"/>
          </p:nvPr>
        </p:nvSpPr>
        <p:spPr/>
        <p:txBody>
          <a:bodyPr/>
          <a:lstStyle/>
          <a:p>
            <a:endParaRPr lang="en-IN" dirty="0"/>
          </a:p>
        </p:txBody>
      </p:sp>
      <p:pic>
        <p:nvPicPr>
          <p:cNvPr id="8" name="Content Placeholder 7">
            <a:extLst>
              <a:ext uri="{FF2B5EF4-FFF2-40B4-BE49-F238E27FC236}">
                <a16:creationId xmlns:a16="http://schemas.microsoft.com/office/drawing/2014/main" id="{F5D418E5-33A0-34FE-BFA3-C907E7A96ED9}"/>
              </a:ext>
            </a:extLst>
          </p:cNvPr>
          <p:cNvPicPr>
            <a:picLocks noGrp="1" noChangeAspect="1"/>
          </p:cNvPicPr>
          <p:nvPr>
            <p:ph idx="1"/>
          </p:nvPr>
        </p:nvPicPr>
        <p:blipFill>
          <a:blip r:embed="rId2"/>
          <a:stretch>
            <a:fillRect/>
          </a:stretch>
        </p:blipFill>
        <p:spPr>
          <a:xfrm>
            <a:off x="762000" y="3429000"/>
            <a:ext cx="4978401" cy="2743201"/>
          </a:xfrm>
        </p:spPr>
      </p:pic>
      <p:pic>
        <p:nvPicPr>
          <p:cNvPr id="6" name="Picture 5">
            <a:extLst>
              <a:ext uri="{FF2B5EF4-FFF2-40B4-BE49-F238E27FC236}">
                <a16:creationId xmlns:a16="http://schemas.microsoft.com/office/drawing/2014/main" id="{6DA2A1FE-B621-0E24-47F9-D441C82D60B1}"/>
              </a:ext>
            </a:extLst>
          </p:cNvPr>
          <p:cNvPicPr>
            <a:picLocks noChangeAspect="1"/>
          </p:cNvPicPr>
          <p:nvPr/>
        </p:nvPicPr>
        <p:blipFill>
          <a:blip r:embed="rId3"/>
          <a:stretch>
            <a:fillRect/>
          </a:stretch>
        </p:blipFill>
        <p:spPr>
          <a:xfrm>
            <a:off x="545254" y="609599"/>
            <a:ext cx="10640906" cy="2743201"/>
          </a:xfrm>
          <a:prstGeom prst="rect">
            <a:avLst/>
          </a:prstGeom>
        </p:spPr>
      </p:pic>
      <p:pic>
        <p:nvPicPr>
          <p:cNvPr id="10" name="Picture 9">
            <a:extLst>
              <a:ext uri="{FF2B5EF4-FFF2-40B4-BE49-F238E27FC236}">
                <a16:creationId xmlns:a16="http://schemas.microsoft.com/office/drawing/2014/main" id="{76B7B547-D59F-6FCE-AD4B-2C3EFDA35E3A}"/>
              </a:ext>
            </a:extLst>
          </p:cNvPr>
          <p:cNvPicPr>
            <a:picLocks noChangeAspect="1"/>
          </p:cNvPicPr>
          <p:nvPr/>
        </p:nvPicPr>
        <p:blipFill>
          <a:blip r:embed="rId4"/>
          <a:stretch>
            <a:fillRect/>
          </a:stretch>
        </p:blipFill>
        <p:spPr>
          <a:xfrm>
            <a:off x="6096000" y="3429000"/>
            <a:ext cx="5090160" cy="2743201"/>
          </a:xfrm>
          <a:prstGeom prst="rect">
            <a:avLst/>
          </a:prstGeom>
        </p:spPr>
      </p:pic>
    </p:spTree>
    <p:extLst>
      <p:ext uri="{BB962C8B-B14F-4D97-AF65-F5344CB8AC3E}">
        <p14:creationId xmlns:p14="http://schemas.microsoft.com/office/powerpoint/2010/main" val="29730167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68C19-EB3F-D6B1-B43A-3BA608C07FF4}"/>
              </a:ext>
            </a:extLst>
          </p:cNvPr>
          <p:cNvSpPr>
            <a:spLocks noGrp="1"/>
          </p:cNvSpPr>
          <p:nvPr>
            <p:ph type="title"/>
          </p:nvPr>
        </p:nvSpPr>
        <p:spPr/>
        <p:txBody>
          <a:bodyPr/>
          <a:lstStyle/>
          <a:p>
            <a:endParaRPr lang="en-IN" dirty="0"/>
          </a:p>
        </p:txBody>
      </p:sp>
      <p:pic>
        <p:nvPicPr>
          <p:cNvPr id="8" name="Content Placeholder 7">
            <a:extLst>
              <a:ext uri="{FF2B5EF4-FFF2-40B4-BE49-F238E27FC236}">
                <a16:creationId xmlns:a16="http://schemas.microsoft.com/office/drawing/2014/main" id="{5DE084EE-66FB-A64D-9699-A893D60BEFD5}"/>
              </a:ext>
            </a:extLst>
          </p:cNvPr>
          <p:cNvPicPr>
            <a:picLocks noGrp="1" noChangeAspect="1"/>
          </p:cNvPicPr>
          <p:nvPr>
            <p:ph idx="1"/>
          </p:nvPr>
        </p:nvPicPr>
        <p:blipFill>
          <a:blip r:embed="rId2"/>
          <a:stretch>
            <a:fillRect/>
          </a:stretch>
        </p:blipFill>
        <p:spPr>
          <a:xfrm>
            <a:off x="568960" y="3428999"/>
            <a:ext cx="5303521" cy="2682237"/>
          </a:xfrm>
        </p:spPr>
      </p:pic>
      <p:pic>
        <p:nvPicPr>
          <p:cNvPr id="6" name="Picture 5">
            <a:extLst>
              <a:ext uri="{FF2B5EF4-FFF2-40B4-BE49-F238E27FC236}">
                <a16:creationId xmlns:a16="http://schemas.microsoft.com/office/drawing/2014/main" id="{803557F0-4C2E-EFDD-98B6-8010D80C1A74}"/>
              </a:ext>
            </a:extLst>
          </p:cNvPr>
          <p:cNvPicPr>
            <a:picLocks noChangeAspect="1"/>
          </p:cNvPicPr>
          <p:nvPr/>
        </p:nvPicPr>
        <p:blipFill>
          <a:blip r:embed="rId3"/>
          <a:stretch>
            <a:fillRect/>
          </a:stretch>
        </p:blipFill>
        <p:spPr>
          <a:xfrm>
            <a:off x="568960" y="284481"/>
            <a:ext cx="10830560" cy="3047999"/>
          </a:xfrm>
          <a:prstGeom prst="rect">
            <a:avLst/>
          </a:prstGeom>
        </p:spPr>
      </p:pic>
      <p:pic>
        <p:nvPicPr>
          <p:cNvPr id="10" name="Picture 9">
            <a:extLst>
              <a:ext uri="{FF2B5EF4-FFF2-40B4-BE49-F238E27FC236}">
                <a16:creationId xmlns:a16="http://schemas.microsoft.com/office/drawing/2014/main" id="{3D606736-1EBD-B163-01B1-95BCC644E7C1}"/>
              </a:ext>
            </a:extLst>
          </p:cNvPr>
          <p:cNvPicPr>
            <a:picLocks noChangeAspect="1"/>
          </p:cNvPicPr>
          <p:nvPr/>
        </p:nvPicPr>
        <p:blipFill>
          <a:blip r:embed="rId4"/>
          <a:stretch>
            <a:fillRect/>
          </a:stretch>
        </p:blipFill>
        <p:spPr>
          <a:xfrm>
            <a:off x="6096000" y="3428999"/>
            <a:ext cx="5303520" cy="2682238"/>
          </a:xfrm>
          <a:prstGeom prst="rect">
            <a:avLst/>
          </a:prstGeom>
        </p:spPr>
      </p:pic>
    </p:spTree>
    <p:extLst>
      <p:ext uri="{BB962C8B-B14F-4D97-AF65-F5344CB8AC3E}">
        <p14:creationId xmlns:p14="http://schemas.microsoft.com/office/powerpoint/2010/main" val="10923254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E5B6D7D6-F2BC-A879-9461-40BE5F7214FD}"/>
              </a:ext>
            </a:extLst>
          </p:cNvPr>
          <p:cNvPicPr>
            <a:picLocks noGrp="1" noChangeAspect="1"/>
          </p:cNvPicPr>
          <p:nvPr>
            <p:ph idx="1"/>
          </p:nvPr>
        </p:nvPicPr>
        <p:blipFill>
          <a:blip r:embed="rId2"/>
          <a:stretch>
            <a:fillRect/>
          </a:stretch>
        </p:blipFill>
        <p:spPr>
          <a:xfrm>
            <a:off x="497840" y="589280"/>
            <a:ext cx="11206480" cy="5720080"/>
          </a:xfrm>
        </p:spPr>
      </p:pic>
    </p:spTree>
    <p:extLst>
      <p:ext uri="{BB962C8B-B14F-4D97-AF65-F5344CB8AC3E}">
        <p14:creationId xmlns:p14="http://schemas.microsoft.com/office/powerpoint/2010/main" val="42783418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14D1CA68-0117-74D7-0F6B-E4A887A2AC52}"/>
              </a:ext>
            </a:extLst>
          </p:cNvPr>
          <p:cNvPicPr>
            <a:picLocks noGrp="1" noChangeAspect="1"/>
          </p:cNvPicPr>
          <p:nvPr>
            <p:ph idx="1"/>
          </p:nvPr>
        </p:nvPicPr>
        <p:blipFill>
          <a:blip r:embed="rId2"/>
          <a:stretch>
            <a:fillRect/>
          </a:stretch>
        </p:blipFill>
        <p:spPr>
          <a:xfrm>
            <a:off x="741680" y="410874"/>
            <a:ext cx="10972800" cy="5695286"/>
          </a:xfrm>
        </p:spPr>
      </p:pic>
    </p:spTree>
    <p:extLst>
      <p:ext uri="{BB962C8B-B14F-4D97-AF65-F5344CB8AC3E}">
        <p14:creationId xmlns:p14="http://schemas.microsoft.com/office/powerpoint/2010/main" val="31478089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D123E-5825-6545-9184-D44628ABBE22}"/>
              </a:ext>
            </a:extLst>
          </p:cNvPr>
          <p:cNvSpPr>
            <a:spLocks noGrp="1"/>
          </p:cNvSpPr>
          <p:nvPr>
            <p:ph type="title"/>
          </p:nvPr>
        </p:nvSpPr>
        <p:spPr/>
        <p:txBody>
          <a:bodyPr/>
          <a:lstStyle/>
          <a:p>
            <a:endParaRPr lang="en-IN" dirty="0"/>
          </a:p>
        </p:txBody>
      </p:sp>
      <p:pic>
        <p:nvPicPr>
          <p:cNvPr id="8" name="Content Placeholder 7">
            <a:extLst>
              <a:ext uri="{FF2B5EF4-FFF2-40B4-BE49-F238E27FC236}">
                <a16:creationId xmlns:a16="http://schemas.microsoft.com/office/drawing/2014/main" id="{CF60FE1C-DCDB-AEF9-E1DE-F776BF7F3630}"/>
              </a:ext>
            </a:extLst>
          </p:cNvPr>
          <p:cNvPicPr>
            <a:picLocks noGrp="1" noChangeAspect="1"/>
          </p:cNvPicPr>
          <p:nvPr>
            <p:ph idx="1"/>
          </p:nvPr>
        </p:nvPicPr>
        <p:blipFill>
          <a:blip r:embed="rId2"/>
          <a:stretch>
            <a:fillRect/>
          </a:stretch>
        </p:blipFill>
        <p:spPr>
          <a:xfrm>
            <a:off x="677334" y="3135086"/>
            <a:ext cx="7064586" cy="3042194"/>
          </a:xfrm>
        </p:spPr>
      </p:pic>
      <p:pic>
        <p:nvPicPr>
          <p:cNvPr id="6" name="Picture 5">
            <a:extLst>
              <a:ext uri="{FF2B5EF4-FFF2-40B4-BE49-F238E27FC236}">
                <a16:creationId xmlns:a16="http://schemas.microsoft.com/office/drawing/2014/main" id="{88459A86-A5B7-697B-263F-54046DE802D2}"/>
              </a:ext>
            </a:extLst>
          </p:cNvPr>
          <p:cNvPicPr>
            <a:picLocks noChangeAspect="1"/>
          </p:cNvPicPr>
          <p:nvPr/>
        </p:nvPicPr>
        <p:blipFill>
          <a:blip r:embed="rId3"/>
          <a:stretch>
            <a:fillRect/>
          </a:stretch>
        </p:blipFill>
        <p:spPr>
          <a:xfrm>
            <a:off x="677334" y="480144"/>
            <a:ext cx="10966026" cy="2787680"/>
          </a:xfrm>
          <a:prstGeom prst="rect">
            <a:avLst/>
          </a:prstGeom>
        </p:spPr>
      </p:pic>
      <p:pic>
        <p:nvPicPr>
          <p:cNvPr id="10" name="Picture 9">
            <a:extLst>
              <a:ext uri="{FF2B5EF4-FFF2-40B4-BE49-F238E27FC236}">
                <a16:creationId xmlns:a16="http://schemas.microsoft.com/office/drawing/2014/main" id="{DAAB697C-976C-7304-E366-F2FABBF3BD8A}"/>
              </a:ext>
            </a:extLst>
          </p:cNvPr>
          <p:cNvPicPr>
            <a:picLocks noChangeAspect="1"/>
          </p:cNvPicPr>
          <p:nvPr/>
        </p:nvPicPr>
        <p:blipFill>
          <a:blip r:embed="rId4"/>
          <a:stretch>
            <a:fillRect/>
          </a:stretch>
        </p:blipFill>
        <p:spPr>
          <a:xfrm>
            <a:off x="7955280" y="3267824"/>
            <a:ext cx="3820160" cy="2830628"/>
          </a:xfrm>
          <a:prstGeom prst="rect">
            <a:avLst/>
          </a:prstGeom>
        </p:spPr>
      </p:pic>
    </p:spTree>
    <p:extLst>
      <p:ext uri="{BB962C8B-B14F-4D97-AF65-F5344CB8AC3E}">
        <p14:creationId xmlns:p14="http://schemas.microsoft.com/office/powerpoint/2010/main" val="4248479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6B242C-DAE4-7933-AEE3-4BF7CD530493}"/>
              </a:ext>
            </a:extLst>
          </p:cNvPr>
          <p:cNvSpPr>
            <a:spLocks noGrp="1"/>
          </p:cNvSpPr>
          <p:nvPr>
            <p:ph idx="1"/>
          </p:nvPr>
        </p:nvSpPr>
        <p:spPr>
          <a:xfrm>
            <a:off x="558800" y="447041"/>
            <a:ext cx="11064240" cy="5984240"/>
          </a:xfrm>
        </p:spPr>
        <p:txBody>
          <a:bodyPr/>
          <a:lstStyle/>
          <a:p>
            <a:pPr marL="0" indent="0">
              <a:buNone/>
            </a:pPr>
            <a:r>
              <a:rPr lang="en-IN" sz="2800" b="1" dirty="0">
                <a:solidFill>
                  <a:srgbClr val="002060"/>
                </a:solidFill>
              </a:rPr>
              <a:t>                                    INTRODUCTION</a:t>
            </a:r>
          </a:p>
          <a:p>
            <a:pPr marL="0" indent="0">
              <a:buNone/>
            </a:pPr>
            <a:r>
              <a:rPr lang="en-US" sz="2400" dirty="0"/>
              <a:t>The main objective of the project is to develop  Banking system for banks using spring boot rest APIS</a:t>
            </a:r>
          </a:p>
          <a:p>
            <a:pPr marL="0" indent="0">
              <a:buNone/>
            </a:pPr>
            <a:r>
              <a:rPr lang="en-US" sz="2400" dirty="0"/>
              <a:t>In this bank management system we will automate all the banking process. </a:t>
            </a:r>
          </a:p>
          <a:p>
            <a:pPr marL="0" indent="0">
              <a:buNone/>
            </a:pPr>
            <a:r>
              <a:rPr lang="en-IN" sz="2400" dirty="0">
                <a:solidFill>
                  <a:srgbClr val="24292F"/>
                </a:solidFill>
                <a:effectLst/>
                <a:latin typeface="Segoe UI" panose="020B0502040204020203" pitchFamily="34" charset="0"/>
                <a:ea typeface="Times New Roman" panose="02020603050405020304" pitchFamily="18" charset="0"/>
              </a:rPr>
              <a:t>This application provides a powerful tool for bank, operations such as holding up of accounting information’s in database and also able to keep daily banking transactions. </a:t>
            </a:r>
            <a:endParaRPr lang="en-US" sz="2400" dirty="0"/>
          </a:p>
          <a:p>
            <a:pPr marL="0" indent="0">
              <a:buNone/>
            </a:pPr>
            <a:r>
              <a:rPr lang="en-US" sz="2400" dirty="0"/>
              <a:t>In our bank application  system user can check his balance and he can also transfer money to other account.</a:t>
            </a:r>
          </a:p>
          <a:p>
            <a:pPr marL="0" indent="0">
              <a:buNone/>
            </a:pPr>
            <a:r>
              <a:rPr lang="en-US" sz="2400" dirty="0"/>
              <a:t>The main purpose of developing bank management system is to design an application, which could store bank data and provide an interface for retrieving customer related details with 100% accuracy.</a:t>
            </a:r>
            <a:endParaRPr lang="en-IN" sz="2400" b="1" dirty="0"/>
          </a:p>
          <a:p>
            <a:pPr marL="0" indent="0">
              <a:buNone/>
            </a:pPr>
            <a:r>
              <a:rPr lang="en-IN" sz="2400" b="1" dirty="0"/>
              <a:t>	</a:t>
            </a:r>
          </a:p>
          <a:p>
            <a:pPr marL="0" indent="0">
              <a:buNone/>
            </a:pPr>
            <a:endParaRPr lang="en-IN" dirty="0"/>
          </a:p>
        </p:txBody>
      </p:sp>
    </p:spTree>
    <p:extLst>
      <p:ext uri="{BB962C8B-B14F-4D97-AF65-F5344CB8AC3E}">
        <p14:creationId xmlns:p14="http://schemas.microsoft.com/office/powerpoint/2010/main" val="14046684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6B242C-DAE4-7933-AEE3-4BF7CD530493}"/>
              </a:ext>
            </a:extLst>
          </p:cNvPr>
          <p:cNvSpPr>
            <a:spLocks noGrp="1"/>
          </p:cNvSpPr>
          <p:nvPr>
            <p:ph idx="1"/>
          </p:nvPr>
        </p:nvSpPr>
        <p:spPr>
          <a:xfrm>
            <a:off x="677334" y="451513"/>
            <a:ext cx="10732346" cy="5954974"/>
          </a:xfrm>
        </p:spPr>
        <p:txBody>
          <a:bodyPr/>
          <a:lstStyle/>
          <a:p>
            <a:pPr marL="0" indent="0" algn="l">
              <a:buNone/>
            </a:pPr>
            <a:r>
              <a:rPr lang="en-IN" b="1" dirty="0"/>
              <a:t>                                                  </a:t>
            </a:r>
            <a:r>
              <a:rPr lang="en-IN" sz="2800" b="1" dirty="0">
                <a:solidFill>
                  <a:srgbClr val="002060"/>
                </a:solidFill>
              </a:rPr>
              <a:t>Required Specification</a:t>
            </a:r>
          </a:p>
          <a:p>
            <a:pPr marL="0" indent="0" algn="l">
              <a:buNone/>
            </a:pPr>
            <a:endParaRPr lang="en-IN" sz="2800" b="1" dirty="0">
              <a:solidFill>
                <a:srgbClr val="002060"/>
              </a:solidFill>
            </a:endParaRPr>
          </a:p>
          <a:p>
            <a:pPr marL="0" indent="0" algn="l">
              <a:buNone/>
            </a:pPr>
            <a:endParaRPr lang="en-IN" sz="2800" b="1" dirty="0">
              <a:solidFill>
                <a:srgbClr val="002060"/>
              </a:solidFill>
            </a:endParaRPr>
          </a:p>
          <a:p>
            <a:pPr marL="0" indent="0" algn="l">
              <a:buNone/>
            </a:pPr>
            <a:endParaRPr lang="en-IN" sz="2800" b="1" dirty="0">
              <a:solidFill>
                <a:srgbClr val="002060"/>
              </a:solidFill>
            </a:endParaRPr>
          </a:p>
          <a:p>
            <a:pPr marL="0" indent="0" algn="l">
              <a:buNone/>
            </a:pPr>
            <a:endParaRPr lang="en-IN" sz="2800" b="1" dirty="0">
              <a:solidFill>
                <a:srgbClr val="002060"/>
              </a:solidFill>
            </a:endParaRPr>
          </a:p>
        </p:txBody>
      </p:sp>
      <p:graphicFrame>
        <p:nvGraphicFramePr>
          <p:cNvPr id="4" name="Table 4">
            <a:extLst>
              <a:ext uri="{FF2B5EF4-FFF2-40B4-BE49-F238E27FC236}">
                <a16:creationId xmlns:a16="http://schemas.microsoft.com/office/drawing/2014/main" id="{AECFC7B4-2B9D-1845-60C2-49DE1A9C9365}"/>
              </a:ext>
            </a:extLst>
          </p:cNvPr>
          <p:cNvGraphicFramePr>
            <a:graphicFrameLocks noGrp="1"/>
          </p:cNvGraphicFramePr>
          <p:nvPr>
            <p:extLst>
              <p:ext uri="{D42A27DB-BD31-4B8C-83A1-F6EECF244321}">
                <p14:modId xmlns:p14="http://schemas.microsoft.com/office/powerpoint/2010/main" val="3455281579"/>
              </p:ext>
            </p:extLst>
          </p:nvPr>
        </p:nvGraphicFramePr>
        <p:xfrm>
          <a:off x="955040" y="1127760"/>
          <a:ext cx="10732346" cy="5171440"/>
        </p:xfrm>
        <a:graphic>
          <a:graphicData uri="http://schemas.openxmlformats.org/drawingml/2006/table">
            <a:tbl>
              <a:tblPr firstRow="1" bandRow="1">
                <a:tableStyleId>{5C22544A-7EE6-4342-B048-85BDC9FD1C3A}</a:tableStyleId>
              </a:tblPr>
              <a:tblGrid>
                <a:gridCol w="4900874">
                  <a:extLst>
                    <a:ext uri="{9D8B030D-6E8A-4147-A177-3AD203B41FA5}">
                      <a16:colId xmlns:a16="http://schemas.microsoft.com/office/drawing/2014/main" val="2043627686"/>
                    </a:ext>
                  </a:extLst>
                </a:gridCol>
                <a:gridCol w="5831472">
                  <a:extLst>
                    <a:ext uri="{9D8B030D-6E8A-4147-A177-3AD203B41FA5}">
                      <a16:colId xmlns:a16="http://schemas.microsoft.com/office/drawing/2014/main" val="4037717106"/>
                    </a:ext>
                  </a:extLst>
                </a:gridCol>
              </a:tblGrid>
              <a:tr h="1292860">
                <a:tc>
                  <a:txBody>
                    <a:bodyPr/>
                    <a:lstStyle/>
                    <a:p>
                      <a:pPr algn="ctr"/>
                      <a:r>
                        <a:rPr lang="en-IN" dirty="0"/>
                        <a:t>        </a:t>
                      </a:r>
                    </a:p>
                    <a:p>
                      <a:pPr algn="ctr"/>
                      <a:r>
                        <a:rPr lang="en-IN" sz="2400" dirty="0"/>
                        <a:t>Hardware Configuration</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dirty="0"/>
                        <a:t>               </a:t>
                      </a:r>
                    </a:p>
                    <a:p>
                      <a:pPr marL="0" marR="0" lvl="0" indent="0" algn="ctr" defTabSz="457200" rtl="0" eaLnBrk="1" fontAlgn="auto" latinLnBrk="0" hangingPunct="1">
                        <a:lnSpc>
                          <a:spcPct val="100000"/>
                        </a:lnSpc>
                        <a:spcBef>
                          <a:spcPts val="0"/>
                        </a:spcBef>
                        <a:spcAft>
                          <a:spcPts val="0"/>
                        </a:spcAft>
                        <a:buClrTx/>
                        <a:buSzTx/>
                        <a:buFontTx/>
                        <a:buNone/>
                        <a:tabLst/>
                        <a:defRPr/>
                      </a:pPr>
                      <a:r>
                        <a:rPr lang="en-IN" sz="2400" dirty="0"/>
                        <a:t>   Software Configuration</a:t>
                      </a:r>
                      <a:endParaRPr lang="en-US" sz="2400" b="0" i="0" dirty="0">
                        <a:solidFill>
                          <a:srgbClr val="24292F"/>
                        </a:solidFill>
                        <a:effectLst/>
                        <a:latin typeface="-apple-system"/>
                      </a:endParaRPr>
                    </a:p>
                    <a:p>
                      <a:pPr algn="ctr"/>
                      <a:endParaRPr lang="en-IN" dirty="0"/>
                    </a:p>
                  </a:txBody>
                  <a:tcPr/>
                </a:tc>
                <a:extLst>
                  <a:ext uri="{0D108BD9-81ED-4DB2-BD59-A6C34878D82A}">
                    <a16:rowId xmlns:a16="http://schemas.microsoft.com/office/drawing/2014/main" val="695665085"/>
                  </a:ext>
                </a:extLst>
              </a:tr>
              <a:tr h="1292860">
                <a:tc>
                  <a:txBody>
                    <a:bodyPr/>
                    <a:lstStyle/>
                    <a:p>
                      <a:pPr algn="l"/>
                      <a:r>
                        <a:rPr lang="en-IN" dirty="0"/>
                        <a:t>Operating System : Windows 10</a:t>
                      </a:r>
                    </a:p>
                  </a:txBody>
                  <a:tcPr/>
                </a:tc>
                <a:tc>
                  <a:txBody>
                    <a:bodyPr/>
                    <a:lstStyle/>
                    <a:p>
                      <a:pPr algn="l"/>
                      <a:r>
                        <a:rPr lang="en-IN" dirty="0"/>
                        <a:t>Software IDE: Eclipse IDE, Spring Boot Tool</a:t>
                      </a:r>
                    </a:p>
                  </a:txBody>
                  <a:tcPr/>
                </a:tc>
                <a:extLst>
                  <a:ext uri="{0D108BD9-81ED-4DB2-BD59-A6C34878D82A}">
                    <a16:rowId xmlns:a16="http://schemas.microsoft.com/office/drawing/2014/main" val="1398257802"/>
                  </a:ext>
                </a:extLst>
              </a:tr>
              <a:tr h="1292860">
                <a:tc>
                  <a:txBody>
                    <a:bodyPr/>
                    <a:lstStyle/>
                    <a:p>
                      <a:pPr algn="l"/>
                      <a:r>
                        <a:rPr lang="en-IN" dirty="0"/>
                        <a:t>Hard Disk:1Tb</a:t>
                      </a:r>
                    </a:p>
                  </a:txBody>
                  <a:tcPr/>
                </a:tc>
                <a:tc>
                  <a:txBody>
                    <a:bodyPr/>
                    <a:lstStyle/>
                    <a:p>
                      <a:pPr algn="l"/>
                      <a:r>
                        <a:rPr lang="en-IN" dirty="0"/>
                        <a:t>Language :JAVA,JSON.</a:t>
                      </a:r>
                    </a:p>
                  </a:txBody>
                  <a:tcPr/>
                </a:tc>
                <a:extLst>
                  <a:ext uri="{0D108BD9-81ED-4DB2-BD59-A6C34878D82A}">
                    <a16:rowId xmlns:a16="http://schemas.microsoft.com/office/drawing/2014/main" val="3431699884"/>
                  </a:ext>
                </a:extLst>
              </a:tr>
              <a:tr h="1292860">
                <a:tc>
                  <a:txBody>
                    <a:bodyPr/>
                    <a:lstStyle/>
                    <a:p>
                      <a:pPr algn="l"/>
                      <a:r>
                        <a:rPr lang="en-IN" dirty="0"/>
                        <a:t>RAM:8GB</a:t>
                      </a:r>
                    </a:p>
                  </a:txBody>
                  <a:tcPr/>
                </a:tc>
                <a:tc>
                  <a:txBody>
                    <a:bodyPr/>
                    <a:lstStyle/>
                    <a:p>
                      <a:pPr algn="l"/>
                      <a:r>
                        <a:rPr lang="en-IN" dirty="0"/>
                        <a:t>Backend: MySQL ,Server, Postman.</a:t>
                      </a:r>
                    </a:p>
                  </a:txBody>
                  <a:tcPr/>
                </a:tc>
                <a:extLst>
                  <a:ext uri="{0D108BD9-81ED-4DB2-BD59-A6C34878D82A}">
                    <a16:rowId xmlns:a16="http://schemas.microsoft.com/office/drawing/2014/main" val="2978397889"/>
                  </a:ext>
                </a:extLst>
              </a:tr>
            </a:tbl>
          </a:graphicData>
        </a:graphic>
      </p:graphicFrame>
    </p:spTree>
    <p:extLst>
      <p:ext uri="{BB962C8B-B14F-4D97-AF65-F5344CB8AC3E}">
        <p14:creationId xmlns:p14="http://schemas.microsoft.com/office/powerpoint/2010/main" val="13140049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6B242C-DAE4-7933-AEE3-4BF7CD530493}"/>
              </a:ext>
            </a:extLst>
          </p:cNvPr>
          <p:cNvSpPr>
            <a:spLocks noGrp="1"/>
          </p:cNvSpPr>
          <p:nvPr>
            <p:ph idx="1"/>
          </p:nvPr>
        </p:nvSpPr>
        <p:spPr>
          <a:xfrm>
            <a:off x="368135" y="325120"/>
            <a:ext cx="10919625" cy="6061047"/>
          </a:xfrm>
        </p:spPr>
        <p:txBody>
          <a:bodyPr/>
          <a:lstStyle/>
          <a:p>
            <a:pPr marL="0" indent="0">
              <a:buNone/>
            </a:pPr>
            <a:r>
              <a:rPr lang="en-IN" sz="2800" b="1" dirty="0">
                <a:solidFill>
                  <a:srgbClr val="002060"/>
                </a:solidFill>
              </a:rPr>
              <a:t>                                     Spring Boot </a:t>
            </a:r>
          </a:p>
          <a:p>
            <a:pPr marL="0" lvl="0" indent="0">
              <a:buNone/>
            </a:pPr>
            <a:r>
              <a:rPr lang="en-US" sz="2000" dirty="0">
                <a:effectLst/>
                <a:latin typeface="Calibri" panose="020F0502020204030204" pitchFamily="34" charset="0"/>
                <a:ea typeface="Calibri" panose="020F0502020204030204" pitchFamily="34" charset="0"/>
                <a:cs typeface="Times New Roman" panose="02020603050405020304" pitchFamily="18" charset="0"/>
              </a:rPr>
              <a:t>Spring Boot is a java based framework.</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buNone/>
            </a:pPr>
            <a:r>
              <a:rPr lang="en-US" sz="2000" dirty="0">
                <a:effectLst/>
                <a:latin typeface="Calibri" panose="020F0502020204030204" pitchFamily="34" charset="0"/>
                <a:ea typeface="Calibri" panose="020F0502020204030204" pitchFamily="34" charset="0"/>
                <a:cs typeface="Times New Roman" panose="02020603050405020304" pitchFamily="18" charset="0"/>
              </a:rPr>
              <a:t>Spring boot is used for faster development.</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2000" dirty="0">
                <a:effectLst/>
                <a:latin typeface="Calibri" panose="020F0502020204030204" pitchFamily="34" charset="0"/>
                <a:ea typeface="Calibri" panose="020F0502020204030204" pitchFamily="34" charset="0"/>
                <a:cs typeface="Times New Roman" panose="02020603050405020304" pitchFamily="18" charset="0"/>
              </a:rPr>
              <a:t>Spring boot is used for API development (Full Stack application) and micro services development majorly.</a:t>
            </a:r>
          </a:p>
          <a:p>
            <a:pPr marL="0" lvl="0" indent="0">
              <a:buNone/>
            </a:pPr>
            <a:r>
              <a:rPr lang="en-US" sz="2000" dirty="0">
                <a:latin typeface="Calibri" panose="020F0502020204030204" pitchFamily="34" charset="0"/>
                <a:cs typeface="Times New Roman" panose="02020603050405020304" pitchFamily="18" charset="0"/>
              </a:rPr>
              <a:t> Spring boot is a wrapper of Spring framework. The spring issues will be resolve and provided easy way to achieve those things in spring boot.</a:t>
            </a:r>
            <a:endParaRPr lang="en-IN" sz="2000" dirty="0">
              <a:latin typeface="Calibri" panose="020F0502020204030204" pitchFamily="34" charset="0"/>
              <a:cs typeface="Times New Roman" panose="02020603050405020304" pitchFamily="18" charset="0"/>
            </a:endParaRPr>
          </a:p>
          <a:p>
            <a:pPr marL="742950" lvl="1" indent="-285750">
              <a:buFont typeface="+mj-lt"/>
              <a:buAutoNum type="alphaLcPeriod"/>
            </a:pPr>
            <a:r>
              <a:rPr lang="en-US" sz="2000" dirty="0">
                <a:latin typeface="Calibri" panose="020F0502020204030204" pitchFamily="34" charset="0"/>
                <a:cs typeface="Times New Roman" panose="02020603050405020304" pitchFamily="18" charset="0"/>
              </a:rPr>
              <a:t>In the spring Configuration is the difficult or time consuming which is resolve by spring boot by providing auto configuration feature.</a:t>
            </a:r>
            <a:endParaRPr lang="en-IN" sz="2000" dirty="0">
              <a:latin typeface="Calibri" panose="020F0502020204030204" pitchFamily="34" charset="0"/>
              <a:cs typeface="Times New Roman" panose="02020603050405020304" pitchFamily="18" charset="0"/>
            </a:endParaRPr>
          </a:p>
          <a:p>
            <a:pPr marL="742950" lvl="1" indent="-285750">
              <a:buFont typeface="+mj-lt"/>
              <a:buAutoNum type="alphaLcPeriod"/>
            </a:pPr>
            <a:r>
              <a:rPr lang="en-US" sz="2000" dirty="0">
                <a:latin typeface="Calibri" panose="020F0502020204030204" pitchFamily="34" charset="0"/>
                <a:cs typeface="Times New Roman" panose="02020603050405020304" pitchFamily="18" charset="0"/>
              </a:rPr>
              <a:t>In Spring Managing a jar file is manual process, spring boot provided starter project which include all the dependencies required for a specific module.</a:t>
            </a:r>
            <a:endParaRPr lang="en-IN" sz="2000" dirty="0">
              <a:latin typeface="Calibri" panose="020F0502020204030204" pitchFamily="34" charset="0"/>
              <a:cs typeface="Times New Roman" panose="02020603050405020304" pitchFamily="18" charset="0"/>
            </a:endParaRPr>
          </a:p>
          <a:p>
            <a:pPr marL="742950" lvl="1" indent="-285750">
              <a:buFont typeface="+mj-lt"/>
              <a:buAutoNum type="alphaLcPeriod"/>
            </a:pPr>
            <a:r>
              <a:rPr lang="en-US" sz="2000" dirty="0">
                <a:latin typeface="Calibri" panose="020F0502020204030204" pitchFamily="34" charset="0"/>
                <a:cs typeface="Times New Roman" panose="02020603050405020304" pitchFamily="18" charset="0"/>
              </a:rPr>
              <a:t>In the spring project you have to add DB, Servers externally, but in spring boot you will get an embedded support for DB and server. By default H2 Db and tomcat server will be used by spring boot.</a:t>
            </a:r>
            <a:endParaRPr lang="en-IN" sz="2000" dirty="0">
              <a:latin typeface="Calibri" panose="020F0502020204030204" pitchFamily="34" charset="0"/>
              <a:cs typeface="Times New Roman" panose="02020603050405020304" pitchFamily="18" charset="0"/>
            </a:endParaRPr>
          </a:p>
          <a:p>
            <a:pPr marL="0" indent="0">
              <a:buNone/>
            </a:pP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b="1" dirty="0"/>
          </a:p>
        </p:txBody>
      </p:sp>
    </p:spTree>
    <p:extLst>
      <p:ext uri="{BB962C8B-B14F-4D97-AF65-F5344CB8AC3E}">
        <p14:creationId xmlns:p14="http://schemas.microsoft.com/office/powerpoint/2010/main" val="8007392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47448D-2964-3B0F-B41B-C8DB91A733B6}"/>
              </a:ext>
            </a:extLst>
          </p:cNvPr>
          <p:cNvSpPr>
            <a:spLocks noGrp="1"/>
          </p:cNvSpPr>
          <p:nvPr>
            <p:ph idx="1"/>
          </p:nvPr>
        </p:nvSpPr>
        <p:spPr>
          <a:xfrm>
            <a:off x="677333" y="285008"/>
            <a:ext cx="10770479" cy="5756355"/>
          </a:xfrm>
        </p:spPr>
        <p:txBody>
          <a:bodyPr>
            <a:normAutofit lnSpcReduction="10000"/>
          </a:bodyPr>
          <a:lstStyle/>
          <a:p>
            <a:pPr marL="0" indent="0">
              <a:buNone/>
            </a:pPr>
            <a:r>
              <a:rPr lang="en-US" sz="2800" b="1" dirty="0">
                <a:solidFill>
                  <a:srgbClr val="002060"/>
                </a:solidFill>
              </a:rPr>
              <a:t>                                    </a:t>
            </a:r>
            <a:r>
              <a:rPr lang="en-IN" sz="2800" b="1" dirty="0">
                <a:solidFill>
                  <a:srgbClr val="002060"/>
                </a:solidFill>
              </a:rPr>
              <a:t>Layers in spring Boot</a:t>
            </a:r>
          </a:p>
          <a:p>
            <a:pPr marL="0" indent="0">
              <a:buNone/>
            </a:pPr>
            <a:r>
              <a:rPr lang="en-US" b="1" dirty="0">
                <a:solidFill>
                  <a:srgbClr val="002060"/>
                </a:solidFill>
                <a:latin typeface="Calibri" panose="020F0502020204030204" pitchFamily="34" charset="0"/>
                <a:cs typeface="Times New Roman" panose="02020603050405020304" pitchFamily="18" charset="0"/>
              </a:rPr>
              <a:t>                                                                             </a:t>
            </a:r>
            <a:r>
              <a:rPr lang="en-US" sz="2800" b="1" dirty="0">
                <a:solidFill>
                  <a:srgbClr val="002060"/>
                </a:solidFill>
              </a:rPr>
              <a:t>  Entity Class</a:t>
            </a:r>
            <a:endParaRPr lang="en-IN" sz="2800" b="1" dirty="0">
              <a:solidFill>
                <a:srgbClr val="002060"/>
              </a:solidFill>
            </a:endParaRPr>
          </a:p>
          <a:p>
            <a:pPr marL="342900" lvl="0" indent="-342900">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Entity Classes are the java classes which has private variable and getter setters.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Entity classes are always annotated with the @Entity annotation.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Every table in the database will have entity class in the java code.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Every table/entity class must have a primary key.</a:t>
            </a:r>
          </a:p>
          <a:p>
            <a:pPr marL="0" lvl="0" indent="0">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0">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2800" b="1" dirty="0">
                <a:solidFill>
                  <a:srgbClr val="002060"/>
                </a:solidFill>
              </a:rPr>
              <a:t>                                       Jpa Repository </a:t>
            </a:r>
            <a:endParaRPr lang="en-IN" sz="2800" b="1" dirty="0">
              <a:solidFill>
                <a:srgbClr val="002060"/>
              </a:solidFill>
            </a:endParaRPr>
          </a:p>
          <a:p>
            <a:pPr marL="342900" lvl="0" indent="-342900">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You can create a repository by Extending JpaRepository interface.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JPA repository will provides the pre define method to perform the DB Operations such as insert, update, delete and select.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Using repository you can only work with single row at a time. And the functions are executed on the bases of primary key.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3683307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AFE0EBB-6C8A-BB1A-DD19-C0D138F03215}"/>
              </a:ext>
            </a:extLst>
          </p:cNvPr>
          <p:cNvSpPr>
            <a:spLocks noGrp="1"/>
          </p:cNvSpPr>
          <p:nvPr>
            <p:ph idx="1"/>
          </p:nvPr>
        </p:nvSpPr>
        <p:spPr>
          <a:xfrm>
            <a:off x="677334" y="356261"/>
            <a:ext cx="10837332" cy="5685102"/>
          </a:xfrm>
        </p:spPr>
        <p:txBody>
          <a:bodyPr/>
          <a:lstStyle/>
          <a:p>
            <a:pPr marL="0" indent="0" algn="ctr">
              <a:buNone/>
            </a:pPr>
            <a:r>
              <a:rPr lang="en-US" sz="2800" b="1" dirty="0">
                <a:solidFill>
                  <a:srgbClr val="002060"/>
                </a:solidFill>
                <a:latin typeface="Calibri" panose="020F0502020204030204" pitchFamily="34" charset="0"/>
                <a:cs typeface="Times New Roman" panose="02020603050405020304" pitchFamily="18" charset="0"/>
              </a:rPr>
              <a:t>Service </a:t>
            </a:r>
          </a:p>
          <a:p>
            <a:pPr algn="l">
              <a:buFont typeface="+mj-lt"/>
              <a:buAutoNum type="arabicPeriod"/>
            </a:pPr>
            <a:r>
              <a:rPr lang="en-US" b="0" i="0" dirty="0">
                <a:solidFill>
                  <a:srgbClr val="0D112B"/>
                </a:solidFill>
                <a:effectLst/>
                <a:latin typeface="Whitney SSm A"/>
              </a:rPr>
              <a:t>This layer calls the DAO layer to get the data and perform business logic on it. </a:t>
            </a:r>
          </a:p>
          <a:p>
            <a:pPr algn="l">
              <a:buFont typeface="+mj-lt"/>
              <a:buAutoNum type="arabicPeriod"/>
            </a:pPr>
            <a:r>
              <a:rPr lang="en-US" b="0" i="0" dirty="0">
                <a:solidFill>
                  <a:srgbClr val="0D112B"/>
                </a:solidFill>
                <a:effectLst/>
                <a:latin typeface="Whitney SSm A"/>
              </a:rPr>
              <a:t>The business logic in the service layer could be - performing calculations on the data received, filtering data based on some logic, etc.</a:t>
            </a:r>
          </a:p>
          <a:p>
            <a:pPr marL="0" indent="0" algn="ctr">
              <a:buNone/>
            </a:pPr>
            <a:r>
              <a:rPr lang="en-US" sz="2800" b="1" dirty="0">
                <a:solidFill>
                  <a:srgbClr val="002060"/>
                </a:solidFill>
                <a:latin typeface="Calibri" panose="020F0502020204030204" pitchFamily="34" charset="0"/>
                <a:cs typeface="Times New Roman" panose="02020603050405020304" pitchFamily="18" charset="0"/>
              </a:rPr>
              <a:t>Controller </a:t>
            </a:r>
          </a:p>
          <a:p>
            <a:pPr algn="l">
              <a:buFont typeface="+mj-lt"/>
              <a:buAutoNum type="arabicPeriod"/>
            </a:pPr>
            <a:r>
              <a:rPr lang="en-US" b="0" i="0" dirty="0">
                <a:solidFill>
                  <a:srgbClr val="0D112B"/>
                </a:solidFill>
                <a:effectLst/>
                <a:latin typeface="Whitney SSm A"/>
              </a:rPr>
              <a:t> This is the topmost layer, called when a request comes for a particular REST API.</a:t>
            </a:r>
          </a:p>
          <a:p>
            <a:pPr algn="l">
              <a:buFont typeface="+mj-lt"/>
              <a:buAutoNum type="arabicPeriod"/>
            </a:pPr>
            <a:r>
              <a:rPr lang="en-US" b="0" i="0" dirty="0">
                <a:solidFill>
                  <a:srgbClr val="0D112B"/>
                </a:solidFill>
                <a:effectLst/>
                <a:latin typeface="Whitney SSm A"/>
              </a:rPr>
              <a:t> The controller will process the REST API request, calls one or more services and returns an HTTP response to the client.</a:t>
            </a:r>
          </a:p>
          <a:p>
            <a:pPr>
              <a:buFont typeface="+mj-lt"/>
              <a:buAutoNum type="arabicPeriod"/>
            </a:pPr>
            <a:r>
              <a:rPr lang="en-US" sz="1800" dirty="0">
                <a:latin typeface="Calibri" panose="020F0502020204030204" pitchFamily="34" charset="0"/>
                <a:cs typeface="Times New Roman" panose="02020603050405020304" pitchFamily="18" charset="0"/>
              </a:rPr>
              <a:t>  To create a rest API create an method and annotate method using @PostMapping, @GetMapping,       @PutMapping, and @DeleteMapping.</a:t>
            </a:r>
            <a:endParaRPr lang="en-IN" sz="1800" dirty="0">
              <a:latin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8960047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C109EBC-11D2-6952-E60E-4CAB54DF23B8}"/>
              </a:ext>
            </a:extLst>
          </p:cNvPr>
          <p:cNvSpPr>
            <a:spLocks noGrp="1"/>
          </p:cNvSpPr>
          <p:nvPr>
            <p:ph idx="1"/>
          </p:nvPr>
        </p:nvSpPr>
        <p:spPr>
          <a:xfrm>
            <a:off x="677334" y="617517"/>
            <a:ext cx="9796702" cy="5423845"/>
          </a:xfrm>
        </p:spPr>
        <p:txBody>
          <a:bodyPr/>
          <a:lstStyle/>
          <a:p>
            <a:pPr marL="0" indent="0">
              <a:buNone/>
            </a:pPr>
            <a:r>
              <a:rPr lang="en-IN" sz="2800" b="1" dirty="0">
                <a:solidFill>
                  <a:srgbClr val="002060"/>
                </a:solidFill>
              </a:rPr>
              <a:t>                        Spring Boot Architecture</a:t>
            </a:r>
          </a:p>
          <a:p>
            <a:pPr marL="0" indent="0">
              <a:buNone/>
            </a:pPr>
            <a:endParaRPr lang="en-IN" dirty="0"/>
          </a:p>
        </p:txBody>
      </p:sp>
      <p:pic>
        <p:nvPicPr>
          <p:cNvPr id="1026" name="Picture 2" descr="Spring Boot Architecture">
            <a:extLst>
              <a:ext uri="{FF2B5EF4-FFF2-40B4-BE49-F238E27FC236}">
                <a16:creationId xmlns:a16="http://schemas.microsoft.com/office/drawing/2014/main" id="{D5E7A3BB-2D6C-D257-5E9A-70C1164282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8806" y="1140031"/>
            <a:ext cx="8122722" cy="42157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42791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F73AF8-9853-0FD8-15B4-3A47F47F7144}"/>
              </a:ext>
            </a:extLst>
          </p:cNvPr>
          <p:cNvSpPr>
            <a:spLocks noGrp="1"/>
          </p:cNvSpPr>
          <p:nvPr>
            <p:ph idx="1"/>
          </p:nvPr>
        </p:nvSpPr>
        <p:spPr>
          <a:xfrm>
            <a:off x="677334" y="344385"/>
            <a:ext cx="10711102" cy="5696978"/>
          </a:xfrm>
        </p:spPr>
        <p:txBody>
          <a:bodyPr/>
          <a:lstStyle/>
          <a:p>
            <a:pPr marL="0" indent="0">
              <a:buNone/>
            </a:pPr>
            <a:r>
              <a:rPr lang="en-US" sz="2800" b="1" dirty="0">
                <a:solidFill>
                  <a:srgbClr val="002060"/>
                </a:solidFill>
              </a:rPr>
              <a:t>Presentation Layer:</a:t>
            </a:r>
          </a:p>
          <a:p>
            <a:pPr marL="0" indent="0">
              <a:buNone/>
            </a:pPr>
            <a:r>
              <a:rPr lang="en-US" b="0" i="0" dirty="0">
                <a:solidFill>
                  <a:srgbClr val="333333"/>
                </a:solidFill>
                <a:effectLst/>
                <a:latin typeface="inter-regular"/>
              </a:rPr>
              <a:t> The presentation layer handles the HTTP requests, translates the JSON parameter to object, and authenticates the request and transfer it to the business layer. In short, it consists of </a:t>
            </a:r>
            <a:r>
              <a:rPr lang="en-US" b="1" i="0" dirty="0">
                <a:solidFill>
                  <a:srgbClr val="333333"/>
                </a:solidFill>
                <a:effectLst/>
                <a:latin typeface="inter-bold"/>
              </a:rPr>
              <a:t>views</a:t>
            </a:r>
            <a:r>
              <a:rPr lang="en-US" b="0" i="0" dirty="0">
                <a:solidFill>
                  <a:srgbClr val="333333"/>
                </a:solidFill>
                <a:effectLst/>
                <a:latin typeface="inter-regular"/>
              </a:rPr>
              <a:t> i.e., frontend part.</a:t>
            </a:r>
          </a:p>
          <a:p>
            <a:pPr marL="0" indent="0">
              <a:buNone/>
            </a:pPr>
            <a:r>
              <a:rPr lang="en-US" sz="2800" b="1" dirty="0">
                <a:solidFill>
                  <a:srgbClr val="002060"/>
                </a:solidFill>
              </a:rPr>
              <a:t>Business Layer: </a:t>
            </a:r>
          </a:p>
          <a:p>
            <a:pPr marL="0" indent="0" algn="just">
              <a:buNone/>
            </a:pPr>
            <a:r>
              <a:rPr lang="en-US" b="0" i="0" dirty="0">
                <a:solidFill>
                  <a:srgbClr val="333333"/>
                </a:solidFill>
                <a:effectLst/>
                <a:latin typeface="inter-regular"/>
              </a:rPr>
              <a:t>The business layer handles all the </a:t>
            </a:r>
            <a:r>
              <a:rPr lang="en-US" b="1" i="0" dirty="0">
                <a:solidFill>
                  <a:srgbClr val="333333"/>
                </a:solidFill>
                <a:effectLst/>
                <a:latin typeface="inter-bold"/>
              </a:rPr>
              <a:t>business logic</a:t>
            </a:r>
            <a:r>
              <a:rPr lang="en-US" b="0" i="0" dirty="0">
                <a:solidFill>
                  <a:srgbClr val="333333"/>
                </a:solidFill>
                <a:effectLst/>
                <a:latin typeface="inter-regular"/>
              </a:rPr>
              <a:t>. It consists of service classes and uses services provided by data access layers. It also performs </a:t>
            </a:r>
            <a:r>
              <a:rPr lang="en-US" b="1" i="0" dirty="0">
                <a:solidFill>
                  <a:srgbClr val="333333"/>
                </a:solidFill>
                <a:effectLst/>
                <a:latin typeface="inter-bold"/>
              </a:rPr>
              <a:t>authorization</a:t>
            </a:r>
            <a:r>
              <a:rPr lang="en-US" b="0" i="0" dirty="0">
                <a:solidFill>
                  <a:srgbClr val="333333"/>
                </a:solidFill>
                <a:effectLst/>
                <a:latin typeface="inter-regular"/>
              </a:rPr>
              <a:t> and </a:t>
            </a:r>
            <a:r>
              <a:rPr lang="en-US" b="1" i="0" dirty="0">
                <a:solidFill>
                  <a:srgbClr val="333333"/>
                </a:solidFill>
                <a:effectLst/>
                <a:latin typeface="inter-bold"/>
              </a:rPr>
              <a:t>validation</a:t>
            </a:r>
            <a:r>
              <a:rPr lang="en-US" b="0" i="0" dirty="0">
                <a:solidFill>
                  <a:srgbClr val="333333"/>
                </a:solidFill>
                <a:effectLst/>
                <a:latin typeface="inter-regular"/>
              </a:rPr>
              <a:t>.</a:t>
            </a:r>
          </a:p>
          <a:p>
            <a:pPr marL="0" indent="0">
              <a:buNone/>
            </a:pPr>
            <a:r>
              <a:rPr lang="en-US" sz="2800" b="1" dirty="0">
                <a:solidFill>
                  <a:srgbClr val="002060"/>
                </a:solidFill>
              </a:rPr>
              <a:t>Persistence Layer: </a:t>
            </a:r>
          </a:p>
          <a:p>
            <a:pPr marL="0" indent="0" algn="just">
              <a:buNone/>
            </a:pPr>
            <a:r>
              <a:rPr lang="en-US" b="0" i="0" dirty="0">
                <a:solidFill>
                  <a:srgbClr val="333333"/>
                </a:solidFill>
                <a:effectLst/>
                <a:latin typeface="inter-regular"/>
              </a:rPr>
              <a:t>The persistence layer contains all the </a:t>
            </a:r>
            <a:r>
              <a:rPr lang="en-US" b="1" i="0" dirty="0">
                <a:solidFill>
                  <a:srgbClr val="333333"/>
                </a:solidFill>
                <a:effectLst/>
                <a:latin typeface="inter-bold"/>
              </a:rPr>
              <a:t>storage logic</a:t>
            </a:r>
            <a:r>
              <a:rPr lang="en-US" b="0" i="0" dirty="0">
                <a:solidFill>
                  <a:srgbClr val="333333"/>
                </a:solidFill>
                <a:effectLst/>
                <a:latin typeface="inter-regular"/>
              </a:rPr>
              <a:t> and translates business objects from and to database rows.</a:t>
            </a:r>
          </a:p>
          <a:p>
            <a:pPr marL="0" indent="0">
              <a:buNone/>
            </a:pPr>
            <a:r>
              <a:rPr lang="en-US" sz="2800" b="1" dirty="0">
                <a:solidFill>
                  <a:srgbClr val="002060"/>
                </a:solidFill>
              </a:rPr>
              <a:t>Database Layer:</a:t>
            </a:r>
          </a:p>
          <a:p>
            <a:pPr marL="0" indent="0" algn="just">
              <a:buNone/>
            </a:pPr>
            <a:r>
              <a:rPr lang="en-US" b="0" i="0" dirty="0">
                <a:solidFill>
                  <a:srgbClr val="333333"/>
                </a:solidFill>
                <a:effectLst/>
                <a:latin typeface="inter-regular"/>
              </a:rPr>
              <a:t> In the database layer, </a:t>
            </a:r>
            <a:r>
              <a:rPr lang="en-US" b="1" i="0" dirty="0">
                <a:solidFill>
                  <a:srgbClr val="333333"/>
                </a:solidFill>
                <a:effectLst/>
                <a:latin typeface="inter-bold"/>
              </a:rPr>
              <a:t>CRUD</a:t>
            </a:r>
            <a:r>
              <a:rPr lang="en-US" b="0" i="0" dirty="0">
                <a:solidFill>
                  <a:srgbClr val="333333"/>
                </a:solidFill>
                <a:effectLst/>
                <a:latin typeface="inter-regular"/>
              </a:rPr>
              <a:t> (create, retrieve, update, delete) operations are performed.</a:t>
            </a:r>
          </a:p>
          <a:p>
            <a:pPr marL="0" indent="0">
              <a:buNone/>
            </a:pPr>
            <a:endParaRPr lang="en-IN" dirty="0"/>
          </a:p>
        </p:txBody>
      </p:sp>
    </p:spTree>
    <p:extLst>
      <p:ext uri="{BB962C8B-B14F-4D97-AF65-F5344CB8AC3E}">
        <p14:creationId xmlns:p14="http://schemas.microsoft.com/office/powerpoint/2010/main" val="47097408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4047</TotalTime>
  <Words>1578</Words>
  <Application>Microsoft Office PowerPoint</Application>
  <PresentationFormat>Widescreen</PresentationFormat>
  <Paragraphs>149</Paragraphs>
  <Slides>27</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27</vt:i4>
      </vt:variant>
    </vt:vector>
  </HeadingPairs>
  <TitlesOfParts>
    <vt:vector size="42" baseType="lpstr">
      <vt:lpstr>-apple-system</vt:lpstr>
      <vt:lpstr>Arial</vt:lpstr>
      <vt:lpstr>Arial</vt:lpstr>
      <vt:lpstr>Arial Black</vt:lpstr>
      <vt:lpstr>Calibri</vt:lpstr>
      <vt:lpstr>courier new</vt:lpstr>
      <vt:lpstr>Inter</vt:lpstr>
      <vt:lpstr>inter-bold</vt:lpstr>
      <vt:lpstr>inter-regular</vt:lpstr>
      <vt:lpstr>Segoe UI</vt:lpstr>
      <vt:lpstr>Tahoma</vt:lpstr>
      <vt:lpstr>Trebuchet MS</vt:lpstr>
      <vt:lpstr>Whitney SSm A</vt:lpstr>
      <vt:lpstr>Wingdings 3</vt:lpstr>
      <vt:lpstr>Facet</vt:lpstr>
      <vt:lpstr>PowerPoint Presentation</vt:lpstr>
      <vt:lpstr>Banking Application Using Rest API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Pepsi</dc:creator>
  <cp:lastModifiedBy>Varsha Matkar</cp:lastModifiedBy>
  <cp:revision>897</cp:revision>
  <dcterms:created xsi:type="dcterms:W3CDTF">2014-12-13T17:58:35Z</dcterms:created>
  <dcterms:modified xsi:type="dcterms:W3CDTF">2022-09-25T07:03:56Z</dcterms:modified>
</cp:coreProperties>
</file>