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58564-C5DC-4B07-9AC8-25A375B3BE32}" v="3" dt="2024-04-19T03:18:55.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ta Namita" userId="179a4aaf-15f9-409b-a8d8-4f4ddcac631b" providerId="ADAL" clId="{03158564-C5DC-4B07-9AC8-25A375B3BE32}"/>
    <pc:docChg chg="undo modSld">
      <pc:chgData name="Namita Namita" userId="179a4aaf-15f9-409b-a8d8-4f4ddcac631b" providerId="ADAL" clId="{03158564-C5DC-4B07-9AC8-25A375B3BE32}" dt="2024-04-19T03:21:31.424" v="63" actId="14100"/>
      <pc:docMkLst>
        <pc:docMk/>
      </pc:docMkLst>
      <pc:sldChg chg="modSp mod">
        <pc:chgData name="Namita Namita" userId="179a4aaf-15f9-409b-a8d8-4f4ddcac631b" providerId="ADAL" clId="{03158564-C5DC-4B07-9AC8-25A375B3BE32}" dt="2024-04-19T03:08:10.987" v="15" actId="20577"/>
        <pc:sldMkLst>
          <pc:docMk/>
          <pc:sldMk cId="149056673" sldId="259"/>
        </pc:sldMkLst>
        <pc:spChg chg="mod">
          <ac:chgData name="Namita Namita" userId="179a4aaf-15f9-409b-a8d8-4f4ddcac631b" providerId="ADAL" clId="{03158564-C5DC-4B07-9AC8-25A375B3BE32}" dt="2024-04-19T03:08:10.987" v="15" actId="20577"/>
          <ac:spMkLst>
            <pc:docMk/>
            <pc:sldMk cId="149056673" sldId="259"/>
            <ac:spMk id="3" creationId="{565D4347-4420-E6F4-2B39-ABFA30D3E17D}"/>
          </ac:spMkLst>
        </pc:spChg>
      </pc:sldChg>
      <pc:sldChg chg="modSp mod">
        <pc:chgData name="Namita Namita" userId="179a4aaf-15f9-409b-a8d8-4f4ddcac631b" providerId="ADAL" clId="{03158564-C5DC-4B07-9AC8-25A375B3BE32}" dt="2024-04-19T03:14:00.490" v="16" actId="5793"/>
        <pc:sldMkLst>
          <pc:docMk/>
          <pc:sldMk cId="3452318217" sldId="264"/>
        </pc:sldMkLst>
        <pc:spChg chg="mod">
          <ac:chgData name="Namita Namita" userId="179a4aaf-15f9-409b-a8d8-4f4ddcac631b" providerId="ADAL" clId="{03158564-C5DC-4B07-9AC8-25A375B3BE32}" dt="2024-04-19T03:14:00.490" v="16" actId="5793"/>
          <ac:spMkLst>
            <pc:docMk/>
            <pc:sldMk cId="3452318217" sldId="264"/>
            <ac:spMk id="3" creationId="{ED671741-98AF-82D8-9387-E46F962CABFB}"/>
          </ac:spMkLst>
        </pc:spChg>
      </pc:sldChg>
      <pc:sldChg chg="modSp mod">
        <pc:chgData name="Namita Namita" userId="179a4aaf-15f9-409b-a8d8-4f4ddcac631b" providerId="ADAL" clId="{03158564-C5DC-4B07-9AC8-25A375B3BE32}" dt="2024-04-19T03:20:12.669" v="57" actId="255"/>
        <pc:sldMkLst>
          <pc:docMk/>
          <pc:sldMk cId="2967289910" sldId="266"/>
        </pc:sldMkLst>
        <pc:spChg chg="mod">
          <ac:chgData name="Namita Namita" userId="179a4aaf-15f9-409b-a8d8-4f4ddcac631b" providerId="ADAL" clId="{03158564-C5DC-4B07-9AC8-25A375B3BE32}" dt="2024-04-19T03:20:12.669" v="57" actId="255"/>
          <ac:spMkLst>
            <pc:docMk/>
            <pc:sldMk cId="2967289910" sldId="266"/>
            <ac:spMk id="2" creationId="{19284DC6-0718-1ABE-3620-09406C5D538B}"/>
          </ac:spMkLst>
        </pc:spChg>
        <pc:spChg chg="mod">
          <ac:chgData name="Namita Namita" userId="179a4aaf-15f9-409b-a8d8-4f4ddcac631b" providerId="ADAL" clId="{03158564-C5DC-4B07-9AC8-25A375B3BE32}" dt="2024-04-19T03:20:03.251" v="55" actId="14100"/>
          <ac:spMkLst>
            <pc:docMk/>
            <pc:sldMk cId="2967289910" sldId="266"/>
            <ac:spMk id="16" creationId="{5ACCC5E7-D321-1EFA-93F6-05E0D76026ED}"/>
          </ac:spMkLst>
        </pc:spChg>
      </pc:sldChg>
      <pc:sldChg chg="modSp mod">
        <pc:chgData name="Namita Namita" userId="179a4aaf-15f9-409b-a8d8-4f4ddcac631b" providerId="ADAL" clId="{03158564-C5DC-4B07-9AC8-25A375B3BE32}" dt="2024-04-19T03:14:46.716" v="24" actId="115"/>
        <pc:sldMkLst>
          <pc:docMk/>
          <pc:sldMk cId="3811614273" sldId="267"/>
        </pc:sldMkLst>
        <pc:spChg chg="mod">
          <ac:chgData name="Namita Namita" userId="179a4aaf-15f9-409b-a8d8-4f4ddcac631b" providerId="ADAL" clId="{03158564-C5DC-4B07-9AC8-25A375B3BE32}" dt="2024-04-19T03:14:46.716" v="24" actId="115"/>
          <ac:spMkLst>
            <pc:docMk/>
            <pc:sldMk cId="3811614273" sldId="267"/>
            <ac:spMk id="3" creationId="{3E0DF720-D4F5-C591-14CC-0D6E13D99ACC}"/>
          </ac:spMkLst>
        </pc:spChg>
      </pc:sldChg>
      <pc:sldChg chg="modSp mod">
        <pc:chgData name="Namita Namita" userId="179a4aaf-15f9-409b-a8d8-4f4ddcac631b" providerId="ADAL" clId="{03158564-C5DC-4B07-9AC8-25A375B3BE32}" dt="2024-04-19T03:21:05.161" v="60" actId="255"/>
        <pc:sldMkLst>
          <pc:docMk/>
          <pc:sldMk cId="2646722619" sldId="268"/>
        </pc:sldMkLst>
        <pc:spChg chg="mod">
          <ac:chgData name="Namita Namita" userId="179a4aaf-15f9-409b-a8d8-4f4ddcac631b" providerId="ADAL" clId="{03158564-C5DC-4B07-9AC8-25A375B3BE32}" dt="2024-04-19T03:21:05.161" v="60" actId="255"/>
          <ac:spMkLst>
            <pc:docMk/>
            <pc:sldMk cId="2646722619" sldId="268"/>
            <ac:spMk id="15" creationId="{AE5CBEB9-60FF-0F8D-DBF4-CAF2322913F6}"/>
          </ac:spMkLst>
        </pc:spChg>
      </pc:sldChg>
      <pc:sldChg chg="modSp mod">
        <pc:chgData name="Namita Namita" userId="179a4aaf-15f9-409b-a8d8-4f4ddcac631b" providerId="ADAL" clId="{03158564-C5DC-4B07-9AC8-25A375B3BE32}" dt="2024-04-19T03:21:15.795" v="61" actId="255"/>
        <pc:sldMkLst>
          <pc:docMk/>
          <pc:sldMk cId="2466355671" sldId="269"/>
        </pc:sldMkLst>
        <pc:spChg chg="mod">
          <ac:chgData name="Namita Namita" userId="179a4aaf-15f9-409b-a8d8-4f4ddcac631b" providerId="ADAL" clId="{03158564-C5DC-4B07-9AC8-25A375B3BE32}" dt="2024-04-19T03:21:15.795" v="61" actId="255"/>
          <ac:spMkLst>
            <pc:docMk/>
            <pc:sldMk cId="2466355671" sldId="269"/>
            <ac:spMk id="2" creationId="{24BEDB80-344C-020A-0476-50F34ED4B852}"/>
          </ac:spMkLst>
        </pc:spChg>
      </pc:sldChg>
      <pc:sldChg chg="modSp mod">
        <pc:chgData name="Namita Namita" userId="179a4aaf-15f9-409b-a8d8-4f4ddcac631b" providerId="ADAL" clId="{03158564-C5DC-4B07-9AC8-25A375B3BE32}" dt="2024-04-19T03:21:31.424" v="63" actId="14100"/>
        <pc:sldMkLst>
          <pc:docMk/>
          <pc:sldMk cId="2913994154" sldId="270"/>
        </pc:sldMkLst>
        <pc:spChg chg="mod">
          <ac:chgData name="Namita Namita" userId="179a4aaf-15f9-409b-a8d8-4f4ddcac631b" providerId="ADAL" clId="{03158564-C5DC-4B07-9AC8-25A375B3BE32}" dt="2024-04-19T03:21:31.424" v="63" actId="14100"/>
          <ac:spMkLst>
            <pc:docMk/>
            <pc:sldMk cId="2913994154" sldId="270"/>
            <ac:spMk id="2" creationId="{EE12BA21-2563-0E8C-0D84-8A4BC338FFAA}"/>
          </ac:spMkLst>
        </pc:spChg>
        <pc:graphicFrameChg chg="mod">
          <ac:chgData name="Namita Namita" userId="179a4aaf-15f9-409b-a8d8-4f4ddcac631b" providerId="ADAL" clId="{03158564-C5DC-4B07-9AC8-25A375B3BE32}" dt="2024-04-19T03:15:45.083" v="29" actId="14100"/>
          <ac:graphicFrameMkLst>
            <pc:docMk/>
            <pc:sldMk cId="2913994154" sldId="270"/>
            <ac:graphicFrameMk id="8" creationId="{2A42596E-69FE-8D6F-E365-E8C63CAB676C}"/>
          </ac:graphicFrameMkLst>
        </pc:graphicFrameChg>
      </pc:sldChg>
      <pc:sldChg chg="addSp modSp mod">
        <pc:chgData name="Namita Namita" userId="179a4aaf-15f9-409b-a8d8-4f4ddcac631b" providerId="ADAL" clId="{03158564-C5DC-4B07-9AC8-25A375B3BE32}" dt="2024-04-19T03:18:55.828" v="51" actId="931"/>
        <pc:sldMkLst>
          <pc:docMk/>
          <pc:sldMk cId="4040801835" sldId="271"/>
        </pc:sldMkLst>
        <pc:spChg chg="mod">
          <ac:chgData name="Namita Namita" userId="179a4aaf-15f9-409b-a8d8-4f4ddcac631b" providerId="ADAL" clId="{03158564-C5DC-4B07-9AC8-25A375B3BE32}" dt="2024-04-19T03:16:07.381" v="33" actId="115"/>
          <ac:spMkLst>
            <pc:docMk/>
            <pc:sldMk cId="4040801835" sldId="271"/>
            <ac:spMk id="3" creationId="{FABD36E6-3989-E818-3F49-A3C9105B7476}"/>
          </ac:spMkLst>
        </pc:spChg>
        <pc:spChg chg="add mod">
          <ac:chgData name="Namita Namita" userId="179a4aaf-15f9-409b-a8d8-4f4ddcac631b" providerId="ADAL" clId="{03158564-C5DC-4B07-9AC8-25A375B3BE32}" dt="2024-04-19T03:18:55.828" v="51" actId="931"/>
          <ac:spMkLst>
            <pc:docMk/>
            <pc:sldMk cId="4040801835" sldId="271"/>
            <ac:spMk id="6" creationId="{C1F736F6-3345-5B0B-8FFD-5742EF22A9B3}"/>
          </ac:spMkLst>
        </pc:spChg>
        <pc:picChg chg="add mod">
          <ac:chgData name="Namita Namita" userId="179a4aaf-15f9-409b-a8d8-4f4ddcac631b" providerId="ADAL" clId="{03158564-C5DC-4B07-9AC8-25A375B3BE32}" dt="2024-04-19T03:18:55.828" v="51" actId="931"/>
          <ac:picMkLst>
            <pc:docMk/>
            <pc:sldMk cId="4040801835" sldId="271"/>
            <ac:picMk id="5" creationId="{31649B7D-8B63-BF6D-C038-F269E23336E7}"/>
          </ac:picMkLst>
        </pc:picChg>
      </pc:sldChg>
      <pc:sldChg chg="addSp modSp mod">
        <pc:chgData name="Namita Namita" userId="179a4aaf-15f9-409b-a8d8-4f4ddcac631b" providerId="ADAL" clId="{03158564-C5DC-4B07-9AC8-25A375B3BE32}" dt="2024-04-19T03:18:08.769" v="46" actId="1076"/>
        <pc:sldMkLst>
          <pc:docMk/>
          <pc:sldMk cId="1345045474" sldId="272"/>
        </pc:sldMkLst>
        <pc:spChg chg="mod">
          <ac:chgData name="Namita Namita" userId="179a4aaf-15f9-409b-a8d8-4f4ddcac631b" providerId="ADAL" clId="{03158564-C5DC-4B07-9AC8-25A375B3BE32}" dt="2024-04-19T03:17:57.746" v="45" actId="255"/>
          <ac:spMkLst>
            <pc:docMk/>
            <pc:sldMk cId="1345045474" sldId="272"/>
            <ac:spMk id="2" creationId="{D9F061CE-A336-4D85-5ED9-76F8A7EBDF30}"/>
          </ac:spMkLst>
        </pc:spChg>
        <pc:picChg chg="add mod">
          <ac:chgData name="Namita Namita" userId="179a4aaf-15f9-409b-a8d8-4f4ddcac631b" providerId="ADAL" clId="{03158564-C5DC-4B07-9AC8-25A375B3BE32}" dt="2024-04-19T03:18:08.769" v="46" actId="1076"/>
          <ac:picMkLst>
            <pc:docMk/>
            <pc:sldMk cId="1345045474" sldId="272"/>
            <ac:picMk id="4" creationId="{A0118D8C-F3C7-D4B2-0B77-91DFE7C0C13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670B6-F3FC-42A5-BF30-3E6252D3271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9DAB128-9F9D-4A48-ADA6-8441A9AE7654}">
      <dgm:prSet/>
      <dgm:spPr/>
      <dgm:t>
        <a:bodyPr/>
        <a:lstStyle/>
        <a:p>
          <a:r>
            <a:rPr lang="en-CA"/>
            <a:t>Introduction</a:t>
          </a:r>
          <a:endParaRPr lang="en-US"/>
        </a:p>
      </dgm:t>
    </dgm:pt>
    <dgm:pt modelId="{06C091D0-4764-4BB2-B9DD-6F657B09E774}" type="parTrans" cxnId="{A823AD7B-FA1B-4A0E-8BF5-4E2EED4C2B51}">
      <dgm:prSet/>
      <dgm:spPr/>
      <dgm:t>
        <a:bodyPr/>
        <a:lstStyle/>
        <a:p>
          <a:endParaRPr lang="en-US"/>
        </a:p>
      </dgm:t>
    </dgm:pt>
    <dgm:pt modelId="{E0D075B5-F287-4C2B-B742-38E3A1B8FC58}" type="sibTrans" cxnId="{A823AD7B-FA1B-4A0E-8BF5-4E2EED4C2B51}">
      <dgm:prSet/>
      <dgm:spPr/>
      <dgm:t>
        <a:bodyPr/>
        <a:lstStyle/>
        <a:p>
          <a:endParaRPr lang="en-US"/>
        </a:p>
      </dgm:t>
    </dgm:pt>
    <dgm:pt modelId="{BCBAE762-1214-42F1-BBE5-BD5F53353325}">
      <dgm:prSet/>
      <dgm:spPr/>
      <dgm:t>
        <a:bodyPr/>
        <a:lstStyle/>
        <a:p>
          <a:r>
            <a:rPr lang="en-CA"/>
            <a:t>Dataset Overview</a:t>
          </a:r>
          <a:endParaRPr lang="en-US"/>
        </a:p>
      </dgm:t>
    </dgm:pt>
    <dgm:pt modelId="{4B3D12AB-902A-4E6C-AD39-12B82C6651FF}" type="parTrans" cxnId="{2AC12887-434F-4C4C-BC74-01D9E7F537D6}">
      <dgm:prSet/>
      <dgm:spPr/>
      <dgm:t>
        <a:bodyPr/>
        <a:lstStyle/>
        <a:p>
          <a:endParaRPr lang="en-US"/>
        </a:p>
      </dgm:t>
    </dgm:pt>
    <dgm:pt modelId="{30E26137-32A8-4C96-A549-20E4A4D78EE5}" type="sibTrans" cxnId="{2AC12887-434F-4C4C-BC74-01D9E7F537D6}">
      <dgm:prSet/>
      <dgm:spPr/>
      <dgm:t>
        <a:bodyPr/>
        <a:lstStyle/>
        <a:p>
          <a:endParaRPr lang="en-US"/>
        </a:p>
      </dgm:t>
    </dgm:pt>
    <dgm:pt modelId="{43DFD6D6-6BF3-421D-98E3-CA2AC50F3EA0}">
      <dgm:prSet/>
      <dgm:spPr/>
      <dgm:t>
        <a:bodyPr/>
        <a:lstStyle/>
        <a:p>
          <a:r>
            <a:rPr lang="en-CA"/>
            <a:t>Data Preprocessing</a:t>
          </a:r>
          <a:endParaRPr lang="en-US"/>
        </a:p>
      </dgm:t>
    </dgm:pt>
    <dgm:pt modelId="{39CFD27C-6341-4B96-B009-E2BC06142558}" type="parTrans" cxnId="{601374F7-168B-4BCA-ACF2-93BE855C9910}">
      <dgm:prSet/>
      <dgm:spPr/>
      <dgm:t>
        <a:bodyPr/>
        <a:lstStyle/>
        <a:p>
          <a:endParaRPr lang="en-US"/>
        </a:p>
      </dgm:t>
    </dgm:pt>
    <dgm:pt modelId="{F70BB9BB-4E2B-43A9-B7A6-A2705E85E915}" type="sibTrans" cxnId="{601374F7-168B-4BCA-ACF2-93BE855C9910}">
      <dgm:prSet/>
      <dgm:spPr/>
      <dgm:t>
        <a:bodyPr/>
        <a:lstStyle/>
        <a:p>
          <a:endParaRPr lang="en-US"/>
        </a:p>
      </dgm:t>
    </dgm:pt>
    <dgm:pt modelId="{A8C0CC0A-19A6-4657-BC74-D41237AB33DC}">
      <dgm:prSet/>
      <dgm:spPr/>
      <dgm:t>
        <a:bodyPr/>
        <a:lstStyle/>
        <a:p>
          <a:r>
            <a:rPr lang="en-CA"/>
            <a:t>Exploratory Data Analysis</a:t>
          </a:r>
          <a:endParaRPr lang="en-US"/>
        </a:p>
      </dgm:t>
    </dgm:pt>
    <dgm:pt modelId="{40D352E3-BD91-49E1-ABF7-79DE5F587678}" type="parTrans" cxnId="{14CE8164-2A01-4FAE-B211-BC38CF13E75C}">
      <dgm:prSet/>
      <dgm:spPr/>
      <dgm:t>
        <a:bodyPr/>
        <a:lstStyle/>
        <a:p>
          <a:endParaRPr lang="en-US"/>
        </a:p>
      </dgm:t>
    </dgm:pt>
    <dgm:pt modelId="{E703C8E3-4E84-40E9-A22E-E0C544BFD034}" type="sibTrans" cxnId="{14CE8164-2A01-4FAE-B211-BC38CF13E75C}">
      <dgm:prSet/>
      <dgm:spPr/>
      <dgm:t>
        <a:bodyPr/>
        <a:lstStyle/>
        <a:p>
          <a:endParaRPr lang="en-US"/>
        </a:p>
      </dgm:t>
    </dgm:pt>
    <dgm:pt modelId="{A9248050-0BBC-421E-AAFF-3C884F8377D8}">
      <dgm:prSet/>
      <dgm:spPr/>
      <dgm:t>
        <a:bodyPr/>
        <a:lstStyle/>
        <a:p>
          <a:r>
            <a:rPr lang="en-CA"/>
            <a:t>Visualization</a:t>
          </a:r>
          <a:endParaRPr lang="en-US"/>
        </a:p>
      </dgm:t>
    </dgm:pt>
    <dgm:pt modelId="{2F81B9AA-2A49-4C08-AF04-9EA8DA5181A0}" type="parTrans" cxnId="{4AB131AA-09E6-4346-96A3-6E50C98AD4E1}">
      <dgm:prSet/>
      <dgm:spPr/>
      <dgm:t>
        <a:bodyPr/>
        <a:lstStyle/>
        <a:p>
          <a:endParaRPr lang="en-US"/>
        </a:p>
      </dgm:t>
    </dgm:pt>
    <dgm:pt modelId="{E54BD6B7-2C4B-4DDB-B2EA-F8B8042D533E}" type="sibTrans" cxnId="{4AB131AA-09E6-4346-96A3-6E50C98AD4E1}">
      <dgm:prSet/>
      <dgm:spPr/>
      <dgm:t>
        <a:bodyPr/>
        <a:lstStyle/>
        <a:p>
          <a:endParaRPr lang="en-US"/>
        </a:p>
      </dgm:t>
    </dgm:pt>
    <dgm:pt modelId="{1F453DF8-0B53-4C80-B1C9-B1DB137CA4FD}">
      <dgm:prSet/>
      <dgm:spPr/>
      <dgm:t>
        <a:bodyPr/>
        <a:lstStyle/>
        <a:p>
          <a:r>
            <a:rPr lang="en-CA"/>
            <a:t>Feature Engineering</a:t>
          </a:r>
          <a:endParaRPr lang="en-US"/>
        </a:p>
      </dgm:t>
    </dgm:pt>
    <dgm:pt modelId="{1A2BCA57-6DC5-4C6C-9F18-4C6444CCA019}" type="parTrans" cxnId="{2D74F402-1944-4FB7-A8DD-8651CE408593}">
      <dgm:prSet/>
      <dgm:spPr/>
      <dgm:t>
        <a:bodyPr/>
        <a:lstStyle/>
        <a:p>
          <a:endParaRPr lang="en-US"/>
        </a:p>
      </dgm:t>
    </dgm:pt>
    <dgm:pt modelId="{2407692B-65CC-45B4-9F75-C4E581039CC8}" type="sibTrans" cxnId="{2D74F402-1944-4FB7-A8DD-8651CE408593}">
      <dgm:prSet/>
      <dgm:spPr/>
      <dgm:t>
        <a:bodyPr/>
        <a:lstStyle/>
        <a:p>
          <a:endParaRPr lang="en-US"/>
        </a:p>
      </dgm:t>
    </dgm:pt>
    <dgm:pt modelId="{76581A50-E3A4-4B82-9B3B-47612E668E7D}">
      <dgm:prSet/>
      <dgm:spPr/>
      <dgm:t>
        <a:bodyPr/>
        <a:lstStyle/>
        <a:p>
          <a:r>
            <a:rPr lang="en-CA"/>
            <a:t>Model Evaluation</a:t>
          </a:r>
          <a:endParaRPr lang="en-US"/>
        </a:p>
      </dgm:t>
    </dgm:pt>
    <dgm:pt modelId="{C95C2370-1A47-47B6-9DC7-432FB4E86E8E}" type="parTrans" cxnId="{8EA438F8-3FB7-4D64-9DE3-452EAE327787}">
      <dgm:prSet/>
      <dgm:spPr/>
      <dgm:t>
        <a:bodyPr/>
        <a:lstStyle/>
        <a:p>
          <a:endParaRPr lang="en-US"/>
        </a:p>
      </dgm:t>
    </dgm:pt>
    <dgm:pt modelId="{CBE31EE5-741A-442A-87E2-F62E77D21AA3}" type="sibTrans" cxnId="{8EA438F8-3FB7-4D64-9DE3-452EAE327787}">
      <dgm:prSet/>
      <dgm:spPr/>
      <dgm:t>
        <a:bodyPr/>
        <a:lstStyle/>
        <a:p>
          <a:endParaRPr lang="en-US"/>
        </a:p>
      </dgm:t>
    </dgm:pt>
    <dgm:pt modelId="{3CFCACA8-88F8-449E-93F7-A7DD1D507F46}">
      <dgm:prSet/>
      <dgm:spPr/>
      <dgm:t>
        <a:bodyPr/>
        <a:lstStyle/>
        <a:p>
          <a:r>
            <a:rPr lang="en-CA"/>
            <a:t>Best Performing Model</a:t>
          </a:r>
          <a:endParaRPr lang="en-US"/>
        </a:p>
      </dgm:t>
    </dgm:pt>
    <dgm:pt modelId="{E8F0AB0A-F996-49CF-8748-BB806F636E27}" type="parTrans" cxnId="{76339569-C058-489E-BCC7-BDC43CCC831D}">
      <dgm:prSet/>
      <dgm:spPr/>
      <dgm:t>
        <a:bodyPr/>
        <a:lstStyle/>
        <a:p>
          <a:endParaRPr lang="en-US"/>
        </a:p>
      </dgm:t>
    </dgm:pt>
    <dgm:pt modelId="{C5014B4C-C517-4BCA-BEDB-1A59945CC52B}" type="sibTrans" cxnId="{76339569-C058-489E-BCC7-BDC43CCC831D}">
      <dgm:prSet/>
      <dgm:spPr/>
      <dgm:t>
        <a:bodyPr/>
        <a:lstStyle/>
        <a:p>
          <a:endParaRPr lang="en-US"/>
        </a:p>
      </dgm:t>
    </dgm:pt>
    <dgm:pt modelId="{B5EA846D-51B8-4FB8-89E4-8BCB5947BE4A}">
      <dgm:prSet/>
      <dgm:spPr/>
      <dgm:t>
        <a:bodyPr/>
        <a:lstStyle/>
        <a:p>
          <a:r>
            <a:rPr lang="en-CA"/>
            <a:t>Future Enhancements</a:t>
          </a:r>
          <a:endParaRPr lang="en-US"/>
        </a:p>
      </dgm:t>
    </dgm:pt>
    <dgm:pt modelId="{8D36F719-7191-441E-8869-AE6B8F573E1F}" type="parTrans" cxnId="{87634932-1F27-4917-BFA7-0D247C24CA8A}">
      <dgm:prSet/>
      <dgm:spPr/>
      <dgm:t>
        <a:bodyPr/>
        <a:lstStyle/>
        <a:p>
          <a:endParaRPr lang="en-US"/>
        </a:p>
      </dgm:t>
    </dgm:pt>
    <dgm:pt modelId="{6F9BA623-BAD0-4198-B75F-E76EA5CC0990}" type="sibTrans" cxnId="{87634932-1F27-4917-BFA7-0D247C24CA8A}">
      <dgm:prSet/>
      <dgm:spPr/>
      <dgm:t>
        <a:bodyPr/>
        <a:lstStyle/>
        <a:p>
          <a:endParaRPr lang="en-US"/>
        </a:p>
      </dgm:t>
    </dgm:pt>
    <dgm:pt modelId="{12D14C45-9BC2-4FB9-9561-7C88C8D9F7DA}">
      <dgm:prSet/>
      <dgm:spPr/>
      <dgm:t>
        <a:bodyPr/>
        <a:lstStyle/>
        <a:p>
          <a:r>
            <a:rPr lang="en-CA"/>
            <a:t>Conclusion</a:t>
          </a:r>
          <a:endParaRPr lang="en-US"/>
        </a:p>
      </dgm:t>
    </dgm:pt>
    <dgm:pt modelId="{D6B44E05-3E00-4B99-9DB5-2C2233181102}" type="parTrans" cxnId="{DBACEE59-81DA-48BC-B3C7-1C9F5EDCA14F}">
      <dgm:prSet/>
      <dgm:spPr/>
      <dgm:t>
        <a:bodyPr/>
        <a:lstStyle/>
        <a:p>
          <a:endParaRPr lang="en-US"/>
        </a:p>
      </dgm:t>
    </dgm:pt>
    <dgm:pt modelId="{2AA9F77C-4F79-46F3-8A70-F118AA10FB08}" type="sibTrans" cxnId="{DBACEE59-81DA-48BC-B3C7-1C9F5EDCA14F}">
      <dgm:prSet/>
      <dgm:spPr/>
      <dgm:t>
        <a:bodyPr/>
        <a:lstStyle/>
        <a:p>
          <a:endParaRPr lang="en-US"/>
        </a:p>
      </dgm:t>
    </dgm:pt>
    <dgm:pt modelId="{151B60FD-F531-4A31-A844-D6756CAC0D53}" type="pres">
      <dgm:prSet presAssocID="{886670B6-F3FC-42A5-BF30-3E6252D32718}" presName="diagram" presStyleCnt="0">
        <dgm:presLayoutVars>
          <dgm:dir/>
          <dgm:resizeHandles val="exact"/>
        </dgm:presLayoutVars>
      </dgm:prSet>
      <dgm:spPr/>
    </dgm:pt>
    <dgm:pt modelId="{D31FB0AF-D436-4EEB-B945-B96B26962CDE}" type="pres">
      <dgm:prSet presAssocID="{D9DAB128-9F9D-4A48-ADA6-8441A9AE7654}" presName="node" presStyleLbl="node1" presStyleIdx="0" presStyleCnt="10">
        <dgm:presLayoutVars>
          <dgm:bulletEnabled val="1"/>
        </dgm:presLayoutVars>
      </dgm:prSet>
      <dgm:spPr/>
    </dgm:pt>
    <dgm:pt modelId="{6E849BFA-D8E0-4C37-BACD-143BDB9C02FB}" type="pres">
      <dgm:prSet presAssocID="{E0D075B5-F287-4C2B-B742-38E3A1B8FC58}" presName="sibTrans" presStyleCnt="0"/>
      <dgm:spPr/>
    </dgm:pt>
    <dgm:pt modelId="{E1CA017B-D4E3-4367-8DFE-4FC4DFC3C877}" type="pres">
      <dgm:prSet presAssocID="{BCBAE762-1214-42F1-BBE5-BD5F53353325}" presName="node" presStyleLbl="node1" presStyleIdx="1" presStyleCnt="10">
        <dgm:presLayoutVars>
          <dgm:bulletEnabled val="1"/>
        </dgm:presLayoutVars>
      </dgm:prSet>
      <dgm:spPr/>
    </dgm:pt>
    <dgm:pt modelId="{1A115539-3904-44DB-929E-B3436F049F60}" type="pres">
      <dgm:prSet presAssocID="{30E26137-32A8-4C96-A549-20E4A4D78EE5}" presName="sibTrans" presStyleCnt="0"/>
      <dgm:spPr/>
    </dgm:pt>
    <dgm:pt modelId="{9979AD4C-3530-494A-B07C-C44E0C6C8841}" type="pres">
      <dgm:prSet presAssocID="{43DFD6D6-6BF3-421D-98E3-CA2AC50F3EA0}" presName="node" presStyleLbl="node1" presStyleIdx="2" presStyleCnt="10">
        <dgm:presLayoutVars>
          <dgm:bulletEnabled val="1"/>
        </dgm:presLayoutVars>
      </dgm:prSet>
      <dgm:spPr/>
    </dgm:pt>
    <dgm:pt modelId="{6C5E4693-1A89-4D47-9492-FEC73E60AD07}" type="pres">
      <dgm:prSet presAssocID="{F70BB9BB-4E2B-43A9-B7A6-A2705E85E915}" presName="sibTrans" presStyleCnt="0"/>
      <dgm:spPr/>
    </dgm:pt>
    <dgm:pt modelId="{70B3B7DE-EBB9-4FEA-9934-81054DC059CD}" type="pres">
      <dgm:prSet presAssocID="{A8C0CC0A-19A6-4657-BC74-D41237AB33DC}" presName="node" presStyleLbl="node1" presStyleIdx="3" presStyleCnt="10">
        <dgm:presLayoutVars>
          <dgm:bulletEnabled val="1"/>
        </dgm:presLayoutVars>
      </dgm:prSet>
      <dgm:spPr/>
    </dgm:pt>
    <dgm:pt modelId="{7832DFBD-8E20-423B-833B-389FB3351A4D}" type="pres">
      <dgm:prSet presAssocID="{E703C8E3-4E84-40E9-A22E-E0C544BFD034}" presName="sibTrans" presStyleCnt="0"/>
      <dgm:spPr/>
    </dgm:pt>
    <dgm:pt modelId="{0C1AEA7A-B564-49AC-8833-3022F87C9A5E}" type="pres">
      <dgm:prSet presAssocID="{A9248050-0BBC-421E-AAFF-3C884F8377D8}" presName="node" presStyleLbl="node1" presStyleIdx="4" presStyleCnt="10">
        <dgm:presLayoutVars>
          <dgm:bulletEnabled val="1"/>
        </dgm:presLayoutVars>
      </dgm:prSet>
      <dgm:spPr/>
    </dgm:pt>
    <dgm:pt modelId="{729F8E52-EC26-4779-B6E4-8909937BAC2C}" type="pres">
      <dgm:prSet presAssocID="{E54BD6B7-2C4B-4DDB-B2EA-F8B8042D533E}" presName="sibTrans" presStyleCnt="0"/>
      <dgm:spPr/>
    </dgm:pt>
    <dgm:pt modelId="{F5731AEC-EE2E-44FD-8FA6-9EAE3D8A12BA}" type="pres">
      <dgm:prSet presAssocID="{1F453DF8-0B53-4C80-B1C9-B1DB137CA4FD}" presName="node" presStyleLbl="node1" presStyleIdx="5" presStyleCnt="10">
        <dgm:presLayoutVars>
          <dgm:bulletEnabled val="1"/>
        </dgm:presLayoutVars>
      </dgm:prSet>
      <dgm:spPr/>
    </dgm:pt>
    <dgm:pt modelId="{7DB5DAF5-848F-461D-A4F7-35CC0BB4D060}" type="pres">
      <dgm:prSet presAssocID="{2407692B-65CC-45B4-9F75-C4E581039CC8}" presName="sibTrans" presStyleCnt="0"/>
      <dgm:spPr/>
    </dgm:pt>
    <dgm:pt modelId="{0CAD1C82-EC8E-472F-B55C-D868C1BD9F0F}" type="pres">
      <dgm:prSet presAssocID="{76581A50-E3A4-4B82-9B3B-47612E668E7D}" presName="node" presStyleLbl="node1" presStyleIdx="6" presStyleCnt="10">
        <dgm:presLayoutVars>
          <dgm:bulletEnabled val="1"/>
        </dgm:presLayoutVars>
      </dgm:prSet>
      <dgm:spPr/>
    </dgm:pt>
    <dgm:pt modelId="{1A28C652-6505-43C6-8A26-24067E632080}" type="pres">
      <dgm:prSet presAssocID="{CBE31EE5-741A-442A-87E2-F62E77D21AA3}" presName="sibTrans" presStyleCnt="0"/>
      <dgm:spPr/>
    </dgm:pt>
    <dgm:pt modelId="{C079071D-6504-40E2-9EF6-73895751571B}" type="pres">
      <dgm:prSet presAssocID="{3CFCACA8-88F8-449E-93F7-A7DD1D507F46}" presName="node" presStyleLbl="node1" presStyleIdx="7" presStyleCnt="10">
        <dgm:presLayoutVars>
          <dgm:bulletEnabled val="1"/>
        </dgm:presLayoutVars>
      </dgm:prSet>
      <dgm:spPr/>
    </dgm:pt>
    <dgm:pt modelId="{1CE2038B-6F29-4BAA-8AE9-B6C48F644D83}" type="pres">
      <dgm:prSet presAssocID="{C5014B4C-C517-4BCA-BEDB-1A59945CC52B}" presName="sibTrans" presStyleCnt="0"/>
      <dgm:spPr/>
    </dgm:pt>
    <dgm:pt modelId="{FDCB5DD3-145D-49ED-A3F4-6ACD74B3CAC0}" type="pres">
      <dgm:prSet presAssocID="{B5EA846D-51B8-4FB8-89E4-8BCB5947BE4A}" presName="node" presStyleLbl="node1" presStyleIdx="8" presStyleCnt="10">
        <dgm:presLayoutVars>
          <dgm:bulletEnabled val="1"/>
        </dgm:presLayoutVars>
      </dgm:prSet>
      <dgm:spPr/>
    </dgm:pt>
    <dgm:pt modelId="{CBC8EAEE-444E-4657-B996-67B9A137687A}" type="pres">
      <dgm:prSet presAssocID="{6F9BA623-BAD0-4198-B75F-E76EA5CC0990}" presName="sibTrans" presStyleCnt="0"/>
      <dgm:spPr/>
    </dgm:pt>
    <dgm:pt modelId="{E96936A3-4906-4286-9305-878AE44ED6F2}" type="pres">
      <dgm:prSet presAssocID="{12D14C45-9BC2-4FB9-9561-7C88C8D9F7DA}" presName="node" presStyleLbl="node1" presStyleIdx="9" presStyleCnt="10">
        <dgm:presLayoutVars>
          <dgm:bulletEnabled val="1"/>
        </dgm:presLayoutVars>
      </dgm:prSet>
      <dgm:spPr/>
    </dgm:pt>
  </dgm:ptLst>
  <dgm:cxnLst>
    <dgm:cxn modelId="{2D74F402-1944-4FB7-A8DD-8651CE408593}" srcId="{886670B6-F3FC-42A5-BF30-3E6252D32718}" destId="{1F453DF8-0B53-4C80-B1C9-B1DB137CA4FD}" srcOrd="5" destOrd="0" parTransId="{1A2BCA57-6DC5-4C6C-9F18-4C6444CCA019}" sibTransId="{2407692B-65CC-45B4-9F75-C4E581039CC8}"/>
    <dgm:cxn modelId="{DFF93D18-0018-4CB0-9C2C-6381D341ABC9}" type="presOf" srcId="{12D14C45-9BC2-4FB9-9561-7C88C8D9F7DA}" destId="{E96936A3-4906-4286-9305-878AE44ED6F2}" srcOrd="0" destOrd="0" presId="urn:microsoft.com/office/officeart/2005/8/layout/default"/>
    <dgm:cxn modelId="{DC959030-41DB-48F8-84CF-AB47C636A89E}" type="presOf" srcId="{BCBAE762-1214-42F1-BBE5-BD5F53353325}" destId="{E1CA017B-D4E3-4367-8DFE-4FC4DFC3C877}" srcOrd="0" destOrd="0" presId="urn:microsoft.com/office/officeart/2005/8/layout/default"/>
    <dgm:cxn modelId="{87634932-1F27-4917-BFA7-0D247C24CA8A}" srcId="{886670B6-F3FC-42A5-BF30-3E6252D32718}" destId="{B5EA846D-51B8-4FB8-89E4-8BCB5947BE4A}" srcOrd="8" destOrd="0" parTransId="{8D36F719-7191-441E-8869-AE6B8F573E1F}" sibTransId="{6F9BA623-BAD0-4198-B75F-E76EA5CC0990}"/>
    <dgm:cxn modelId="{108DBB33-1740-47E4-9B4A-C52BA611D6B9}" type="presOf" srcId="{A9248050-0BBC-421E-AAFF-3C884F8377D8}" destId="{0C1AEA7A-B564-49AC-8833-3022F87C9A5E}" srcOrd="0" destOrd="0" presId="urn:microsoft.com/office/officeart/2005/8/layout/default"/>
    <dgm:cxn modelId="{FD129D34-7E75-4C80-A002-C44D618E5490}" type="presOf" srcId="{76581A50-E3A4-4B82-9B3B-47612E668E7D}" destId="{0CAD1C82-EC8E-472F-B55C-D868C1BD9F0F}" srcOrd="0" destOrd="0" presId="urn:microsoft.com/office/officeart/2005/8/layout/default"/>
    <dgm:cxn modelId="{14CE8164-2A01-4FAE-B211-BC38CF13E75C}" srcId="{886670B6-F3FC-42A5-BF30-3E6252D32718}" destId="{A8C0CC0A-19A6-4657-BC74-D41237AB33DC}" srcOrd="3" destOrd="0" parTransId="{40D352E3-BD91-49E1-ABF7-79DE5F587678}" sibTransId="{E703C8E3-4E84-40E9-A22E-E0C544BFD034}"/>
    <dgm:cxn modelId="{76339569-C058-489E-BCC7-BDC43CCC831D}" srcId="{886670B6-F3FC-42A5-BF30-3E6252D32718}" destId="{3CFCACA8-88F8-449E-93F7-A7DD1D507F46}" srcOrd="7" destOrd="0" parTransId="{E8F0AB0A-F996-49CF-8748-BB806F636E27}" sibTransId="{C5014B4C-C517-4BCA-BEDB-1A59945CC52B}"/>
    <dgm:cxn modelId="{DBACEE59-81DA-48BC-B3C7-1C9F5EDCA14F}" srcId="{886670B6-F3FC-42A5-BF30-3E6252D32718}" destId="{12D14C45-9BC2-4FB9-9561-7C88C8D9F7DA}" srcOrd="9" destOrd="0" parTransId="{D6B44E05-3E00-4B99-9DB5-2C2233181102}" sibTransId="{2AA9F77C-4F79-46F3-8A70-F118AA10FB08}"/>
    <dgm:cxn modelId="{A823AD7B-FA1B-4A0E-8BF5-4E2EED4C2B51}" srcId="{886670B6-F3FC-42A5-BF30-3E6252D32718}" destId="{D9DAB128-9F9D-4A48-ADA6-8441A9AE7654}" srcOrd="0" destOrd="0" parTransId="{06C091D0-4764-4BB2-B9DD-6F657B09E774}" sibTransId="{E0D075B5-F287-4C2B-B742-38E3A1B8FC58}"/>
    <dgm:cxn modelId="{2AC12887-434F-4C4C-BC74-01D9E7F537D6}" srcId="{886670B6-F3FC-42A5-BF30-3E6252D32718}" destId="{BCBAE762-1214-42F1-BBE5-BD5F53353325}" srcOrd="1" destOrd="0" parTransId="{4B3D12AB-902A-4E6C-AD39-12B82C6651FF}" sibTransId="{30E26137-32A8-4C96-A549-20E4A4D78EE5}"/>
    <dgm:cxn modelId="{4AB131AA-09E6-4346-96A3-6E50C98AD4E1}" srcId="{886670B6-F3FC-42A5-BF30-3E6252D32718}" destId="{A9248050-0BBC-421E-AAFF-3C884F8377D8}" srcOrd="4" destOrd="0" parTransId="{2F81B9AA-2A49-4C08-AF04-9EA8DA5181A0}" sibTransId="{E54BD6B7-2C4B-4DDB-B2EA-F8B8042D533E}"/>
    <dgm:cxn modelId="{6E7CEBC5-558A-44E1-AECA-D40C18A675AF}" type="presOf" srcId="{A8C0CC0A-19A6-4657-BC74-D41237AB33DC}" destId="{70B3B7DE-EBB9-4FEA-9934-81054DC059CD}" srcOrd="0" destOrd="0" presId="urn:microsoft.com/office/officeart/2005/8/layout/default"/>
    <dgm:cxn modelId="{A0D232CC-8BC7-415C-9143-E93911AE6140}" type="presOf" srcId="{886670B6-F3FC-42A5-BF30-3E6252D32718}" destId="{151B60FD-F531-4A31-A844-D6756CAC0D53}" srcOrd="0" destOrd="0" presId="urn:microsoft.com/office/officeart/2005/8/layout/default"/>
    <dgm:cxn modelId="{45F47FD9-7B4C-442B-8479-2A9062D095D6}" type="presOf" srcId="{43DFD6D6-6BF3-421D-98E3-CA2AC50F3EA0}" destId="{9979AD4C-3530-494A-B07C-C44E0C6C8841}" srcOrd="0" destOrd="0" presId="urn:microsoft.com/office/officeart/2005/8/layout/default"/>
    <dgm:cxn modelId="{92E196DD-5FF7-4014-9EB8-7C37AA0B9C18}" type="presOf" srcId="{D9DAB128-9F9D-4A48-ADA6-8441A9AE7654}" destId="{D31FB0AF-D436-4EEB-B945-B96B26962CDE}" srcOrd="0" destOrd="0" presId="urn:microsoft.com/office/officeart/2005/8/layout/default"/>
    <dgm:cxn modelId="{CD0ED4DF-4147-4D5D-A692-7E4D6697A9FA}" type="presOf" srcId="{1F453DF8-0B53-4C80-B1C9-B1DB137CA4FD}" destId="{F5731AEC-EE2E-44FD-8FA6-9EAE3D8A12BA}" srcOrd="0" destOrd="0" presId="urn:microsoft.com/office/officeart/2005/8/layout/default"/>
    <dgm:cxn modelId="{3C81C4E2-C052-47C3-B645-E79B09506177}" type="presOf" srcId="{B5EA846D-51B8-4FB8-89E4-8BCB5947BE4A}" destId="{FDCB5DD3-145D-49ED-A3F4-6ACD74B3CAC0}" srcOrd="0" destOrd="0" presId="urn:microsoft.com/office/officeart/2005/8/layout/default"/>
    <dgm:cxn modelId="{DF4A3FEF-12EC-4EE1-A786-BE45DD4BAA2A}" type="presOf" srcId="{3CFCACA8-88F8-449E-93F7-A7DD1D507F46}" destId="{C079071D-6504-40E2-9EF6-73895751571B}" srcOrd="0" destOrd="0" presId="urn:microsoft.com/office/officeart/2005/8/layout/default"/>
    <dgm:cxn modelId="{601374F7-168B-4BCA-ACF2-93BE855C9910}" srcId="{886670B6-F3FC-42A5-BF30-3E6252D32718}" destId="{43DFD6D6-6BF3-421D-98E3-CA2AC50F3EA0}" srcOrd="2" destOrd="0" parTransId="{39CFD27C-6341-4B96-B009-E2BC06142558}" sibTransId="{F70BB9BB-4E2B-43A9-B7A6-A2705E85E915}"/>
    <dgm:cxn modelId="{8EA438F8-3FB7-4D64-9DE3-452EAE327787}" srcId="{886670B6-F3FC-42A5-BF30-3E6252D32718}" destId="{76581A50-E3A4-4B82-9B3B-47612E668E7D}" srcOrd="6" destOrd="0" parTransId="{C95C2370-1A47-47B6-9DC7-432FB4E86E8E}" sibTransId="{CBE31EE5-741A-442A-87E2-F62E77D21AA3}"/>
    <dgm:cxn modelId="{9F2E5EF1-4EE3-4AB1-9904-CCD209966021}" type="presParOf" srcId="{151B60FD-F531-4A31-A844-D6756CAC0D53}" destId="{D31FB0AF-D436-4EEB-B945-B96B26962CDE}" srcOrd="0" destOrd="0" presId="urn:microsoft.com/office/officeart/2005/8/layout/default"/>
    <dgm:cxn modelId="{60AD937B-BB1E-4E89-AFF7-B2C517034C6D}" type="presParOf" srcId="{151B60FD-F531-4A31-A844-D6756CAC0D53}" destId="{6E849BFA-D8E0-4C37-BACD-143BDB9C02FB}" srcOrd="1" destOrd="0" presId="urn:microsoft.com/office/officeart/2005/8/layout/default"/>
    <dgm:cxn modelId="{CCC45B31-35A4-4E84-83B0-58B04D85BB3B}" type="presParOf" srcId="{151B60FD-F531-4A31-A844-D6756CAC0D53}" destId="{E1CA017B-D4E3-4367-8DFE-4FC4DFC3C877}" srcOrd="2" destOrd="0" presId="urn:microsoft.com/office/officeart/2005/8/layout/default"/>
    <dgm:cxn modelId="{3C30AF00-1548-4240-8C62-E037616E9DDF}" type="presParOf" srcId="{151B60FD-F531-4A31-A844-D6756CAC0D53}" destId="{1A115539-3904-44DB-929E-B3436F049F60}" srcOrd="3" destOrd="0" presId="urn:microsoft.com/office/officeart/2005/8/layout/default"/>
    <dgm:cxn modelId="{06A931A3-3710-4787-A575-A14517F00349}" type="presParOf" srcId="{151B60FD-F531-4A31-A844-D6756CAC0D53}" destId="{9979AD4C-3530-494A-B07C-C44E0C6C8841}" srcOrd="4" destOrd="0" presId="urn:microsoft.com/office/officeart/2005/8/layout/default"/>
    <dgm:cxn modelId="{3471E1E6-6325-4E3F-BAC9-3C245537D97A}" type="presParOf" srcId="{151B60FD-F531-4A31-A844-D6756CAC0D53}" destId="{6C5E4693-1A89-4D47-9492-FEC73E60AD07}" srcOrd="5" destOrd="0" presId="urn:microsoft.com/office/officeart/2005/8/layout/default"/>
    <dgm:cxn modelId="{2685D670-93B0-4A5E-BC26-EEE4CF550680}" type="presParOf" srcId="{151B60FD-F531-4A31-A844-D6756CAC0D53}" destId="{70B3B7DE-EBB9-4FEA-9934-81054DC059CD}" srcOrd="6" destOrd="0" presId="urn:microsoft.com/office/officeart/2005/8/layout/default"/>
    <dgm:cxn modelId="{ABE6DE09-CD0E-46B4-8565-294DA0746F05}" type="presParOf" srcId="{151B60FD-F531-4A31-A844-D6756CAC0D53}" destId="{7832DFBD-8E20-423B-833B-389FB3351A4D}" srcOrd="7" destOrd="0" presId="urn:microsoft.com/office/officeart/2005/8/layout/default"/>
    <dgm:cxn modelId="{395A5524-3A28-4B51-B04F-83ED2319F8C7}" type="presParOf" srcId="{151B60FD-F531-4A31-A844-D6756CAC0D53}" destId="{0C1AEA7A-B564-49AC-8833-3022F87C9A5E}" srcOrd="8" destOrd="0" presId="urn:microsoft.com/office/officeart/2005/8/layout/default"/>
    <dgm:cxn modelId="{CEF2FF91-AB23-473C-99D4-863DA02B74D6}" type="presParOf" srcId="{151B60FD-F531-4A31-A844-D6756CAC0D53}" destId="{729F8E52-EC26-4779-B6E4-8909937BAC2C}" srcOrd="9" destOrd="0" presId="urn:microsoft.com/office/officeart/2005/8/layout/default"/>
    <dgm:cxn modelId="{7A55274F-D5F8-4ACC-B866-FC256A2B9CAF}" type="presParOf" srcId="{151B60FD-F531-4A31-A844-D6756CAC0D53}" destId="{F5731AEC-EE2E-44FD-8FA6-9EAE3D8A12BA}" srcOrd="10" destOrd="0" presId="urn:microsoft.com/office/officeart/2005/8/layout/default"/>
    <dgm:cxn modelId="{0D4BD3A3-F996-4DB8-A0F7-BDA99E1B5782}" type="presParOf" srcId="{151B60FD-F531-4A31-A844-D6756CAC0D53}" destId="{7DB5DAF5-848F-461D-A4F7-35CC0BB4D060}" srcOrd="11" destOrd="0" presId="urn:microsoft.com/office/officeart/2005/8/layout/default"/>
    <dgm:cxn modelId="{A8099933-F169-4B38-BED1-2C1A61A53526}" type="presParOf" srcId="{151B60FD-F531-4A31-A844-D6756CAC0D53}" destId="{0CAD1C82-EC8E-472F-B55C-D868C1BD9F0F}" srcOrd="12" destOrd="0" presId="urn:microsoft.com/office/officeart/2005/8/layout/default"/>
    <dgm:cxn modelId="{C1F23163-867D-4E35-8FB3-1213794F4268}" type="presParOf" srcId="{151B60FD-F531-4A31-A844-D6756CAC0D53}" destId="{1A28C652-6505-43C6-8A26-24067E632080}" srcOrd="13" destOrd="0" presId="urn:microsoft.com/office/officeart/2005/8/layout/default"/>
    <dgm:cxn modelId="{417F7BB3-1F10-40B6-A4B0-D9FAC72545D0}" type="presParOf" srcId="{151B60FD-F531-4A31-A844-D6756CAC0D53}" destId="{C079071D-6504-40E2-9EF6-73895751571B}" srcOrd="14" destOrd="0" presId="urn:microsoft.com/office/officeart/2005/8/layout/default"/>
    <dgm:cxn modelId="{0A3D3590-3D50-4AC6-B915-3965DE4E0500}" type="presParOf" srcId="{151B60FD-F531-4A31-A844-D6756CAC0D53}" destId="{1CE2038B-6F29-4BAA-8AE9-B6C48F644D83}" srcOrd="15" destOrd="0" presId="urn:microsoft.com/office/officeart/2005/8/layout/default"/>
    <dgm:cxn modelId="{8A4E6957-38D1-40DC-8C6B-44EB6A0F0951}" type="presParOf" srcId="{151B60FD-F531-4A31-A844-D6756CAC0D53}" destId="{FDCB5DD3-145D-49ED-A3F4-6ACD74B3CAC0}" srcOrd="16" destOrd="0" presId="urn:microsoft.com/office/officeart/2005/8/layout/default"/>
    <dgm:cxn modelId="{8EF5D278-9E30-4611-8930-727B6F4253D1}" type="presParOf" srcId="{151B60FD-F531-4A31-A844-D6756CAC0D53}" destId="{CBC8EAEE-444E-4657-B996-67B9A137687A}" srcOrd="17" destOrd="0" presId="urn:microsoft.com/office/officeart/2005/8/layout/default"/>
    <dgm:cxn modelId="{8E9A90BA-7839-4DA5-ACDD-D8DADAB0A5CE}" type="presParOf" srcId="{151B60FD-F531-4A31-A844-D6756CAC0D53}" destId="{E96936A3-4906-4286-9305-878AE44ED6F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66D805-E36F-4003-B926-86CD84C317C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5DAC65-5E24-4730-964C-64E08982D250}">
      <dgm:prSet/>
      <dgm:spPr/>
      <dgm:t>
        <a:bodyPr/>
        <a:lstStyle/>
        <a:p>
          <a:r>
            <a:rPr lang="en-US" b="1" i="0" dirty="0"/>
            <a:t>Feature Engineering</a:t>
          </a:r>
          <a:r>
            <a:rPr lang="en-US" b="0" i="0" dirty="0"/>
            <a:t>: Explore additional feature engineering techniques to uncover new insights and improve model performance. This could involve creating new features, transforming existing ones, or leveraging domain knowledge for better representation of the data.</a:t>
          </a:r>
          <a:endParaRPr lang="en-US" dirty="0"/>
        </a:p>
      </dgm:t>
    </dgm:pt>
    <dgm:pt modelId="{C4185735-1656-4487-A882-E9048DA58A2C}" type="parTrans" cxnId="{EC761F7C-3D08-4A0B-AA8F-8E283C19D2FC}">
      <dgm:prSet/>
      <dgm:spPr/>
      <dgm:t>
        <a:bodyPr/>
        <a:lstStyle/>
        <a:p>
          <a:endParaRPr lang="en-US"/>
        </a:p>
      </dgm:t>
    </dgm:pt>
    <dgm:pt modelId="{DA41DEAA-F23C-4C4B-921A-278CA0776A8F}" type="sibTrans" cxnId="{EC761F7C-3D08-4A0B-AA8F-8E283C19D2FC}">
      <dgm:prSet/>
      <dgm:spPr/>
      <dgm:t>
        <a:bodyPr/>
        <a:lstStyle/>
        <a:p>
          <a:endParaRPr lang="en-US"/>
        </a:p>
      </dgm:t>
    </dgm:pt>
    <dgm:pt modelId="{ED0E0D0B-A8EB-4520-8C90-7A39335D1145}">
      <dgm:prSet/>
      <dgm:spPr/>
      <dgm:t>
        <a:bodyPr/>
        <a:lstStyle/>
        <a:p>
          <a:r>
            <a:rPr lang="en-US" b="1" i="0" dirty="0"/>
            <a:t>Advanced Modeling Techniques</a:t>
          </a:r>
          <a:r>
            <a:rPr lang="en-US" b="0" i="0" dirty="0"/>
            <a:t>: Experiment with more sophisticated modeling techniques such as ensemble methods, gradient boosting algorithms, or neural networks. These approaches may capture complex relationships in the data that simpler models struggle to discern.</a:t>
          </a:r>
          <a:endParaRPr lang="en-US" dirty="0"/>
        </a:p>
      </dgm:t>
    </dgm:pt>
    <dgm:pt modelId="{06628EB3-4241-45AD-B161-E83579E1E272}" type="parTrans" cxnId="{4D47739D-8D37-4C81-B215-51AB86C1B0B4}">
      <dgm:prSet/>
      <dgm:spPr/>
      <dgm:t>
        <a:bodyPr/>
        <a:lstStyle/>
        <a:p>
          <a:endParaRPr lang="en-US"/>
        </a:p>
      </dgm:t>
    </dgm:pt>
    <dgm:pt modelId="{3CF51F64-2862-4C64-B4E2-A14D32CE6190}" type="sibTrans" cxnId="{4D47739D-8D37-4C81-B215-51AB86C1B0B4}">
      <dgm:prSet/>
      <dgm:spPr/>
      <dgm:t>
        <a:bodyPr/>
        <a:lstStyle/>
        <a:p>
          <a:endParaRPr lang="en-US"/>
        </a:p>
      </dgm:t>
    </dgm:pt>
    <dgm:pt modelId="{50A4700F-5373-420E-8B23-DDE346357331}">
      <dgm:prSet/>
      <dgm:spPr/>
      <dgm:t>
        <a:bodyPr/>
        <a:lstStyle/>
        <a:p>
          <a:r>
            <a:rPr lang="en-US" b="1" i="0"/>
            <a:t>Hyperparameter Tuning</a:t>
          </a:r>
          <a:r>
            <a:rPr lang="en-US" b="0" i="0"/>
            <a:t>: Conduct extensive hyperparameter tuning to optimize the performance of existing models. This process involves systematically searching for the best combination of model parameters to enhance predictive accuracy and generalization.</a:t>
          </a:r>
          <a:endParaRPr lang="en-US"/>
        </a:p>
      </dgm:t>
    </dgm:pt>
    <dgm:pt modelId="{E219FCAF-54C4-4B8D-96B4-AF4D5F310CA2}" type="parTrans" cxnId="{CCA67553-C949-4769-B57B-3167FC6A3E44}">
      <dgm:prSet/>
      <dgm:spPr/>
      <dgm:t>
        <a:bodyPr/>
        <a:lstStyle/>
        <a:p>
          <a:endParaRPr lang="en-US"/>
        </a:p>
      </dgm:t>
    </dgm:pt>
    <dgm:pt modelId="{FE6BA793-29E4-45D9-8040-7F8EB27B0966}" type="sibTrans" cxnId="{CCA67553-C949-4769-B57B-3167FC6A3E44}">
      <dgm:prSet/>
      <dgm:spPr/>
      <dgm:t>
        <a:bodyPr/>
        <a:lstStyle/>
        <a:p>
          <a:endParaRPr lang="en-US"/>
        </a:p>
      </dgm:t>
    </dgm:pt>
    <dgm:pt modelId="{10BC7F72-6697-42C3-8843-085ED2D89882}">
      <dgm:prSet/>
      <dgm:spPr/>
      <dgm:t>
        <a:bodyPr/>
        <a:lstStyle/>
        <a:p>
          <a:r>
            <a:rPr lang="en-US" b="1" i="0"/>
            <a:t>Ensemble Learning</a:t>
          </a:r>
          <a:r>
            <a:rPr lang="en-US" b="0" i="0"/>
            <a:t>: Implement ensemble learning techniques to combine predictions from multiple models. Ensemble methods like stacking, bagging, and boosting can often yield better results by leveraging the strengths of individual models and mitigating their weaknesses.</a:t>
          </a:r>
          <a:endParaRPr lang="en-US"/>
        </a:p>
      </dgm:t>
    </dgm:pt>
    <dgm:pt modelId="{CF36ABEA-F6C6-4C07-A996-B845E25619AB}" type="parTrans" cxnId="{86DEADC8-A7BC-40A7-B197-89775D5EC741}">
      <dgm:prSet/>
      <dgm:spPr/>
      <dgm:t>
        <a:bodyPr/>
        <a:lstStyle/>
        <a:p>
          <a:endParaRPr lang="en-US"/>
        </a:p>
      </dgm:t>
    </dgm:pt>
    <dgm:pt modelId="{79855C90-4759-4776-97F4-C0AC8B3DF990}" type="sibTrans" cxnId="{86DEADC8-A7BC-40A7-B197-89775D5EC741}">
      <dgm:prSet/>
      <dgm:spPr/>
      <dgm:t>
        <a:bodyPr/>
        <a:lstStyle/>
        <a:p>
          <a:endParaRPr lang="en-US"/>
        </a:p>
      </dgm:t>
    </dgm:pt>
    <dgm:pt modelId="{484EEF4E-5AF9-4865-87CE-913C2C6628B0}">
      <dgm:prSet/>
      <dgm:spPr/>
      <dgm:t>
        <a:bodyPr/>
        <a:lstStyle/>
        <a:p>
          <a:r>
            <a:rPr lang="en-US" b="1" i="0"/>
            <a:t>Regularization Techniques</a:t>
          </a:r>
          <a:r>
            <a:rPr lang="en-US" b="0" i="0"/>
            <a:t>: Investigate the use of advanced regularization techniques such as dropout, L1/L2 regularization, or early stopping to prevent overfitting and improve model generalization on unseen data.</a:t>
          </a:r>
          <a:endParaRPr lang="en-US"/>
        </a:p>
      </dgm:t>
    </dgm:pt>
    <dgm:pt modelId="{14398912-55EB-436E-A0EF-78868052649D}" type="parTrans" cxnId="{CD9BA1F5-F636-486C-89AD-7FA31071D3AE}">
      <dgm:prSet/>
      <dgm:spPr/>
      <dgm:t>
        <a:bodyPr/>
        <a:lstStyle/>
        <a:p>
          <a:endParaRPr lang="en-US"/>
        </a:p>
      </dgm:t>
    </dgm:pt>
    <dgm:pt modelId="{8358DB78-20AD-4436-AB45-290A78D1137B}" type="sibTrans" cxnId="{CD9BA1F5-F636-486C-89AD-7FA31071D3AE}">
      <dgm:prSet/>
      <dgm:spPr/>
      <dgm:t>
        <a:bodyPr/>
        <a:lstStyle/>
        <a:p>
          <a:endParaRPr lang="en-US"/>
        </a:p>
      </dgm:t>
    </dgm:pt>
    <dgm:pt modelId="{748BE2B2-4383-4F7C-AF17-4D2B8CA61F0E}" type="pres">
      <dgm:prSet presAssocID="{8E66D805-E36F-4003-B926-86CD84C317C4}" presName="linear" presStyleCnt="0">
        <dgm:presLayoutVars>
          <dgm:animLvl val="lvl"/>
          <dgm:resizeHandles val="exact"/>
        </dgm:presLayoutVars>
      </dgm:prSet>
      <dgm:spPr/>
    </dgm:pt>
    <dgm:pt modelId="{43D4B5D6-20F6-4DA8-BAD5-198C1A31E682}" type="pres">
      <dgm:prSet presAssocID="{B55DAC65-5E24-4730-964C-64E08982D250}" presName="parentText" presStyleLbl="node1" presStyleIdx="0" presStyleCnt="5">
        <dgm:presLayoutVars>
          <dgm:chMax val="0"/>
          <dgm:bulletEnabled val="1"/>
        </dgm:presLayoutVars>
      </dgm:prSet>
      <dgm:spPr/>
    </dgm:pt>
    <dgm:pt modelId="{B3C93655-B0C0-4446-907D-76824163B6F0}" type="pres">
      <dgm:prSet presAssocID="{DA41DEAA-F23C-4C4B-921A-278CA0776A8F}" presName="spacer" presStyleCnt="0"/>
      <dgm:spPr/>
    </dgm:pt>
    <dgm:pt modelId="{4F8D1F1B-618C-43C8-9788-61880E005E30}" type="pres">
      <dgm:prSet presAssocID="{ED0E0D0B-A8EB-4520-8C90-7A39335D1145}" presName="parentText" presStyleLbl="node1" presStyleIdx="1" presStyleCnt="5">
        <dgm:presLayoutVars>
          <dgm:chMax val="0"/>
          <dgm:bulletEnabled val="1"/>
        </dgm:presLayoutVars>
      </dgm:prSet>
      <dgm:spPr/>
    </dgm:pt>
    <dgm:pt modelId="{F8464B14-EE71-4490-AE35-392E649EE516}" type="pres">
      <dgm:prSet presAssocID="{3CF51F64-2862-4C64-B4E2-A14D32CE6190}" presName="spacer" presStyleCnt="0"/>
      <dgm:spPr/>
    </dgm:pt>
    <dgm:pt modelId="{A4E23D6A-C98B-45BE-B7FA-6711445F2081}" type="pres">
      <dgm:prSet presAssocID="{50A4700F-5373-420E-8B23-DDE346357331}" presName="parentText" presStyleLbl="node1" presStyleIdx="2" presStyleCnt="5">
        <dgm:presLayoutVars>
          <dgm:chMax val="0"/>
          <dgm:bulletEnabled val="1"/>
        </dgm:presLayoutVars>
      </dgm:prSet>
      <dgm:spPr/>
    </dgm:pt>
    <dgm:pt modelId="{35F8B157-2030-4A78-B3FF-623E75FF3392}" type="pres">
      <dgm:prSet presAssocID="{FE6BA793-29E4-45D9-8040-7F8EB27B0966}" presName="spacer" presStyleCnt="0"/>
      <dgm:spPr/>
    </dgm:pt>
    <dgm:pt modelId="{E3F3E5B7-F36A-4413-A7A2-C770FEE0F484}" type="pres">
      <dgm:prSet presAssocID="{10BC7F72-6697-42C3-8843-085ED2D89882}" presName="parentText" presStyleLbl="node1" presStyleIdx="3" presStyleCnt="5">
        <dgm:presLayoutVars>
          <dgm:chMax val="0"/>
          <dgm:bulletEnabled val="1"/>
        </dgm:presLayoutVars>
      </dgm:prSet>
      <dgm:spPr/>
    </dgm:pt>
    <dgm:pt modelId="{3866966D-6D6D-4C5C-9609-2FDF25FE975C}" type="pres">
      <dgm:prSet presAssocID="{79855C90-4759-4776-97F4-C0AC8B3DF990}" presName="spacer" presStyleCnt="0"/>
      <dgm:spPr/>
    </dgm:pt>
    <dgm:pt modelId="{375BAF15-B329-4B0F-B8A5-C9E8400EFFE6}" type="pres">
      <dgm:prSet presAssocID="{484EEF4E-5AF9-4865-87CE-913C2C6628B0}" presName="parentText" presStyleLbl="node1" presStyleIdx="4" presStyleCnt="5">
        <dgm:presLayoutVars>
          <dgm:chMax val="0"/>
          <dgm:bulletEnabled val="1"/>
        </dgm:presLayoutVars>
      </dgm:prSet>
      <dgm:spPr/>
    </dgm:pt>
  </dgm:ptLst>
  <dgm:cxnLst>
    <dgm:cxn modelId="{D5B28D1B-B62E-45C0-954A-09704CE89447}" type="presOf" srcId="{B55DAC65-5E24-4730-964C-64E08982D250}" destId="{43D4B5D6-20F6-4DA8-BAD5-198C1A31E682}" srcOrd="0" destOrd="0" presId="urn:microsoft.com/office/officeart/2005/8/layout/vList2"/>
    <dgm:cxn modelId="{A4DC192F-6921-4F0A-BB2B-E506166131C7}" type="presOf" srcId="{8E66D805-E36F-4003-B926-86CD84C317C4}" destId="{748BE2B2-4383-4F7C-AF17-4D2B8CA61F0E}" srcOrd="0" destOrd="0" presId="urn:microsoft.com/office/officeart/2005/8/layout/vList2"/>
    <dgm:cxn modelId="{4AD4C867-10A5-4057-AD17-BFE8BE5877AA}" type="presOf" srcId="{10BC7F72-6697-42C3-8843-085ED2D89882}" destId="{E3F3E5B7-F36A-4413-A7A2-C770FEE0F484}" srcOrd="0" destOrd="0" presId="urn:microsoft.com/office/officeart/2005/8/layout/vList2"/>
    <dgm:cxn modelId="{CCA67553-C949-4769-B57B-3167FC6A3E44}" srcId="{8E66D805-E36F-4003-B926-86CD84C317C4}" destId="{50A4700F-5373-420E-8B23-DDE346357331}" srcOrd="2" destOrd="0" parTransId="{E219FCAF-54C4-4B8D-96B4-AF4D5F310CA2}" sibTransId="{FE6BA793-29E4-45D9-8040-7F8EB27B0966}"/>
    <dgm:cxn modelId="{EC761F7C-3D08-4A0B-AA8F-8E283C19D2FC}" srcId="{8E66D805-E36F-4003-B926-86CD84C317C4}" destId="{B55DAC65-5E24-4730-964C-64E08982D250}" srcOrd="0" destOrd="0" parTransId="{C4185735-1656-4487-A882-E9048DA58A2C}" sibTransId="{DA41DEAA-F23C-4C4B-921A-278CA0776A8F}"/>
    <dgm:cxn modelId="{A62D0D88-B4F9-4B6C-ACDE-2120E453E1F8}" type="presOf" srcId="{484EEF4E-5AF9-4865-87CE-913C2C6628B0}" destId="{375BAF15-B329-4B0F-B8A5-C9E8400EFFE6}" srcOrd="0" destOrd="0" presId="urn:microsoft.com/office/officeart/2005/8/layout/vList2"/>
    <dgm:cxn modelId="{4D47739D-8D37-4C81-B215-51AB86C1B0B4}" srcId="{8E66D805-E36F-4003-B926-86CD84C317C4}" destId="{ED0E0D0B-A8EB-4520-8C90-7A39335D1145}" srcOrd="1" destOrd="0" parTransId="{06628EB3-4241-45AD-B161-E83579E1E272}" sibTransId="{3CF51F64-2862-4C64-B4E2-A14D32CE6190}"/>
    <dgm:cxn modelId="{7E29CAB8-A462-4DAE-8EBF-3EEFE7387B9E}" type="presOf" srcId="{ED0E0D0B-A8EB-4520-8C90-7A39335D1145}" destId="{4F8D1F1B-618C-43C8-9788-61880E005E30}" srcOrd="0" destOrd="0" presId="urn:microsoft.com/office/officeart/2005/8/layout/vList2"/>
    <dgm:cxn modelId="{86DEADC8-A7BC-40A7-B197-89775D5EC741}" srcId="{8E66D805-E36F-4003-B926-86CD84C317C4}" destId="{10BC7F72-6697-42C3-8843-085ED2D89882}" srcOrd="3" destOrd="0" parTransId="{CF36ABEA-F6C6-4C07-A996-B845E25619AB}" sibTransId="{79855C90-4759-4776-97F4-C0AC8B3DF990}"/>
    <dgm:cxn modelId="{CD9BA1F5-F636-486C-89AD-7FA31071D3AE}" srcId="{8E66D805-E36F-4003-B926-86CD84C317C4}" destId="{484EEF4E-5AF9-4865-87CE-913C2C6628B0}" srcOrd="4" destOrd="0" parTransId="{14398912-55EB-436E-A0EF-78868052649D}" sibTransId="{8358DB78-20AD-4436-AB45-290A78D1137B}"/>
    <dgm:cxn modelId="{BDCDE2FC-C16B-41A9-8912-5C03D5B79F36}" type="presOf" srcId="{50A4700F-5373-420E-8B23-DDE346357331}" destId="{A4E23D6A-C98B-45BE-B7FA-6711445F2081}" srcOrd="0" destOrd="0" presId="urn:microsoft.com/office/officeart/2005/8/layout/vList2"/>
    <dgm:cxn modelId="{561FFD4F-A538-4785-BF5C-97DD806178A2}" type="presParOf" srcId="{748BE2B2-4383-4F7C-AF17-4D2B8CA61F0E}" destId="{43D4B5D6-20F6-4DA8-BAD5-198C1A31E682}" srcOrd="0" destOrd="0" presId="urn:microsoft.com/office/officeart/2005/8/layout/vList2"/>
    <dgm:cxn modelId="{C3279793-DA1B-43D5-8072-2C7945616324}" type="presParOf" srcId="{748BE2B2-4383-4F7C-AF17-4D2B8CA61F0E}" destId="{B3C93655-B0C0-4446-907D-76824163B6F0}" srcOrd="1" destOrd="0" presId="urn:microsoft.com/office/officeart/2005/8/layout/vList2"/>
    <dgm:cxn modelId="{6B1C152D-97BA-48D3-98AC-74FAB5BD338B}" type="presParOf" srcId="{748BE2B2-4383-4F7C-AF17-4D2B8CA61F0E}" destId="{4F8D1F1B-618C-43C8-9788-61880E005E30}" srcOrd="2" destOrd="0" presId="urn:microsoft.com/office/officeart/2005/8/layout/vList2"/>
    <dgm:cxn modelId="{C89F5750-E7EA-420A-9972-AB1529251CF8}" type="presParOf" srcId="{748BE2B2-4383-4F7C-AF17-4D2B8CA61F0E}" destId="{F8464B14-EE71-4490-AE35-392E649EE516}" srcOrd="3" destOrd="0" presId="urn:microsoft.com/office/officeart/2005/8/layout/vList2"/>
    <dgm:cxn modelId="{248E81A7-12F2-47FF-91CA-C6481203A241}" type="presParOf" srcId="{748BE2B2-4383-4F7C-AF17-4D2B8CA61F0E}" destId="{A4E23D6A-C98B-45BE-B7FA-6711445F2081}" srcOrd="4" destOrd="0" presId="urn:microsoft.com/office/officeart/2005/8/layout/vList2"/>
    <dgm:cxn modelId="{898191D2-3036-4D1F-AFFE-5BC57CA28D47}" type="presParOf" srcId="{748BE2B2-4383-4F7C-AF17-4D2B8CA61F0E}" destId="{35F8B157-2030-4A78-B3FF-623E75FF3392}" srcOrd="5" destOrd="0" presId="urn:microsoft.com/office/officeart/2005/8/layout/vList2"/>
    <dgm:cxn modelId="{0CC01827-92DA-46BD-AFC3-C516BA4A94C4}" type="presParOf" srcId="{748BE2B2-4383-4F7C-AF17-4D2B8CA61F0E}" destId="{E3F3E5B7-F36A-4413-A7A2-C770FEE0F484}" srcOrd="6" destOrd="0" presId="urn:microsoft.com/office/officeart/2005/8/layout/vList2"/>
    <dgm:cxn modelId="{5C21A77F-7D3B-4BC5-9E75-A3578748F9BD}" type="presParOf" srcId="{748BE2B2-4383-4F7C-AF17-4D2B8CA61F0E}" destId="{3866966D-6D6D-4C5C-9609-2FDF25FE975C}" srcOrd="7" destOrd="0" presId="urn:microsoft.com/office/officeart/2005/8/layout/vList2"/>
    <dgm:cxn modelId="{BBDF155B-C660-452A-ACA5-7E189C9BBBD4}" type="presParOf" srcId="{748BE2B2-4383-4F7C-AF17-4D2B8CA61F0E}" destId="{375BAF15-B329-4B0F-B8A5-C9E8400EFFE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FB0AF-D436-4EEB-B945-B96B26962CDE}">
      <dsp:nvSpPr>
        <dsp:cNvPr id="0" name=""/>
        <dsp:cNvSpPr/>
      </dsp:nvSpPr>
      <dsp:spPr>
        <a:xfrm>
          <a:off x="3654" y="532383"/>
          <a:ext cx="1978611" cy="11871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Introduction</a:t>
          </a:r>
          <a:endParaRPr lang="en-US" sz="2200" kern="1200"/>
        </a:p>
      </dsp:txBody>
      <dsp:txXfrm>
        <a:off x="3654" y="532383"/>
        <a:ext cx="1978611" cy="1187167"/>
      </dsp:txXfrm>
    </dsp:sp>
    <dsp:sp modelId="{E1CA017B-D4E3-4367-8DFE-4FC4DFC3C877}">
      <dsp:nvSpPr>
        <dsp:cNvPr id="0" name=""/>
        <dsp:cNvSpPr/>
      </dsp:nvSpPr>
      <dsp:spPr>
        <a:xfrm>
          <a:off x="2180127" y="532383"/>
          <a:ext cx="1978611" cy="11871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Dataset Overview</a:t>
          </a:r>
          <a:endParaRPr lang="en-US" sz="2200" kern="1200"/>
        </a:p>
      </dsp:txBody>
      <dsp:txXfrm>
        <a:off x="2180127" y="532383"/>
        <a:ext cx="1978611" cy="1187167"/>
      </dsp:txXfrm>
    </dsp:sp>
    <dsp:sp modelId="{9979AD4C-3530-494A-B07C-C44E0C6C8841}">
      <dsp:nvSpPr>
        <dsp:cNvPr id="0" name=""/>
        <dsp:cNvSpPr/>
      </dsp:nvSpPr>
      <dsp:spPr>
        <a:xfrm>
          <a:off x="4356600" y="532383"/>
          <a:ext cx="1978611" cy="11871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Data Preprocessing</a:t>
          </a:r>
          <a:endParaRPr lang="en-US" sz="2200" kern="1200"/>
        </a:p>
      </dsp:txBody>
      <dsp:txXfrm>
        <a:off x="4356600" y="532383"/>
        <a:ext cx="1978611" cy="1187167"/>
      </dsp:txXfrm>
    </dsp:sp>
    <dsp:sp modelId="{70B3B7DE-EBB9-4FEA-9934-81054DC059CD}">
      <dsp:nvSpPr>
        <dsp:cNvPr id="0" name=""/>
        <dsp:cNvSpPr/>
      </dsp:nvSpPr>
      <dsp:spPr>
        <a:xfrm>
          <a:off x="6533073" y="532383"/>
          <a:ext cx="1978611" cy="11871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Exploratory Data Analysis</a:t>
          </a:r>
          <a:endParaRPr lang="en-US" sz="2200" kern="1200"/>
        </a:p>
      </dsp:txBody>
      <dsp:txXfrm>
        <a:off x="6533073" y="532383"/>
        <a:ext cx="1978611" cy="1187167"/>
      </dsp:txXfrm>
    </dsp:sp>
    <dsp:sp modelId="{0C1AEA7A-B564-49AC-8833-3022F87C9A5E}">
      <dsp:nvSpPr>
        <dsp:cNvPr id="0" name=""/>
        <dsp:cNvSpPr/>
      </dsp:nvSpPr>
      <dsp:spPr>
        <a:xfrm>
          <a:off x="8709545" y="532383"/>
          <a:ext cx="1978611" cy="118716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Visualization</a:t>
          </a:r>
          <a:endParaRPr lang="en-US" sz="2200" kern="1200"/>
        </a:p>
      </dsp:txBody>
      <dsp:txXfrm>
        <a:off x="8709545" y="532383"/>
        <a:ext cx="1978611" cy="1187167"/>
      </dsp:txXfrm>
    </dsp:sp>
    <dsp:sp modelId="{F5731AEC-EE2E-44FD-8FA6-9EAE3D8A12BA}">
      <dsp:nvSpPr>
        <dsp:cNvPr id="0" name=""/>
        <dsp:cNvSpPr/>
      </dsp:nvSpPr>
      <dsp:spPr>
        <a:xfrm>
          <a:off x="3654" y="1917412"/>
          <a:ext cx="1978611" cy="11871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Feature Engineering</a:t>
          </a:r>
          <a:endParaRPr lang="en-US" sz="2200" kern="1200"/>
        </a:p>
      </dsp:txBody>
      <dsp:txXfrm>
        <a:off x="3654" y="1917412"/>
        <a:ext cx="1978611" cy="1187167"/>
      </dsp:txXfrm>
    </dsp:sp>
    <dsp:sp modelId="{0CAD1C82-EC8E-472F-B55C-D868C1BD9F0F}">
      <dsp:nvSpPr>
        <dsp:cNvPr id="0" name=""/>
        <dsp:cNvSpPr/>
      </dsp:nvSpPr>
      <dsp:spPr>
        <a:xfrm>
          <a:off x="2180127" y="1917412"/>
          <a:ext cx="1978611" cy="11871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Model Evaluation</a:t>
          </a:r>
          <a:endParaRPr lang="en-US" sz="2200" kern="1200"/>
        </a:p>
      </dsp:txBody>
      <dsp:txXfrm>
        <a:off x="2180127" y="1917412"/>
        <a:ext cx="1978611" cy="1187167"/>
      </dsp:txXfrm>
    </dsp:sp>
    <dsp:sp modelId="{C079071D-6504-40E2-9EF6-73895751571B}">
      <dsp:nvSpPr>
        <dsp:cNvPr id="0" name=""/>
        <dsp:cNvSpPr/>
      </dsp:nvSpPr>
      <dsp:spPr>
        <a:xfrm>
          <a:off x="4356600" y="1917412"/>
          <a:ext cx="1978611" cy="11871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Best Performing Model</a:t>
          </a:r>
          <a:endParaRPr lang="en-US" sz="2200" kern="1200"/>
        </a:p>
      </dsp:txBody>
      <dsp:txXfrm>
        <a:off x="4356600" y="1917412"/>
        <a:ext cx="1978611" cy="1187167"/>
      </dsp:txXfrm>
    </dsp:sp>
    <dsp:sp modelId="{FDCB5DD3-145D-49ED-A3F4-6ACD74B3CAC0}">
      <dsp:nvSpPr>
        <dsp:cNvPr id="0" name=""/>
        <dsp:cNvSpPr/>
      </dsp:nvSpPr>
      <dsp:spPr>
        <a:xfrm>
          <a:off x="6533073" y="1917412"/>
          <a:ext cx="1978611" cy="11871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Future Enhancements</a:t>
          </a:r>
          <a:endParaRPr lang="en-US" sz="2200" kern="1200"/>
        </a:p>
      </dsp:txBody>
      <dsp:txXfrm>
        <a:off x="6533073" y="1917412"/>
        <a:ext cx="1978611" cy="1187167"/>
      </dsp:txXfrm>
    </dsp:sp>
    <dsp:sp modelId="{E96936A3-4906-4286-9305-878AE44ED6F2}">
      <dsp:nvSpPr>
        <dsp:cNvPr id="0" name=""/>
        <dsp:cNvSpPr/>
      </dsp:nvSpPr>
      <dsp:spPr>
        <a:xfrm>
          <a:off x="8709545" y="1917412"/>
          <a:ext cx="1978611" cy="118716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a:t>Conclusion</a:t>
          </a:r>
          <a:endParaRPr lang="en-US" sz="2200" kern="1200"/>
        </a:p>
      </dsp:txBody>
      <dsp:txXfrm>
        <a:off x="8709545" y="1917412"/>
        <a:ext cx="1978611" cy="1187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4B5D6-20F6-4DA8-BAD5-198C1A31E682}">
      <dsp:nvSpPr>
        <dsp:cNvPr id="0" name=""/>
        <dsp:cNvSpPr/>
      </dsp:nvSpPr>
      <dsp:spPr>
        <a:xfrm>
          <a:off x="0" y="73948"/>
          <a:ext cx="6984899" cy="10179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Feature Engineering</a:t>
          </a:r>
          <a:r>
            <a:rPr lang="en-US" sz="1500" b="0" i="0" kern="1200" dirty="0"/>
            <a:t>: Explore additional feature engineering techniques to uncover new insights and improve model performance. This could involve creating new features, transforming existing ones, or leveraging domain knowledge for better representation of the data.</a:t>
          </a:r>
          <a:endParaRPr lang="en-US" sz="1500" kern="1200" dirty="0"/>
        </a:p>
      </dsp:txBody>
      <dsp:txXfrm>
        <a:off x="49690" y="123638"/>
        <a:ext cx="6885519" cy="918520"/>
      </dsp:txXfrm>
    </dsp:sp>
    <dsp:sp modelId="{4F8D1F1B-618C-43C8-9788-61880E005E30}">
      <dsp:nvSpPr>
        <dsp:cNvPr id="0" name=""/>
        <dsp:cNvSpPr/>
      </dsp:nvSpPr>
      <dsp:spPr>
        <a:xfrm>
          <a:off x="0" y="1135048"/>
          <a:ext cx="6984899" cy="1017900"/>
        </a:xfrm>
        <a:prstGeom prst="roundRect">
          <a:avLst/>
        </a:prstGeom>
        <a:solidFill>
          <a:schemeClr val="accent2">
            <a:hueOff val="-381315"/>
            <a:satOff val="891"/>
            <a:lumOff val="14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Advanced Modeling Techniques</a:t>
          </a:r>
          <a:r>
            <a:rPr lang="en-US" sz="1500" b="0" i="0" kern="1200" dirty="0"/>
            <a:t>: Experiment with more sophisticated modeling techniques such as ensemble methods, gradient boosting algorithms, or neural networks. These approaches may capture complex relationships in the data that simpler models struggle to discern.</a:t>
          </a:r>
          <a:endParaRPr lang="en-US" sz="1500" kern="1200" dirty="0"/>
        </a:p>
      </dsp:txBody>
      <dsp:txXfrm>
        <a:off x="49690" y="1184738"/>
        <a:ext cx="6885519" cy="918520"/>
      </dsp:txXfrm>
    </dsp:sp>
    <dsp:sp modelId="{A4E23D6A-C98B-45BE-B7FA-6711445F2081}">
      <dsp:nvSpPr>
        <dsp:cNvPr id="0" name=""/>
        <dsp:cNvSpPr/>
      </dsp:nvSpPr>
      <dsp:spPr>
        <a:xfrm>
          <a:off x="0" y="2196148"/>
          <a:ext cx="6984899" cy="1017900"/>
        </a:xfrm>
        <a:prstGeom prst="roundRect">
          <a:avLst/>
        </a:prstGeom>
        <a:solidFill>
          <a:schemeClr val="accent2">
            <a:hueOff val="-762629"/>
            <a:satOff val="1781"/>
            <a:lumOff val="2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Hyperparameter Tuning</a:t>
          </a:r>
          <a:r>
            <a:rPr lang="en-US" sz="1500" b="0" i="0" kern="1200"/>
            <a:t>: Conduct extensive hyperparameter tuning to optimize the performance of existing models. This process involves systematically searching for the best combination of model parameters to enhance predictive accuracy and generalization.</a:t>
          </a:r>
          <a:endParaRPr lang="en-US" sz="1500" kern="1200"/>
        </a:p>
      </dsp:txBody>
      <dsp:txXfrm>
        <a:off x="49690" y="2245838"/>
        <a:ext cx="6885519" cy="918520"/>
      </dsp:txXfrm>
    </dsp:sp>
    <dsp:sp modelId="{E3F3E5B7-F36A-4413-A7A2-C770FEE0F484}">
      <dsp:nvSpPr>
        <dsp:cNvPr id="0" name=""/>
        <dsp:cNvSpPr/>
      </dsp:nvSpPr>
      <dsp:spPr>
        <a:xfrm>
          <a:off x="0" y="3257248"/>
          <a:ext cx="6984899" cy="1017900"/>
        </a:xfrm>
        <a:prstGeom prst="roundRect">
          <a:avLst/>
        </a:prstGeom>
        <a:solidFill>
          <a:schemeClr val="accent2">
            <a:hueOff val="-1143944"/>
            <a:satOff val="2672"/>
            <a:lumOff val="42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Ensemble Learning</a:t>
          </a:r>
          <a:r>
            <a:rPr lang="en-US" sz="1500" b="0" i="0" kern="1200"/>
            <a:t>: Implement ensemble learning techniques to combine predictions from multiple models. Ensemble methods like stacking, bagging, and boosting can often yield better results by leveraging the strengths of individual models and mitigating their weaknesses.</a:t>
          </a:r>
          <a:endParaRPr lang="en-US" sz="1500" kern="1200"/>
        </a:p>
      </dsp:txBody>
      <dsp:txXfrm>
        <a:off x="49690" y="3306938"/>
        <a:ext cx="6885519" cy="918520"/>
      </dsp:txXfrm>
    </dsp:sp>
    <dsp:sp modelId="{375BAF15-B329-4B0F-B8A5-C9E8400EFFE6}">
      <dsp:nvSpPr>
        <dsp:cNvPr id="0" name=""/>
        <dsp:cNvSpPr/>
      </dsp:nvSpPr>
      <dsp:spPr>
        <a:xfrm>
          <a:off x="0" y="4318348"/>
          <a:ext cx="6984899" cy="1017900"/>
        </a:xfrm>
        <a:prstGeom prst="roundRect">
          <a:avLst/>
        </a:prstGeom>
        <a:solidFill>
          <a:schemeClr val="accent2">
            <a:hueOff val="-1525258"/>
            <a:satOff val="3562"/>
            <a:lumOff val="56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Regularization Techniques</a:t>
          </a:r>
          <a:r>
            <a:rPr lang="en-US" sz="1500" b="0" i="0" kern="1200"/>
            <a:t>: Investigate the use of advanced regularization techniques such as dropout, L1/L2 regularization, or early stopping to prevent overfitting and improve model generalization on unseen data.</a:t>
          </a:r>
          <a:endParaRPr lang="en-US" sz="1500" kern="1200"/>
        </a:p>
      </dsp:txBody>
      <dsp:txXfrm>
        <a:off x="49690" y="4368038"/>
        <a:ext cx="6885519" cy="918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4648F-A807-448C-94D2-3D3E17B1907A}" type="datetimeFigureOut">
              <a:rPr lang="en-CA" smtClean="0"/>
              <a:t>2024-04-18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48FF5-4DC2-4953-86CA-1E1E8E2EE5D9}" type="slidenum">
              <a:rPr lang="en-CA" smtClean="0"/>
              <a:t>‹#›</a:t>
            </a:fld>
            <a:endParaRPr lang="en-CA"/>
          </a:p>
        </p:txBody>
      </p:sp>
    </p:spTree>
    <p:extLst>
      <p:ext uri="{BB962C8B-B14F-4D97-AF65-F5344CB8AC3E}">
        <p14:creationId xmlns:p14="http://schemas.microsoft.com/office/powerpoint/2010/main" val="155758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F48FF5-4DC2-4953-86CA-1E1E8E2EE5D9}" type="slidenum">
              <a:rPr lang="en-CA" smtClean="0"/>
              <a:t>5</a:t>
            </a:fld>
            <a:endParaRPr lang="en-CA"/>
          </a:p>
        </p:txBody>
      </p:sp>
    </p:spTree>
    <p:extLst>
      <p:ext uri="{BB962C8B-B14F-4D97-AF65-F5344CB8AC3E}">
        <p14:creationId xmlns:p14="http://schemas.microsoft.com/office/powerpoint/2010/main" val="264569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F48FF5-4DC2-4953-86CA-1E1E8E2EE5D9}" type="slidenum">
              <a:rPr lang="en-CA" smtClean="0"/>
              <a:t>6</a:t>
            </a:fld>
            <a:endParaRPr lang="en-CA"/>
          </a:p>
        </p:txBody>
      </p:sp>
    </p:spTree>
    <p:extLst>
      <p:ext uri="{BB962C8B-B14F-4D97-AF65-F5344CB8AC3E}">
        <p14:creationId xmlns:p14="http://schemas.microsoft.com/office/powerpoint/2010/main" val="3634799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F48FF5-4DC2-4953-86CA-1E1E8E2EE5D9}" type="slidenum">
              <a:rPr lang="en-CA" smtClean="0"/>
              <a:t>7</a:t>
            </a:fld>
            <a:endParaRPr lang="en-CA"/>
          </a:p>
        </p:txBody>
      </p:sp>
    </p:spTree>
    <p:extLst>
      <p:ext uri="{BB962C8B-B14F-4D97-AF65-F5344CB8AC3E}">
        <p14:creationId xmlns:p14="http://schemas.microsoft.com/office/powerpoint/2010/main" val="276520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F48FF5-4DC2-4953-86CA-1E1E8E2EE5D9}" type="slidenum">
              <a:rPr lang="en-CA" smtClean="0"/>
              <a:t>10</a:t>
            </a:fld>
            <a:endParaRPr lang="en-CA"/>
          </a:p>
        </p:txBody>
      </p:sp>
    </p:spTree>
    <p:extLst>
      <p:ext uri="{BB962C8B-B14F-4D97-AF65-F5344CB8AC3E}">
        <p14:creationId xmlns:p14="http://schemas.microsoft.com/office/powerpoint/2010/main" val="332392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F48FF5-4DC2-4953-86CA-1E1E8E2EE5D9}" type="slidenum">
              <a:rPr lang="en-CA" smtClean="0"/>
              <a:t>12</a:t>
            </a:fld>
            <a:endParaRPr lang="en-CA"/>
          </a:p>
        </p:txBody>
      </p:sp>
    </p:spTree>
    <p:extLst>
      <p:ext uri="{BB962C8B-B14F-4D97-AF65-F5344CB8AC3E}">
        <p14:creationId xmlns:p14="http://schemas.microsoft.com/office/powerpoint/2010/main" val="947361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F48FF5-4DC2-4953-86CA-1E1E8E2EE5D9}" type="slidenum">
              <a:rPr lang="en-CA" smtClean="0"/>
              <a:t>16</a:t>
            </a:fld>
            <a:endParaRPr lang="en-CA"/>
          </a:p>
        </p:txBody>
      </p:sp>
    </p:spTree>
    <p:extLst>
      <p:ext uri="{BB962C8B-B14F-4D97-AF65-F5344CB8AC3E}">
        <p14:creationId xmlns:p14="http://schemas.microsoft.com/office/powerpoint/2010/main" val="291237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4/18/2024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5228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4/18/2024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7034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4/18/2024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5778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4/18/2024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2750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4/18/2024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9454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4/18/2024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944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4/18/2024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6053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4/18/2024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4115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4/18/2024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8408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4/18/2024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6853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4/18/2024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0367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4/18/2024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1879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eg"/><Relationship Id="rId1" Type="http://schemas.openxmlformats.org/officeDocument/2006/relationships/slideLayout" Target="../slideLayouts/slideLayout1.xml"/><Relationship Id="rId4" Type="http://schemas.openxmlformats.org/officeDocument/2006/relationships/hyperlink" Target="https://www.pxfuel.com/en/free-photo-qlhba"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csiprop.com/millennials-loss-in-home-ownership-a-landlords-gai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4" name="Picture 13" descr="Four wooden houses with different sizes">
            <a:extLst>
              <a:ext uri="{FF2B5EF4-FFF2-40B4-BE49-F238E27FC236}">
                <a16:creationId xmlns:a16="http://schemas.microsoft.com/office/drawing/2014/main" id="{8DAF6D37-2F7F-8C07-2D8A-5239F4CE7A7B}"/>
              </a:ext>
            </a:extLst>
          </p:cNvPr>
          <p:cNvPicPr>
            <a:picLocks noChangeAspect="1"/>
          </p:cNvPicPr>
          <p:nvPr/>
        </p:nvPicPr>
        <p:blipFill rotWithShape="1">
          <a:blip r:embed="rId2"/>
          <a:srcRect t="2110" b="13620"/>
          <a:stretch/>
        </p:blipFill>
        <p:spPr>
          <a:xfrm>
            <a:off x="0" y="17831"/>
            <a:ext cx="12191979" cy="6857990"/>
          </a:xfrm>
          <a:prstGeom prst="rect">
            <a:avLst/>
          </a:prstGeom>
        </p:spPr>
      </p:pic>
      <p:sp>
        <p:nvSpPr>
          <p:cNvPr id="15" name="Rectangle 14">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33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A11D7C3B-7A8A-C6F3-8497-A4512AEE8593}"/>
              </a:ext>
            </a:extLst>
          </p:cNvPr>
          <p:cNvSpPr>
            <a:spLocks noGrp="1"/>
          </p:cNvSpPr>
          <p:nvPr>
            <p:ph type="ctrTitle"/>
          </p:nvPr>
        </p:nvSpPr>
        <p:spPr>
          <a:xfrm>
            <a:off x="1248697" y="176981"/>
            <a:ext cx="9576618" cy="1877961"/>
          </a:xfrm>
        </p:spPr>
        <p:txBody>
          <a:bodyPr anchor="ctr">
            <a:normAutofit/>
          </a:bodyPr>
          <a:lstStyle/>
          <a:p>
            <a:pPr algn="ctr"/>
            <a:r>
              <a:rPr lang="en-CA" b="1" u="sng" dirty="0">
                <a:solidFill>
                  <a:schemeClr val="bg1"/>
                </a:solidFill>
                <a:latin typeface="Algerian" panose="04020705040A02060702" pitchFamily="82" charset="0"/>
              </a:rPr>
              <a:t>HOUSE RENT PRICE PREDICTION</a:t>
            </a:r>
          </a:p>
        </p:txBody>
      </p:sp>
      <p:sp>
        <p:nvSpPr>
          <p:cNvPr id="3" name="Subtitle 2">
            <a:extLst>
              <a:ext uri="{FF2B5EF4-FFF2-40B4-BE49-F238E27FC236}">
                <a16:creationId xmlns:a16="http://schemas.microsoft.com/office/drawing/2014/main" id="{8C62E226-3A64-AC55-4707-145E3C6EFD62}"/>
              </a:ext>
            </a:extLst>
          </p:cNvPr>
          <p:cNvSpPr>
            <a:spLocks noGrp="1"/>
          </p:cNvSpPr>
          <p:nvPr>
            <p:ph type="subTitle" idx="1"/>
          </p:nvPr>
        </p:nvSpPr>
        <p:spPr>
          <a:xfrm>
            <a:off x="7492180" y="4345859"/>
            <a:ext cx="2959509" cy="2005780"/>
          </a:xfrm>
        </p:spPr>
        <p:txBody>
          <a:bodyPr anchor="ctr">
            <a:normAutofit/>
          </a:bodyPr>
          <a:lstStyle/>
          <a:p>
            <a:pPr algn="r">
              <a:lnSpc>
                <a:spcPct val="100000"/>
              </a:lnSpc>
            </a:pPr>
            <a:r>
              <a:rPr lang="en-CA" sz="2400" b="1" u="sng" dirty="0">
                <a:solidFill>
                  <a:schemeClr val="bg1"/>
                </a:solidFill>
                <a:latin typeface="Algerian" panose="04020705040A02060702" pitchFamily="82" charset="0"/>
              </a:rPr>
              <a:t>Group Members</a:t>
            </a:r>
          </a:p>
          <a:p>
            <a:pPr algn="r">
              <a:lnSpc>
                <a:spcPct val="100000"/>
              </a:lnSpc>
            </a:pPr>
            <a:r>
              <a:rPr lang="en-CA" sz="2400" b="1" dirty="0">
                <a:solidFill>
                  <a:schemeClr val="bg1"/>
                </a:solidFill>
                <a:latin typeface="Algerian" panose="04020705040A02060702" pitchFamily="82" charset="0"/>
              </a:rPr>
              <a:t>Bhavneet Kaur</a:t>
            </a:r>
          </a:p>
          <a:p>
            <a:pPr algn="r">
              <a:lnSpc>
                <a:spcPct val="100000"/>
              </a:lnSpc>
            </a:pPr>
            <a:r>
              <a:rPr lang="en-CA" sz="2400" b="1" dirty="0">
                <a:solidFill>
                  <a:schemeClr val="bg1"/>
                </a:solidFill>
                <a:latin typeface="Algerian" panose="04020705040A02060702" pitchFamily="82" charset="0"/>
              </a:rPr>
              <a:t>Namita</a:t>
            </a:r>
          </a:p>
        </p:txBody>
      </p:sp>
    </p:spTree>
    <p:extLst>
      <p:ext uri="{BB962C8B-B14F-4D97-AF65-F5344CB8AC3E}">
        <p14:creationId xmlns:p14="http://schemas.microsoft.com/office/powerpoint/2010/main" val="12213603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2B692957-EB5C-4A98-B495-7D058D787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EADFE7DF-2727-4F3E-B6CE-8DA0A70FCB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44818"/>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1A51FBB9-DABF-6625-2368-785FBC9FC66E}"/>
              </a:ext>
            </a:extLst>
          </p:cNvPr>
          <p:cNvPicPr>
            <a:picLocks noGrp="1" noChangeAspect="1"/>
          </p:cNvPicPr>
          <p:nvPr>
            <p:ph idx="1"/>
          </p:nvPr>
        </p:nvPicPr>
        <p:blipFill rotWithShape="1">
          <a:blip r:embed="rId3"/>
          <a:srcRect l="378" r="-2" b="-2"/>
          <a:stretch/>
        </p:blipFill>
        <p:spPr>
          <a:xfrm>
            <a:off x="818028" y="2359742"/>
            <a:ext cx="5237182" cy="4361733"/>
          </a:xfrm>
          <a:prstGeom prst="rect">
            <a:avLst/>
          </a:prstGeom>
        </p:spPr>
      </p:pic>
      <p:pic>
        <p:nvPicPr>
          <p:cNvPr id="10" name="Picture 9">
            <a:extLst>
              <a:ext uri="{FF2B5EF4-FFF2-40B4-BE49-F238E27FC236}">
                <a16:creationId xmlns:a16="http://schemas.microsoft.com/office/drawing/2014/main" id="{567D67FE-6C82-9A4E-7C36-60EDF8892AFC}"/>
              </a:ext>
            </a:extLst>
          </p:cNvPr>
          <p:cNvPicPr>
            <a:picLocks noChangeAspect="1"/>
          </p:cNvPicPr>
          <p:nvPr/>
        </p:nvPicPr>
        <p:blipFill rotWithShape="1">
          <a:blip r:embed="rId4"/>
          <a:srcRect l="2383" r="-2" b="-2"/>
          <a:stretch/>
        </p:blipFill>
        <p:spPr>
          <a:xfrm>
            <a:off x="6331975" y="2275183"/>
            <a:ext cx="5041998" cy="4361733"/>
          </a:xfrm>
          <a:prstGeom prst="rect">
            <a:avLst/>
          </a:prstGeom>
        </p:spPr>
      </p:pic>
      <p:sp>
        <p:nvSpPr>
          <p:cNvPr id="4" name="Date Placeholder 3">
            <a:extLst>
              <a:ext uri="{FF2B5EF4-FFF2-40B4-BE49-F238E27FC236}">
                <a16:creationId xmlns:a16="http://schemas.microsoft.com/office/drawing/2014/main" id="{3830912E-566C-332C-B99A-BC75ADF1482B}"/>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626DE685-1B6F-4D7C-AEF2-C9AD71EC467A}" type="datetime1">
              <a:rPr lang="en-US" smtClean="0">
                <a:solidFill>
                  <a:srgbClr val="FFFFFF"/>
                </a:solidFill>
              </a:rPr>
              <a:pPr>
                <a:spcAft>
                  <a:spcPts val="600"/>
                </a:spcAft>
              </a:pPr>
              <a:t>4/18/2024</a:t>
            </a:fld>
            <a:endParaRPr lang="en-US">
              <a:solidFill>
                <a:srgbClr val="FFFFFF"/>
              </a:solidFill>
            </a:endParaRPr>
          </a:p>
        </p:txBody>
      </p:sp>
      <p:sp>
        <p:nvSpPr>
          <p:cNvPr id="5" name="Footer Placeholder 4">
            <a:extLst>
              <a:ext uri="{FF2B5EF4-FFF2-40B4-BE49-F238E27FC236}">
                <a16:creationId xmlns:a16="http://schemas.microsoft.com/office/drawing/2014/main" id="{2AFD2377-1DD0-2735-5E39-422934A156C6}"/>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a:spcAft>
                <a:spcPts val="600"/>
              </a:spcAft>
            </a:pPr>
            <a:r>
              <a:rPr lang="en-US" kern="1200">
                <a:solidFill>
                  <a:srgbClr val="FFFFFF"/>
                </a:solidFill>
                <a:latin typeface="+mj-lt"/>
                <a:ea typeface="+mn-ea"/>
                <a:cs typeface="+mn-cs"/>
              </a:rPr>
              <a:t>Sample Footer Text</a:t>
            </a:r>
          </a:p>
        </p:txBody>
      </p:sp>
      <p:sp>
        <p:nvSpPr>
          <p:cNvPr id="6" name="Slide Number Placeholder 5">
            <a:extLst>
              <a:ext uri="{FF2B5EF4-FFF2-40B4-BE49-F238E27FC236}">
                <a16:creationId xmlns:a16="http://schemas.microsoft.com/office/drawing/2014/main" id="{C00DADA1-D647-D196-E2A5-38129BA72D3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solidFill>
                  <a:srgbClr val="FFFFFF"/>
                </a:solidFill>
              </a:rPr>
              <a:pPr>
                <a:lnSpc>
                  <a:spcPct val="90000"/>
                </a:lnSpc>
                <a:spcAft>
                  <a:spcPts val="600"/>
                </a:spcAft>
              </a:pPr>
              <a:t>10</a:t>
            </a:fld>
            <a:endParaRPr lang="en-US">
              <a:solidFill>
                <a:srgbClr val="FFFFFF"/>
              </a:solidFill>
            </a:endParaRPr>
          </a:p>
        </p:txBody>
      </p:sp>
      <p:sp>
        <p:nvSpPr>
          <p:cNvPr id="15" name="TextBox 14">
            <a:extLst>
              <a:ext uri="{FF2B5EF4-FFF2-40B4-BE49-F238E27FC236}">
                <a16:creationId xmlns:a16="http://schemas.microsoft.com/office/drawing/2014/main" id="{D43279ED-6D3A-3DA8-C4C3-628F2A051379}"/>
              </a:ext>
            </a:extLst>
          </p:cNvPr>
          <p:cNvSpPr txBox="1"/>
          <p:nvPr/>
        </p:nvSpPr>
        <p:spPr>
          <a:xfrm>
            <a:off x="800100" y="983226"/>
            <a:ext cx="10591800" cy="1200329"/>
          </a:xfrm>
          <a:prstGeom prst="rect">
            <a:avLst/>
          </a:prstGeom>
          <a:noFill/>
        </p:spPr>
        <p:txBody>
          <a:bodyPr wrap="square" rtlCol="0">
            <a:spAutoFit/>
          </a:bodyPr>
          <a:lstStyle/>
          <a:p>
            <a:r>
              <a:rPr lang="en-US" b="1" i="0" u="sng"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House Rent Across State: </a:t>
            </a: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Scatter plot illustrating house rent distribution across different states. Circle sizes represent the number of houses in each state, while color intensity indicates rent prices. </a:t>
            </a:r>
          </a:p>
          <a:p>
            <a:r>
              <a:rPr lang="en-US" b="1" i="0" u="sng"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House Rent Across Region: </a:t>
            </a: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Scatter plot showing house rent distribution across various regions. Circle sizes depict the number of houses in each region, with color indicating rent prices.</a:t>
            </a:r>
            <a:endParaRPr lang="en-CA"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3459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9284DC6-0718-1ABE-3620-09406C5D538B}"/>
              </a:ext>
            </a:extLst>
          </p:cNvPr>
          <p:cNvSpPr>
            <a:spLocks noGrp="1"/>
          </p:cNvSpPr>
          <p:nvPr>
            <p:ph type="title"/>
          </p:nvPr>
        </p:nvSpPr>
        <p:spPr>
          <a:xfrm>
            <a:off x="704088" y="914400"/>
            <a:ext cx="5264093" cy="2074606"/>
          </a:xfrm>
        </p:spPr>
        <p:txBody>
          <a:bodyPr>
            <a:noAutofit/>
          </a:bodyPr>
          <a:lstStyle/>
          <a:p>
            <a:r>
              <a:rPr lang="en-CA" b="1" i="0" u="sng" dirty="0">
                <a:solidFill>
                  <a:srgbClr val="0D0D0D"/>
                </a:solidFill>
                <a:effectLst/>
                <a:highlight>
                  <a:srgbClr val="FFFFFF"/>
                </a:highlight>
                <a:latin typeface="Algerian" panose="04020705040A02060702" pitchFamily="82" charset="0"/>
              </a:rPr>
              <a:t>Feature Correlation Heatmap</a:t>
            </a:r>
            <a:endParaRPr lang="en-CA" b="1" u="sng" dirty="0">
              <a:latin typeface="Algerian" panose="04020705040A02060702" pitchFamily="82" charset="0"/>
            </a:endParaRPr>
          </a:p>
        </p:txBody>
      </p:sp>
      <p:sp>
        <p:nvSpPr>
          <p:cNvPr id="16" name="Content Placeholder 15">
            <a:extLst>
              <a:ext uri="{FF2B5EF4-FFF2-40B4-BE49-F238E27FC236}">
                <a16:creationId xmlns:a16="http://schemas.microsoft.com/office/drawing/2014/main" id="{5ACCC5E7-D321-1EFA-93F6-05E0D76026ED}"/>
              </a:ext>
            </a:extLst>
          </p:cNvPr>
          <p:cNvSpPr>
            <a:spLocks noGrp="1"/>
          </p:cNvSpPr>
          <p:nvPr>
            <p:ph idx="1"/>
          </p:nvPr>
        </p:nvSpPr>
        <p:spPr>
          <a:xfrm>
            <a:off x="704088" y="3195484"/>
            <a:ext cx="3799763" cy="2959444"/>
          </a:xfrm>
        </p:spPr>
        <p:txBody>
          <a:bodyPr>
            <a:normAutofit/>
          </a:bodyPr>
          <a:lstStyle/>
          <a:p>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Displays the correlation matrix among numerical features.</a:t>
            </a:r>
          </a:p>
          <a:p>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Interpretation: Strength and direction of correlations depicted through color intensity and annotations.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2" name="Content Placeholder 11" descr="A graph of numbers and letters&#10;&#10;Description automatically generated with medium confidence">
            <a:extLst>
              <a:ext uri="{FF2B5EF4-FFF2-40B4-BE49-F238E27FC236}">
                <a16:creationId xmlns:a16="http://schemas.microsoft.com/office/drawing/2014/main" id="{7C9A90FE-5BCB-9332-4BE9-832C224FD0F9}"/>
              </a:ext>
            </a:extLst>
          </p:cNvPr>
          <p:cNvPicPr>
            <a:picLocks noChangeAspect="1"/>
          </p:cNvPicPr>
          <p:nvPr/>
        </p:nvPicPr>
        <p:blipFill rotWithShape="1">
          <a:blip r:embed="rId2"/>
          <a:srcRect t="12217" r="-1" b="8511"/>
          <a:stretch/>
        </p:blipFill>
        <p:spPr>
          <a:xfrm>
            <a:off x="4981575" y="735286"/>
            <a:ext cx="6495042" cy="5419642"/>
          </a:xfrm>
          <a:prstGeom prst="rect">
            <a:avLst/>
          </a:prstGeom>
        </p:spPr>
      </p:pic>
    </p:spTree>
    <p:extLst>
      <p:ext uri="{BB962C8B-B14F-4D97-AF65-F5344CB8AC3E}">
        <p14:creationId xmlns:p14="http://schemas.microsoft.com/office/powerpoint/2010/main" val="296728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CFCDC-FA48-1697-92C2-92613B80BDA0}"/>
              </a:ext>
            </a:extLst>
          </p:cNvPr>
          <p:cNvSpPr>
            <a:spLocks noGrp="1"/>
          </p:cNvSpPr>
          <p:nvPr>
            <p:ph type="title"/>
          </p:nvPr>
        </p:nvSpPr>
        <p:spPr>
          <a:xfrm>
            <a:off x="704088" y="914400"/>
            <a:ext cx="6001512" cy="1307592"/>
          </a:xfrm>
        </p:spPr>
        <p:txBody>
          <a:bodyPr>
            <a:normAutofit/>
          </a:bodyPr>
          <a:lstStyle/>
          <a:p>
            <a:r>
              <a:rPr lang="en-CA" b="1" u="sng" dirty="0">
                <a:latin typeface="Algerian" panose="04020705040A02060702" pitchFamily="82" charset="0"/>
              </a:rPr>
              <a:t>Feature engineering</a:t>
            </a:r>
          </a:p>
        </p:txBody>
      </p:sp>
      <p:cxnSp>
        <p:nvCxnSpPr>
          <p:cNvPr id="66" name="Straight Connector 65">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E0DF720-D4F5-C591-14CC-0D6E13D99ACC}"/>
              </a:ext>
            </a:extLst>
          </p:cNvPr>
          <p:cNvSpPr>
            <a:spLocks noGrp="1"/>
          </p:cNvSpPr>
          <p:nvPr>
            <p:ph idx="1"/>
          </p:nvPr>
        </p:nvSpPr>
        <p:spPr>
          <a:xfrm>
            <a:off x="704088" y="1769806"/>
            <a:ext cx="6001512" cy="4393250"/>
          </a:xfrm>
        </p:spPr>
        <p:txBody>
          <a:bodyPr>
            <a:noAutofit/>
          </a:bodyPr>
          <a:lstStyle/>
          <a:p>
            <a:pPr>
              <a:lnSpc>
                <a:spcPct val="100000"/>
              </a:lnSpc>
              <a:buFont typeface="+mj-lt"/>
              <a:buAutoNum type="arabicPeriod"/>
            </a:pPr>
            <a:r>
              <a:rPr lang="en-CA" sz="16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Feature Engineering: </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Adding new features like '</a:t>
            </a:r>
            <a:r>
              <a:rPr lang="en-CA" sz="16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premium_house</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CA" sz="16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pets_allowed</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CA" sz="16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beds_per_sqfeet</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CA" sz="16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baths_per_beds</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etc., to enrich the dataset. Exploring and extracting insights from the 'description' column to create features indicating amenities like pool, grill, fireplace, gym, etc.</a:t>
            </a:r>
          </a:p>
          <a:p>
            <a:pPr>
              <a:lnSpc>
                <a:spcPct val="100000"/>
              </a:lnSpc>
              <a:buFont typeface="+mj-lt"/>
              <a:buAutoNum type="arabicPeriod"/>
            </a:pPr>
            <a:r>
              <a:rPr lang="en-CA" sz="16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Numerical Variable Transformation: </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Log transforming positive numerical variables such as 'price', '</a:t>
            </a:r>
            <a:r>
              <a:rPr lang="en-CA" sz="16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sqfeet</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CA" sz="16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baths_per_beds</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r>
              <a:rPr lang="en-CA" sz="16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beds_per_sqfeet</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for better model performance.</a:t>
            </a:r>
          </a:p>
          <a:p>
            <a:pPr>
              <a:lnSpc>
                <a:spcPct val="100000"/>
              </a:lnSpc>
              <a:buFont typeface="+mj-lt"/>
              <a:buAutoNum type="arabicPeriod"/>
            </a:pPr>
            <a:r>
              <a:rPr lang="en-CA" sz="16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Categorical Variable Encoding: </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Transforming categorical variables into numerical form, preserving monotonic relationships with the target variable. Handling rare labels and encoding categorical variables using ordinal encoding for improved model interpretability.</a:t>
            </a:r>
          </a:p>
          <a:p>
            <a:pPr>
              <a:lnSpc>
                <a:spcPct val="100000"/>
              </a:lnSpc>
              <a:buFont typeface="+mj-lt"/>
              <a:buAutoNum type="arabicPeriod"/>
            </a:pPr>
            <a:r>
              <a:rPr lang="en-CA" sz="16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Correlation Heatmap: </a:t>
            </a:r>
            <a:r>
              <a:rPr lang="en-CA"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Visualizing the correlation between features using a heatmap, aiding in understanding relationships and identifying potential multicollinearity.</a:t>
            </a:r>
          </a:p>
          <a:p>
            <a:pPr>
              <a:lnSpc>
                <a:spcPct val="100000"/>
              </a:lnSpc>
            </a:pPr>
            <a:endParaRPr lang="en-CA" sz="1600" dirty="0">
              <a:latin typeface="Calibri" panose="020F0502020204030204" pitchFamily="34" charset="0"/>
              <a:ea typeface="Calibri" panose="020F0502020204030204" pitchFamily="34" charset="0"/>
              <a:cs typeface="Calibri" panose="020F0502020204030204" pitchFamily="34" charset="0"/>
            </a:endParaRPr>
          </a:p>
        </p:txBody>
      </p:sp>
      <p:pic>
        <p:nvPicPr>
          <p:cNvPr id="59" name="Picture 58">
            <a:extLst>
              <a:ext uri="{FF2B5EF4-FFF2-40B4-BE49-F238E27FC236}">
                <a16:creationId xmlns:a16="http://schemas.microsoft.com/office/drawing/2014/main" id="{9852E06E-C0B5-56CB-E845-DC3FE0B7DE31}"/>
              </a:ext>
            </a:extLst>
          </p:cNvPr>
          <p:cNvPicPr>
            <a:picLocks noChangeAspect="1"/>
          </p:cNvPicPr>
          <p:nvPr/>
        </p:nvPicPr>
        <p:blipFill>
          <a:blip r:embed="rId3"/>
          <a:stretch>
            <a:fillRect/>
          </a:stretch>
        </p:blipFill>
        <p:spPr>
          <a:xfrm>
            <a:off x="6558116" y="1551790"/>
            <a:ext cx="5270090" cy="4760520"/>
          </a:xfrm>
          <a:prstGeom prst="rect">
            <a:avLst/>
          </a:prstGeom>
        </p:spPr>
      </p:pic>
    </p:spTree>
    <p:extLst>
      <p:ext uri="{BB962C8B-B14F-4D97-AF65-F5344CB8AC3E}">
        <p14:creationId xmlns:p14="http://schemas.microsoft.com/office/powerpoint/2010/main" val="38116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896A13E-5C9D-4C6C-B52D-A2C74DEFC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ontent Placeholder 17">
            <a:extLst>
              <a:ext uri="{FF2B5EF4-FFF2-40B4-BE49-F238E27FC236}">
                <a16:creationId xmlns:a16="http://schemas.microsoft.com/office/drawing/2014/main" id="{3F7E552A-BF86-7897-898B-DA38AEC626E7}"/>
              </a:ext>
            </a:extLst>
          </p:cNvPr>
          <p:cNvSpPr>
            <a:spLocks noGrp="1"/>
          </p:cNvSpPr>
          <p:nvPr>
            <p:ph idx="1"/>
          </p:nvPr>
        </p:nvSpPr>
        <p:spPr>
          <a:xfrm>
            <a:off x="700089" y="2477729"/>
            <a:ext cx="3659276" cy="3962400"/>
          </a:xfrm>
        </p:spPr>
        <p:txBody>
          <a:bodyPr>
            <a:normAutofit lnSpcReduction="10000"/>
          </a:bodyPr>
          <a:lstStyle/>
          <a:p>
            <a:pPr algn="l">
              <a:buFont typeface="+mj-lt"/>
              <a:buAutoNum type="arabicPeriod"/>
            </a:pPr>
            <a:r>
              <a:rPr lang="en-CA"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Linear Regression</a:t>
            </a:r>
            <a:r>
              <a:rPr lang="en-CA"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Mean Absolute Error (MAE): 0.177, Root Mean Squared Error (RMSE): 0.415, R2 Score: 0.168</a:t>
            </a:r>
          </a:p>
          <a:p>
            <a:pPr algn="l">
              <a:buFont typeface="+mj-lt"/>
              <a:buAutoNum type="arabicPeriod"/>
            </a:pPr>
            <a:r>
              <a:rPr lang="en-CA"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Ridge Regression</a:t>
            </a:r>
            <a:r>
              <a:rPr lang="en-CA"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MAE: 0.177, RMSE: 0.415, R2 Score: 0.168</a:t>
            </a:r>
          </a:p>
          <a:p>
            <a:pPr algn="l">
              <a:buFont typeface="+mj-lt"/>
              <a:buAutoNum type="arabicPeriod"/>
            </a:pPr>
            <a:r>
              <a:rPr lang="en-CA"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Elastic Net Regression</a:t>
            </a:r>
            <a:r>
              <a:rPr lang="en-CA"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MAE: 0.216, RMSE: 0.445, R2 Score: 0.045</a:t>
            </a:r>
          </a:p>
          <a:p>
            <a:pPr algn="l">
              <a:buFont typeface="+mj-lt"/>
              <a:buAutoNum type="arabicPeriod"/>
            </a:pPr>
            <a:r>
              <a:rPr lang="en-CA"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Lasso Regression</a:t>
            </a:r>
            <a:r>
              <a:rPr lang="en-CA"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MAE: 0.229, RMSE: 0.454, R2 Score: 0.007</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D10951EC-427A-000A-B7A4-F8432F0A406B}"/>
              </a:ext>
            </a:extLst>
          </p:cNvPr>
          <p:cNvPicPr>
            <a:picLocks noChangeAspect="1"/>
          </p:cNvPicPr>
          <p:nvPr/>
        </p:nvPicPr>
        <p:blipFill rotWithShape="1">
          <a:blip r:embed="rId2"/>
          <a:srcRect l="18228" r="27830" b="-1"/>
          <a:stretch/>
        </p:blipFill>
        <p:spPr>
          <a:xfrm>
            <a:off x="4668252" y="23909"/>
            <a:ext cx="3659276" cy="3464344"/>
          </a:xfrm>
          <a:prstGeom prst="rect">
            <a:avLst/>
          </a:prstGeom>
        </p:spPr>
      </p:pic>
      <p:pic>
        <p:nvPicPr>
          <p:cNvPr id="12" name="Picture 11">
            <a:extLst>
              <a:ext uri="{FF2B5EF4-FFF2-40B4-BE49-F238E27FC236}">
                <a16:creationId xmlns:a16="http://schemas.microsoft.com/office/drawing/2014/main" id="{5967D64B-A3F1-F4EB-200B-31BF567B012A}"/>
              </a:ext>
            </a:extLst>
          </p:cNvPr>
          <p:cNvPicPr>
            <a:picLocks noChangeAspect="1"/>
          </p:cNvPicPr>
          <p:nvPr/>
        </p:nvPicPr>
        <p:blipFill rotWithShape="1">
          <a:blip r:embed="rId3"/>
          <a:srcRect l="18412" r="28716" b="-2"/>
          <a:stretch/>
        </p:blipFill>
        <p:spPr>
          <a:xfrm>
            <a:off x="8436622" y="23909"/>
            <a:ext cx="3569591" cy="3464373"/>
          </a:xfrm>
          <a:prstGeom prst="rect">
            <a:avLst/>
          </a:prstGeom>
        </p:spPr>
      </p:pic>
      <p:pic>
        <p:nvPicPr>
          <p:cNvPr id="14" name="Picture 13">
            <a:extLst>
              <a:ext uri="{FF2B5EF4-FFF2-40B4-BE49-F238E27FC236}">
                <a16:creationId xmlns:a16="http://schemas.microsoft.com/office/drawing/2014/main" id="{5E4D0EB7-1A4E-2FDB-4C37-5D10B3DD7268}"/>
              </a:ext>
            </a:extLst>
          </p:cNvPr>
          <p:cNvPicPr>
            <a:picLocks noChangeAspect="1"/>
          </p:cNvPicPr>
          <p:nvPr/>
        </p:nvPicPr>
        <p:blipFill rotWithShape="1">
          <a:blip r:embed="rId4"/>
          <a:srcRect l="18396" r="26795"/>
          <a:stretch/>
        </p:blipFill>
        <p:spPr>
          <a:xfrm>
            <a:off x="4707036" y="3327864"/>
            <a:ext cx="3620492" cy="3393611"/>
          </a:xfrm>
          <a:prstGeom prst="rect">
            <a:avLst/>
          </a:prstGeom>
        </p:spPr>
      </p:pic>
      <p:pic>
        <p:nvPicPr>
          <p:cNvPr id="10" name="Picture 9">
            <a:extLst>
              <a:ext uri="{FF2B5EF4-FFF2-40B4-BE49-F238E27FC236}">
                <a16:creationId xmlns:a16="http://schemas.microsoft.com/office/drawing/2014/main" id="{B4367501-36BC-7A2F-D86B-E827BA457565}"/>
              </a:ext>
            </a:extLst>
          </p:cNvPr>
          <p:cNvPicPr>
            <a:picLocks noChangeAspect="1"/>
          </p:cNvPicPr>
          <p:nvPr/>
        </p:nvPicPr>
        <p:blipFill rotWithShape="1">
          <a:blip r:embed="rId5"/>
          <a:srcRect l="19700" r="26326" b="-2"/>
          <a:stretch/>
        </p:blipFill>
        <p:spPr>
          <a:xfrm>
            <a:off x="8475406" y="3429000"/>
            <a:ext cx="3568716" cy="3393611"/>
          </a:xfrm>
          <a:prstGeom prst="rect">
            <a:avLst/>
          </a:prstGeom>
        </p:spPr>
      </p:pic>
      <p:sp>
        <p:nvSpPr>
          <p:cNvPr id="4" name="Date Placeholder 3">
            <a:extLst>
              <a:ext uri="{FF2B5EF4-FFF2-40B4-BE49-F238E27FC236}">
                <a16:creationId xmlns:a16="http://schemas.microsoft.com/office/drawing/2014/main" id="{2A1ADF09-5141-E096-3922-5F8363176F68}"/>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4/18/2024</a:t>
            </a:fld>
            <a:endParaRPr lang="en-US">
              <a:solidFill>
                <a:srgbClr val="FFFFFF"/>
              </a:solidFill>
            </a:endParaRPr>
          </a:p>
        </p:txBody>
      </p:sp>
      <p:sp>
        <p:nvSpPr>
          <p:cNvPr id="15" name="TextBox 14">
            <a:extLst>
              <a:ext uri="{FF2B5EF4-FFF2-40B4-BE49-F238E27FC236}">
                <a16:creationId xmlns:a16="http://schemas.microsoft.com/office/drawing/2014/main" id="{AE5CBEB9-60FF-0F8D-DBF4-CAF2322913F6}"/>
              </a:ext>
            </a:extLst>
          </p:cNvPr>
          <p:cNvSpPr txBox="1"/>
          <p:nvPr/>
        </p:nvSpPr>
        <p:spPr>
          <a:xfrm>
            <a:off x="700089" y="859529"/>
            <a:ext cx="3930254" cy="1323439"/>
          </a:xfrm>
          <a:prstGeom prst="rect">
            <a:avLst/>
          </a:prstGeom>
          <a:noFill/>
        </p:spPr>
        <p:txBody>
          <a:bodyPr wrap="square" rtlCol="0">
            <a:spAutoFit/>
          </a:bodyPr>
          <a:lstStyle/>
          <a:p>
            <a:r>
              <a:rPr lang="en-CA" sz="4000" b="1" u="sng" dirty="0">
                <a:latin typeface="Algerian" panose="04020705040A02060702" pitchFamily="82" charset="0"/>
              </a:rPr>
              <a:t>MODEL EVALUATION</a:t>
            </a:r>
          </a:p>
        </p:txBody>
      </p:sp>
    </p:spTree>
    <p:extLst>
      <p:ext uri="{BB962C8B-B14F-4D97-AF65-F5344CB8AC3E}">
        <p14:creationId xmlns:p14="http://schemas.microsoft.com/office/powerpoint/2010/main" val="2646722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4BEDB80-344C-020A-0476-50F34ED4B852}"/>
              </a:ext>
            </a:extLst>
          </p:cNvPr>
          <p:cNvSpPr>
            <a:spLocks noGrp="1"/>
          </p:cNvSpPr>
          <p:nvPr>
            <p:ph type="title"/>
          </p:nvPr>
        </p:nvSpPr>
        <p:spPr>
          <a:xfrm>
            <a:off x="704088" y="912278"/>
            <a:ext cx="3801753" cy="1998069"/>
          </a:xfrm>
        </p:spPr>
        <p:txBody>
          <a:bodyPr vert="horz" lIns="91440" tIns="45720" rIns="91440" bIns="45720" rtlCol="0" anchor="t">
            <a:noAutofit/>
          </a:bodyPr>
          <a:lstStyle/>
          <a:p>
            <a:r>
              <a:rPr lang="en-US" b="1" u="sng" kern="1200" cap="all" spc="30" baseline="0" dirty="0">
                <a:solidFill>
                  <a:schemeClr val="tx1"/>
                </a:solidFill>
                <a:latin typeface="Algerian" panose="04020705040A02060702" pitchFamily="82" charset="0"/>
              </a:rPr>
              <a:t>Best Performing Model</a:t>
            </a:r>
          </a:p>
        </p:txBody>
      </p:sp>
      <p:sp>
        <p:nvSpPr>
          <p:cNvPr id="9" name="TextBox 8">
            <a:extLst>
              <a:ext uri="{FF2B5EF4-FFF2-40B4-BE49-F238E27FC236}">
                <a16:creationId xmlns:a16="http://schemas.microsoft.com/office/drawing/2014/main" id="{61B26090-E38E-377E-9C9C-EB74E900E501}"/>
              </a:ext>
            </a:extLst>
          </p:cNvPr>
          <p:cNvSpPr txBox="1"/>
          <p:nvPr/>
        </p:nvSpPr>
        <p:spPr>
          <a:xfrm>
            <a:off x="704088" y="3028341"/>
            <a:ext cx="3801753" cy="2927209"/>
          </a:xfrm>
          <a:prstGeom prst="rect">
            <a:avLst/>
          </a:prstGeom>
        </p:spPr>
        <p:txBody>
          <a:bodyPr vert="horz" lIns="91440" tIns="45720" rIns="91440" bIns="45720" rtlCol="0">
            <a:noAutofit/>
          </a:bodyPr>
          <a:lstStyle/>
          <a:p>
            <a:pPr>
              <a:lnSpc>
                <a:spcPct val="110000"/>
              </a:lnSpc>
              <a:spcAft>
                <a:spcPts val="600"/>
              </a:spcAft>
            </a:pPr>
            <a:r>
              <a:rPr lang="en-US" sz="20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The Random Forest model's performance on the test set is as follows:</a:t>
            </a:r>
          </a:p>
          <a:p>
            <a:pPr indent="-228600">
              <a:lnSpc>
                <a:spcPct val="110000"/>
              </a:lnSpc>
              <a:spcAft>
                <a:spcPts val="600"/>
              </a:spcAft>
              <a:buFont typeface="Arial" panose="020B0604020202020204" pitchFamily="34" charset="0"/>
              <a:buChar char="•"/>
            </a:pPr>
            <a:r>
              <a:rPr lang="en-US" sz="20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Mean Absolute Error (MAE): 0.059</a:t>
            </a:r>
          </a:p>
          <a:p>
            <a:pPr indent="-228600">
              <a:lnSpc>
                <a:spcPct val="110000"/>
              </a:lnSpc>
              <a:spcAft>
                <a:spcPts val="600"/>
              </a:spcAft>
              <a:buFont typeface="Arial" panose="020B0604020202020204" pitchFamily="34" charset="0"/>
              <a:buChar char="•"/>
            </a:pPr>
            <a:r>
              <a:rPr lang="en-US" sz="20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Root Mean Squared Error (RMSE): 0.188</a:t>
            </a:r>
          </a:p>
          <a:p>
            <a:pPr indent="-228600">
              <a:lnSpc>
                <a:spcPct val="110000"/>
              </a:lnSpc>
              <a:spcAft>
                <a:spcPts val="600"/>
              </a:spcAft>
              <a:buFont typeface="Arial" panose="020B0604020202020204" pitchFamily="34" charset="0"/>
              <a:buChar char="•"/>
            </a:pPr>
            <a:r>
              <a:rPr lang="en-US" sz="20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R-squared (R2) Score: 0.830</a:t>
            </a:r>
          </a:p>
        </p:txBody>
      </p:sp>
      <p:pic>
        <p:nvPicPr>
          <p:cNvPr id="8" name="Content Placeholder 7">
            <a:extLst>
              <a:ext uri="{FF2B5EF4-FFF2-40B4-BE49-F238E27FC236}">
                <a16:creationId xmlns:a16="http://schemas.microsoft.com/office/drawing/2014/main" id="{CA71B7FD-7294-F8A4-BE3A-5B6FBE9BA3C2}"/>
              </a:ext>
            </a:extLst>
          </p:cNvPr>
          <p:cNvPicPr>
            <a:picLocks noGrp="1" noChangeAspect="1"/>
          </p:cNvPicPr>
          <p:nvPr>
            <p:ph idx="1"/>
          </p:nvPr>
        </p:nvPicPr>
        <p:blipFill rotWithShape="1">
          <a:blip r:embed="rId2"/>
          <a:srcRect l="11223" r="20157" b="2"/>
          <a:stretch/>
        </p:blipFill>
        <p:spPr>
          <a:xfrm>
            <a:off x="4910667" y="902448"/>
            <a:ext cx="6481233" cy="5053104"/>
          </a:xfrm>
          <a:prstGeom prst="rect">
            <a:avLst/>
          </a:prstGeom>
        </p:spPr>
      </p:pic>
    </p:spTree>
    <p:extLst>
      <p:ext uri="{BB962C8B-B14F-4D97-AF65-F5344CB8AC3E}">
        <p14:creationId xmlns:p14="http://schemas.microsoft.com/office/powerpoint/2010/main" val="246635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E12BA21-2563-0E8C-0D84-8A4BC338FFAA}"/>
              </a:ext>
            </a:extLst>
          </p:cNvPr>
          <p:cNvSpPr>
            <a:spLocks noGrp="1"/>
          </p:cNvSpPr>
          <p:nvPr>
            <p:ph type="title"/>
          </p:nvPr>
        </p:nvSpPr>
        <p:spPr>
          <a:xfrm>
            <a:off x="383458" y="914400"/>
            <a:ext cx="4198374" cy="4404064"/>
          </a:xfrm>
        </p:spPr>
        <p:txBody>
          <a:bodyPr>
            <a:normAutofit/>
          </a:bodyPr>
          <a:lstStyle/>
          <a:p>
            <a:r>
              <a:rPr lang="en-CA" b="1" u="sng" dirty="0">
                <a:latin typeface="Algerian" panose="04020705040A02060702" pitchFamily="82" charset="0"/>
              </a:rPr>
              <a:t>Future enhancements</a:t>
            </a:r>
          </a:p>
        </p:txBody>
      </p:sp>
      <p:graphicFrame>
        <p:nvGraphicFramePr>
          <p:cNvPr id="8" name="Content Placeholder 2">
            <a:extLst>
              <a:ext uri="{FF2B5EF4-FFF2-40B4-BE49-F238E27FC236}">
                <a16:creationId xmlns:a16="http://schemas.microsoft.com/office/drawing/2014/main" id="{2A42596E-69FE-8D6F-E365-E8C63CAB676C}"/>
              </a:ext>
            </a:extLst>
          </p:cNvPr>
          <p:cNvGraphicFramePr>
            <a:graphicFrameLocks noGrp="1"/>
          </p:cNvGraphicFramePr>
          <p:nvPr>
            <p:ph idx="1"/>
            <p:extLst>
              <p:ext uri="{D42A27DB-BD31-4B8C-83A1-F6EECF244321}">
                <p14:modId xmlns:p14="http://schemas.microsoft.com/office/powerpoint/2010/main" val="2290428242"/>
              </p:ext>
            </p:extLst>
          </p:nvPr>
        </p:nvGraphicFramePr>
        <p:xfrm>
          <a:off x="4473677" y="723900"/>
          <a:ext cx="6984899" cy="5410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99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8A3FC-C21C-3967-DE93-E73E7E6BB123}"/>
              </a:ext>
            </a:extLst>
          </p:cNvPr>
          <p:cNvSpPr>
            <a:spLocks noGrp="1"/>
          </p:cNvSpPr>
          <p:nvPr>
            <p:ph type="title"/>
          </p:nvPr>
        </p:nvSpPr>
        <p:spPr>
          <a:xfrm>
            <a:off x="5742672" y="909638"/>
            <a:ext cx="5848694" cy="889662"/>
          </a:xfrm>
        </p:spPr>
        <p:txBody>
          <a:bodyPr>
            <a:normAutofit/>
          </a:bodyPr>
          <a:lstStyle/>
          <a:p>
            <a:r>
              <a:rPr lang="en-CA" b="1" u="sng" dirty="0">
                <a:latin typeface="Algerian" panose="04020705040A02060702" pitchFamily="82" charset="0"/>
              </a:rPr>
              <a:t>Conclusion</a:t>
            </a:r>
          </a:p>
        </p:txBody>
      </p:sp>
      <p:pic>
        <p:nvPicPr>
          <p:cNvPr id="7" name="Graphic 6" descr="Business Growth">
            <a:extLst>
              <a:ext uri="{FF2B5EF4-FFF2-40B4-BE49-F238E27FC236}">
                <a16:creationId xmlns:a16="http://schemas.microsoft.com/office/drawing/2014/main" id="{9112CDCA-074F-5ABF-D3D7-D96DD84155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101" y="1201495"/>
            <a:ext cx="4066866" cy="4455010"/>
          </a:xfrm>
          <a:prstGeom prst="rect">
            <a:avLst/>
          </a:prstGeom>
        </p:spPr>
      </p:pic>
      <p:cxnSp>
        <p:nvCxnSpPr>
          <p:cNvPr id="21" name="Straight Connector 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80661"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BD36E6-3989-E818-3F49-A3C9105B7476}"/>
              </a:ext>
            </a:extLst>
          </p:cNvPr>
          <p:cNvSpPr>
            <a:spLocks noGrp="1"/>
          </p:cNvSpPr>
          <p:nvPr>
            <p:ph idx="1"/>
          </p:nvPr>
        </p:nvSpPr>
        <p:spPr>
          <a:xfrm>
            <a:off x="4866967" y="1633540"/>
            <a:ext cx="7039897" cy="4944242"/>
          </a:xfrm>
        </p:spPr>
        <p:txBody>
          <a:bodyPr>
            <a:noAutofit/>
          </a:bodyPr>
          <a:lstStyle/>
          <a:p>
            <a:pPr>
              <a:lnSpc>
                <a:spcPct val="100000"/>
              </a:lnSpc>
              <a:buFont typeface="+mj-lt"/>
              <a:buAutoNum type="arabicPeriod"/>
            </a:pPr>
            <a:r>
              <a:rPr lang="en-US" sz="16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Model Performance</a:t>
            </a:r>
            <a:r>
              <a:rPr lang="en-US" sz="16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We observed varying performance among different regression techniques. While Random Forest exhibited the best performance with a low MAE of 0.059 and a high R2 score of 0.830, other models such as Linear Regression and Lasso Regression showed comparatively weaker performance.</a:t>
            </a:r>
          </a:p>
          <a:p>
            <a:pPr>
              <a:lnSpc>
                <a:spcPct val="100000"/>
              </a:lnSpc>
              <a:buFont typeface="+mj-lt"/>
              <a:buAutoNum type="arabicPeriod"/>
            </a:pPr>
            <a:r>
              <a:rPr lang="en-US" sz="16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Room for Improvement</a:t>
            </a:r>
            <a:r>
              <a:rPr lang="en-US" sz="16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Despite the promising results of Random Forest, there is still room for improvement in our predictive models. Techniques such as feature engineering, hyperparameter tuning, and ensemble methods could potentially enhance the accuracy and robustness of our predictions.</a:t>
            </a:r>
          </a:p>
          <a:p>
            <a:pPr>
              <a:lnSpc>
                <a:spcPct val="100000"/>
              </a:lnSpc>
              <a:buFont typeface="+mj-lt"/>
              <a:buAutoNum type="arabicPeriod"/>
            </a:pPr>
            <a:r>
              <a:rPr lang="en-US" sz="16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ANN Implementation</a:t>
            </a:r>
            <a:r>
              <a:rPr lang="en-US" sz="16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The implementation of Artificial Neural Networks (ANN) provided competitive results, indicating the potential of deep learning approaches in this domain. However, further experimentation and optimization are necessary to fully harness the power of ANN for rent prediction.</a:t>
            </a:r>
          </a:p>
          <a:p>
            <a:pPr>
              <a:lnSpc>
                <a:spcPct val="100000"/>
              </a:lnSpc>
              <a:buFont typeface="+mj-lt"/>
              <a:buAutoNum type="arabicPeriod"/>
            </a:pPr>
            <a:r>
              <a:rPr lang="en-US" sz="16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Future Directions</a:t>
            </a:r>
            <a:r>
              <a:rPr lang="en-US" sz="16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Moving forward, we aim to explore advanced modeling techniques, including ensemble methods like Gradient Boosting and </a:t>
            </a:r>
            <a:r>
              <a:rPr lang="en-US" sz="16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XGBoost</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as well as deep learning architectures like Convolutional Neural Networks (CNN) and Recurrent Neural Networks (RNN).</a:t>
            </a:r>
          </a:p>
        </p:txBody>
      </p:sp>
    </p:spTree>
    <p:extLst>
      <p:ext uri="{BB962C8B-B14F-4D97-AF65-F5344CB8AC3E}">
        <p14:creationId xmlns:p14="http://schemas.microsoft.com/office/powerpoint/2010/main" val="404080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0D72FEC-D1EF-DFCE-6074-08FF62D8B7C9}"/>
              </a:ext>
            </a:extLst>
          </p:cNvPr>
          <p:cNvPicPr>
            <a:picLocks noChangeAspect="1"/>
          </p:cNvPicPr>
          <p:nvPr/>
        </p:nvPicPr>
        <p:blipFill rotWithShape="1">
          <a:blip r:embed="rId2"/>
          <a:srcRect t="13101" b="263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95C64CB-DCB0-424A-8DFE-F09CBEE926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328271"/>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9F061CE-A336-4D85-5ED9-76F8A7EBDF30}"/>
              </a:ext>
            </a:extLst>
          </p:cNvPr>
          <p:cNvSpPr>
            <a:spLocks noGrp="1"/>
          </p:cNvSpPr>
          <p:nvPr>
            <p:ph type="ctrTitle"/>
          </p:nvPr>
        </p:nvSpPr>
        <p:spPr>
          <a:xfrm>
            <a:off x="7046842" y="3021495"/>
            <a:ext cx="3915199" cy="2769703"/>
          </a:xfrm>
        </p:spPr>
        <p:txBody>
          <a:bodyPr>
            <a:normAutofit/>
          </a:bodyPr>
          <a:lstStyle/>
          <a:p>
            <a:r>
              <a:rPr lang="en-CA" b="1" u="sng" dirty="0">
                <a:latin typeface="Algerian" panose="04020705040A02060702" pitchFamily="82" charset="0"/>
              </a:rPr>
              <a:t>Thank you</a:t>
            </a:r>
          </a:p>
        </p:txBody>
      </p:sp>
      <p:pic>
        <p:nvPicPr>
          <p:cNvPr id="4" name="Picture 3" descr="A cartoon character standing on a tablet&#10;&#10;Description automatically generated">
            <a:extLst>
              <a:ext uri="{FF2B5EF4-FFF2-40B4-BE49-F238E27FC236}">
                <a16:creationId xmlns:a16="http://schemas.microsoft.com/office/drawing/2014/main" id="{A0118D8C-F3C7-D4B2-0B77-91DFE7C0C135}"/>
              </a:ext>
            </a:extLst>
          </p:cNvPr>
          <p:cNvPicPr>
            <a:picLocks noChangeAspect="1"/>
          </p:cNvPicPr>
          <p:nvPr/>
        </p:nvPicPr>
        <p:blipFill>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096577" y="-4538"/>
            <a:ext cx="10097730" cy="6858000"/>
          </a:xfrm>
          <a:prstGeom prst="rect">
            <a:avLst/>
          </a:prstGeom>
          <a:ln>
            <a:noFill/>
          </a:ln>
          <a:effectLst>
            <a:softEdge rad="112500"/>
          </a:effectLst>
        </p:spPr>
      </p:pic>
    </p:spTree>
    <p:extLst>
      <p:ext uri="{BB962C8B-B14F-4D97-AF65-F5344CB8AC3E}">
        <p14:creationId xmlns:p14="http://schemas.microsoft.com/office/powerpoint/2010/main" val="134504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E34B87-3396-7767-B6A8-F05AA420C0A1}"/>
              </a:ext>
            </a:extLst>
          </p:cNvPr>
          <p:cNvSpPr>
            <a:spLocks noGrp="1"/>
          </p:cNvSpPr>
          <p:nvPr>
            <p:ph type="title"/>
          </p:nvPr>
        </p:nvSpPr>
        <p:spPr>
          <a:xfrm>
            <a:off x="700087" y="909638"/>
            <a:ext cx="10691813" cy="1155618"/>
          </a:xfrm>
        </p:spPr>
        <p:txBody>
          <a:bodyPr>
            <a:normAutofit/>
          </a:bodyPr>
          <a:lstStyle/>
          <a:p>
            <a:pPr algn="ctr"/>
            <a:r>
              <a:rPr lang="en-CA" b="1" u="sng" dirty="0">
                <a:latin typeface="Algerian" panose="04020705040A02060702" pitchFamily="82" charset="0"/>
              </a:rPr>
              <a:t>Overview</a:t>
            </a:r>
          </a:p>
        </p:txBody>
      </p:sp>
      <p:graphicFrame>
        <p:nvGraphicFramePr>
          <p:cNvPr id="8" name="Content Placeholder 2">
            <a:extLst>
              <a:ext uri="{FF2B5EF4-FFF2-40B4-BE49-F238E27FC236}">
                <a16:creationId xmlns:a16="http://schemas.microsoft.com/office/drawing/2014/main" id="{A1CB7FE5-681E-FED4-3A08-F6A0723FB594}"/>
              </a:ext>
            </a:extLst>
          </p:cNvPr>
          <p:cNvGraphicFramePr>
            <a:graphicFrameLocks noGrp="1"/>
          </p:cNvGraphicFramePr>
          <p:nvPr>
            <p:ph idx="1"/>
            <p:extLst>
              <p:ext uri="{D42A27DB-BD31-4B8C-83A1-F6EECF244321}">
                <p14:modId xmlns:p14="http://schemas.microsoft.com/office/powerpoint/2010/main" val="2335217683"/>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07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F6645-744A-D001-C77D-585DD0EC790E}"/>
              </a:ext>
            </a:extLst>
          </p:cNvPr>
          <p:cNvSpPr>
            <a:spLocks noGrp="1"/>
          </p:cNvSpPr>
          <p:nvPr>
            <p:ph type="title"/>
          </p:nvPr>
        </p:nvSpPr>
        <p:spPr>
          <a:xfrm>
            <a:off x="700088" y="909637"/>
            <a:ext cx="6400800" cy="1362073"/>
          </a:xfrm>
        </p:spPr>
        <p:txBody>
          <a:bodyPr>
            <a:normAutofit/>
          </a:bodyPr>
          <a:lstStyle/>
          <a:p>
            <a:r>
              <a:rPr lang="en-CA" b="1" u="sng" dirty="0">
                <a:latin typeface="Algerian" panose="04020705040A02060702" pitchFamily="82" charset="0"/>
              </a:rPr>
              <a:t>INTRODUCTION</a:t>
            </a:r>
          </a:p>
        </p:txBody>
      </p:sp>
      <p:cxnSp>
        <p:nvCxnSpPr>
          <p:cNvPr id="19" name="Straight Connector 18">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597005-9899-8902-718E-76BE7E41DCBE}"/>
              </a:ext>
            </a:extLst>
          </p:cNvPr>
          <p:cNvSpPr>
            <a:spLocks noGrp="1"/>
          </p:cNvSpPr>
          <p:nvPr>
            <p:ph idx="1"/>
          </p:nvPr>
        </p:nvSpPr>
        <p:spPr>
          <a:xfrm>
            <a:off x="700087" y="1897631"/>
            <a:ext cx="7047731" cy="4236461"/>
          </a:xfrm>
        </p:spPr>
        <p:txBody>
          <a:bodyPr>
            <a:normAutofit/>
          </a:bodyPr>
          <a:lstStyle/>
          <a:p>
            <a:pPr>
              <a:lnSpc>
                <a:spcPct val="100000"/>
              </a:lnSpc>
            </a:pPr>
            <a:r>
              <a:rPr lang="en-US" sz="1700" b="1" i="1"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Brief introduction to the project</a:t>
            </a:r>
            <a:r>
              <a:rPr lang="en-US" sz="1700" dirty="0">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Our project focuses on predicting house rent prices using machine learning models. By leveraging various explanatory variables related to residential houses, we aim to develop a model that accurately estimates rent prices.</a:t>
            </a:r>
          </a:p>
          <a:p>
            <a:pPr>
              <a:lnSpc>
                <a:spcPct val="100000"/>
              </a:lnSpc>
            </a:pPr>
            <a:r>
              <a:rPr lang="en-US" sz="1700" b="1" i="1"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Objectives of the project</a:t>
            </a:r>
            <a:r>
              <a:rPr lang="en-US" sz="1700" b="0" i="1"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The primary objective of our project is to minimize the difference between the actual rent prices and the prices estimated by our machine learning model. This involves training the model on historical data and evaluating its performance using relevant metrics.</a:t>
            </a:r>
          </a:p>
          <a:p>
            <a:pPr>
              <a:lnSpc>
                <a:spcPct val="100000"/>
              </a:lnSpc>
            </a:pPr>
            <a:r>
              <a:rPr lang="en-US" sz="1700" b="1" i="1"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Importance of predicting house rent prices accurately</a:t>
            </a:r>
            <a:r>
              <a:rPr lang="en-US" sz="1700" b="0" i="1"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Accurately predicting house rent prices has significant implications for both landlords and tenants. Landlords can set competitive rental rates to maximize their returns, while tenants can make informed decisions about their housing choices based on fair market prices. Additionally, accurate rent price predictions contribute to a more efficient and transparent rental market.</a:t>
            </a:r>
          </a:p>
          <a:p>
            <a:pPr>
              <a:lnSpc>
                <a:spcPct val="100000"/>
              </a:lnSpc>
            </a:pPr>
            <a:endParaRPr lang="en-CA" sz="1700" dirty="0"/>
          </a:p>
        </p:txBody>
      </p:sp>
      <p:pic>
        <p:nvPicPr>
          <p:cNvPr id="20" name="Graphic 19" descr="House">
            <a:extLst>
              <a:ext uri="{FF2B5EF4-FFF2-40B4-BE49-F238E27FC236}">
                <a16:creationId xmlns:a16="http://schemas.microsoft.com/office/drawing/2014/main" id="{5AC4B9E6-304D-1484-AD05-6EF44A3E38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7920" y="2015073"/>
            <a:ext cx="3903980" cy="3903980"/>
          </a:xfrm>
          <a:prstGeom prst="rect">
            <a:avLst/>
          </a:prstGeom>
        </p:spPr>
      </p:pic>
      <p:cxnSp>
        <p:nvCxnSpPr>
          <p:cNvPr id="17" name="Straight Connector 16">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45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E0F8C-EF1C-9BEE-B123-C3074436F379}"/>
              </a:ext>
            </a:extLst>
          </p:cNvPr>
          <p:cNvSpPr>
            <a:spLocks noGrp="1"/>
          </p:cNvSpPr>
          <p:nvPr>
            <p:ph type="title"/>
          </p:nvPr>
        </p:nvSpPr>
        <p:spPr>
          <a:xfrm>
            <a:off x="700088" y="909637"/>
            <a:ext cx="6400800" cy="1362073"/>
          </a:xfrm>
        </p:spPr>
        <p:txBody>
          <a:bodyPr>
            <a:normAutofit/>
          </a:bodyPr>
          <a:lstStyle/>
          <a:p>
            <a:r>
              <a:rPr lang="en-CA" b="1" u="sng" dirty="0">
                <a:latin typeface="Algerian" panose="04020705040A02060702" pitchFamily="82" charset="0"/>
              </a:rPr>
              <a:t>DATASET OVERVIEW</a:t>
            </a:r>
          </a:p>
        </p:txBody>
      </p:sp>
      <p:cxnSp>
        <p:nvCxnSpPr>
          <p:cNvPr id="15" name="Straight Connector 14">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5D4347-4420-E6F4-2B39-ABFA30D3E17D}"/>
              </a:ext>
            </a:extLst>
          </p:cNvPr>
          <p:cNvSpPr>
            <a:spLocks noGrp="1"/>
          </p:cNvSpPr>
          <p:nvPr>
            <p:ph idx="1"/>
          </p:nvPr>
        </p:nvSpPr>
        <p:spPr>
          <a:xfrm>
            <a:off x="700088" y="1858298"/>
            <a:ext cx="6400800" cy="4117512"/>
          </a:xfrm>
        </p:spPr>
        <p:txBody>
          <a:bodyPr>
            <a:normAutofit/>
          </a:bodyPr>
          <a:lstStyle/>
          <a:p>
            <a:pPr>
              <a:lnSpc>
                <a:spcPct val="100000"/>
              </a:lnSpc>
            </a:pPr>
            <a:r>
              <a:rPr lang="en-US" sz="1700" b="1" i="1"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Source of the dataset:</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The dataset used in our project is sourced from Kaggle. It consists of various attributes describing residential properties, along with their corresponding rent prices.</a:t>
            </a:r>
          </a:p>
          <a:p>
            <a:pPr>
              <a:lnSpc>
                <a:spcPct val="100000"/>
              </a:lnSpc>
            </a:pPr>
            <a:r>
              <a:rPr lang="en-US" sz="1700" b="1" i="1"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Number of features:</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The dataset comprises a total </a:t>
            </a:r>
            <a:r>
              <a:rPr lang="en-US" sz="17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of 30,000 rows and 22 </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features, including both numerical and categorical variables. These features capture different aspects of residential properties, such as size, location, amenities, and more.</a:t>
            </a:r>
          </a:p>
          <a:p>
            <a:pPr>
              <a:lnSpc>
                <a:spcPct val="100000"/>
              </a:lnSpc>
            </a:pPr>
            <a:r>
              <a:rPr lang="en-US" sz="1700" b="1" i="1"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Target variable (Rent Price):</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The variable we aim to predict is the rent price of the houses. This variable serves as the focal point of our machine learning modeling efforts.</a:t>
            </a:r>
          </a:p>
          <a:p>
            <a:pPr>
              <a:lnSpc>
                <a:spcPct val="100000"/>
              </a:lnSpc>
            </a:pPr>
            <a:endParaRPr lang="en-CA" sz="17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Graphic 9" descr="Market">
            <a:extLst>
              <a:ext uri="{FF2B5EF4-FFF2-40B4-BE49-F238E27FC236}">
                <a16:creationId xmlns:a16="http://schemas.microsoft.com/office/drawing/2014/main" id="{AE91BD0E-EEE5-FCAB-71E7-6A3C3349A6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7920" y="2015073"/>
            <a:ext cx="3903980" cy="3903980"/>
          </a:xfrm>
          <a:prstGeom prst="rect">
            <a:avLst/>
          </a:prstGeom>
        </p:spPr>
      </p:pic>
      <p:cxnSp>
        <p:nvCxnSpPr>
          <p:cNvPr id="17" name="Straight Connector 16">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5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descr="Magnifying glass showing decling performance">
            <a:extLst>
              <a:ext uri="{FF2B5EF4-FFF2-40B4-BE49-F238E27FC236}">
                <a16:creationId xmlns:a16="http://schemas.microsoft.com/office/drawing/2014/main" id="{DFB890C9-1ED5-4379-A578-28D2F4ADDC86}"/>
              </a:ext>
            </a:extLst>
          </p:cNvPr>
          <p:cNvPicPr>
            <a:picLocks noChangeAspect="1"/>
          </p:cNvPicPr>
          <p:nvPr/>
        </p:nvPicPr>
        <p:blipFill rotWithShape="1">
          <a:blip r:embed="rId3"/>
          <a:srcRect l="12023" r="42586" b="-2"/>
          <a:stretch/>
        </p:blipFill>
        <p:spPr>
          <a:xfrm>
            <a:off x="20" y="-1"/>
            <a:ext cx="4663420" cy="6858001"/>
          </a:xfrm>
          <a:prstGeom prst="rect">
            <a:avLst/>
          </a:prstGeom>
        </p:spPr>
      </p:pic>
      <p:sp>
        <p:nvSpPr>
          <p:cNvPr id="2" name="Title 1">
            <a:extLst>
              <a:ext uri="{FF2B5EF4-FFF2-40B4-BE49-F238E27FC236}">
                <a16:creationId xmlns:a16="http://schemas.microsoft.com/office/drawing/2014/main" id="{D6A939D7-BE43-B990-00E7-78FB45F01BA6}"/>
              </a:ext>
            </a:extLst>
          </p:cNvPr>
          <p:cNvSpPr>
            <a:spLocks noGrp="1"/>
          </p:cNvSpPr>
          <p:nvPr>
            <p:ph type="title"/>
          </p:nvPr>
        </p:nvSpPr>
        <p:spPr>
          <a:xfrm>
            <a:off x="5248656" y="722376"/>
            <a:ext cx="6236208" cy="1214577"/>
          </a:xfrm>
        </p:spPr>
        <p:txBody>
          <a:bodyPr>
            <a:normAutofit/>
          </a:bodyPr>
          <a:lstStyle/>
          <a:p>
            <a:r>
              <a:rPr lang="en-CA" b="1" u="sng" dirty="0">
                <a:latin typeface="Algerian" panose="04020705040A02060702" pitchFamily="82" charset="0"/>
              </a:rPr>
              <a:t>Data preprocessing</a:t>
            </a:r>
          </a:p>
        </p:txBody>
      </p:sp>
      <p:sp>
        <p:nvSpPr>
          <p:cNvPr id="3" name="Content Placeholder 2">
            <a:extLst>
              <a:ext uri="{FF2B5EF4-FFF2-40B4-BE49-F238E27FC236}">
                <a16:creationId xmlns:a16="http://schemas.microsoft.com/office/drawing/2014/main" id="{5F892B44-437B-4884-A335-D31349D76149}"/>
              </a:ext>
            </a:extLst>
          </p:cNvPr>
          <p:cNvSpPr>
            <a:spLocks noGrp="1"/>
          </p:cNvSpPr>
          <p:nvPr>
            <p:ph idx="1"/>
          </p:nvPr>
        </p:nvSpPr>
        <p:spPr>
          <a:xfrm>
            <a:off x="5248656" y="1838632"/>
            <a:ext cx="6236208" cy="4324424"/>
          </a:xfrm>
        </p:spPr>
        <p:txBody>
          <a:bodyPr>
            <a:noAutofit/>
          </a:bodyPr>
          <a:lstStyle/>
          <a:p>
            <a:pPr>
              <a:lnSpc>
                <a:spcPct val="100000"/>
              </a:lnSpc>
            </a:pP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In this step, we prepared the dataset for analysis by addressing missing values and outliers:</a:t>
            </a:r>
          </a:p>
          <a:p>
            <a:pPr>
              <a:lnSpc>
                <a:spcPct val="100000"/>
              </a:lnSpc>
              <a:buFont typeface="Arial" panose="020B0604020202020204" pitchFamily="34" charset="0"/>
              <a:buChar char="•"/>
            </a:pP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Missing value imputation:</a:t>
            </a:r>
          </a:p>
          <a:p>
            <a:pPr marL="742950" lvl="1" indent="-285750">
              <a:lnSpc>
                <a:spcPct val="100000"/>
              </a:lnSpc>
              <a:buFont typeface="Arial" panose="020B0604020202020204" pitchFamily="34" charset="0"/>
              <a:buChar char="•"/>
            </a:pP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Parking options and laundry options were filled with the mode value of the respective house type.</a:t>
            </a:r>
          </a:p>
          <a:p>
            <a:pPr marL="742950" lvl="1" indent="-285750">
              <a:lnSpc>
                <a:spcPct val="100000"/>
              </a:lnSpc>
              <a:buFont typeface="Arial" panose="020B0604020202020204" pitchFamily="34" charset="0"/>
              <a:buChar char="•"/>
            </a:pP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Latitude and longitude were filled with the mode values of respective house regions.</a:t>
            </a:r>
          </a:p>
          <a:p>
            <a:pPr marL="742950" lvl="1" indent="-285750">
              <a:lnSpc>
                <a:spcPct val="100000"/>
              </a:lnSpc>
              <a:buFont typeface="Arial" panose="020B0604020202020204" pitchFamily="34" charset="0"/>
              <a:buChar char="•"/>
            </a:pP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Records with missing state and description were dropped.</a:t>
            </a:r>
          </a:p>
          <a:p>
            <a:pPr>
              <a:lnSpc>
                <a:spcPct val="100000"/>
              </a:lnSpc>
              <a:buFont typeface="Arial" panose="020B0604020202020204" pitchFamily="34" charset="0"/>
              <a:buChar char="•"/>
            </a:pP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Outlier removal using interquartile range technique.</a:t>
            </a:r>
          </a:p>
          <a:p>
            <a:pPr>
              <a:lnSpc>
                <a:spcPct val="100000"/>
              </a:lnSpc>
              <a:buFont typeface="Arial" panose="020B0604020202020204" pitchFamily="34" charset="0"/>
              <a:buChar char="•"/>
            </a:pP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Log transformation applied to skewed numerical variables to improve distributional properties.</a:t>
            </a:r>
          </a:p>
        </p:txBody>
      </p:sp>
    </p:spTree>
    <p:extLst>
      <p:ext uri="{BB962C8B-B14F-4D97-AF65-F5344CB8AC3E}">
        <p14:creationId xmlns:p14="http://schemas.microsoft.com/office/powerpoint/2010/main" val="86384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27A1A-EE20-7C5C-E5D5-F07002B80A59}"/>
              </a:ext>
            </a:extLst>
          </p:cNvPr>
          <p:cNvSpPr>
            <a:spLocks noGrp="1"/>
          </p:cNvSpPr>
          <p:nvPr>
            <p:ph type="title"/>
          </p:nvPr>
        </p:nvSpPr>
        <p:spPr>
          <a:xfrm>
            <a:off x="704088" y="555712"/>
            <a:ext cx="4218435" cy="2390687"/>
          </a:xfrm>
        </p:spPr>
        <p:txBody>
          <a:bodyPr>
            <a:normAutofit/>
          </a:bodyPr>
          <a:lstStyle/>
          <a:p>
            <a:r>
              <a:rPr lang="en-CA" b="1" i="0" u="sng" dirty="0">
                <a:effectLst/>
                <a:highlight>
                  <a:srgbClr val="FFFFFF"/>
                </a:highlight>
                <a:latin typeface="Algerian" panose="04020705040A02060702" pitchFamily="82" charset="0"/>
              </a:rPr>
              <a:t>Exploratory Data Analysis (EDA)</a:t>
            </a:r>
            <a:endParaRPr lang="en-CA" b="1" u="sng" dirty="0">
              <a:latin typeface="Algerian" panose="04020705040A02060702" pitchFamily="82" charset="0"/>
            </a:endParaRPr>
          </a:p>
        </p:txBody>
      </p:sp>
      <p:pic>
        <p:nvPicPr>
          <p:cNvPr id="7" name="Graphic 6" descr="Statistics">
            <a:extLst>
              <a:ext uri="{FF2B5EF4-FFF2-40B4-BE49-F238E27FC236}">
                <a16:creationId xmlns:a16="http://schemas.microsoft.com/office/drawing/2014/main" id="{64088A03-E957-7224-B570-5894D5A561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0476" y="3210560"/>
            <a:ext cx="2959568" cy="2959568"/>
          </a:xfrm>
          <a:prstGeom prst="rect">
            <a:avLst/>
          </a:prstGeom>
        </p:spPr>
      </p:pic>
      <p:cxnSp>
        <p:nvCxnSpPr>
          <p:cNvPr id="12" name="Straight Connector 11">
            <a:extLst>
              <a:ext uri="{FF2B5EF4-FFF2-40B4-BE49-F238E27FC236}">
                <a16:creationId xmlns:a16="http://schemas.microsoft.com/office/drawing/2014/main" id="{40ADC89C-EB4E-4AA5-ABBD-448BEC5FA3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255110" y="723900"/>
            <a:ext cx="0" cy="5449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CAA08D-6916-5E9E-88B6-194202E4BA5A}"/>
              </a:ext>
            </a:extLst>
          </p:cNvPr>
          <p:cNvSpPr>
            <a:spLocks noGrp="1"/>
          </p:cNvSpPr>
          <p:nvPr>
            <p:ph idx="1"/>
          </p:nvPr>
        </p:nvSpPr>
        <p:spPr>
          <a:xfrm>
            <a:off x="5576418" y="555712"/>
            <a:ext cx="5916168" cy="5614416"/>
          </a:xfrm>
        </p:spPr>
        <p:txBody>
          <a:bodyPr>
            <a:normAutofit fontScale="92500" lnSpcReduction="20000"/>
          </a:bodyPr>
          <a:lstStyle/>
          <a:p>
            <a:pPr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Analyzing Numerical and Categorical Variables:</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Examining distributions, central tendency, and dispersion of numerical variables.</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Exploring frequency distributions and outliers in categorical variables.</a:t>
            </a:r>
          </a:p>
          <a:p>
            <a:pPr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Exploring Relationships Between Features:</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Visualizing interactions through scatter plots and stacked bar charts.</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Understanding dependencies and correlations among variables.</a:t>
            </a:r>
          </a:p>
          <a:p>
            <a:pPr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Identifying Potential Trends and Anomalies:</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Detecting trends, patterns, and anomalies through visualization and statistical analysis.</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Uncovering underlying data structures and inconsistencies.</a:t>
            </a:r>
          </a:p>
          <a:p>
            <a:pPr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Preparing for Subsequent Tasks:</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Selecting relevant features and preprocessing steps.</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Validating assumptions and guiding modeling efforts.</a:t>
            </a:r>
          </a:p>
        </p:txBody>
      </p:sp>
    </p:spTree>
    <p:extLst>
      <p:ext uri="{BB962C8B-B14F-4D97-AF65-F5344CB8AC3E}">
        <p14:creationId xmlns:p14="http://schemas.microsoft.com/office/powerpoint/2010/main" val="27000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C896A13E-5C9D-4C6C-B52D-A2C74DEFC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77EC18D-D906-921C-AAA6-8269C5DDF1B9}"/>
              </a:ext>
            </a:extLst>
          </p:cNvPr>
          <p:cNvSpPr>
            <a:spLocks noGrp="1"/>
          </p:cNvSpPr>
          <p:nvPr>
            <p:ph type="title"/>
          </p:nvPr>
        </p:nvSpPr>
        <p:spPr>
          <a:xfrm>
            <a:off x="700088" y="909638"/>
            <a:ext cx="3968166" cy="1316736"/>
          </a:xfrm>
        </p:spPr>
        <p:txBody>
          <a:bodyPr>
            <a:normAutofit/>
          </a:bodyPr>
          <a:lstStyle/>
          <a:p>
            <a:r>
              <a:rPr lang="en-CA" b="1" u="sng" dirty="0">
                <a:latin typeface="Algerian" panose="04020705040A02060702" pitchFamily="82" charset="0"/>
              </a:rPr>
              <a:t>Visualization</a:t>
            </a:r>
          </a:p>
        </p:txBody>
      </p:sp>
      <p:sp>
        <p:nvSpPr>
          <p:cNvPr id="3" name="Content Placeholder 2">
            <a:extLst>
              <a:ext uri="{FF2B5EF4-FFF2-40B4-BE49-F238E27FC236}">
                <a16:creationId xmlns:a16="http://schemas.microsoft.com/office/drawing/2014/main" id="{59D95537-F124-8F69-343C-896F795DFECE}"/>
              </a:ext>
            </a:extLst>
          </p:cNvPr>
          <p:cNvSpPr>
            <a:spLocks noGrp="1"/>
          </p:cNvSpPr>
          <p:nvPr>
            <p:ph idx="1"/>
          </p:nvPr>
        </p:nvSpPr>
        <p:spPr>
          <a:xfrm>
            <a:off x="700087" y="2226374"/>
            <a:ext cx="3968166" cy="4020250"/>
          </a:xfrm>
        </p:spPr>
        <p:txBody>
          <a:bodyPr>
            <a:normAutofit/>
          </a:bodyPr>
          <a:lstStyle/>
          <a:p>
            <a:pPr marL="0" indent="0">
              <a:buNone/>
            </a:pPr>
            <a:r>
              <a:rPr lang="en-CA" sz="1700" b="1" u="sng" dirty="0">
                <a:latin typeface="Calibri" panose="020F0502020204030204" pitchFamily="34" charset="0"/>
                <a:ea typeface="Calibri" panose="020F0502020204030204" pitchFamily="34" charset="0"/>
                <a:cs typeface="Calibri" panose="020F0502020204030204" pitchFamily="34" charset="0"/>
              </a:rPr>
              <a:t>Bar Plot: </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Analyzes missing values in a variable, converts missingness to binary, then plots median price, compares missing vs. non-missing observations.</a:t>
            </a:r>
          </a:p>
          <a:p>
            <a:pPr>
              <a:buFont typeface="+mj-lt"/>
              <a:buAutoNum type="arabicPeriod"/>
            </a:pPr>
            <a:endParaRPr lang="en-CA"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endParaRPr lang="en-US"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CA"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A04C4FBA-22E5-8D7C-C2CB-6E16C50B038B}"/>
              </a:ext>
            </a:extLst>
          </p:cNvPr>
          <p:cNvPicPr>
            <a:picLocks noChangeAspect="1"/>
          </p:cNvPicPr>
          <p:nvPr/>
        </p:nvPicPr>
        <p:blipFill rotWithShape="1">
          <a:blip r:embed="rId3"/>
          <a:srcRect l="1616" r="8203" b="2"/>
          <a:stretch/>
        </p:blipFill>
        <p:spPr>
          <a:xfrm>
            <a:off x="5245485" y="723901"/>
            <a:ext cx="3032979" cy="2160817"/>
          </a:xfrm>
          <a:prstGeom prst="rect">
            <a:avLst/>
          </a:prstGeom>
        </p:spPr>
      </p:pic>
      <p:pic>
        <p:nvPicPr>
          <p:cNvPr id="17" name="Picture 16">
            <a:extLst>
              <a:ext uri="{FF2B5EF4-FFF2-40B4-BE49-F238E27FC236}">
                <a16:creationId xmlns:a16="http://schemas.microsoft.com/office/drawing/2014/main" id="{3602DC0D-8372-7051-8F41-A2EBEFB7FCD3}"/>
              </a:ext>
            </a:extLst>
          </p:cNvPr>
          <p:cNvPicPr>
            <a:picLocks noChangeAspect="1"/>
          </p:cNvPicPr>
          <p:nvPr/>
        </p:nvPicPr>
        <p:blipFill rotWithShape="1">
          <a:blip r:embed="rId4"/>
          <a:srcRect l="15777" r="21713" b="-4"/>
          <a:stretch/>
        </p:blipFill>
        <p:spPr>
          <a:xfrm>
            <a:off x="5245485" y="3047999"/>
            <a:ext cx="3032979" cy="3105404"/>
          </a:xfrm>
          <a:prstGeom prst="rect">
            <a:avLst/>
          </a:prstGeom>
        </p:spPr>
      </p:pic>
      <p:pic>
        <p:nvPicPr>
          <p:cNvPr id="15" name="Picture 14">
            <a:extLst>
              <a:ext uri="{FF2B5EF4-FFF2-40B4-BE49-F238E27FC236}">
                <a16:creationId xmlns:a16="http://schemas.microsoft.com/office/drawing/2014/main" id="{EB776D4D-9BD2-560F-7AF1-ECE950862762}"/>
              </a:ext>
            </a:extLst>
          </p:cNvPr>
          <p:cNvPicPr>
            <a:picLocks noChangeAspect="1"/>
          </p:cNvPicPr>
          <p:nvPr/>
        </p:nvPicPr>
        <p:blipFill rotWithShape="1">
          <a:blip r:embed="rId5"/>
          <a:srcRect l="15892" r="22662" b="-1"/>
          <a:stretch/>
        </p:blipFill>
        <p:spPr>
          <a:xfrm>
            <a:off x="8416670" y="723900"/>
            <a:ext cx="3032979" cy="3159067"/>
          </a:xfrm>
          <a:prstGeom prst="rect">
            <a:avLst/>
          </a:prstGeom>
        </p:spPr>
      </p:pic>
      <p:pic>
        <p:nvPicPr>
          <p:cNvPr id="13" name="Picture 12">
            <a:extLst>
              <a:ext uri="{FF2B5EF4-FFF2-40B4-BE49-F238E27FC236}">
                <a16:creationId xmlns:a16="http://schemas.microsoft.com/office/drawing/2014/main" id="{980335A3-7A32-58C0-A56F-1CCFA60EC337}"/>
              </a:ext>
            </a:extLst>
          </p:cNvPr>
          <p:cNvPicPr>
            <a:picLocks noChangeAspect="1"/>
          </p:cNvPicPr>
          <p:nvPr/>
        </p:nvPicPr>
        <p:blipFill rotWithShape="1">
          <a:blip r:embed="rId6"/>
          <a:srcRect l="1762" r="6474" b="4"/>
          <a:stretch/>
        </p:blipFill>
        <p:spPr>
          <a:xfrm>
            <a:off x="8416670" y="4038152"/>
            <a:ext cx="3032979" cy="2115252"/>
          </a:xfrm>
          <a:prstGeom prst="rect">
            <a:avLst/>
          </a:prstGeom>
        </p:spPr>
      </p:pic>
    </p:spTree>
    <p:extLst>
      <p:ext uri="{BB962C8B-B14F-4D97-AF65-F5344CB8AC3E}">
        <p14:creationId xmlns:p14="http://schemas.microsoft.com/office/powerpoint/2010/main" val="170717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3448B97-CA37-E625-6255-86E1B2D9C526}"/>
              </a:ext>
            </a:extLst>
          </p:cNvPr>
          <p:cNvPicPr>
            <a:picLocks noChangeAspect="1"/>
          </p:cNvPicPr>
          <p:nvPr/>
        </p:nvPicPr>
        <p:blipFill rotWithShape="1">
          <a:blip r:embed="rId2"/>
          <a:srcRect r="-3" b="204"/>
          <a:stretch/>
        </p:blipFill>
        <p:spPr>
          <a:xfrm>
            <a:off x="20" y="10"/>
            <a:ext cx="5686740" cy="6857990"/>
          </a:xfrm>
          <a:prstGeom prst="rect">
            <a:avLst/>
          </a:prstGeom>
        </p:spPr>
      </p:pic>
      <p:sp>
        <p:nvSpPr>
          <p:cNvPr id="3" name="Content Placeholder 2">
            <a:extLst>
              <a:ext uri="{FF2B5EF4-FFF2-40B4-BE49-F238E27FC236}">
                <a16:creationId xmlns:a16="http://schemas.microsoft.com/office/drawing/2014/main" id="{ED671741-98AF-82D8-9387-E46F962CABFB}"/>
              </a:ext>
            </a:extLst>
          </p:cNvPr>
          <p:cNvSpPr>
            <a:spLocks noGrp="1"/>
          </p:cNvSpPr>
          <p:nvPr>
            <p:ph idx="1"/>
          </p:nvPr>
        </p:nvSpPr>
        <p:spPr>
          <a:xfrm>
            <a:off x="6290838" y="1356853"/>
            <a:ext cx="5201121" cy="1868128"/>
          </a:xfrm>
        </p:spPr>
        <p:txBody>
          <a:bodyPr>
            <a:normAutofit/>
          </a:bodyPr>
          <a:lstStyle/>
          <a:p>
            <a:pPr marL="0" indent="0">
              <a:buNone/>
            </a:pPr>
            <a:r>
              <a:rPr lang="en-CA" b="1" i="0" u="sng" dirty="0">
                <a:effectLst/>
                <a:highlight>
                  <a:srgbClr val="FFFFFF"/>
                </a:highlight>
                <a:latin typeface="Söhne"/>
              </a:rPr>
              <a:t>Heat Map of Missing Data: </a:t>
            </a:r>
            <a:r>
              <a:rPr lang="en-CA" b="0" i="0" dirty="0">
                <a:effectLst/>
                <a:highlight>
                  <a:srgbClr val="FFFFFF"/>
                </a:highlight>
                <a:latin typeface="Söhne"/>
              </a:rPr>
              <a:t>displays missing values in dataset, darker shades indicate higher missingness, guides data preprocessing strategies.</a:t>
            </a:r>
          </a:p>
          <a:p>
            <a:pPr marL="0" indent="0">
              <a:buNone/>
            </a:pPr>
            <a:endParaRPr lang="en-CA" b="0" i="0" dirty="0">
              <a:effectLst/>
              <a:highlight>
                <a:srgbClr val="FFFFFF"/>
              </a:highlight>
              <a:latin typeface="Söhne"/>
            </a:endParaRPr>
          </a:p>
          <a:p>
            <a:endParaRPr lang="en-CA" dirty="0"/>
          </a:p>
        </p:txBody>
      </p:sp>
      <p:pic>
        <p:nvPicPr>
          <p:cNvPr id="10" name="Picture 9" descr="A sign on a pole in front of a row of houses&#10;&#10;Description automatically generated">
            <a:extLst>
              <a:ext uri="{FF2B5EF4-FFF2-40B4-BE49-F238E27FC236}">
                <a16:creationId xmlns:a16="http://schemas.microsoft.com/office/drawing/2014/main" id="{C533FBAB-CA0C-05F1-5E15-96225D4941AE}"/>
              </a:ext>
            </a:extLst>
          </p:cNvPr>
          <p:cNvPicPr>
            <a:picLocks noChangeAspect="1"/>
          </p:cNvPicPr>
          <p:nvPr/>
        </p:nvPicPr>
        <p:blipFill>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04155" y="2969342"/>
            <a:ext cx="5525730" cy="2762864"/>
          </a:xfrm>
          <a:prstGeom prst="rect">
            <a:avLst/>
          </a:prstGeom>
        </p:spPr>
      </p:pic>
    </p:spTree>
    <p:extLst>
      <p:ext uri="{BB962C8B-B14F-4D97-AF65-F5344CB8AC3E}">
        <p14:creationId xmlns:p14="http://schemas.microsoft.com/office/powerpoint/2010/main" val="345231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C41F2F-D9DB-CBFA-66E3-7BFA2405592F}"/>
              </a:ext>
            </a:extLst>
          </p:cNvPr>
          <p:cNvSpPr>
            <a:spLocks noGrp="1"/>
          </p:cNvSpPr>
          <p:nvPr>
            <p:ph idx="1"/>
          </p:nvPr>
        </p:nvSpPr>
        <p:spPr>
          <a:xfrm>
            <a:off x="700088" y="993060"/>
            <a:ext cx="5958216" cy="4955301"/>
          </a:xfrm>
        </p:spPr>
        <p:txBody>
          <a:bodyPr>
            <a:normAutofit/>
          </a:bodyPr>
          <a:lstStyle/>
          <a:p>
            <a:pPr marL="0" indent="0">
              <a:lnSpc>
                <a:spcPct val="100000"/>
              </a:lnSpc>
              <a:buNone/>
            </a:pPr>
            <a:r>
              <a:rPr lang="en-US" sz="1700" b="1"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Shapely Geometry for Geospatial Visualization: </a:t>
            </a:r>
            <a:r>
              <a:rPr lang="en-CA"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Utilizes Shapely to create point geometries from latitude and longitude, </a:t>
            </a:r>
            <a:r>
              <a:rPr lang="en-CA" sz="17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GeoDataFrame</a:t>
            </a:r>
            <a:r>
              <a:rPr lang="en-CA"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overlayed on a world map using </a:t>
            </a:r>
            <a:r>
              <a:rPr lang="en-CA" sz="1700" b="0" i="0" dirty="0" err="1">
                <a:effectLst/>
                <a:highlight>
                  <a:srgbClr val="FFFFFF"/>
                </a:highlight>
                <a:latin typeface="Calibri" panose="020F0502020204030204" pitchFamily="34" charset="0"/>
                <a:ea typeface="Calibri" panose="020F0502020204030204" pitchFamily="34" charset="0"/>
                <a:cs typeface="Calibri" panose="020F0502020204030204" pitchFamily="34" charset="0"/>
              </a:rPr>
              <a:t>GeoPandas</a:t>
            </a:r>
            <a:r>
              <a:rPr lang="en-CA"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Red markers denote data points on the map, aiding spatial analysis.</a:t>
            </a:r>
          </a:p>
          <a:p>
            <a:pPr marL="0" indent="0">
              <a:lnSpc>
                <a:spcPct val="100000"/>
              </a:lnSpc>
              <a:buNone/>
            </a:pPr>
            <a:endParaRPr lang="en-CA" sz="1700"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CA"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CA"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CA" sz="1700"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CA"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CA" sz="1700" b="1" u="sng" dirty="0">
                <a:highlight>
                  <a:srgbClr val="FFFFFF"/>
                </a:highlight>
                <a:latin typeface="Calibri" panose="020F0502020204030204" pitchFamily="34" charset="0"/>
                <a:ea typeface="Calibri" panose="020F0502020204030204" pitchFamily="34" charset="0"/>
                <a:cs typeface="Calibri" panose="020F0502020204030204" pitchFamily="34" charset="0"/>
              </a:rPr>
              <a:t>Scatter Plot: </a:t>
            </a:r>
            <a:r>
              <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Scatter plot of latitude and longitude data, Provides spatial distribution insights, Adjusted alpha for data density, and limits for better visualization.</a:t>
            </a:r>
          </a:p>
          <a:p>
            <a:pPr marL="0" indent="0">
              <a:lnSpc>
                <a:spcPct val="100000"/>
              </a:lnSpc>
              <a:buNone/>
            </a:pPr>
            <a:endParaRPr lang="en-US" sz="17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CA" sz="1700" dirty="0"/>
          </a:p>
        </p:txBody>
      </p:sp>
      <p:pic>
        <p:nvPicPr>
          <p:cNvPr id="8" name="Picture 7">
            <a:extLst>
              <a:ext uri="{FF2B5EF4-FFF2-40B4-BE49-F238E27FC236}">
                <a16:creationId xmlns:a16="http://schemas.microsoft.com/office/drawing/2014/main" id="{F0D25B98-2993-FA8D-DCDE-376550D605EA}"/>
              </a:ext>
            </a:extLst>
          </p:cNvPr>
          <p:cNvPicPr>
            <a:picLocks noChangeAspect="1"/>
          </p:cNvPicPr>
          <p:nvPr/>
        </p:nvPicPr>
        <p:blipFill>
          <a:blip r:embed="rId2"/>
          <a:stretch>
            <a:fillRect/>
          </a:stretch>
        </p:blipFill>
        <p:spPr>
          <a:xfrm>
            <a:off x="6658304" y="3806623"/>
            <a:ext cx="4568312" cy="2596557"/>
          </a:xfrm>
          <a:prstGeom prst="rect">
            <a:avLst/>
          </a:prstGeom>
        </p:spPr>
      </p:pic>
      <p:cxnSp>
        <p:nvCxnSpPr>
          <p:cNvPr id="23" name="Straight Connector 22">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8731178-E0FD-6726-0773-946C457D8D1E}"/>
              </a:ext>
            </a:extLst>
          </p:cNvPr>
          <p:cNvPicPr>
            <a:picLocks noChangeAspect="1"/>
          </p:cNvPicPr>
          <p:nvPr/>
        </p:nvPicPr>
        <p:blipFill>
          <a:blip r:embed="rId3"/>
          <a:stretch>
            <a:fillRect/>
          </a:stretch>
        </p:blipFill>
        <p:spPr>
          <a:xfrm>
            <a:off x="6658304" y="802875"/>
            <a:ext cx="4568312" cy="2596552"/>
          </a:xfrm>
          <a:prstGeom prst="rect">
            <a:avLst/>
          </a:prstGeom>
        </p:spPr>
      </p:pic>
    </p:spTree>
    <p:extLst>
      <p:ext uri="{BB962C8B-B14F-4D97-AF65-F5344CB8AC3E}">
        <p14:creationId xmlns:p14="http://schemas.microsoft.com/office/powerpoint/2010/main" val="1306844011"/>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34261D"/>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1328</Words>
  <Application>Microsoft Office PowerPoint</Application>
  <PresentationFormat>Widescreen</PresentationFormat>
  <Paragraphs>97</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Aptos</vt:lpstr>
      <vt:lpstr>Arial</vt:lpstr>
      <vt:lpstr>Calibri</vt:lpstr>
      <vt:lpstr>Calisto MT</vt:lpstr>
      <vt:lpstr>Söhne</vt:lpstr>
      <vt:lpstr>Univers Condensed</vt:lpstr>
      <vt:lpstr>ChronicleVTI</vt:lpstr>
      <vt:lpstr>HOUSE RENT PRICE PREDICTION</vt:lpstr>
      <vt:lpstr>Overview</vt:lpstr>
      <vt:lpstr>INTRODUCTION</vt:lpstr>
      <vt:lpstr>DATASET OVERVIEW</vt:lpstr>
      <vt:lpstr>Data preprocessing</vt:lpstr>
      <vt:lpstr>Exploratory Data Analysis (EDA)</vt:lpstr>
      <vt:lpstr>Visualization</vt:lpstr>
      <vt:lpstr>PowerPoint Presentation</vt:lpstr>
      <vt:lpstr>PowerPoint Presentation</vt:lpstr>
      <vt:lpstr>PowerPoint Presentation</vt:lpstr>
      <vt:lpstr>Feature Correlation Heatmap</vt:lpstr>
      <vt:lpstr>Feature engineering</vt:lpstr>
      <vt:lpstr>PowerPoint Presentation</vt:lpstr>
      <vt:lpstr>Best Performing Model</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RENT PRICE PREDICTION</dc:title>
  <dc:creator>Namita Namita</dc:creator>
  <cp:lastModifiedBy>Namita Namita</cp:lastModifiedBy>
  <cp:revision>1</cp:revision>
  <dcterms:created xsi:type="dcterms:W3CDTF">2024-04-18T22:18:38Z</dcterms:created>
  <dcterms:modified xsi:type="dcterms:W3CDTF">2024-04-19T03:21:36Z</dcterms:modified>
</cp:coreProperties>
</file>