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Algerian" panose="04020705040A02060702" pitchFamily="82" charset="0"/>
      <p:regular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Trebuchet MS" panose="020B0603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ea3670eb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ea3670eb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ea3670eb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6ea3670eb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use-prices-advanced-regression-technique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toronto.edu/~delve/data/boston/bostonDetail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ctrTitle"/>
          </p:nvPr>
        </p:nvSpPr>
        <p:spPr>
          <a:xfrm>
            <a:off x="1507067" y="993422"/>
            <a:ext cx="7767000" cy="170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b="1" dirty="0"/>
              <a:t>House Price Prediction</a:t>
            </a:r>
            <a:endParaRPr dirty="0"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8663628" cy="2574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latin typeface="Algerian"/>
                <a:ea typeface="Algerian"/>
                <a:cs typeface="Algerian"/>
                <a:sym typeface="Algerian"/>
              </a:rPr>
              <a:t>GROUP MEMBERS</a:t>
            </a: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Aleena </a:t>
            </a:r>
            <a:r>
              <a:rPr lang="en-US" dirty="0" err="1"/>
              <a:t>binoy</a:t>
            </a: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Archana Vijayan</a:t>
            </a: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Bhavneet</a:t>
            </a: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Namita</a:t>
            </a: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Sharan Sara </a:t>
            </a:r>
            <a:r>
              <a:rPr lang="en-US" dirty="0" err="1"/>
              <a:t>Shaji</a:t>
            </a: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body" idx="1"/>
          </p:nvPr>
        </p:nvSpPr>
        <p:spPr>
          <a:xfrm>
            <a:off x="677325" y="688622"/>
            <a:ext cx="8596800" cy="535278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Outlier Removal using Interquartile Range (IQR) Method</a:t>
            </a:r>
            <a:endParaRPr sz="1400" b="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plot illustrates the relationship between '</a:t>
            </a:r>
            <a:r>
              <a:rPr lang="en-US" sz="1400" dirty="0" err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LotArea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 and '</a:t>
            </a:r>
            <a:r>
              <a:rPr lang="en-US" sz="1400" dirty="0" err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SalePrice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 after removing outliers, providing a clearer understanding of the data distribution.</a:t>
            </a:r>
            <a:endParaRPr sz="14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700" y="2694325"/>
            <a:ext cx="4337800" cy="35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Methodology:</a:t>
            </a:r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Algorithms Employed</a:t>
            </a:r>
            <a:r>
              <a:rPr lang="en-US" sz="1400"/>
              <a:t>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Linear Regression: Baseline model for predicting house prices based on linear relationships between features.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Random Forest Regressor: Ensemble learning technique that constructs multiple decision trees and aggregates their predictions for improved accuracy.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Methodology:</a:t>
            </a:r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25" algn="l" rtl="0"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US" sz="1900" b="1"/>
              <a:t>Justification for Chosen Methods</a:t>
            </a:r>
            <a:r>
              <a:rPr lang="en-US" sz="1500"/>
              <a:t>:</a:t>
            </a:r>
            <a:endParaRPr/>
          </a:p>
          <a:p>
            <a:pPr marL="742950" lvl="1" indent="-285775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700" b="1"/>
              <a:t>Linear Regression</a:t>
            </a:r>
            <a:r>
              <a:rPr lang="en-US" sz="1500"/>
              <a:t>:</a:t>
            </a:r>
            <a:endParaRPr/>
          </a:p>
          <a:p>
            <a:pPr marL="1143000" lvl="2" indent="-228625" algn="l" rtl="0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1500"/>
              <a:t>Simple and interpretable: Provides a clear understanding of the relationship between independent and dependent variables.</a:t>
            </a:r>
            <a:endParaRPr/>
          </a:p>
          <a:p>
            <a:pPr marL="1143000" lvl="2" indent="-228625" algn="l" rtl="0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1500"/>
              <a:t>Baseline model: Serves as a benchmark against which more complex models can be compared.</a:t>
            </a:r>
            <a:endParaRPr/>
          </a:p>
          <a:p>
            <a:pPr marL="1143000" lvl="2" indent="-228625" algn="l" rtl="0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1500"/>
              <a:t>Assumption of linearity: Useful for capturing linear relationships between predictors and house prices.</a:t>
            </a:r>
            <a:endParaRPr/>
          </a:p>
          <a:p>
            <a:pPr marL="742950" lvl="1" indent="-285775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700" b="1"/>
              <a:t>Random Forest Regression</a:t>
            </a:r>
            <a:r>
              <a:rPr lang="en-US" sz="1500"/>
              <a:t>:</a:t>
            </a:r>
            <a:endParaRPr/>
          </a:p>
          <a:p>
            <a:pPr marL="1143000" lvl="2" indent="-228625" algn="l" rtl="0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1500"/>
              <a:t>Non-linear relationships: Capable of capturing complex non-linear relationships between features and target variable.</a:t>
            </a:r>
            <a:endParaRPr/>
          </a:p>
          <a:p>
            <a:pPr marL="1143000" lvl="2" indent="-228625" algn="l" rtl="0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1500"/>
              <a:t>Robustness to outliers: Less sensitive to outliers compared to linear regression, making it suitable for datasets with noisy or irregular data points.</a:t>
            </a:r>
            <a:endParaRPr/>
          </a:p>
          <a:p>
            <a:pPr marL="1143000" lvl="2" indent="-228625" algn="l" rtl="0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1500"/>
              <a:t>Ensemble learning: Aggregates multiple decision trees to reduce overfitting and improve generalization performance.</a:t>
            </a:r>
            <a:endParaRPr/>
          </a:p>
          <a:p>
            <a:pPr marL="342900" lvl="0" indent="-258318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Model Training </a:t>
            </a:r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US" sz="1600" b="1" i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Data Splitting</a:t>
            </a:r>
            <a:r>
              <a:rPr lang="en-US" sz="1400" b="1" i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1400" b="0" i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 The dataset is split into features (X) and the target variable (Y), and further divided into training and testing sets using the train_test_split function from sklearn.model_selection.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US" sz="1600" b="1" i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Model Training</a:t>
            </a:r>
            <a:r>
              <a:rPr lang="en-US" sz="1400" b="1" i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1400" b="0" i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 Linear Regression and Random Forest Regression models are trained on the training data using fit() method.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US" sz="1600" b="1" i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Prediction</a:t>
            </a:r>
            <a:r>
              <a:rPr lang="en-US" sz="1400" b="1" i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1400" b="0" i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 The trained models are then used to make predictions on the test set (X_test).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US" sz="1600" b="1" i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Evaluation Metrics</a:t>
            </a:r>
            <a:r>
              <a:rPr lang="en-US" sz="1400" b="1" i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1400" b="0" i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 Various evaluation metrics, including MSE, R^2, and Explained Variance, are calculated for each model's predictions compared to the actual target values (Y_test).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US" sz="1600" b="1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Comparison</a:t>
            </a:r>
            <a:r>
              <a:rPr lang="en-US" sz="140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1400" b="0" i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Compared model performance based on evaluation metrics.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>
            <a:spLocks noGrp="1"/>
          </p:cNvSpPr>
          <p:nvPr>
            <p:ph type="title"/>
          </p:nvPr>
        </p:nvSpPr>
        <p:spPr>
          <a:xfrm>
            <a:off x="723234" y="563775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</a:t>
            </a:r>
            <a:endParaRPr/>
          </a:p>
        </p:txBody>
      </p:sp>
      <p:sp>
        <p:nvSpPr>
          <p:cNvPr id="225" name="Google Shape;225;p31"/>
          <p:cNvSpPr txBox="1">
            <a:spLocks noGrp="1"/>
          </p:cNvSpPr>
          <p:nvPr>
            <p:ph type="body" idx="1"/>
          </p:nvPr>
        </p:nvSpPr>
        <p:spPr>
          <a:xfrm>
            <a:off x="677325" y="2160601"/>
            <a:ext cx="8688600" cy="433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output of the evaluation suggests that for the given dataset and metrics: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-US" sz="1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Linear Regression performs better in terms of MSE.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-US" sz="1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Linear Regression performs better in terms of R^2 and Explained Variance.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suggests that the Linear Regression model might be better suited for this prediction task based on these evaluation metrics.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26" name="Google Shape;226;p31"/>
          <p:cNvPicPr preferRelativeResize="0"/>
          <p:nvPr/>
        </p:nvPicPr>
        <p:blipFill rotWithShape="1">
          <a:blip r:embed="rId3">
            <a:alphaModFix/>
          </a:blip>
          <a:srcRect b="31605"/>
          <a:stretch/>
        </p:blipFill>
        <p:spPr>
          <a:xfrm>
            <a:off x="5697349" y="3977350"/>
            <a:ext cx="2981977" cy="1441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Model Predictions</a:t>
            </a:r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body" idx="1"/>
          </p:nvPr>
        </p:nvSpPr>
        <p:spPr>
          <a:xfrm>
            <a:off x="677334" y="1603023"/>
            <a:ext cx="8596668" cy="298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US" sz="1600" b="1" i="0" dirty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Prediction</a:t>
            </a:r>
            <a:r>
              <a:rPr lang="en-US" sz="1400" b="0" i="0" dirty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dirty="0"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 b="0" i="0" dirty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The regression model predicts the sale prices ('</a:t>
            </a:r>
            <a:r>
              <a:rPr lang="en-US" sz="1400" b="0" i="0" dirty="0" err="1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SalePrice</a:t>
            </a:r>
            <a:r>
              <a:rPr lang="en-US" sz="1400" b="0" i="0" dirty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') for the test dataset using the 'predict' method. </a:t>
            </a:r>
            <a:endParaRPr sz="1400" dirty="0">
              <a:solidFill>
                <a:srgbClr val="0D0D0D"/>
              </a:solidFill>
            </a:endParaRPr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600" b="1" i="0" dirty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Submission </a:t>
            </a:r>
            <a:r>
              <a:rPr lang="en-US" sz="1600" b="1" i="0" dirty="0" err="1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DataFrame</a:t>
            </a:r>
            <a:r>
              <a:rPr lang="en-US" sz="1400" b="0" i="0" dirty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dirty="0"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 b="0" i="0" dirty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A new </a:t>
            </a:r>
            <a:r>
              <a:rPr lang="en-US" sz="1400" b="0" i="0" dirty="0" err="1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DataFrame</a:t>
            </a:r>
            <a:r>
              <a:rPr lang="en-US" sz="1400" b="0" i="0" dirty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 named 'sub' is created to store the predictions for submission. It consists of two columns: 'Id', which contains the identifiers for each data point in the test dataset, and '</a:t>
            </a:r>
            <a:r>
              <a:rPr lang="en-US" sz="1400" b="0" i="0" dirty="0" err="1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SalePrice</a:t>
            </a:r>
            <a:r>
              <a:rPr lang="en-US" sz="1400" b="0" i="0" dirty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', which contains the predicted sale prices.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US" sz="1600" b="1" i="0" dirty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Visualization</a:t>
            </a:r>
            <a:r>
              <a:rPr lang="en-US" sz="1400" b="0" i="0" dirty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dirty="0"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 b="0" i="0" dirty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The 'sub' </a:t>
            </a:r>
            <a:r>
              <a:rPr lang="en-US" sz="1400" b="0" i="0" dirty="0" err="1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DataFrame</a:t>
            </a:r>
            <a:r>
              <a:rPr lang="en-US" sz="1400" b="0" i="0" dirty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 is displayed to visualize the predictions along with their corresponding identifiers.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BD9CD-D86A-F3EA-D3EA-EBD868A1D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23" y="4682067"/>
            <a:ext cx="7901690" cy="178928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Implications: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120"/>
              <a:buFont typeface="Arial"/>
              <a:buChar char="•"/>
            </a:pPr>
            <a:r>
              <a:rPr lang="en-US" sz="1400" b="0" i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The predictions can be used by stakeholders, such as real estate agents or homeowners, to make informed decisions about pricing, buying, or selling properties.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120"/>
              <a:buFont typeface="Arial"/>
              <a:buChar char="•"/>
            </a:pPr>
            <a:r>
              <a:rPr lang="en-US" sz="1400" b="0" i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Additionally, insights gained from the prediction process can inform future modeling efforts and improve the accuracy of predictions over time.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Limitations: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Data Quality: Potential inaccuracies or missing data in the dataset may impact the reliability of predictions.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Model Assumptions: Assumptions of linearity and independence in regression models may not hold true in real-world scenarios, affecting model performance.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Generalizability: Findings may be specific to the Boston housing market and may not be applicable to other regions or time periods.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External Factors: Unforeseen external factors, such as economic shocks or policy changes, may influence housing market dynamics, leading to prediction errors.</a:t>
            </a:r>
            <a:endParaRPr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lvl="1" indent="-204469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244" name="Google Shape;244;p3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Potential Areas for Future Research</a:t>
            </a:r>
            <a:r>
              <a:rPr lang="en-US"/>
              <a:t>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Incorporating additional data sources, such as demographic data or real-time market information, to improve model accuracy and robustness.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Exploring alternative modeling techniques, such as neural networks or spatial analysis methods, to capture complex relationships and spatial dependencies in housing data.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Conducting longitudinal studies to analyze trends and changes in housing market dynamics over time, providing insights into long-term patterns and cycles.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Investigating the impact of emerging trends, such as sustainable development or smart city initiatives, on housing market dynamics and property values.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50" name="Google Shape;250;p3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Key Findings</a:t>
            </a:r>
            <a:r>
              <a:rPr lang="en-US"/>
              <a:t>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Identified significant predictors of house prices, including location, property size, and neighborhood characteristics.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Observed both linear and non-linear relationships between predictors and house prices, reflecting the complexity of the housing market.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Contributions</a:t>
            </a:r>
            <a:r>
              <a:rPr lang="en-US"/>
              <a:t>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Provided actionable insights for real estate stakeholders, such as buyers, sellers, and investors, to make informed decisions about property transactions.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Developed predictive models capable of forecasting future housing market trends, aiding in strategic planning and investment decisions.</a:t>
            </a:r>
            <a:endParaRPr/>
          </a:p>
          <a:p>
            <a:pPr marL="742950" lvl="1" indent="-21463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None/>
            </a:pPr>
            <a:endParaRPr sz="1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45274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56" name="Google Shape;256;p3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Project Experience Reflections</a:t>
            </a:r>
            <a:r>
              <a:rPr lang="en-US"/>
              <a:t>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Collaborative Effort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Technical Challenges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Real-world Application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Hands-on Learning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Lessons Learned</a:t>
            </a:r>
            <a:r>
              <a:rPr lang="en-US"/>
              <a:t>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Importance of Data Quality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Model Interpretability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Model Selection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Ethical Considerations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280"/>
              <a:buChar char="►"/>
            </a:pPr>
            <a:r>
              <a:rPr lang="en-US" sz="1600" b="1"/>
              <a:t>Introduction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 b="1"/>
              <a:t>Data Collection And Preparation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 b="1"/>
              <a:t>Visualization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 b="1"/>
              <a:t>Methodology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 b="1"/>
              <a:t>Model training and Evaluation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 b="1"/>
              <a:t>Model Predictions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 b="1"/>
              <a:t>Discussion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 b="1"/>
              <a:t>Conclusion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62" name="Google Shape;262;p3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n-US"/>
              <a:t>Kaggle. (n.d.). House Prices: Advanced Regression Techniques. Retrieved from: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https://www.kaggle.com/c/house-prices-advanced-regression-techniques</a:t>
            </a:r>
            <a:endParaRPr/>
          </a:p>
          <a:p>
            <a:pPr marL="514350" lvl="0" indent="-514350" algn="l" rtl="0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n-US"/>
              <a:t>Friedman, J. H. (2001). Greedy function approximation: A gradient boosting machine. Annals of Statistics, 29(5), 1189-1232.</a:t>
            </a:r>
            <a:endParaRPr/>
          </a:p>
          <a:p>
            <a:pPr marL="514350" lvl="0" indent="-514350" algn="l" rtl="0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n-US"/>
              <a:t>McKinney, W., &amp; others. (2017). Python for Data Analysis: Data Wrangling with Pandas, NumPy, and IPython. O'Reilly Media.</a:t>
            </a:r>
            <a:endParaRPr/>
          </a:p>
          <a:p>
            <a:pPr marL="514350" lvl="0" indent="-514350" algn="l" rtl="0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n-US"/>
              <a:t>Boston University. (n.d.). Boston Housing Dataset. Retrieved from: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https://www.cs.toronto.edu/~delve/data/boston/bostonDetail.html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514350" lvl="0" indent="-422910" algn="l" rtl="0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Problem Statement</a:t>
            </a:r>
            <a:r>
              <a:rPr lang="en-US"/>
              <a:t>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Predict house prices in Boston using advanced regression techniques</a:t>
            </a:r>
            <a:r>
              <a:rPr lang="en-US"/>
              <a:t>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Objective</a:t>
            </a:r>
            <a:r>
              <a:rPr lang="en-US"/>
              <a:t>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The primary objective was to provide significant insights into the real estate market through thorough data analysis and predictive modeling techniques.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Aim</a:t>
            </a:r>
            <a:r>
              <a:rPr lang="en-US"/>
              <a:t>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Gain insights into the real estate market.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Provide accurate predictions of housing values.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677334" y="349957"/>
            <a:ext cx="8596668" cy="5691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8318" algn="l" rtl="0">
              <a:spcBef>
                <a:spcPts val="0"/>
              </a:spcBef>
              <a:spcAft>
                <a:spcPts val="0"/>
              </a:spcAft>
              <a:buSzPct val="79999"/>
              <a:buNone/>
            </a:pPr>
            <a:endParaRPr dirty="0"/>
          </a:p>
          <a:p>
            <a:pPr marL="342900" lvl="0" indent="-342925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900" b="1" dirty="0"/>
              <a:t>Significance</a:t>
            </a:r>
            <a:r>
              <a:rPr lang="en-US" dirty="0"/>
              <a:t>:</a:t>
            </a:r>
            <a:endParaRPr dirty="0"/>
          </a:p>
          <a:p>
            <a:pPr marL="742950" lvl="1" indent="-285775" algn="l" rtl="0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1500" dirty="0"/>
              <a:t>Critical for informed financial decisions.</a:t>
            </a:r>
            <a:endParaRPr dirty="0"/>
          </a:p>
          <a:p>
            <a:pPr marL="742950" lvl="1" indent="-285775" algn="l" rtl="0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1500" dirty="0"/>
              <a:t>Offers insights into economic and societal trends.</a:t>
            </a:r>
            <a:endParaRPr dirty="0"/>
          </a:p>
          <a:p>
            <a:pPr marL="742950" lvl="1" indent="-285775" algn="l" rtl="0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1500" dirty="0"/>
              <a:t>Utilizes advanced regression for nuanced modeling</a:t>
            </a:r>
            <a:r>
              <a:rPr lang="en-US" dirty="0"/>
              <a:t>.</a:t>
            </a:r>
            <a:endParaRPr dirty="0"/>
          </a:p>
          <a:p>
            <a:pPr marL="342900" lvl="0" indent="-258318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 dirty="0"/>
          </a:p>
          <a:p>
            <a:pPr marL="342900" lvl="0" indent="-342925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900" b="1" dirty="0"/>
              <a:t>Relevance</a:t>
            </a:r>
            <a:r>
              <a:rPr lang="en-US" dirty="0"/>
              <a:t>:</a:t>
            </a:r>
            <a:endParaRPr dirty="0"/>
          </a:p>
          <a:p>
            <a:pPr marL="342900" lvl="0" indent="-258318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 dirty="0"/>
          </a:p>
          <a:p>
            <a:pPr marL="742950" lvl="1" indent="-285775" algn="l" rtl="0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1500" dirty="0"/>
              <a:t>Adapts to dynamic real estate markets.</a:t>
            </a:r>
            <a:endParaRPr dirty="0"/>
          </a:p>
          <a:p>
            <a:pPr marL="742950" lvl="1" indent="-285775" algn="l" rtl="0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1500" dirty="0"/>
              <a:t>Addresses growing demand for predictive analytics.</a:t>
            </a:r>
            <a:endParaRPr dirty="0"/>
          </a:p>
          <a:p>
            <a:pPr marL="742950" lvl="1" indent="-285775" algn="l" rtl="0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1500" dirty="0"/>
              <a:t>Advances knowledge in machine learning and real estate economics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Data Collection and Preparation:</a:t>
            </a: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Dataset Description</a:t>
            </a:r>
            <a:r>
              <a:rPr lang="en-US"/>
              <a:t>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Sourced from Kaggle, a platform for data science competitions and datasets.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Contains features related to housing characteristics in Boston.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Includes variables such as housing prices, crime rates, demographics, and proximity to amenities.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Structured as a tabular dataset with rows representing individual properties and columns representing features.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Used for training and testing regression models to predict housing prices.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Data Collection and Preparation:</a:t>
            </a:r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428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 sz="1600" b="1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Loading and Concatenation</a:t>
            </a:r>
            <a:r>
              <a:rPr lang="en-US" sz="140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120"/>
              <a:buFont typeface="Times New Roman"/>
              <a:buChar char="▪"/>
            </a:pPr>
            <a:r>
              <a:rPr lang="en-US" sz="140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Loaded train and test data from the provided CSV files.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120"/>
              <a:buFont typeface="Times New Roman"/>
              <a:buChar char="▪"/>
            </a:pPr>
            <a:r>
              <a:rPr lang="en-US" sz="140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Concatenated both datasets to form a single DataFrame for analysis.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 b="1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Missing Values</a:t>
            </a:r>
            <a:r>
              <a:rPr lang="en-US" sz="140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120"/>
              <a:buFont typeface="Times New Roman"/>
              <a:buChar char="▪"/>
            </a:pPr>
            <a:r>
              <a:rPr lang="en-US" sz="1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Visualizes features with more than 1000 Null values in the dataset using python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120"/>
              <a:buFont typeface="Times New Roman"/>
              <a:buChar char="▪"/>
            </a:pPr>
            <a:r>
              <a:rPr lang="en-US" sz="140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Dropped columns with more than 1000 NULL values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using the ‘dropna’ method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120"/>
              <a:buFont typeface="Times New Roman"/>
              <a:buChar char="▪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Select numerical columns: Only columns containing numerical data are selected using the ‘select_dtypes’method with the include parameter set to ‘number’.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120"/>
              <a:buFont typeface="Times New Roman"/>
              <a:buChar char="▪"/>
            </a:pPr>
            <a:r>
              <a:rPr lang="en-US" sz="140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Replaced NaN values in numerical columns with the mean.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8727" y="4673475"/>
            <a:ext cx="2613198" cy="2025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Data Collection and Preparation:</a:t>
            </a: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body" idx="1"/>
          </p:nvPr>
        </p:nvSpPr>
        <p:spPr>
          <a:xfrm>
            <a:off x="798104" y="1930400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>
                <a:latin typeface="Trebuchet MS"/>
                <a:ea typeface="Trebuchet MS"/>
                <a:cs typeface="Trebuchet MS"/>
                <a:sym typeface="Trebuchet MS"/>
              </a:rPr>
              <a:t>Feature Engineering</a:t>
            </a:r>
            <a:r>
              <a:rPr lang="en-US" sz="1400"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⮚"/>
            </a:pPr>
            <a:r>
              <a:rPr lang="en-US" sz="1400" b="1">
                <a:latin typeface="Trebuchet MS"/>
                <a:ea typeface="Trebuchet MS"/>
                <a:cs typeface="Trebuchet MS"/>
                <a:sym typeface="Trebuchet MS"/>
              </a:rPr>
              <a:t>Encoding</a:t>
            </a:r>
            <a:r>
              <a:rPr lang="en-US" sz="1400">
                <a:latin typeface="Trebuchet MS"/>
                <a:ea typeface="Trebuchet MS"/>
                <a:cs typeface="Trebuchet MS"/>
                <a:sym typeface="Trebuchet MS"/>
              </a:rPr>
              <a:t>: Converting categorical variables into numerical representations </a:t>
            </a:r>
            <a:r>
              <a:rPr lang="en-US" sz="1400" b="0" i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using one-hot encoding</a:t>
            </a:r>
            <a:endParaRPr sz="1400" b="0" i="0">
              <a:solidFill>
                <a:srgbClr val="0D0D0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⮚"/>
            </a:pPr>
            <a:r>
              <a:rPr lang="en-US" sz="1400" b="1">
                <a:latin typeface="Trebuchet MS"/>
                <a:ea typeface="Trebuchet MS"/>
                <a:cs typeface="Trebuchet MS"/>
                <a:sym typeface="Trebuchet MS"/>
              </a:rPr>
              <a:t>Drop features that are highly correlated with each other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Arial"/>
              <a:buChar char="•"/>
            </a:pPr>
            <a:r>
              <a:rPr lang="en-US" sz="1400">
                <a:latin typeface="Trebuchet MS"/>
                <a:ea typeface="Trebuchet MS"/>
                <a:cs typeface="Trebuchet MS"/>
                <a:sym typeface="Trebuchet MS"/>
              </a:rPr>
              <a:t>Calculate the covariance matrix using the ‘corr()’ method.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Arial"/>
              <a:buChar char="•"/>
            </a:pPr>
            <a:r>
              <a:rPr lang="en-US" sz="1400">
                <a:latin typeface="Trebuchet MS"/>
                <a:ea typeface="Trebuchet MS"/>
                <a:cs typeface="Trebuchet MS"/>
                <a:sym typeface="Trebuchet MS"/>
              </a:rPr>
              <a:t>Identify highly correlated features.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Arial"/>
              <a:buChar char="•"/>
            </a:pPr>
            <a:r>
              <a:rPr lang="en-US" sz="1400">
                <a:latin typeface="Trebuchet MS"/>
                <a:ea typeface="Trebuchet MS"/>
                <a:cs typeface="Trebuchet MS"/>
                <a:sym typeface="Trebuchet MS"/>
              </a:rPr>
              <a:t>Drop Correlated features from the dataset using the ‘drop()’ method along the columns.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Arial"/>
              <a:buChar char="•"/>
            </a:pPr>
            <a:r>
              <a:rPr lang="en-US" sz="1400">
                <a:latin typeface="Trebuchet MS"/>
                <a:ea typeface="Trebuchet MS"/>
                <a:cs typeface="Trebuchet MS"/>
                <a:sym typeface="Trebuchet MS"/>
              </a:rPr>
              <a:t>By dropping highly correlated features, we reduce redundancy and potentially improve the performance and interpretability of the model.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Data Collection and Preparation:</a:t>
            </a:r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280"/>
              <a:buFont typeface="Noto Sans Symbols"/>
              <a:buChar char="⮚"/>
            </a:pPr>
            <a:r>
              <a:rPr lang="en-US" b="1"/>
              <a:t>Drop features that are highly non-correlated</a:t>
            </a:r>
            <a:r>
              <a:rPr lang="en-US" sz="1400" b="1"/>
              <a:t>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Arial"/>
              <a:buChar char="•"/>
            </a:pPr>
            <a:r>
              <a:rPr lang="en-US" sz="1400" b="1">
                <a:latin typeface="Trebuchet MS"/>
                <a:ea typeface="Trebuchet MS"/>
                <a:cs typeface="Trebuchet MS"/>
                <a:sym typeface="Trebuchet MS"/>
              </a:rPr>
              <a:t>Identifying Non-correlated Features</a:t>
            </a:r>
            <a:r>
              <a:rPr lang="en-US" sz="1400"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1400" b="0" i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with an absolute correlation coefficient less than 0.045 (adjustable threshold) are considered non-correlated with the output.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Arial"/>
              <a:buChar char="•"/>
            </a:pPr>
            <a:r>
              <a:rPr lang="en-US" sz="1400" i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Drop Unnecessary Features</a:t>
            </a:r>
            <a:r>
              <a:rPr lang="en-US" sz="140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120"/>
              <a:buFont typeface="Arial"/>
              <a:buChar char="•"/>
            </a:pPr>
            <a:r>
              <a:rPr lang="en-US" sz="1400" b="1" i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Optimization for Model Performance</a:t>
            </a:r>
            <a:r>
              <a:rPr lang="en-US" sz="1400" b="0" i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: By removing non-correlated features, you're optimizing your dataset for better model performance</a:t>
            </a:r>
            <a:endParaRPr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Visualization</a:t>
            </a:r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120"/>
              <a:buChar char="►"/>
            </a:pPr>
            <a:r>
              <a:rPr lang="en-US" sz="140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  <a:r>
              <a:rPr lang="en-US" sz="1400" b="0" i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enerates a scatter plot to visualize the relationship between the 'LotArea' feature and the ‘SalePrice' target variable.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 sz="1400" b="0" i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The scatter plot shows the distribution of 'SalePrice' against 'LotArea’.</a:t>
            </a:r>
            <a:endParaRPr sz="1400" b="0" i="0">
              <a:solidFill>
                <a:srgbClr val="0D0D0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 sz="1400" b="0" i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An outlier detection mechanism is implemented by drawing a red vertical line at a specific 'LotArea' value of 75,000</a:t>
            </a:r>
            <a:endParaRPr sz="1400">
              <a:solidFill>
                <a:srgbClr val="0D0D0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 sz="1400" b="0" i="0">
                <a:solidFill>
                  <a:srgbClr val="0D0D0D"/>
                </a:solidFill>
                <a:latin typeface="Trebuchet MS"/>
                <a:ea typeface="Trebuchet MS"/>
                <a:cs typeface="Trebuchet MS"/>
                <a:sym typeface="Trebuchet MS"/>
              </a:rPr>
              <a:t>The plot allows viewers to assess whether there are any noticeable patterns or trends between 'LotArea' and 'SalePrice’.</a:t>
            </a:r>
            <a:endParaRPr sz="1400">
              <a:solidFill>
                <a:srgbClr val="0D0D0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300" y="4199975"/>
            <a:ext cx="4154525" cy="26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1467</Words>
  <Application>Microsoft Office PowerPoint</Application>
  <PresentationFormat>Widescreen</PresentationFormat>
  <Paragraphs>144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Trebuchet MS</vt:lpstr>
      <vt:lpstr>Arial</vt:lpstr>
      <vt:lpstr>Roboto</vt:lpstr>
      <vt:lpstr>Algerian</vt:lpstr>
      <vt:lpstr>Noto Sans Symbols</vt:lpstr>
      <vt:lpstr>Times New Roman</vt:lpstr>
      <vt:lpstr>Facet</vt:lpstr>
      <vt:lpstr>House Price Prediction</vt:lpstr>
      <vt:lpstr>Content</vt:lpstr>
      <vt:lpstr>Introduction</vt:lpstr>
      <vt:lpstr>PowerPoint Presentation</vt:lpstr>
      <vt:lpstr>Data Collection and Preparation:</vt:lpstr>
      <vt:lpstr>Data Collection and Preparation:</vt:lpstr>
      <vt:lpstr>Data Collection and Preparation:</vt:lpstr>
      <vt:lpstr>Data Collection and Preparation:</vt:lpstr>
      <vt:lpstr>Visualization</vt:lpstr>
      <vt:lpstr>PowerPoint Presentation</vt:lpstr>
      <vt:lpstr>Methodology:</vt:lpstr>
      <vt:lpstr>Methodology:</vt:lpstr>
      <vt:lpstr>Model Training </vt:lpstr>
      <vt:lpstr>EVALUATION</vt:lpstr>
      <vt:lpstr>Model Predictions</vt:lpstr>
      <vt:lpstr>Discussion</vt:lpstr>
      <vt:lpstr>Discussion</vt:lpstr>
      <vt:lpstr>Conclusion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cp:lastModifiedBy>Bhavneet Kaur</cp:lastModifiedBy>
  <cp:revision>2</cp:revision>
  <dcterms:modified xsi:type="dcterms:W3CDTF">2024-04-16T15:09:46Z</dcterms:modified>
</cp:coreProperties>
</file>