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92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EFFB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EFFB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EFFB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920" y="534670"/>
            <a:ext cx="12846558" cy="1759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rgbClr val="EFFB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852" y="2044128"/>
            <a:ext cx="12926695" cy="276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255" y="7740332"/>
            <a:ext cx="64198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5" dirty="0">
                <a:latin typeface="Calibri"/>
                <a:cs typeface="Calibri"/>
                <a:hlinkClick r:id="rId2"/>
              </a:rPr>
              <a:t>preencoded.png</a:t>
            </a:r>
            <a:endParaRPr sz="7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6246" y="361061"/>
            <a:ext cx="7234555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dirty="0"/>
              <a:t>Online</a:t>
            </a:r>
            <a:r>
              <a:rPr sz="8000" spc="-35" dirty="0"/>
              <a:t> </a:t>
            </a:r>
            <a:r>
              <a:rPr sz="8000" spc="-10" dirty="0"/>
              <a:t>Job</a:t>
            </a:r>
            <a:r>
              <a:rPr sz="8000" spc="5" dirty="0"/>
              <a:t> </a:t>
            </a:r>
            <a:r>
              <a:rPr sz="8000" spc="-35" dirty="0"/>
              <a:t>Portal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203517" y="2797111"/>
            <a:ext cx="5447030" cy="23907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65"/>
              </a:spcBef>
            </a:pP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Our</a:t>
            </a:r>
            <a:r>
              <a:rPr sz="18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student-led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15" dirty="0">
                <a:solidFill>
                  <a:srgbClr val="DFE3E6"/>
                </a:solidFill>
                <a:latin typeface="Tahoma"/>
                <a:cs typeface="Tahoma"/>
              </a:rPr>
              <a:t>job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portal</a:t>
            </a:r>
            <a:r>
              <a:rPr sz="18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aims</a:t>
            </a:r>
            <a:r>
              <a:rPr sz="185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8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empower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85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next </a:t>
            </a:r>
            <a:r>
              <a:rPr sz="1850" spc="-5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65" dirty="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sz="185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9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nn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0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-2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em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5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1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1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f 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pp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6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2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q</a:t>
            </a:r>
            <a:r>
              <a:rPr sz="1850" spc="-6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ll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d 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5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ns.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-5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nn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9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DFE3E6"/>
                </a:solidFill>
                <a:latin typeface="Tahoma"/>
                <a:cs typeface="Tahoma"/>
              </a:rPr>
              <a:t>a  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personalized</a:t>
            </a:r>
            <a:r>
              <a:rPr sz="1850" spc="-25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approach,</a:t>
            </a:r>
            <a:r>
              <a:rPr sz="18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sz="18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strive</a:t>
            </a:r>
            <a:r>
              <a:rPr sz="1850" spc="-2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8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be</a:t>
            </a:r>
            <a:r>
              <a:rPr sz="18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8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premier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destination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students</a:t>
            </a:r>
            <a:r>
              <a:rPr sz="185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8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5" dirty="0">
                <a:solidFill>
                  <a:srgbClr val="DFE3E6"/>
                </a:solidFill>
                <a:latin typeface="Tahoma"/>
                <a:cs typeface="Tahoma"/>
              </a:rPr>
              <a:t>kickstart</a:t>
            </a:r>
            <a:r>
              <a:rPr sz="1850" spc="-2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their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careers.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294" y="5835139"/>
            <a:ext cx="5767705" cy="215687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5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2400" b="1" spc="-7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2400" b="1" spc="-15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2400" b="1" spc="-8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27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2400" b="1" spc="-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2400" b="1" spc="-8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1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2400" b="1" spc="-2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DFE3E6"/>
                </a:solidFill>
                <a:latin typeface="Tahoma"/>
                <a:cs typeface="Tahoma"/>
              </a:rPr>
              <a:t>by</a:t>
            </a:r>
            <a:r>
              <a:rPr sz="2400" b="1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DFE3E6"/>
                </a:solidFill>
                <a:latin typeface="Tahoma"/>
                <a:cs typeface="Tahoma"/>
              </a:rPr>
              <a:t>:</a:t>
            </a:r>
            <a:r>
              <a:rPr sz="2400" b="1" spc="-5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endParaRPr sz="2400" dirty="0">
              <a:latin typeface="Tahoma"/>
              <a:cs typeface="Tahoma"/>
            </a:endParaRPr>
          </a:p>
          <a:p>
            <a:pPr marL="1945639">
              <a:lnSpc>
                <a:spcPct val="100000"/>
              </a:lnSpc>
              <a:spcBef>
                <a:spcPts val="500"/>
              </a:spcBef>
            </a:pPr>
            <a:r>
              <a:rPr sz="2400" b="1" spc="-34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2400" b="1" spc="-17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2400" b="1" spc="-14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2400" b="1" spc="-130" dirty="0">
                <a:solidFill>
                  <a:srgbClr val="DFE3E6"/>
                </a:solidFill>
                <a:latin typeface="Tahoma"/>
                <a:cs typeface="Tahoma"/>
              </a:rPr>
              <a:t>sh</a:t>
            </a:r>
            <a:r>
              <a:rPr sz="2400" b="1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lang="en-US" sz="2400" b="1" spc="-19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2400" b="1" spc="-160" dirty="0">
                <a:solidFill>
                  <a:srgbClr val="DFE3E6"/>
                </a:solidFill>
                <a:latin typeface="Tahoma"/>
                <a:cs typeface="Tahoma"/>
              </a:rPr>
              <a:t>adav</a:t>
            </a:r>
            <a:endParaRPr sz="2400" dirty="0">
              <a:latin typeface="Tahoma"/>
              <a:cs typeface="Tahoma"/>
            </a:endParaRPr>
          </a:p>
          <a:p>
            <a:pPr marL="1917064" marR="5080" indent="29209">
              <a:lnSpc>
                <a:spcPct val="117300"/>
              </a:lnSpc>
              <a:spcBef>
                <a:spcPts val="75"/>
              </a:spcBef>
            </a:pPr>
            <a:r>
              <a:rPr sz="2400" b="1" spc="-15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2400" b="1" spc="-26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2400" b="1" spc="-1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2400" b="1" spc="-26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2400" b="1" spc="-8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1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8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lang="en-US" sz="2400" b="1" spc="-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lang="en-US" sz="2400" b="1" spc="-14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lang="en-US" sz="2400" b="1" spc="-114" dirty="0">
                <a:solidFill>
                  <a:srgbClr val="DFE3E6"/>
                </a:solidFill>
                <a:latin typeface="Tahoma"/>
                <a:cs typeface="Tahoma"/>
              </a:rPr>
              <a:t>na</a:t>
            </a:r>
          </a:p>
          <a:p>
            <a:pPr marL="1917064" marR="5080" indent="29209">
              <a:lnSpc>
                <a:spcPct val="117300"/>
              </a:lnSpc>
              <a:spcBef>
                <a:spcPts val="75"/>
              </a:spcBef>
            </a:pPr>
            <a:r>
              <a:rPr sz="2400" b="1" spc="-155" dirty="0">
                <a:solidFill>
                  <a:srgbClr val="DFE3E6"/>
                </a:solidFill>
                <a:latin typeface="Tahoma"/>
                <a:cs typeface="Tahoma"/>
              </a:rPr>
              <a:t>Sa</a:t>
            </a:r>
            <a:r>
              <a:rPr sz="2400" b="1" spc="-22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2400" b="1" spc="-24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2400" b="1" spc="-7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2400" b="1" spc="-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2400" b="1" spc="-22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2400" b="1" spc="-2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lang="en-US" sz="2400" b="1" spc="-16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2400" b="1" spc="-1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2400" b="1" spc="-14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2400" b="1" spc="-114" dirty="0">
                <a:solidFill>
                  <a:srgbClr val="DFE3E6"/>
                </a:solidFill>
                <a:latin typeface="Tahoma"/>
                <a:cs typeface="Tahoma"/>
              </a:rPr>
              <a:t>g </a:t>
            </a:r>
            <a:endParaRPr lang="en-US" sz="2400" b="1" spc="-114" dirty="0">
              <a:solidFill>
                <a:srgbClr val="DFE3E6"/>
              </a:solidFill>
              <a:latin typeface="Tahoma"/>
              <a:cs typeface="Tahoma"/>
            </a:endParaRPr>
          </a:p>
          <a:p>
            <a:pPr marL="1917064" marR="5080" indent="29209">
              <a:lnSpc>
                <a:spcPct val="117300"/>
              </a:lnSpc>
              <a:spcBef>
                <a:spcPts val="75"/>
              </a:spcBef>
            </a:pPr>
            <a:r>
              <a:rPr sz="2400" b="1" spc="-27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2400" b="1" spc="-1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2400" b="1" spc="-1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8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2400" b="1" spc="-22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2400" b="1" spc="-2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lang="en-US" sz="2400" b="1" spc="-195" dirty="0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sz="2400" b="1" spc="-17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2400" b="1" spc="-34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2400" b="1" spc="-145" dirty="0">
                <a:solidFill>
                  <a:srgbClr val="DFE3E6"/>
                </a:solidFill>
                <a:latin typeface="Tahoma"/>
                <a:cs typeface="Tahoma"/>
              </a:rPr>
              <a:t>ar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2825" y="3009901"/>
            <a:ext cx="7267575" cy="5153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47955" y="7776844"/>
            <a:ext cx="61658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15"/>
              </a:lnSpc>
            </a:pPr>
            <a:r>
              <a:rPr sz="750" spc="-20" dirty="0">
                <a:latin typeface="Calibri"/>
                <a:cs typeface="Calibri"/>
                <a:hlinkClick r:id="rId2"/>
              </a:rPr>
              <a:t>p</a:t>
            </a:r>
            <a:r>
              <a:rPr sz="750" spc="-40" dirty="0">
                <a:latin typeface="Calibri"/>
                <a:cs typeface="Calibri"/>
                <a:hlinkClick r:id="rId2"/>
              </a:rPr>
              <a:t>r</a:t>
            </a:r>
            <a:r>
              <a:rPr sz="750" dirty="0">
                <a:latin typeface="Calibri"/>
                <a:cs typeface="Calibri"/>
                <a:hlinkClick r:id="rId2"/>
              </a:rPr>
              <a:t>ee</a:t>
            </a:r>
            <a:r>
              <a:rPr sz="750" spc="-20" dirty="0">
                <a:latin typeface="Calibri"/>
                <a:cs typeface="Calibri"/>
                <a:hlinkClick r:id="rId2"/>
              </a:rPr>
              <a:t>nc</a:t>
            </a:r>
            <a:r>
              <a:rPr sz="750" spc="-25" dirty="0">
                <a:latin typeface="Calibri"/>
                <a:cs typeface="Calibri"/>
                <a:hlinkClick r:id="rId2"/>
              </a:rPr>
              <a:t>o</a:t>
            </a:r>
            <a:r>
              <a:rPr sz="750" spc="-20" dirty="0">
                <a:latin typeface="Calibri"/>
                <a:cs typeface="Calibri"/>
                <a:hlinkClick r:id="rId2"/>
              </a:rPr>
              <a:t>d</a:t>
            </a:r>
            <a:r>
              <a:rPr sz="750" dirty="0">
                <a:latin typeface="Calibri"/>
                <a:cs typeface="Calibri"/>
                <a:hlinkClick r:id="rId2"/>
              </a:rPr>
              <a:t>e</a:t>
            </a:r>
            <a:r>
              <a:rPr sz="750" spc="-20" dirty="0">
                <a:latin typeface="Calibri"/>
                <a:cs typeface="Calibri"/>
                <a:hlinkClick r:id="rId2"/>
              </a:rPr>
              <a:t>d</a:t>
            </a:r>
            <a:r>
              <a:rPr sz="750" spc="30" dirty="0">
                <a:latin typeface="Calibri"/>
                <a:cs typeface="Calibri"/>
                <a:hlinkClick r:id="rId2"/>
              </a:rPr>
              <a:t>.</a:t>
            </a:r>
            <a:r>
              <a:rPr sz="750" spc="-20" dirty="0">
                <a:latin typeface="Calibri"/>
                <a:cs typeface="Calibri"/>
                <a:hlinkClick r:id="rId2"/>
              </a:rPr>
              <a:t>pn</a:t>
            </a:r>
            <a:r>
              <a:rPr sz="750" dirty="0">
                <a:latin typeface="Calibri"/>
                <a:cs typeface="Calibri"/>
                <a:hlinkClick r:id="rId2"/>
              </a:rPr>
              <a:t>g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700" y="7753348"/>
              <a:ext cx="1724025" cy="409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1852" y="1100455"/>
            <a:ext cx="46799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Identifying</a:t>
            </a:r>
            <a:r>
              <a:rPr sz="4250" spc="-15" dirty="0"/>
              <a:t> </a:t>
            </a:r>
            <a:r>
              <a:rPr sz="4250" dirty="0"/>
              <a:t>the</a:t>
            </a:r>
            <a:r>
              <a:rPr sz="4250" spc="5" dirty="0"/>
              <a:t> </a:t>
            </a:r>
            <a:r>
              <a:rPr sz="4250" spc="30" dirty="0"/>
              <a:t>Need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851852" y="2044128"/>
            <a:ext cx="7065645" cy="276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270" dirty="0">
                <a:solidFill>
                  <a:srgbClr val="DFE3E6"/>
                </a:solidFill>
                <a:latin typeface="Calibri"/>
                <a:cs typeface="Calibri"/>
              </a:rPr>
              <a:t>C</a:t>
            </a:r>
            <a:r>
              <a:rPr sz="2150" spc="200" dirty="0">
                <a:solidFill>
                  <a:srgbClr val="DFE3E6"/>
                </a:solidFill>
                <a:latin typeface="Calibri"/>
                <a:cs typeface="Calibri"/>
              </a:rPr>
              <a:t>e</a:t>
            </a:r>
            <a:r>
              <a:rPr sz="2150" spc="135" dirty="0">
                <a:solidFill>
                  <a:srgbClr val="DFE3E6"/>
                </a:solidFill>
                <a:latin typeface="Calibri"/>
                <a:cs typeface="Calibri"/>
              </a:rPr>
              <a:t>n</a:t>
            </a:r>
            <a:r>
              <a:rPr sz="2150" spc="95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65" dirty="0">
                <a:solidFill>
                  <a:srgbClr val="DFE3E6"/>
                </a:solidFill>
                <a:latin typeface="Calibri"/>
                <a:cs typeface="Calibri"/>
              </a:rPr>
              <a:t>r</a:t>
            </a:r>
            <a:r>
              <a:rPr sz="2150" spc="160" dirty="0">
                <a:solidFill>
                  <a:srgbClr val="DFE3E6"/>
                </a:solidFill>
                <a:latin typeface="Calibri"/>
                <a:cs typeface="Calibri"/>
              </a:rPr>
              <a:t>a</a:t>
            </a:r>
            <a:r>
              <a:rPr sz="2150" spc="25" dirty="0">
                <a:solidFill>
                  <a:srgbClr val="DFE3E6"/>
                </a:solidFill>
                <a:latin typeface="Calibri"/>
                <a:cs typeface="Calibri"/>
              </a:rPr>
              <a:t>l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195" dirty="0">
                <a:solidFill>
                  <a:srgbClr val="DFE3E6"/>
                </a:solidFill>
                <a:latin typeface="Calibri"/>
                <a:cs typeface="Calibri"/>
              </a:rPr>
              <a:t>z</a:t>
            </a:r>
            <a:r>
              <a:rPr sz="2150" spc="200" dirty="0">
                <a:solidFill>
                  <a:srgbClr val="DFE3E6"/>
                </a:solidFill>
                <a:latin typeface="Calibri"/>
                <a:cs typeface="Calibri"/>
              </a:rPr>
              <a:t>e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d</a:t>
            </a:r>
            <a:r>
              <a:rPr sz="21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-17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p</a:t>
            </a:r>
            <a:r>
              <a:rPr sz="2150" spc="-21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DFE3E6"/>
                </a:solidFill>
                <a:latin typeface="Calibri"/>
                <a:cs typeface="Calibri"/>
              </a:rPr>
              <a:t>l</a:t>
            </a:r>
            <a:r>
              <a:rPr sz="2150" spc="160" dirty="0">
                <a:solidFill>
                  <a:srgbClr val="DFE3E6"/>
                </a:solidFill>
                <a:latin typeface="Calibri"/>
                <a:cs typeface="Calibri"/>
              </a:rPr>
              <a:t>a</a:t>
            </a:r>
            <a:r>
              <a:rPr sz="2150" spc="95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85" dirty="0">
                <a:solidFill>
                  <a:srgbClr val="DFE3E6"/>
                </a:solidFill>
                <a:latin typeface="Calibri"/>
                <a:cs typeface="Calibri"/>
              </a:rPr>
              <a:t>f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65" dirty="0">
                <a:solidFill>
                  <a:srgbClr val="DFE3E6"/>
                </a:solidFill>
                <a:latin typeface="Calibri"/>
                <a:cs typeface="Calibri"/>
              </a:rPr>
              <a:t>r</a:t>
            </a:r>
            <a:r>
              <a:rPr sz="2150" spc="20" dirty="0">
                <a:solidFill>
                  <a:srgbClr val="DFE3E6"/>
                </a:solidFill>
                <a:latin typeface="Calibri"/>
                <a:cs typeface="Calibri"/>
              </a:rPr>
              <a:t>m</a:t>
            </a:r>
            <a:r>
              <a:rPr sz="21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-9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85" dirty="0">
                <a:solidFill>
                  <a:srgbClr val="DFE3E6"/>
                </a:solidFill>
                <a:latin typeface="Calibri"/>
                <a:cs typeface="Calibri"/>
              </a:rPr>
              <a:t>f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5" dirty="0">
                <a:solidFill>
                  <a:srgbClr val="DFE3E6"/>
                </a:solidFill>
                <a:latin typeface="Calibri"/>
                <a:cs typeface="Calibri"/>
              </a:rPr>
              <a:t>r</a:t>
            </a:r>
            <a:r>
              <a:rPr sz="21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-24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80" dirty="0">
                <a:solidFill>
                  <a:srgbClr val="DFE3E6"/>
                </a:solidFill>
                <a:latin typeface="Calibri"/>
                <a:cs typeface="Calibri"/>
              </a:rPr>
              <a:t>j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b</a:t>
            </a:r>
            <a:r>
              <a:rPr sz="21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-10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DFE3E6"/>
                </a:solidFill>
                <a:latin typeface="Calibri"/>
                <a:cs typeface="Calibri"/>
              </a:rPr>
              <a:t>l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s</a:t>
            </a:r>
            <a:r>
              <a:rPr sz="2150" spc="95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135" dirty="0">
                <a:solidFill>
                  <a:srgbClr val="DFE3E6"/>
                </a:solidFill>
                <a:latin typeface="Calibri"/>
                <a:cs typeface="Calibri"/>
              </a:rPr>
              <a:t>n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g</a:t>
            </a:r>
            <a:r>
              <a:rPr sz="2150" spc="-9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DFE3E6"/>
                </a:solidFill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FE3E6"/>
              </a:buClr>
              <a:buFont typeface="Calibri"/>
              <a:buAutoNum type="arabicPeriod"/>
            </a:pPr>
            <a:endParaRPr sz="23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Accessibility</a:t>
            </a:r>
            <a:r>
              <a:rPr sz="2150" spc="24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and</a:t>
            </a:r>
            <a:r>
              <a:rPr sz="2150" spc="38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35" dirty="0">
                <a:solidFill>
                  <a:srgbClr val="DFE3E6"/>
                </a:solidFill>
                <a:latin typeface="Calibri"/>
                <a:cs typeface="Calibri"/>
              </a:rPr>
              <a:t>convince</a:t>
            </a:r>
            <a:r>
              <a:rPr sz="2150" spc="30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for</a:t>
            </a:r>
            <a:r>
              <a:rPr sz="2150" spc="24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both</a:t>
            </a:r>
            <a:r>
              <a:rPr sz="2150" spc="31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05" dirty="0">
                <a:solidFill>
                  <a:srgbClr val="DFE3E6"/>
                </a:solidFill>
                <a:latin typeface="Calibri"/>
                <a:cs typeface="Calibri"/>
              </a:rPr>
              <a:t>the</a:t>
            </a:r>
            <a:r>
              <a:rPr sz="2150" spc="22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job</a:t>
            </a:r>
            <a:r>
              <a:rPr sz="2150" spc="39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25" dirty="0">
                <a:solidFill>
                  <a:srgbClr val="DFE3E6"/>
                </a:solidFill>
                <a:latin typeface="Calibri"/>
                <a:cs typeface="Calibri"/>
              </a:rPr>
              <a:t>seekers</a:t>
            </a: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3056890" algn="l"/>
              </a:tabLst>
            </a:pP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and</a:t>
            </a:r>
            <a:r>
              <a:rPr sz="2150" spc="32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05" dirty="0">
                <a:solidFill>
                  <a:srgbClr val="DFE3E6"/>
                </a:solidFill>
                <a:latin typeface="Calibri"/>
                <a:cs typeface="Calibri"/>
              </a:rPr>
              <a:t>the</a:t>
            </a:r>
            <a:r>
              <a:rPr sz="2150" spc="30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70" dirty="0">
                <a:solidFill>
                  <a:srgbClr val="DFE3E6"/>
                </a:solidFill>
                <a:latin typeface="Calibri"/>
                <a:cs typeface="Calibri"/>
              </a:rPr>
              <a:t>em</a:t>
            </a:r>
            <a:r>
              <a:rPr sz="2150" spc="-204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DFE3E6"/>
                </a:solidFill>
                <a:latin typeface="Calibri"/>
                <a:cs typeface="Calibri"/>
              </a:rPr>
              <a:t>ployer’	</a:t>
            </a:r>
            <a:r>
              <a:rPr sz="2150" spc="65" dirty="0">
                <a:solidFill>
                  <a:srgbClr val="DFE3E6"/>
                </a:solidFill>
                <a:latin typeface="Calibri"/>
                <a:cs typeface="Calibri"/>
              </a:rPr>
              <a:t>s.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915160" algn="l"/>
              </a:tabLst>
            </a:pP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Ad</a:t>
            </a:r>
            <a:r>
              <a:rPr sz="2150" spc="-21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20" dirty="0">
                <a:solidFill>
                  <a:srgbClr val="DFE3E6"/>
                </a:solidFill>
                <a:latin typeface="Calibri"/>
                <a:cs typeface="Calibri"/>
              </a:rPr>
              <a:t>vanced	</a:t>
            </a:r>
            <a:r>
              <a:rPr sz="2150" spc="114" dirty="0">
                <a:solidFill>
                  <a:srgbClr val="DFE3E6"/>
                </a:solidFill>
                <a:latin typeface="Calibri"/>
                <a:cs typeface="Calibri"/>
              </a:rPr>
              <a:t>search</a:t>
            </a:r>
            <a:r>
              <a:rPr sz="2150" spc="31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and</a:t>
            </a:r>
            <a:r>
              <a:rPr sz="2150" spc="31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70" dirty="0">
                <a:solidFill>
                  <a:srgbClr val="DFE3E6"/>
                </a:solidFill>
                <a:latin typeface="Calibri"/>
                <a:cs typeface="Calibri"/>
              </a:rPr>
              <a:t>filter</a:t>
            </a:r>
            <a:r>
              <a:rPr sz="2150" spc="24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DFE3E6"/>
                </a:solidFill>
                <a:latin typeface="Calibri"/>
                <a:cs typeface="Calibri"/>
              </a:rPr>
              <a:t>options.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FE3E6"/>
              </a:buClr>
              <a:buFont typeface="Calibri"/>
              <a:buAutoNum type="arabicPeriod" startAt="3"/>
            </a:pPr>
            <a:endParaRPr sz="23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150" spc="15" dirty="0">
                <a:solidFill>
                  <a:srgbClr val="DFE3E6"/>
                </a:solidFill>
                <a:latin typeface="Calibri"/>
                <a:cs typeface="Calibri"/>
              </a:rPr>
              <a:t>N</a:t>
            </a:r>
            <a:r>
              <a:rPr sz="2150" spc="-17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00" dirty="0">
                <a:solidFill>
                  <a:srgbClr val="DFE3E6"/>
                </a:solidFill>
                <a:latin typeface="Calibri"/>
                <a:cs typeface="Calibri"/>
              </a:rPr>
              <a:t>e</a:t>
            </a:r>
            <a:r>
              <a:rPr sz="2150" spc="20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180" dirty="0">
                <a:solidFill>
                  <a:srgbClr val="DFE3E6"/>
                </a:solidFill>
                <a:latin typeface="Calibri"/>
                <a:cs typeface="Calibri"/>
              </a:rPr>
              <a:t>w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65" dirty="0">
                <a:solidFill>
                  <a:srgbClr val="DFE3E6"/>
                </a:solidFill>
                <a:latin typeface="Calibri"/>
                <a:cs typeface="Calibri"/>
              </a:rPr>
              <a:t>r</a:t>
            </a:r>
            <a:r>
              <a:rPr sz="2150" spc="215" dirty="0">
                <a:solidFill>
                  <a:srgbClr val="DFE3E6"/>
                </a:solidFill>
                <a:latin typeface="Calibri"/>
                <a:cs typeface="Calibri"/>
              </a:rPr>
              <a:t>k</a:t>
            </a:r>
            <a:r>
              <a:rPr sz="2150" spc="25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210" dirty="0">
                <a:solidFill>
                  <a:srgbClr val="DFE3E6"/>
                </a:solidFill>
                <a:latin typeface="Calibri"/>
                <a:cs typeface="Calibri"/>
              </a:rPr>
              <a:t>n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g</a:t>
            </a:r>
            <a:r>
              <a:rPr sz="21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210" dirty="0">
                <a:solidFill>
                  <a:srgbClr val="DFE3E6"/>
                </a:solidFill>
                <a:latin typeface="Calibri"/>
                <a:cs typeface="Calibri"/>
              </a:rPr>
              <a:t>p</a:t>
            </a:r>
            <a:r>
              <a:rPr sz="2150" spc="10" dirty="0">
                <a:solidFill>
                  <a:srgbClr val="DFE3E6"/>
                </a:solidFill>
                <a:latin typeface="Calibri"/>
                <a:cs typeface="Calibri"/>
              </a:rPr>
              <a:t>p</a:t>
            </a:r>
            <a:r>
              <a:rPr sz="2150" spc="-21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150" spc="204" dirty="0">
                <a:solidFill>
                  <a:srgbClr val="DFE3E6"/>
                </a:solidFill>
                <a:latin typeface="Calibri"/>
                <a:cs typeface="Calibri"/>
              </a:rPr>
              <a:t>o</a:t>
            </a:r>
            <a:r>
              <a:rPr sz="2150" spc="140" dirty="0">
                <a:solidFill>
                  <a:srgbClr val="DFE3E6"/>
                </a:solidFill>
                <a:latin typeface="Calibri"/>
                <a:cs typeface="Calibri"/>
              </a:rPr>
              <a:t>r</a:t>
            </a:r>
            <a:r>
              <a:rPr sz="2150" spc="20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210" dirty="0">
                <a:solidFill>
                  <a:srgbClr val="DFE3E6"/>
                </a:solidFill>
                <a:latin typeface="Calibri"/>
                <a:cs typeface="Calibri"/>
              </a:rPr>
              <a:t>un</a:t>
            </a:r>
            <a:r>
              <a:rPr sz="2150" spc="25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95" dirty="0">
                <a:solidFill>
                  <a:srgbClr val="DFE3E6"/>
                </a:solidFill>
                <a:latin typeface="Calibri"/>
                <a:cs typeface="Calibri"/>
              </a:rPr>
              <a:t>t</a:t>
            </a:r>
            <a:r>
              <a:rPr sz="2150" spc="100" dirty="0">
                <a:solidFill>
                  <a:srgbClr val="DFE3E6"/>
                </a:solidFill>
                <a:latin typeface="Calibri"/>
                <a:cs typeface="Calibri"/>
              </a:rPr>
              <a:t>i</a:t>
            </a:r>
            <a:r>
              <a:rPr sz="2150" spc="120" dirty="0">
                <a:solidFill>
                  <a:srgbClr val="DFE3E6"/>
                </a:solidFill>
                <a:latin typeface="Calibri"/>
                <a:cs typeface="Calibri"/>
              </a:rPr>
              <a:t>e</a:t>
            </a:r>
            <a:r>
              <a:rPr sz="2150" spc="130" dirty="0">
                <a:solidFill>
                  <a:srgbClr val="DFE3E6"/>
                </a:solidFill>
                <a:latin typeface="Calibri"/>
                <a:cs typeface="Calibri"/>
              </a:rPr>
              <a:t>s</a:t>
            </a:r>
            <a:r>
              <a:rPr sz="2150" spc="5" dirty="0">
                <a:solidFill>
                  <a:srgbClr val="DFE3E6"/>
                </a:solidFill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9700" y="7753348"/>
            <a:ext cx="1724025" cy="466725"/>
            <a:chOff x="12839700" y="7753348"/>
            <a:chExt cx="1724025" cy="466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00" y="7753348"/>
              <a:ext cx="1724025" cy="409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77800" y="7848599"/>
              <a:ext cx="1657350" cy="371475"/>
            </a:xfrm>
            <a:custGeom>
              <a:avLst/>
              <a:gdLst/>
              <a:ahLst/>
              <a:cxnLst/>
              <a:rect l="l" t="t" r="r" b="b"/>
              <a:pathLst>
                <a:path w="1657350" h="371475">
                  <a:moveTo>
                    <a:pt x="165735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657350" y="371475"/>
                  </a:lnTo>
                  <a:lnTo>
                    <a:pt x="165735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1852" y="2228595"/>
            <a:ext cx="4645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Problem</a:t>
            </a:r>
            <a:r>
              <a:rPr sz="4250" spc="-110" dirty="0"/>
              <a:t> </a:t>
            </a:r>
            <a:r>
              <a:rPr sz="4250" spc="5" dirty="0"/>
              <a:t>Statements</a:t>
            </a:r>
            <a:endParaRPr sz="4250"/>
          </a:p>
        </p:txBody>
      </p:sp>
      <p:sp>
        <p:nvSpPr>
          <p:cNvPr id="12" name="object 12"/>
          <p:cNvSpPr txBox="1"/>
          <p:nvPr/>
        </p:nvSpPr>
        <p:spPr>
          <a:xfrm>
            <a:off x="12835255" y="7764144"/>
            <a:ext cx="6419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50" spc="-15" dirty="0">
                <a:latin typeface="Calibri"/>
                <a:cs typeface="Calibri"/>
                <a:hlinkClick r:id="rId3"/>
              </a:rPr>
              <a:t>preencoded.png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852" y="3542728"/>
            <a:ext cx="10052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solidFill>
                  <a:srgbClr val="EFFBFF"/>
                </a:solidFill>
                <a:latin typeface="Calibri"/>
                <a:cs typeface="Calibri"/>
              </a:rPr>
              <a:t>V</a:t>
            </a:r>
            <a:r>
              <a:rPr sz="2150" b="1" spc="-5" dirty="0">
                <a:solidFill>
                  <a:srgbClr val="EFFBFF"/>
                </a:solidFill>
                <a:latin typeface="Calibri"/>
                <a:cs typeface="Calibri"/>
              </a:rPr>
              <a:t>i</a:t>
            </a:r>
            <a:r>
              <a:rPr sz="2150" b="1" spc="35" dirty="0">
                <a:solidFill>
                  <a:srgbClr val="EFFBFF"/>
                </a:solidFill>
                <a:latin typeface="Calibri"/>
                <a:cs typeface="Calibri"/>
              </a:rPr>
              <a:t>s</a:t>
            </a:r>
            <a:r>
              <a:rPr sz="2150" b="1" spc="-5" dirty="0">
                <a:solidFill>
                  <a:srgbClr val="EFFBFF"/>
                </a:solidFill>
                <a:latin typeface="Calibri"/>
                <a:cs typeface="Calibri"/>
              </a:rPr>
              <a:t>i</a:t>
            </a:r>
            <a:r>
              <a:rPr sz="2150" b="1" spc="-35" dirty="0">
                <a:solidFill>
                  <a:srgbClr val="EFFBFF"/>
                </a:solidFill>
                <a:latin typeface="Calibri"/>
                <a:cs typeface="Calibri"/>
              </a:rPr>
              <a:t>b</a:t>
            </a:r>
            <a:r>
              <a:rPr sz="2150" b="1" spc="-5" dirty="0">
                <a:solidFill>
                  <a:srgbClr val="EFFBFF"/>
                </a:solidFill>
                <a:latin typeface="Calibri"/>
                <a:cs typeface="Calibri"/>
              </a:rPr>
              <a:t>ili</a:t>
            </a:r>
            <a:r>
              <a:rPr sz="2150" b="1" spc="10" dirty="0">
                <a:solidFill>
                  <a:srgbClr val="EFFBFF"/>
                </a:solidFill>
                <a:latin typeface="Calibri"/>
                <a:cs typeface="Calibri"/>
              </a:rPr>
              <a:t>ty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852" y="4104068"/>
            <a:ext cx="3723640" cy="1208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40400"/>
              </a:lnSpc>
              <a:spcBef>
                <a:spcPts val="55"/>
              </a:spcBef>
            </a:pP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sz="1850" spc="-2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9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ea</a:t>
            </a:r>
            <a:r>
              <a:rPr sz="1850" spc="1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ss</a:t>
            </a:r>
            <a:r>
              <a:rPr sz="18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f 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se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80" dirty="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pp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6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em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85" dirty="0">
                <a:solidFill>
                  <a:srgbClr val="DFE3E6"/>
                </a:solidFill>
                <a:latin typeface="Tahoma"/>
                <a:cs typeface="Tahoma"/>
              </a:rPr>
              <a:t>si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85" dirty="0">
                <a:solidFill>
                  <a:srgbClr val="DFE3E6"/>
                </a:solidFill>
                <a:latin typeface="Tahoma"/>
                <a:cs typeface="Tahoma"/>
              </a:rPr>
              <a:t>cc</a:t>
            </a:r>
            <a:r>
              <a:rPr sz="1850" spc="14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s?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3464" y="3542728"/>
            <a:ext cx="176403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" dirty="0">
                <a:solidFill>
                  <a:srgbClr val="EFFBFF"/>
                </a:solidFill>
                <a:latin typeface="Calibri"/>
                <a:cs typeface="Calibri"/>
              </a:rPr>
              <a:t>Personalization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3464" y="4104068"/>
            <a:ext cx="3584575" cy="1599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9800"/>
              </a:lnSpc>
              <a:spcBef>
                <a:spcPts val="70"/>
              </a:spcBef>
            </a:pP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sz="1850" spc="-2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80" dirty="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sz="1850" spc="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9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ch  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ce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tch</a:t>
            </a:r>
            <a:r>
              <a:rPr sz="18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s'  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-6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q</a:t>
            </a:r>
            <a:r>
              <a:rPr sz="1850" spc="-6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ll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s,</a:t>
            </a:r>
            <a:r>
              <a:rPr sz="18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65" dirty="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sz="185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r  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goals?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4884" y="3542728"/>
            <a:ext cx="14287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5" dirty="0">
                <a:solidFill>
                  <a:srgbClr val="EFFBFF"/>
                </a:solidFill>
                <a:latin typeface="Calibri"/>
                <a:cs typeface="Calibri"/>
              </a:rPr>
              <a:t>E</a:t>
            </a:r>
            <a:r>
              <a:rPr sz="2150" b="1" spc="-35" dirty="0">
                <a:solidFill>
                  <a:srgbClr val="EFFBFF"/>
                </a:solidFill>
                <a:latin typeface="Calibri"/>
                <a:cs typeface="Calibri"/>
              </a:rPr>
              <a:t>n</a:t>
            </a:r>
            <a:r>
              <a:rPr sz="2150" b="1" spc="25" dirty="0">
                <a:solidFill>
                  <a:srgbClr val="EFFBFF"/>
                </a:solidFill>
                <a:latin typeface="Calibri"/>
                <a:cs typeface="Calibri"/>
              </a:rPr>
              <a:t>g</a:t>
            </a:r>
            <a:r>
              <a:rPr sz="2150" b="1" spc="-15" dirty="0">
                <a:solidFill>
                  <a:srgbClr val="EFFBFF"/>
                </a:solidFill>
                <a:latin typeface="Calibri"/>
                <a:cs typeface="Calibri"/>
              </a:rPr>
              <a:t>a</a:t>
            </a:r>
            <a:r>
              <a:rPr sz="2150" b="1" spc="-45" dirty="0">
                <a:solidFill>
                  <a:srgbClr val="EFFBFF"/>
                </a:solidFill>
                <a:latin typeface="Calibri"/>
                <a:cs typeface="Calibri"/>
              </a:rPr>
              <a:t>g</a:t>
            </a:r>
            <a:r>
              <a:rPr sz="2150" b="1" spc="35" dirty="0">
                <a:solidFill>
                  <a:srgbClr val="EFFBFF"/>
                </a:solidFill>
                <a:latin typeface="Calibri"/>
                <a:cs typeface="Calibri"/>
              </a:rPr>
              <a:t>e</a:t>
            </a:r>
            <a:r>
              <a:rPr sz="2150" b="1" spc="-30" dirty="0">
                <a:solidFill>
                  <a:srgbClr val="EFFBFF"/>
                </a:solidFill>
                <a:latin typeface="Calibri"/>
                <a:cs typeface="Calibri"/>
              </a:rPr>
              <a:t>men</a:t>
            </a:r>
            <a:r>
              <a:rPr sz="2150" b="1" spc="5" dirty="0">
                <a:solidFill>
                  <a:srgbClr val="EFFBFF"/>
                </a:solidFill>
                <a:latin typeface="Calibri"/>
                <a:cs typeface="Calibri"/>
              </a:rPr>
              <a:t>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4884" y="4104068"/>
            <a:ext cx="3696335" cy="1599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9800"/>
              </a:lnSpc>
              <a:spcBef>
                <a:spcPts val="70"/>
              </a:spcBef>
            </a:pP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50" spc="-3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7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sz="185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12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-2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5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l  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90" dirty="0">
                <a:solidFill>
                  <a:srgbClr val="DFE3E6"/>
                </a:solidFill>
                <a:latin typeface="Tahoma"/>
                <a:cs typeface="Tahoma"/>
              </a:rPr>
              <a:t>ct</a:t>
            </a:r>
            <a:r>
              <a:rPr sz="1850" spc="8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50" spc="4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d  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50" spc="-5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4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2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50" spc="7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114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50" spc="10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5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5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50" spc="2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50" spc="-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12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spc="19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50" spc="85" dirty="0">
                <a:solidFill>
                  <a:srgbClr val="DFE3E6"/>
                </a:solidFill>
                <a:latin typeface="Tahoma"/>
                <a:cs typeface="Tahoma"/>
              </a:rPr>
              <a:t>ss</a:t>
            </a:r>
            <a:r>
              <a:rPr sz="1850" spc="6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50" spc="1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50" spc="10" dirty="0">
                <a:solidFill>
                  <a:srgbClr val="DFE3E6"/>
                </a:solidFill>
                <a:latin typeface="Tahoma"/>
                <a:cs typeface="Tahoma"/>
              </a:rPr>
              <a:t>l  </a:t>
            </a:r>
            <a:r>
              <a:rPr sz="1850" spc="30" dirty="0">
                <a:solidFill>
                  <a:srgbClr val="DFE3E6"/>
                </a:solidFill>
                <a:latin typeface="Tahoma"/>
                <a:cs typeface="Tahoma"/>
              </a:rPr>
              <a:t>hires?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978" y="130809"/>
            <a:ext cx="51600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spc="-6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6000" b="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5" y="1485900"/>
            <a:ext cx="866775" cy="847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475" y="1400175"/>
            <a:ext cx="1543050" cy="895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500" y="1400175"/>
            <a:ext cx="914400" cy="1038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53275" y="1085850"/>
            <a:ext cx="1028700" cy="1647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3300" y="3543300"/>
            <a:ext cx="828675" cy="828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7732" y="2649854"/>
            <a:ext cx="424180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0"/>
              </a:spcBef>
              <a:tabLst>
                <a:tab pos="1986280" algn="l"/>
                <a:tab pos="315531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HTML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CSS	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422909">
              <a:lnSpc>
                <a:spcPct val="1008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make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frontend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some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frameworks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0540" y="1938337"/>
            <a:ext cx="44869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 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backend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backend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frameworks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SPRINGBOOT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2758" y="3634041"/>
            <a:ext cx="410591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SQL</a:t>
            </a:r>
            <a:r>
              <a:rPr sz="1800" spc="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(Structured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1F1F1"/>
                </a:solidFill>
                <a:latin typeface="Calibri"/>
                <a:cs typeface="Calibri"/>
              </a:rPr>
              <a:t>Query</a:t>
            </a:r>
            <a:r>
              <a:rPr sz="1800" spc="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1F1F1"/>
                </a:solidFill>
                <a:latin typeface="Calibri"/>
                <a:cs typeface="Calibri"/>
              </a:rPr>
              <a:t>Language</a:t>
            </a:r>
            <a:r>
              <a:rPr sz="1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1F1F1"/>
                </a:solidFill>
                <a:latin typeface="Calibri"/>
                <a:cs typeface="Calibri"/>
              </a:rPr>
              <a:t>)</a:t>
            </a:r>
            <a:r>
              <a:rPr sz="1800" spc="15" dirty="0">
                <a:solidFill>
                  <a:srgbClr val="F1F1F1"/>
                </a:solidFill>
                <a:latin typeface="Calibri"/>
                <a:cs typeface="Calibri"/>
              </a:rPr>
              <a:t> is</a:t>
            </a:r>
            <a:r>
              <a:rPr sz="18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1F1F1"/>
                </a:solidFill>
                <a:latin typeface="Calibri"/>
                <a:cs typeface="Calibri"/>
              </a:rPr>
              <a:t>used</a:t>
            </a:r>
            <a:r>
              <a:rPr sz="1800" spc="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1F1F1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1F1F1"/>
                </a:solidFill>
                <a:latin typeface="Calibri"/>
                <a:cs typeface="Calibri"/>
              </a:rPr>
              <a:t>make</a:t>
            </a:r>
            <a:r>
              <a:rPr sz="1800" spc="-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Database</a:t>
            </a:r>
            <a:r>
              <a:rPr sz="1800" spc="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libri"/>
                <a:cs typeface="Calibri"/>
              </a:rPr>
              <a:t>management</a:t>
            </a:r>
            <a:r>
              <a:rPr sz="1800" spc="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1F1F1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68275" y="7734300"/>
            <a:ext cx="1647825" cy="361950"/>
          </a:xfrm>
          <a:custGeom>
            <a:avLst/>
            <a:gdLst/>
            <a:ahLst/>
            <a:cxnLst/>
            <a:rect l="l" t="t" r="r" b="b"/>
            <a:pathLst>
              <a:path w="1647825" h="361950">
                <a:moveTo>
                  <a:pt x="1647825" y="0"/>
                </a:moveTo>
                <a:lnTo>
                  <a:pt x="0" y="0"/>
                </a:lnTo>
                <a:lnTo>
                  <a:pt x="0" y="361950"/>
                </a:lnTo>
                <a:lnTo>
                  <a:pt x="1647825" y="361950"/>
                </a:lnTo>
                <a:lnTo>
                  <a:pt x="1647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35255" y="7764144"/>
            <a:ext cx="6419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50" spc="-15" dirty="0">
                <a:latin typeface="Calibri"/>
                <a:cs typeface="Calibri"/>
                <a:hlinkClick r:id="rId8"/>
              </a:rPr>
              <a:t>preencoded.png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47955" y="7776844"/>
            <a:ext cx="61658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15"/>
              </a:lnSpc>
            </a:pPr>
            <a:r>
              <a:rPr sz="750" spc="-20" dirty="0">
                <a:latin typeface="Calibri"/>
                <a:cs typeface="Calibri"/>
                <a:hlinkClick r:id="rId2"/>
              </a:rPr>
              <a:t>p</a:t>
            </a:r>
            <a:r>
              <a:rPr sz="750" spc="-40" dirty="0">
                <a:latin typeface="Calibri"/>
                <a:cs typeface="Calibri"/>
                <a:hlinkClick r:id="rId2"/>
              </a:rPr>
              <a:t>r</a:t>
            </a:r>
            <a:r>
              <a:rPr sz="750" dirty="0">
                <a:latin typeface="Calibri"/>
                <a:cs typeface="Calibri"/>
                <a:hlinkClick r:id="rId2"/>
              </a:rPr>
              <a:t>ee</a:t>
            </a:r>
            <a:r>
              <a:rPr sz="750" spc="-20" dirty="0">
                <a:latin typeface="Calibri"/>
                <a:cs typeface="Calibri"/>
                <a:hlinkClick r:id="rId2"/>
              </a:rPr>
              <a:t>nc</a:t>
            </a:r>
            <a:r>
              <a:rPr sz="750" spc="-25" dirty="0">
                <a:latin typeface="Calibri"/>
                <a:cs typeface="Calibri"/>
                <a:hlinkClick r:id="rId2"/>
              </a:rPr>
              <a:t>o</a:t>
            </a:r>
            <a:r>
              <a:rPr sz="750" spc="-20" dirty="0">
                <a:latin typeface="Calibri"/>
                <a:cs typeface="Calibri"/>
                <a:hlinkClick r:id="rId2"/>
              </a:rPr>
              <a:t>d</a:t>
            </a:r>
            <a:r>
              <a:rPr sz="750" dirty="0">
                <a:latin typeface="Calibri"/>
                <a:cs typeface="Calibri"/>
                <a:hlinkClick r:id="rId2"/>
              </a:rPr>
              <a:t>e</a:t>
            </a:r>
            <a:r>
              <a:rPr sz="750" spc="-20" dirty="0">
                <a:latin typeface="Calibri"/>
                <a:cs typeface="Calibri"/>
                <a:hlinkClick r:id="rId2"/>
              </a:rPr>
              <a:t>d</a:t>
            </a:r>
            <a:r>
              <a:rPr sz="750" spc="30" dirty="0">
                <a:latin typeface="Calibri"/>
                <a:cs typeface="Calibri"/>
                <a:hlinkClick r:id="rId2"/>
              </a:rPr>
              <a:t>.</a:t>
            </a:r>
            <a:r>
              <a:rPr sz="750" spc="-20" dirty="0">
                <a:latin typeface="Calibri"/>
                <a:cs typeface="Calibri"/>
                <a:hlinkClick r:id="rId2"/>
              </a:rPr>
              <a:t>pn</a:t>
            </a:r>
            <a:r>
              <a:rPr sz="750" dirty="0">
                <a:latin typeface="Calibri"/>
                <a:cs typeface="Calibri"/>
                <a:hlinkClick r:id="rId2"/>
              </a:rPr>
              <a:t>g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700" y="7753348"/>
              <a:ext cx="1724025" cy="409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942" y="607948"/>
            <a:ext cx="19653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20" dirty="0"/>
              <a:t>Featues</a:t>
            </a:r>
            <a:r>
              <a:rPr sz="4100" spc="-55" dirty="0"/>
              <a:t> </a:t>
            </a:r>
            <a:r>
              <a:rPr sz="4100" spc="5" dirty="0"/>
              <a:t>:</a:t>
            </a:r>
            <a:endParaRPr sz="4100"/>
          </a:p>
        </p:txBody>
      </p:sp>
      <p:grpSp>
        <p:nvGrpSpPr>
          <p:cNvPr id="7" name="object 7"/>
          <p:cNvGrpSpPr/>
          <p:nvPr/>
        </p:nvGrpSpPr>
        <p:grpSpPr>
          <a:xfrm>
            <a:off x="807719" y="1655445"/>
            <a:ext cx="3661410" cy="2880360"/>
            <a:chOff x="807719" y="1655445"/>
            <a:chExt cx="3661410" cy="2880360"/>
          </a:xfrm>
        </p:grpSpPr>
        <p:sp>
          <p:nvSpPr>
            <p:cNvPr id="8" name="object 8"/>
            <p:cNvSpPr/>
            <p:nvPr/>
          </p:nvSpPr>
          <p:spPr>
            <a:xfrm>
              <a:off x="819149" y="1666875"/>
              <a:ext cx="3638550" cy="2857500"/>
            </a:xfrm>
            <a:custGeom>
              <a:avLst/>
              <a:gdLst/>
              <a:ahLst/>
              <a:cxnLst/>
              <a:rect l="l" t="t" r="r" b="b"/>
              <a:pathLst>
                <a:path w="3638550" h="2857500">
                  <a:moveTo>
                    <a:pt x="3286633" y="0"/>
                  </a:moveTo>
                  <a:lnTo>
                    <a:pt x="351904" y="0"/>
                  </a:lnTo>
                  <a:lnTo>
                    <a:pt x="304153" y="3213"/>
                  </a:lnTo>
                  <a:lnTo>
                    <a:pt x="258355" y="12574"/>
                  </a:lnTo>
                  <a:lnTo>
                    <a:pt x="214928" y="27662"/>
                  </a:lnTo>
                  <a:lnTo>
                    <a:pt x="174292" y="48057"/>
                  </a:lnTo>
                  <a:lnTo>
                    <a:pt x="136867" y="73341"/>
                  </a:lnTo>
                  <a:lnTo>
                    <a:pt x="103071" y="103092"/>
                  </a:lnTo>
                  <a:lnTo>
                    <a:pt x="73324" y="136891"/>
                  </a:lnTo>
                  <a:lnTo>
                    <a:pt x="48045" y="174319"/>
                  </a:lnTo>
                  <a:lnTo>
                    <a:pt x="27654" y="214955"/>
                  </a:lnTo>
                  <a:lnTo>
                    <a:pt x="12570" y="258380"/>
                  </a:lnTo>
                  <a:lnTo>
                    <a:pt x="3212" y="304174"/>
                  </a:lnTo>
                  <a:lnTo>
                    <a:pt x="0" y="351916"/>
                  </a:lnTo>
                  <a:lnTo>
                    <a:pt x="0" y="2505583"/>
                  </a:lnTo>
                  <a:lnTo>
                    <a:pt x="3212" y="2553325"/>
                  </a:lnTo>
                  <a:lnTo>
                    <a:pt x="12570" y="2599119"/>
                  </a:lnTo>
                  <a:lnTo>
                    <a:pt x="27654" y="2642544"/>
                  </a:lnTo>
                  <a:lnTo>
                    <a:pt x="48045" y="2683180"/>
                  </a:lnTo>
                  <a:lnTo>
                    <a:pt x="73324" y="2720608"/>
                  </a:lnTo>
                  <a:lnTo>
                    <a:pt x="103071" y="2754407"/>
                  </a:lnTo>
                  <a:lnTo>
                    <a:pt x="136867" y="2784158"/>
                  </a:lnTo>
                  <a:lnTo>
                    <a:pt x="174292" y="2809442"/>
                  </a:lnTo>
                  <a:lnTo>
                    <a:pt x="214928" y="2829837"/>
                  </a:lnTo>
                  <a:lnTo>
                    <a:pt x="258355" y="2844925"/>
                  </a:lnTo>
                  <a:lnTo>
                    <a:pt x="304153" y="2854286"/>
                  </a:lnTo>
                  <a:lnTo>
                    <a:pt x="351904" y="2857500"/>
                  </a:lnTo>
                  <a:lnTo>
                    <a:pt x="3286633" y="2857500"/>
                  </a:lnTo>
                  <a:lnTo>
                    <a:pt x="3334375" y="2854286"/>
                  </a:lnTo>
                  <a:lnTo>
                    <a:pt x="3380169" y="2844925"/>
                  </a:lnTo>
                  <a:lnTo>
                    <a:pt x="3423594" y="2829837"/>
                  </a:lnTo>
                  <a:lnTo>
                    <a:pt x="3464230" y="2809442"/>
                  </a:lnTo>
                  <a:lnTo>
                    <a:pt x="3501658" y="2784158"/>
                  </a:lnTo>
                  <a:lnTo>
                    <a:pt x="3535457" y="2754407"/>
                  </a:lnTo>
                  <a:lnTo>
                    <a:pt x="3565208" y="2720608"/>
                  </a:lnTo>
                  <a:lnTo>
                    <a:pt x="3590492" y="2683180"/>
                  </a:lnTo>
                  <a:lnTo>
                    <a:pt x="3610887" y="2642544"/>
                  </a:lnTo>
                  <a:lnTo>
                    <a:pt x="3625975" y="2599119"/>
                  </a:lnTo>
                  <a:lnTo>
                    <a:pt x="3635336" y="2553325"/>
                  </a:lnTo>
                  <a:lnTo>
                    <a:pt x="3638550" y="2505583"/>
                  </a:lnTo>
                  <a:lnTo>
                    <a:pt x="3638550" y="351916"/>
                  </a:lnTo>
                  <a:lnTo>
                    <a:pt x="3635336" y="304174"/>
                  </a:lnTo>
                  <a:lnTo>
                    <a:pt x="3625975" y="258380"/>
                  </a:lnTo>
                  <a:lnTo>
                    <a:pt x="3610887" y="214955"/>
                  </a:lnTo>
                  <a:lnTo>
                    <a:pt x="3590492" y="174319"/>
                  </a:lnTo>
                  <a:lnTo>
                    <a:pt x="3565208" y="136891"/>
                  </a:lnTo>
                  <a:lnTo>
                    <a:pt x="3535457" y="103092"/>
                  </a:lnTo>
                  <a:lnTo>
                    <a:pt x="3501658" y="73341"/>
                  </a:lnTo>
                  <a:lnTo>
                    <a:pt x="3464230" y="48057"/>
                  </a:lnTo>
                  <a:lnTo>
                    <a:pt x="3423594" y="27662"/>
                  </a:lnTo>
                  <a:lnTo>
                    <a:pt x="3380169" y="12574"/>
                  </a:lnTo>
                  <a:lnTo>
                    <a:pt x="3334375" y="3213"/>
                  </a:lnTo>
                  <a:lnTo>
                    <a:pt x="3286633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149" y="1666875"/>
              <a:ext cx="3638550" cy="2857500"/>
            </a:xfrm>
            <a:custGeom>
              <a:avLst/>
              <a:gdLst/>
              <a:ahLst/>
              <a:cxnLst/>
              <a:rect l="l" t="t" r="r" b="b"/>
              <a:pathLst>
                <a:path w="3638550" h="2857500">
                  <a:moveTo>
                    <a:pt x="0" y="351916"/>
                  </a:moveTo>
                  <a:lnTo>
                    <a:pt x="3212" y="304174"/>
                  </a:lnTo>
                  <a:lnTo>
                    <a:pt x="12570" y="258380"/>
                  </a:lnTo>
                  <a:lnTo>
                    <a:pt x="27654" y="214955"/>
                  </a:lnTo>
                  <a:lnTo>
                    <a:pt x="48045" y="174319"/>
                  </a:lnTo>
                  <a:lnTo>
                    <a:pt x="73324" y="136891"/>
                  </a:lnTo>
                  <a:lnTo>
                    <a:pt x="103071" y="103092"/>
                  </a:lnTo>
                  <a:lnTo>
                    <a:pt x="136867" y="73341"/>
                  </a:lnTo>
                  <a:lnTo>
                    <a:pt x="174292" y="48057"/>
                  </a:lnTo>
                  <a:lnTo>
                    <a:pt x="214928" y="27662"/>
                  </a:lnTo>
                  <a:lnTo>
                    <a:pt x="258355" y="12574"/>
                  </a:lnTo>
                  <a:lnTo>
                    <a:pt x="304153" y="3213"/>
                  </a:lnTo>
                  <a:lnTo>
                    <a:pt x="351904" y="0"/>
                  </a:lnTo>
                  <a:lnTo>
                    <a:pt x="3286633" y="0"/>
                  </a:lnTo>
                  <a:lnTo>
                    <a:pt x="3334375" y="3213"/>
                  </a:lnTo>
                  <a:lnTo>
                    <a:pt x="3380169" y="12574"/>
                  </a:lnTo>
                  <a:lnTo>
                    <a:pt x="3423594" y="27662"/>
                  </a:lnTo>
                  <a:lnTo>
                    <a:pt x="3464230" y="48057"/>
                  </a:lnTo>
                  <a:lnTo>
                    <a:pt x="3501658" y="73341"/>
                  </a:lnTo>
                  <a:lnTo>
                    <a:pt x="3535457" y="103092"/>
                  </a:lnTo>
                  <a:lnTo>
                    <a:pt x="3565208" y="136891"/>
                  </a:lnTo>
                  <a:lnTo>
                    <a:pt x="3590492" y="174319"/>
                  </a:lnTo>
                  <a:lnTo>
                    <a:pt x="3610887" y="214955"/>
                  </a:lnTo>
                  <a:lnTo>
                    <a:pt x="3625975" y="258380"/>
                  </a:lnTo>
                  <a:lnTo>
                    <a:pt x="3635336" y="304174"/>
                  </a:lnTo>
                  <a:lnTo>
                    <a:pt x="3638550" y="351916"/>
                  </a:lnTo>
                  <a:lnTo>
                    <a:pt x="3638550" y="2505583"/>
                  </a:lnTo>
                  <a:lnTo>
                    <a:pt x="3635336" y="2553325"/>
                  </a:lnTo>
                  <a:lnTo>
                    <a:pt x="3625975" y="2599119"/>
                  </a:lnTo>
                  <a:lnTo>
                    <a:pt x="3610887" y="2642544"/>
                  </a:lnTo>
                  <a:lnTo>
                    <a:pt x="3590492" y="2683180"/>
                  </a:lnTo>
                  <a:lnTo>
                    <a:pt x="3565208" y="2720608"/>
                  </a:lnTo>
                  <a:lnTo>
                    <a:pt x="3535457" y="2754407"/>
                  </a:lnTo>
                  <a:lnTo>
                    <a:pt x="3501658" y="2784158"/>
                  </a:lnTo>
                  <a:lnTo>
                    <a:pt x="3464230" y="2809442"/>
                  </a:lnTo>
                  <a:lnTo>
                    <a:pt x="3423594" y="2829837"/>
                  </a:lnTo>
                  <a:lnTo>
                    <a:pt x="3380169" y="2844925"/>
                  </a:lnTo>
                  <a:lnTo>
                    <a:pt x="3334375" y="2854286"/>
                  </a:lnTo>
                  <a:lnTo>
                    <a:pt x="3286633" y="2857500"/>
                  </a:lnTo>
                  <a:lnTo>
                    <a:pt x="351904" y="2857500"/>
                  </a:lnTo>
                  <a:lnTo>
                    <a:pt x="304153" y="2854286"/>
                  </a:lnTo>
                  <a:lnTo>
                    <a:pt x="258355" y="2844925"/>
                  </a:lnTo>
                  <a:lnTo>
                    <a:pt x="214928" y="2829837"/>
                  </a:lnTo>
                  <a:lnTo>
                    <a:pt x="174292" y="2809442"/>
                  </a:lnTo>
                  <a:lnTo>
                    <a:pt x="136867" y="2784158"/>
                  </a:lnTo>
                  <a:lnTo>
                    <a:pt x="103071" y="2754407"/>
                  </a:lnTo>
                  <a:lnTo>
                    <a:pt x="73324" y="2720608"/>
                  </a:lnTo>
                  <a:lnTo>
                    <a:pt x="48045" y="2683180"/>
                  </a:lnTo>
                  <a:lnTo>
                    <a:pt x="27654" y="2642544"/>
                  </a:lnTo>
                  <a:lnTo>
                    <a:pt x="12570" y="2599119"/>
                  </a:lnTo>
                  <a:lnTo>
                    <a:pt x="3212" y="2553325"/>
                  </a:lnTo>
                  <a:lnTo>
                    <a:pt x="0" y="2505583"/>
                  </a:lnTo>
                  <a:lnTo>
                    <a:pt x="0" y="351916"/>
                  </a:lnTo>
                  <a:close/>
                </a:path>
              </a:pathLst>
            </a:custGeom>
            <a:ln w="22860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7752" y="1900872"/>
            <a:ext cx="2943225" cy="2360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DFE3E6"/>
                </a:solidFill>
                <a:latin typeface="Calibri"/>
                <a:cs typeface="Calibri"/>
              </a:rPr>
              <a:t>AI-Powered</a:t>
            </a:r>
            <a:r>
              <a:rPr sz="2000" b="1" spc="1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DFE3E6"/>
                </a:solidFill>
                <a:latin typeface="Calibri"/>
                <a:cs typeface="Calibri"/>
              </a:rPr>
              <a:t>Matching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39000"/>
              </a:lnSpc>
              <a:spcBef>
                <a:spcPts val="940"/>
              </a:spcBef>
            </a:pPr>
            <a:r>
              <a:rPr sz="1800" spc="15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7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g  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11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229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10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t 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11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4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2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ob</a:t>
            </a:r>
            <a:r>
              <a:rPr sz="180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li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75" dirty="0">
                <a:solidFill>
                  <a:srgbClr val="DFE3E6"/>
                </a:solidFill>
                <a:latin typeface="Tahoma"/>
                <a:cs typeface="Tahoma"/>
              </a:rPr>
              <a:t>,  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10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gg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es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ng</a:t>
            </a:r>
            <a:r>
              <a:rPr sz="18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5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sz="1800" spc="9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t  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opportunities.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4870" y="1655445"/>
            <a:ext cx="3661410" cy="2880360"/>
            <a:chOff x="4674870" y="1655445"/>
            <a:chExt cx="3661410" cy="2880360"/>
          </a:xfrm>
        </p:grpSpPr>
        <p:sp>
          <p:nvSpPr>
            <p:cNvPr id="12" name="object 12"/>
            <p:cNvSpPr/>
            <p:nvPr/>
          </p:nvSpPr>
          <p:spPr>
            <a:xfrm>
              <a:off x="4686300" y="1666875"/>
              <a:ext cx="3638550" cy="2857500"/>
            </a:xfrm>
            <a:custGeom>
              <a:avLst/>
              <a:gdLst/>
              <a:ahLst/>
              <a:cxnLst/>
              <a:rect l="l" t="t" r="r" b="b"/>
              <a:pathLst>
                <a:path w="3638550" h="2857500">
                  <a:moveTo>
                    <a:pt x="3286632" y="0"/>
                  </a:moveTo>
                  <a:lnTo>
                    <a:pt x="351916" y="0"/>
                  </a:lnTo>
                  <a:lnTo>
                    <a:pt x="304174" y="3213"/>
                  </a:lnTo>
                  <a:lnTo>
                    <a:pt x="258380" y="12574"/>
                  </a:lnTo>
                  <a:lnTo>
                    <a:pt x="214955" y="27662"/>
                  </a:lnTo>
                  <a:lnTo>
                    <a:pt x="174319" y="48057"/>
                  </a:lnTo>
                  <a:lnTo>
                    <a:pt x="136891" y="73341"/>
                  </a:lnTo>
                  <a:lnTo>
                    <a:pt x="103092" y="103092"/>
                  </a:lnTo>
                  <a:lnTo>
                    <a:pt x="73341" y="136891"/>
                  </a:lnTo>
                  <a:lnTo>
                    <a:pt x="48057" y="174319"/>
                  </a:lnTo>
                  <a:lnTo>
                    <a:pt x="27662" y="214955"/>
                  </a:lnTo>
                  <a:lnTo>
                    <a:pt x="12574" y="258380"/>
                  </a:lnTo>
                  <a:lnTo>
                    <a:pt x="3213" y="304174"/>
                  </a:lnTo>
                  <a:lnTo>
                    <a:pt x="0" y="351916"/>
                  </a:lnTo>
                  <a:lnTo>
                    <a:pt x="0" y="2505583"/>
                  </a:lnTo>
                  <a:lnTo>
                    <a:pt x="3213" y="2553325"/>
                  </a:lnTo>
                  <a:lnTo>
                    <a:pt x="12574" y="2599119"/>
                  </a:lnTo>
                  <a:lnTo>
                    <a:pt x="27662" y="2642544"/>
                  </a:lnTo>
                  <a:lnTo>
                    <a:pt x="48057" y="2683180"/>
                  </a:lnTo>
                  <a:lnTo>
                    <a:pt x="73341" y="2720608"/>
                  </a:lnTo>
                  <a:lnTo>
                    <a:pt x="103092" y="2754407"/>
                  </a:lnTo>
                  <a:lnTo>
                    <a:pt x="136891" y="2784158"/>
                  </a:lnTo>
                  <a:lnTo>
                    <a:pt x="174319" y="2809442"/>
                  </a:lnTo>
                  <a:lnTo>
                    <a:pt x="214955" y="2829837"/>
                  </a:lnTo>
                  <a:lnTo>
                    <a:pt x="258380" y="2844925"/>
                  </a:lnTo>
                  <a:lnTo>
                    <a:pt x="304174" y="2854286"/>
                  </a:lnTo>
                  <a:lnTo>
                    <a:pt x="351916" y="2857500"/>
                  </a:lnTo>
                  <a:lnTo>
                    <a:pt x="3286632" y="2857500"/>
                  </a:lnTo>
                  <a:lnTo>
                    <a:pt x="3334375" y="2854286"/>
                  </a:lnTo>
                  <a:lnTo>
                    <a:pt x="3380169" y="2844925"/>
                  </a:lnTo>
                  <a:lnTo>
                    <a:pt x="3423594" y="2829837"/>
                  </a:lnTo>
                  <a:lnTo>
                    <a:pt x="3464230" y="2809442"/>
                  </a:lnTo>
                  <a:lnTo>
                    <a:pt x="3501658" y="2784158"/>
                  </a:lnTo>
                  <a:lnTo>
                    <a:pt x="3535457" y="2754407"/>
                  </a:lnTo>
                  <a:lnTo>
                    <a:pt x="3565208" y="2720608"/>
                  </a:lnTo>
                  <a:lnTo>
                    <a:pt x="3590492" y="2683180"/>
                  </a:lnTo>
                  <a:lnTo>
                    <a:pt x="3610887" y="2642544"/>
                  </a:lnTo>
                  <a:lnTo>
                    <a:pt x="3625975" y="2599119"/>
                  </a:lnTo>
                  <a:lnTo>
                    <a:pt x="3635336" y="2553325"/>
                  </a:lnTo>
                  <a:lnTo>
                    <a:pt x="3638550" y="2505583"/>
                  </a:lnTo>
                  <a:lnTo>
                    <a:pt x="3638550" y="351916"/>
                  </a:lnTo>
                  <a:lnTo>
                    <a:pt x="3635336" y="304174"/>
                  </a:lnTo>
                  <a:lnTo>
                    <a:pt x="3625975" y="258380"/>
                  </a:lnTo>
                  <a:lnTo>
                    <a:pt x="3610887" y="214955"/>
                  </a:lnTo>
                  <a:lnTo>
                    <a:pt x="3590492" y="174319"/>
                  </a:lnTo>
                  <a:lnTo>
                    <a:pt x="3565208" y="136891"/>
                  </a:lnTo>
                  <a:lnTo>
                    <a:pt x="3535457" y="103092"/>
                  </a:lnTo>
                  <a:lnTo>
                    <a:pt x="3501658" y="73341"/>
                  </a:lnTo>
                  <a:lnTo>
                    <a:pt x="3464230" y="48057"/>
                  </a:lnTo>
                  <a:lnTo>
                    <a:pt x="3423594" y="27662"/>
                  </a:lnTo>
                  <a:lnTo>
                    <a:pt x="3380169" y="12574"/>
                  </a:lnTo>
                  <a:lnTo>
                    <a:pt x="3334375" y="3213"/>
                  </a:lnTo>
                  <a:lnTo>
                    <a:pt x="3286632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1666875"/>
              <a:ext cx="3638550" cy="2857500"/>
            </a:xfrm>
            <a:custGeom>
              <a:avLst/>
              <a:gdLst/>
              <a:ahLst/>
              <a:cxnLst/>
              <a:rect l="l" t="t" r="r" b="b"/>
              <a:pathLst>
                <a:path w="3638550" h="2857500">
                  <a:moveTo>
                    <a:pt x="0" y="351916"/>
                  </a:moveTo>
                  <a:lnTo>
                    <a:pt x="3213" y="304174"/>
                  </a:lnTo>
                  <a:lnTo>
                    <a:pt x="12574" y="258380"/>
                  </a:lnTo>
                  <a:lnTo>
                    <a:pt x="27662" y="214955"/>
                  </a:lnTo>
                  <a:lnTo>
                    <a:pt x="48057" y="174319"/>
                  </a:lnTo>
                  <a:lnTo>
                    <a:pt x="73341" y="136891"/>
                  </a:lnTo>
                  <a:lnTo>
                    <a:pt x="103092" y="103092"/>
                  </a:lnTo>
                  <a:lnTo>
                    <a:pt x="136891" y="73341"/>
                  </a:lnTo>
                  <a:lnTo>
                    <a:pt x="174319" y="48057"/>
                  </a:lnTo>
                  <a:lnTo>
                    <a:pt x="214955" y="27662"/>
                  </a:lnTo>
                  <a:lnTo>
                    <a:pt x="258380" y="12574"/>
                  </a:lnTo>
                  <a:lnTo>
                    <a:pt x="304174" y="3213"/>
                  </a:lnTo>
                  <a:lnTo>
                    <a:pt x="351916" y="0"/>
                  </a:lnTo>
                  <a:lnTo>
                    <a:pt x="3286632" y="0"/>
                  </a:lnTo>
                  <a:lnTo>
                    <a:pt x="3334375" y="3213"/>
                  </a:lnTo>
                  <a:lnTo>
                    <a:pt x="3380169" y="12574"/>
                  </a:lnTo>
                  <a:lnTo>
                    <a:pt x="3423594" y="27662"/>
                  </a:lnTo>
                  <a:lnTo>
                    <a:pt x="3464230" y="48057"/>
                  </a:lnTo>
                  <a:lnTo>
                    <a:pt x="3501658" y="73341"/>
                  </a:lnTo>
                  <a:lnTo>
                    <a:pt x="3535457" y="103092"/>
                  </a:lnTo>
                  <a:lnTo>
                    <a:pt x="3565208" y="136891"/>
                  </a:lnTo>
                  <a:lnTo>
                    <a:pt x="3590492" y="174319"/>
                  </a:lnTo>
                  <a:lnTo>
                    <a:pt x="3610887" y="214955"/>
                  </a:lnTo>
                  <a:lnTo>
                    <a:pt x="3625975" y="258380"/>
                  </a:lnTo>
                  <a:lnTo>
                    <a:pt x="3635336" y="304174"/>
                  </a:lnTo>
                  <a:lnTo>
                    <a:pt x="3638550" y="351916"/>
                  </a:lnTo>
                  <a:lnTo>
                    <a:pt x="3638550" y="2505583"/>
                  </a:lnTo>
                  <a:lnTo>
                    <a:pt x="3635336" y="2553325"/>
                  </a:lnTo>
                  <a:lnTo>
                    <a:pt x="3625975" y="2599119"/>
                  </a:lnTo>
                  <a:lnTo>
                    <a:pt x="3610887" y="2642544"/>
                  </a:lnTo>
                  <a:lnTo>
                    <a:pt x="3590492" y="2683180"/>
                  </a:lnTo>
                  <a:lnTo>
                    <a:pt x="3565208" y="2720608"/>
                  </a:lnTo>
                  <a:lnTo>
                    <a:pt x="3535457" y="2754407"/>
                  </a:lnTo>
                  <a:lnTo>
                    <a:pt x="3501658" y="2784158"/>
                  </a:lnTo>
                  <a:lnTo>
                    <a:pt x="3464230" y="2809442"/>
                  </a:lnTo>
                  <a:lnTo>
                    <a:pt x="3423594" y="2829837"/>
                  </a:lnTo>
                  <a:lnTo>
                    <a:pt x="3380169" y="2844925"/>
                  </a:lnTo>
                  <a:lnTo>
                    <a:pt x="3334375" y="2854286"/>
                  </a:lnTo>
                  <a:lnTo>
                    <a:pt x="3286632" y="2857500"/>
                  </a:lnTo>
                  <a:lnTo>
                    <a:pt x="351916" y="2857500"/>
                  </a:lnTo>
                  <a:lnTo>
                    <a:pt x="304174" y="2854286"/>
                  </a:lnTo>
                  <a:lnTo>
                    <a:pt x="258380" y="2844925"/>
                  </a:lnTo>
                  <a:lnTo>
                    <a:pt x="214955" y="2829837"/>
                  </a:lnTo>
                  <a:lnTo>
                    <a:pt x="174319" y="2809442"/>
                  </a:lnTo>
                  <a:lnTo>
                    <a:pt x="136891" y="2784158"/>
                  </a:lnTo>
                  <a:lnTo>
                    <a:pt x="103092" y="2754407"/>
                  </a:lnTo>
                  <a:lnTo>
                    <a:pt x="73341" y="2720608"/>
                  </a:lnTo>
                  <a:lnTo>
                    <a:pt x="48057" y="2683180"/>
                  </a:lnTo>
                  <a:lnTo>
                    <a:pt x="27662" y="2642544"/>
                  </a:lnTo>
                  <a:lnTo>
                    <a:pt x="12574" y="2599119"/>
                  </a:lnTo>
                  <a:lnTo>
                    <a:pt x="3213" y="2553325"/>
                  </a:lnTo>
                  <a:lnTo>
                    <a:pt x="0" y="2505583"/>
                  </a:lnTo>
                  <a:lnTo>
                    <a:pt x="0" y="351916"/>
                  </a:lnTo>
                  <a:close/>
                </a:path>
              </a:pathLst>
            </a:custGeom>
            <a:ln w="2286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37759" y="1900872"/>
            <a:ext cx="2999740" cy="197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DFE3E6"/>
                </a:solidFill>
                <a:latin typeface="Calibri"/>
                <a:cs typeface="Calibri"/>
              </a:rPr>
              <a:t>Intuitive</a:t>
            </a:r>
            <a:r>
              <a:rPr sz="2000" b="1" spc="1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DFE3E6"/>
                </a:solidFill>
                <a:latin typeface="Calibri"/>
                <a:cs typeface="Calibri"/>
              </a:rPr>
              <a:t>User</a:t>
            </a:r>
            <a:r>
              <a:rPr sz="2000" b="1" spc="2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DFE3E6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39000"/>
              </a:lnSpc>
              <a:spcBef>
                <a:spcPts val="940"/>
              </a:spcBef>
            </a:pPr>
            <a:r>
              <a:rPr sz="1800" spc="-10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800" spc="10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sz="1800" spc="9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t  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h,</a:t>
            </a:r>
            <a:r>
              <a:rPr sz="180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fer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ng</a:t>
            </a:r>
            <a:r>
              <a:rPr sz="18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21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s  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nd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5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sz="1800" spc="9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nd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er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2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7719" y="4751070"/>
            <a:ext cx="3661410" cy="2832735"/>
            <a:chOff x="807719" y="4751070"/>
            <a:chExt cx="3661410" cy="2832735"/>
          </a:xfrm>
        </p:grpSpPr>
        <p:sp>
          <p:nvSpPr>
            <p:cNvPr id="16" name="object 16"/>
            <p:cNvSpPr/>
            <p:nvPr/>
          </p:nvSpPr>
          <p:spPr>
            <a:xfrm>
              <a:off x="819149" y="4762500"/>
              <a:ext cx="3638550" cy="2809875"/>
            </a:xfrm>
            <a:custGeom>
              <a:avLst/>
              <a:gdLst/>
              <a:ahLst/>
              <a:cxnLst/>
              <a:rect l="l" t="t" r="r" b="b"/>
              <a:pathLst>
                <a:path w="3638550" h="2809875">
                  <a:moveTo>
                    <a:pt x="3286379" y="0"/>
                  </a:moveTo>
                  <a:lnTo>
                    <a:pt x="352132" y="0"/>
                  </a:lnTo>
                  <a:lnTo>
                    <a:pt x="304351" y="3213"/>
                  </a:lnTo>
                  <a:lnTo>
                    <a:pt x="258522" y="12575"/>
                  </a:lnTo>
                  <a:lnTo>
                    <a:pt x="215067" y="27666"/>
                  </a:lnTo>
                  <a:lnTo>
                    <a:pt x="174405" y="48067"/>
                  </a:lnTo>
                  <a:lnTo>
                    <a:pt x="136956" y="73359"/>
                  </a:lnTo>
                  <a:lnTo>
                    <a:pt x="103138" y="103124"/>
                  </a:lnTo>
                  <a:lnTo>
                    <a:pt x="73372" y="136942"/>
                  </a:lnTo>
                  <a:lnTo>
                    <a:pt x="48077" y="174394"/>
                  </a:lnTo>
                  <a:lnTo>
                    <a:pt x="27672" y="215062"/>
                  </a:lnTo>
                  <a:lnTo>
                    <a:pt x="12578" y="258527"/>
                  </a:lnTo>
                  <a:lnTo>
                    <a:pt x="3214" y="304369"/>
                  </a:lnTo>
                  <a:lnTo>
                    <a:pt x="0" y="352170"/>
                  </a:lnTo>
                  <a:lnTo>
                    <a:pt x="0" y="2457742"/>
                  </a:lnTo>
                  <a:lnTo>
                    <a:pt x="3214" y="2505523"/>
                  </a:lnTo>
                  <a:lnTo>
                    <a:pt x="12578" y="2551352"/>
                  </a:lnTo>
                  <a:lnTo>
                    <a:pt x="27672" y="2594807"/>
                  </a:lnTo>
                  <a:lnTo>
                    <a:pt x="48077" y="2635469"/>
                  </a:lnTo>
                  <a:lnTo>
                    <a:pt x="73372" y="2672918"/>
                  </a:lnTo>
                  <a:lnTo>
                    <a:pt x="103138" y="2706736"/>
                  </a:lnTo>
                  <a:lnTo>
                    <a:pt x="136956" y="2736502"/>
                  </a:lnTo>
                  <a:lnTo>
                    <a:pt x="174405" y="2761797"/>
                  </a:lnTo>
                  <a:lnTo>
                    <a:pt x="215067" y="2782202"/>
                  </a:lnTo>
                  <a:lnTo>
                    <a:pt x="258522" y="2797296"/>
                  </a:lnTo>
                  <a:lnTo>
                    <a:pt x="304351" y="2806660"/>
                  </a:lnTo>
                  <a:lnTo>
                    <a:pt x="352132" y="2809875"/>
                  </a:lnTo>
                  <a:lnTo>
                    <a:pt x="3286379" y="2809875"/>
                  </a:lnTo>
                  <a:lnTo>
                    <a:pt x="3334180" y="2806660"/>
                  </a:lnTo>
                  <a:lnTo>
                    <a:pt x="3380022" y="2797296"/>
                  </a:lnTo>
                  <a:lnTo>
                    <a:pt x="3423487" y="2782202"/>
                  </a:lnTo>
                  <a:lnTo>
                    <a:pt x="3464155" y="2761797"/>
                  </a:lnTo>
                  <a:lnTo>
                    <a:pt x="3501607" y="2736502"/>
                  </a:lnTo>
                  <a:lnTo>
                    <a:pt x="3535426" y="2706736"/>
                  </a:lnTo>
                  <a:lnTo>
                    <a:pt x="3565190" y="2672918"/>
                  </a:lnTo>
                  <a:lnTo>
                    <a:pt x="3590482" y="2635469"/>
                  </a:lnTo>
                  <a:lnTo>
                    <a:pt x="3610883" y="2594807"/>
                  </a:lnTo>
                  <a:lnTo>
                    <a:pt x="3625974" y="2551352"/>
                  </a:lnTo>
                  <a:lnTo>
                    <a:pt x="3635336" y="2505523"/>
                  </a:lnTo>
                  <a:lnTo>
                    <a:pt x="3638550" y="2457742"/>
                  </a:lnTo>
                  <a:lnTo>
                    <a:pt x="3638550" y="352170"/>
                  </a:lnTo>
                  <a:lnTo>
                    <a:pt x="3635336" y="304369"/>
                  </a:lnTo>
                  <a:lnTo>
                    <a:pt x="3625974" y="258527"/>
                  </a:lnTo>
                  <a:lnTo>
                    <a:pt x="3610883" y="215062"/>
                  </a:lnTo>
                  <a:lnTo>
                    <a:pt x="3590482" y="174394"/>
                  </a:lnTo>
                  <a:lnTo>
                    <a:pt x="3565190" y="136942"/>
                  </a:lnTo>
                  <a:lnTo>
                    <a:pt x="3535425" y="103124"/>
                  </a:lnTo>
                  <a:lnTo>
                    <a:pt x="3501607" y="73359"/>
                  </a:lnTo>
                  <a:lnTo>
                    <a:pt x="3464155" y="48067"/>
                  </a:lnTo>
                  <a:lnTo>
                    <a:pt x="3423487" y="27666"/>
                  </a:lnTo>
                  <a:lnTo>
                    <a:pt x="3380022" y="12575"/>
                  </a:lnTo>
                  <a:lnTo>
                    <a:pt x="3334180" y="3213"/>
                  </a:lnTo>
                  <a:lnTo>
                    <a:pt x="3286379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9149" y="4762500"/>
              <a:ext cx="3638550" cy="2809875"/>
            </a:xfrm>
            <a:custGeom>
              <a:avLst/>
              <a:gdLst/>
              <a:ahLst/>
              <a:cxnLst/>
              <a:rect l="l" t="t" r="r" b="b"/>
              <a:pathLst>
                <a:path w="3638550" h="2809875">
                  <a:moveTo>
                    <a:pt x="0" y="352170"/>
                  </a:moveTo>
                  <a:lnTo>
                    <a:pt x="3214" y="304369"/>
                  </a:lnTo>
                  <a:lnTo>
                    <a:pt x="12578" y="258527"/>
                  </a:lnTo>
                  <a:lnTo>
                    <a:pt x="27672" y="215062"/>
                  </a:lnTo>
                  <a:lnTo>
                    <a:pt x="48077" y="174394"/>
                  </a:lnTo>
                  <a:lnTo>
                    <a:pt x="73372" y="136942"/>
                  </a:lnTo>
                  <a:lnTo>
                    <a:pt x="103138" y="103124"/>
                  </a:lnTo>
                  <a:lnTo>
                    <a:pt x="136956" y="73359"/>
                  </a:lnTo>
                  <a:lnTo>
                    <a:pt x="174405" y="48067"/>
                  </a:lnTo>
                  <a:lnTo>
                    <a:pt x="215067" y="27666"/>
                  </a:lnTo>
                  <a:lnTo>
                    <a:pt x="258522" y="12575"/>
                  </a:lnTo>
                  <a:lnTo>
                    <a:pt x="304351" y="3213"/>
                  </a:lnTo>
                  <a:lnTo>
                    <a:pt x="352132" y="0"/>
                  </a:lnTo>
                  <a:lnTo>
                    <a:pt x="3286379" y="0"/>
                  </a:lnTo>
                  <a:lnTo>
                    <a:pt x="3334180" y="3213"/>
                  </a:lnTo>
                  <a:lnTo>
                    <a:pt x="3380022" y="12575"/>
                  </a:lnTo>
                  <a:lnTo>
                    <a:pt x="3423487" y="27666"/>
                  </a:lnTo>
                  <a:lnTo>
                    <a:pt x="3464155" y="48067"/>
                  </a:lnTo>
                  <a:lnTo>
                    <a:pt x="3501607" y="73359"/>
                  </a:lnTo>
                  <a:lnTo>
                    <a:pt x="3535425" y="103124"/>
                  </a:lnTo>
                  <a:lnTo>
                    <a:pt x="3565190" y="136942"/>
                  </a:lnTo>
                  <a:lnTo>
                    <a:pt x="3590482" y="174394"/>
                  </a:lnTo>
                  <a:lnTo>
                    <a:pt x="3610883" y="215062"/>
                  </a:lnTo>
                  <a:lnTo>
                    <a:pt x="3625974" y="258527"/>
                  </a:lnTo>
                  <a:lnTo>
                    <a:pt x="3635336" y="304369"/>
                  </a:lnTo>
                  <a:lnTo>
                    <a:pt x="3638550" y="352170"/>
                  </a:lnTo>
                  <a:lnTo>
                    <a:pt x="3638550" y="2457742"/>
                  </a:lnTo>
                  <a:lnTo>
                    <a:pt x="3635336" y="2505523"/>
                  </a:lnTo>
                  <a:lnTo>
                    <a:pt x="3625974" y="2551352"/>
                  </a:lnTo>
                  <a:lnTo>
                    <a:pt x="3610883" y="2594807"/>
                  </a:lnTo>
                  <a:lnTo>
                    <a:pt x="3590482" y="2635469"/>
                  </a:lnTo>
                  <a:lnTo>
                    <a:pt x="3565190" y="2672918"/>
                  </a:lnTo>
                  <a:lnTo>
                    <a:pt x="3535426" y="2706736"/>
                  </a:lnTo>
                  <a:lnTo>
                    <a:pt x="3501607" y="2736502"/>
                  </a:lnTo>
                  <a:lnTo>
                    <a:pt x="3464155" y="2761797"/>
                  </a:lnTo>
                  <a:lnTo>
                    <a:pt x="3423487" y="2782202"/>
                  </a:lnTo>
                  <a:lnTo>
                    <a:pt x="3380022" y="2797296"/>
                  </a:lnTo>
                  <a:lnTo>
                    <a:pt x="3334180" y="2806660"/>
                  </a:lnTo>
                  <a:lnTo>
                    <a:pt x="3286379" y="2809875"/>
                  </a:lnTo>
                  <a:lnTo>
                    <a:pt x="352132" y="2809875"/>
                  </a:lnTo>
                  <a:lnTo>
                    <a:pt x="304351" y="2806660"/>
                  </a:lnTo>
                  <a:lnTo>
                    <a:pt x="258522" y="2797296"/>
                  </a:lnTo>
                  <a:lnTo>
                    <a:pt x="215067" y="2782202"/>
                  </a:lnTo>
                  <a:lnTo>
                    <a:pt x="174405" y="2761797"/>
                  </a:lnTo>
                  <a:lnTo>
                    <a:pt x="136956" y="2736502"/>
                  </a:lnTo>
                  <a:lnTo>
                    <a:pt x="103138" y="2706736"/>
                  </a:lnTo>
                  <a:lnTo>
                    <a:pt x="73372" y="2672918"/>
                  </a:lnTo>
                  <a:lnTo>
                    <a:pt x="48077" y="2635469"/>
                  </a:lnTo>
                  <a:lnTo>
                    <a:pt x="27672" y="2594807"/>
                  </a:lnTo>
                  <a:lnTo>
                    <a:pt x="12578" y="2551352"/>
                  </a:lnTo>
                  <a:lnTo>
                    <a:pt x="3214" y="2505523"/>
                  </a:lnTo>
                  <a:lnTo>
                    <a:pt x="0" y="2457742"/>
                  </a:lnTo>
                  <a:lnTo>
                    <a:pt x="0" y="352170"/>
                  </a:lnTo>
                  <a:close/>
                </a:path>
              </a:pathLst>
            </a:custGeom>
            <a:ln w="2286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7752" y="5000561"/>
            <a:ext cx="2927985" cy="1979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DFE3E6"/>
                </a:solidFill>
                <a:latin typeface="Calibri"/>
                <a:cs typeface="Calibri"/>
              </a:rPr>
              <a:t>Real-Time</a:t>
            </a:r>
            <a:r>
              <a:rPr sz="2000" b="1" spc="-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DFE3E6"/>
                </a:solidFill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39100"/>
              </a:lnSpc>
              <a:spcBef>
                <a:spcPts val="940"/>
              </a:spcBef>
            </a:pPr>
            <a:r>
              <a:rPr sz="1800" spc="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2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DFE3E6"/>
                </a:solidFill>
                <a:latin typeface="Tahoma"/>
                <a:cs typeface="Tahoma"/>
              </a:rPr>
              <a:t>o  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on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nu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4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ob  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80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5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4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74870" y="4751070"/>
            <a:ext cx="3661410" cy="2832735"/>
            <a:chOff x="4674870" y="4751070"/>
            <a:chExt cx="3661410" cy="2832735"/>
          </a:xfrm>
        </p:grpSpPr>
        <p:sp>
          <p:nvSpPr>
            <p:cNvPr id="20" name="object 20"/>
            <p:cNvSpPr/>
            <p:nvPr/>
          </p:nvSpPr>
          <p:spPr>
            <a:xfrm>
              <a:off x="4686300" y="4762500"/>
              <a:ext cx="3638550" cy="2809875"/>
            </a:xfrm>
            <a:custGeom>
              <a:avLst/>
              <a:gdLst/>
              <a:ahLst/>
              <a:cxnLst/>
              <a:rect l="l" t="t" r="r" b="b"/>
              <a:pathLst>
                <a:path w="3638550" h="2809875">
                  <a:moveTo>
                    <a:pt x="3286379" y="0"/>
                  </a:moveTo>
                  <a:lnTo>
                    <a:pt x="352171" y="0"/>
                  </a:lnTo>
                  <a:lnTo>
                    <a:pt x="304369" y="3213"/>
                  </a:lnTo>
                  <a:lnTo>
                    <a:pt x="258527" y="12575"/>
                  </a:lnTo>
                  <a:lnTo>
                    <a:pt x="215062" y="27666"/>
                  </a:lnTo>
                  <a:lnTo>
                    <a:pt x="174394" y="48067"/>
                  </a:lnTo>
                  <a:lnTo>
                    <a:pt x="136942" y="73359"/>
                  </a:lnTo>
                  <a:lnTo>
                    <a:pt x="103124" y="103124"/>
                  </a:lnTo>
                  <a:lnTo>
                    <a:pt x="73359" y="136942"/>
                  </a:lnTo>
                  <a:lnTo>
                    <a:pt x="48067" y="174394"/>
                  </a:lnTo>
                  <a:lnTo>
                    <a:pt x="27666" y="215062"/>
                  </a:lnTo>
                  <a:lnTo>
                    <a:pt x="12575" y="258527"/>
                  </a:lnTo>
                  <a:lnTo>
                    <a:pt x="3213" y="304369"/>
                  </a:lnTo>
                  <a:lnTo>
                    <a:pt x="0" y="352170"/>
                  </a:lnTo>
                  <a:lnTo>
                    <a:pt x="0" y="2457742"/>
                  </a:lnTo>
                  <a:lnTo>
                    <a:pt x="3213" y="2505523"/>
                  </a:lnTo>
                  <a:lnTo>
                    <a:pt x="12575" y="2551352"/>
                  </a:lnTo>
                  <a:lnTo>
                    <a:pt x="27666" y="2594807"/>
                  </a:lnTo>
                  <a:lnTo>
                    <a:pt x="48067" y="2635469"/>
                  </a:lnTo>
                  <a:lnTo>
                    <a:pt x="73359" y="2672918"/>
                  </a:lnTo>
                  <a:lnTo>
                    <a:pt x="103124" y="2706736"/>
                  </a:lnTo>
                  <a:lnTo>
                    <a:pt x="136942" y="2736502"/>
                  </a:lnTo>
                  <a:lnTo>
                    <a:pt x="174394" y="2761797"/>
                  </a:lnTo>
                  <a:lnTo>
                    <a:pt x="215062" y="2782202"/>
                  </a:lnTo>
                  <a:lnTo>
                    <a:pt x="258527" y="2797296"/>
                  </a:lnTo>
                  <a:lnTo>
                    <a:pt x="304369" y="2806660"/>
                  </a:lnTo>
                  <a:lnTo>
                    <a:pt x="352171" y="2809875"/>
                  </a:lnTo>
                  <a:lnTo>
                    <a:pt x="3286379" y="2809875"/>
                  </a:lnTo>
                  <a:lnTo>
                    <a:pt x="3334180" y="2806660"/>
                  </a:lnTo>
                  <a:lnTo>
                    <a:pt x="3380022" y="2797296"/>
                  </a:lnTo>
                  <a:lnTo>
                    <a:pt x="3423487" y="2782202"/>
                  </a:lnTo>
                  <a:lnTo>
                    <a:pt x="3464155" y="2761797"/>
                  </a:lnTo>
                  <a:lnTo>
                    <a:pt x="3501607" y="2736502"/>
                  </a:lnTo>
                  <a:lnTo>
                    <a:pt x="3535426" y="2706736"/>
                  </a:lnTo>
                  <a:lnTo>
                    <a:pt x="3565190" y="2672918"/>
                  </a:lnTo>
                  <a:lnTo>
                    <a:pt x="3590482" y="2635469"/>
                  </a:lnTo>
                  <a:lnTo>
                    <a:pt x="3610883" y="2594807"/>
                  </a:lnTo>
                  <a:lnTo>
                    <a:pt x="3625974" y="2551352"/>
                  </a:lnTo>
                  <a:lnTo>
                    <a:pt x="3635336" y="2505523"/>
                  </a:lnTo>
                  <a:lnTo>
                    <a:pt x="3638550" y="2457742"/>
                  </a:lnTo>
                  <a:lnTo>
                    <a:pt x="3638550" y="352170"/>
                  </a:lnTo>
                  <a:lnTo>
                    <a:pt x="3635336" y="304369"/>
                  </a:lnTo>
                  <a:lnTo>
                    <a:pt x="3625974" y="258527"/>
                  </a:lnTo>
                  <a:lnTo>
                    <a:pt x="3610883" y="215062"/>
                  </a:lnTo>
                  <a:lnTo>
                    <a:pt x="3590482" y="174394"/>
                  </a:lnTo>
                  <a:lnTo>
                    <a:pt x="3565190" y="136942"/>
                  </a:lnTo>
                  <a:lnTo>
                    <a:pt x="3535426" y="103124"/>
                  </a:lnTo>
                  <a:lnTo>
                    <a:pt x="3501607" y="73359"/>
                  </a:lnTo>
                  <a:lnTo>
                    <a:pt x="3464155" y="48067"/>
                  </a:lnTo>
                  <a:lnTo>
                    <a:pt x="3423487" y="27666"/>
                  </a:lnTo>
                  <a:lnTo>
                    <a:pt x="3380022" y="12575"/>
                  </a:lnTo>
                  <a:lnTo>
                    <a:pt x="3334180" y="3213"/>
                  </a:lnTo>
                  <a:lnTo>
                    <a:pt x="3286379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86300" y="4762500"/>
              <a:ext cx="3638550" cy="2809875"/>
            </a:xfrm>
            <a:custGeom>
              <a:avLst/>
              <a:gdLst/>
              <a:ahLst/>
              <a:cxnLst/>
              <a:rect l="l" t="t" r="r" b="b"/>
              <a:pathLst>
                <a:path w="3638550" h="2809875">
                  <a:moveTo>
                    <a:pt x="0" y="352170"/>
                  </a:moveTo>
                  <a:lnTo>
                    <a:pt x="3213" y="304369"/>
                  </a:lnTo>
                  <a:lnTo>
                    <a:pt x="12575" y="258527"/>
                  </a:lnTo>
                  <a:lnTo>
                    <a:pt x="27666" y="215062"/>
                  </a:lnTo>
                  <a:lnTo>
                    <a:pt x="48067" y="174394"/>
                  </a:lnTo>
                  <a:lnTo>
                    <a:pt x="73359" y="136942"/>
                  </a:lnTo>
                  <a:lnTo>
                    <a:pt x="103124" y="103124"/>
                  </a:lnTo>
                  <a:lnTo>
                    <a:pt x="136942" y="73359"/>
                  </a:lnTo>
                  <a:lnTo>
                    <a:pt x="174394" y="48067"/>
                  </a:lnTo>
                  <a:lnTo>
                    <a:pt x="215062" y="27666"/>
                  </a:lnTo>
                  <a:lnTo>
                    <a:pt x="258527" y="12575"/>
                  </a:lnTo>
                  <a:lnTo>
                    <a:pt x="304369" y="3213"/>
                  </a:lnTo>
                  <a:lnTo>
                    <a:pt x="352171" y="0"/>
                  </a:lnTo>
                  <a:lnTo>
                    <a:pt x="3286379" y="0"/>
                  </a:lnTo>
                  <a:lnTo>
                    <a:pt x="3334180" y="3213"/>
                  </a:lnTo>
                  <a:lnTo>
                    <a:pt x="3380022" y="12575"/>
                  </a:lnTo>
                  <a:lnTo>
                    <a:pt x="3423487" y="27666"/>
                  </a:lnTo>
                  <a:lnTo>
                    <a:pt x="3464155" y="48067"/>
                  </a:lnTo>
                  <a:lnTo>
                    <a:pt x="3501607" y="73359"/>
                  </a:lnTo>
                  <a:lnTo>
                    <a:pt x="3535426" y="103124"/>
                  </a:lnTo>
                  <a:lnTo>
                    <a:pt x="3565190" y="136942"/>
                  </a:lnTo>
                  <a:lnTo>
                    <a:pt x="3590482" y="174394"/>
                  </a:lnTo>
                  <a:lnTo>
                    <a:pt x="3610883" y="215062"/>
                  </a:lnTo>
                  <a:lnTo>
                    <a:pt x="3625974" y="258527"/>
                  </a:lnTo>
                  <a:lnTo>
                    <a:pt x="3635336" y="304369"/>
                  </a:lnTo>
                  <a:lnTo>
                    <a:pt x="3638550" y="352170"/>
                  </a:lnTo>
                  <a:lnTo>
                    <a:pt x="3638550" y="2457742"/>
                  </a:lnTo>
                  <a:lnTo>
                    <a:pt x="3635336" y="2505523"/>
                  </a:lnTo>
                  <a:lnTo>
                    <a:pt x="3625974" y="2551352"/>
                  </a:lnTo>
                  <a:lnTo>
                    <a:pt x="3610883" y="2594807"/>
                  </a:lnTo>
                  <a:lnTo>
                    <a:pt x="3590482" y="2635469"/>
                  </a:lnTo>
                  <a:lnTo>
                    <a:pt x="3565190" y="2672918"/>
                  </a:lnTo>
                  <a:lnTo>
                    <a:pt x="3535426" y="2706736"/>
                  </a:lnTo>
                  <a:lnTo>
                    <a:pt x="3501607" y="2736502"/>
                  </a:lnTo>
                  <a:lnTo>
                    <a:pt x="3464155" y="2761797"/>
                  </a:lnTo>
                  <a:lnTo>
                    <a:pt x="3423487" y="2782202"/>
                  </a:lnTo>
                  <a:lnTo>
                    <a:pt x="3380022" y="2797296"/>
                  </a:lnTo>
                  <a:lnTo>
                    <a:pt x="3334180" y="2806660"/>
                  </a:lnTo>
                  <a:lnTo>
                    <a:pt x="3286379" y="2809875"/>
                  </a:lnTo>
                  <a:lnTo>
                    <a:pt x="352171" y="2809875"/>
                  </a:lnTo>
                  <a:lnTo>
                    <a:pt x="304369" y="2806660"/>
                  </a:lnTo>
                  <a:lnTo>
                    <a:pt x="258527" y="2797296"/>
                  </a:lnTo>
                  <a:lnTo>
                    <a:pt x="215062" y="2782202"/>
                  </a:lnTo>
                  <a:lnTo>
                    <a:pt x="174394" y="2761797"/>
                  </a:lnTo>
                  <a:lnTo>
                    <a:pt x="136942" y="2736502"/>
                  </a:lnTo>
                  <a:lnTo>
                    <a:pt x="103124" y="2706736"/>
                  </a:lnTo>
                  <a:lnTo>
                    <a:pt x="73359" y="2672918"/>
                  </a:lnTo>
                  <a:lnTo>
                    <a:pt x="48067" y="2635469"/>
                  </a:lnTo>
                  <a:lnTo>
                    <a:pt x="27666" y="2594807"/>
                  </a:lnTo>
                  <a:lnTo>
                    <a:pt x="12575" y="2551352"/>
                  </a:lnTo>
                  <a:lnTo>
                    <a:pt x="3213" y="2505523"/>
                  </a:lnTo>
                  <a:lnTo>
                    <a:pt x="0" y="2457742"/>
                  </a:lnTo>
                  <a:lnTo>
                    <a:pt x="0" y="352170"/>
                  </a:lnTo>
                  <a:close/>
                </a:path>
              </a:pathLst>
            </a:custGeom>
            <a:ln w="22860">
              <a:solidFill>
                <a:srgbClr val="0912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37759" y="5000561"/>
            <a:ext cx="2818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DFE3E6"/>
                </a:solidFill>
                <a:latin typeface="Calibri"/>
                <a:cs typeface="Calibri"/>
              </a:rPr>
              <a:t>Secure</a:t>
            </a:r>
            <a:r>
              <a:rPr sz="2000" b="1" spc="-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DFE3E6"/>
                </a:solidFill>
                <a:latin typeface="Calibri"/>
                <a:cs typeface="Calibri"/>
              </a:rPr>
              <a:t>Data Management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7759" y="5754941"/>
            <a:ext cx="3068320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100"/>
              </a:lnSpc>
              <a:spcBef>
                <a:spcPts val="95"/>
              </a:spcBef>
            </a:pPr>
            <a:r>
              <a:rPr sz="1800" spc="-22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mp</a:t>
            </a:r>
            <a:r>
              <a:rPr sz="1800" spc="3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-9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DFE3E6"/>
                </a:solidFill>
                <a:latin typeface="Tahoma"/>
                <a:cs typeface="Tahoma"/>
              </a:rPr>
              <a:t>nt</a:t>
            </a:r>
            <a:r>
              <a:rPr sz="18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4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800" spc="-1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DFE3E6"/>
                </a:solidFill>
                <a:latin typeface="Tahoma"/>
                <a:cs typeface="Tahoma"/>
              </a:rPr>
              <a:t>a  p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800" spc="4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DFE3E6"/>
                </a:solidFill>
                <a:latin typeface="Tahoma"/>
                <a:cs typeface="Tahoma"/>
              </a:rPr>
              <a:t>he</a:t>
            </a:r>
            <a:r>
              <a:rPr sz="1800" spc="-2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800" spc="-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800" spc="-5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14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2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DFE3E6"/>
                </a:solidFill>
                <a:latin typeface="Tahoma"/>
                <a:cs typeface="Tahoma"/>
              </a:rPr>
              <a:t>nd</a:t>
            </a:r>
            <a:r>
              <a:rPr sz="18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fe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800" spc="-7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800" spc="-2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800" spc="6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8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800" spc="1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DFE3E6"/>
                </a:solidFill>
                <a:latin typeface="Tahoma"/>
                <a:cs typeface="Tahoma"/>
              </a:rPr>
              <a:t>r  </a:t>
            </a:r>
            <a:r>
              <a:rPr sz="1800" dirty="0">
                <a:solidFill>
                  <a:srgbClr val="DFE3E6"/>
                </a:solidFill>
                <a:latin typeface="Tahoma"/>
                <a:cs typeface="Tahoma"/>
              </a:rPr>
              <a:t>information.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23"/>
            <a:ext cx="4124324" cy="82200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5070" y="553084"/>
            <a:ext cx="7523480" cy="1304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90"/>
              </a:spcBef>
            </a:pPr>
            <a:r>
              <a:rPr sz="3950" spc="-10" dirty="0"/>
              <a:t>Intuitive </a:t>
            </a:r>
            <a:r>
              <a:rPr sz="3950" spc="-5" dirty="0"/>
              <a:t>and </a:t>
            </a:r>
            <a:r>
              <a:rPr sz="3950" dirty="0"/>
              <a:t>User-Friendly </a:t>
            </a:r>
            <a:r>
              <a:rPr sz="3950" spc="-10" dirty="0"/>
              <a:t>Platform </a:t>
            </a:r>
            <a:r>
              <a:rPr sz="3950" spc="-880" dirty="0"/>
              <a:t> </a:t>
            </a:r>
            <a:r>
              <a:rPr sz="3950" spc="5" dirty="0"/>
              <a:t>Design</a:t>
            </a:r>
            <a:endParaRPr sz="395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500" y="2238375"/>
            <a:ext cx="571500" cy="561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75070" y="3012757"/>
            <a:ext cx="3573779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5" dirty="0">
                <a:solidFill>
                  <a:srgbClr val="DFE3E6"/>
                </a:solidFill>
                <a:latin typeface="Calibri"/>
                <a:cs typeface="Calibri"/>
              </a:rPr>
              <a:t>Effortless</a:t>
            </a:r>
            <a:r>
              <a:rPr sz="1950" b="1" spc="-3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DFE3E6"/>
                </a:solidFill>
                <a:latin typeface="Calibri"/>
                <a:cs typeface="Calibri"/>
              </a:rPr>
              <a:t>Job</a:t>
            </a:r>
            <a:r>
              <a:rPr sz="1950" b="1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libri"/>
                <a:cs typeface="Calibri"/>
              </a:rPr>
              <a:t>Search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930"/>
              </a:spcBef>
            </a:pPr>
            <a:r>
              <a:rPr sz="1700" spc="-8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-8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-30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3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ea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ch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-5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9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114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5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9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70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5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s  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students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to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quickly 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find 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relevant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openings.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29850" y="2238375"/>
            <a:ext cx="571500" cy="561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23245" y="3012757"/>
            <a:ext cx="3592829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5" dirty="0">
                <a:solidFill>
                  <a:srgbClr val="DFE3E6"/>
                </a:solidFill>
                <a:latin typeface="Calibri"/>
                <a:cs typeface="Calibri"/>
              </a:rPr>
              <a:t>Personalized Filters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930"/>
              </a:spcBef>
            </a:pP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4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-30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fi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9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ll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sz="170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3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5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9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10" dirty="0">
                <a:solidFill>
                  <a:srgbClr val="DFE3E6"/>
                </a:solidFill>
                <a:latin typeface="Tahoma"/>
                <a:cs typeface="Tahoma"/>
              </a:rPr>
              <a:t>o 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ch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oc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DFE3E6"/>
                </a:solidFill>
                <a:latin typeface="Tahoma"/>
                <a:cs typeface="Tahoma"/>
              </a:rPr>
              <a:t>, 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30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700" spc="-60" dirty="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-3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500" y="5257800"/>
            <a:ext cx="571500" cy="571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5070" y="6043866"/>
            <a:ext cx="25012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DFE3E6"/>
                </a:solidFill>
                <a:latin typeface="Calibri"/>
                <a:cs typeface="Calibri"/>
              </a:rPr>
              <a:t>Streamlined</a:t>
            </a:r>
            <a:r>
              <a:rPr sz="1950" b="1" spc="-4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libri"/>
                <a:cs typeface="Calibri"/>
              </a:rPr>
              <a:t>Application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070" y="6455282"/>
            <a:ext cx="356997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13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ri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70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pp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18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1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ss  s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li</a:t>
            </a:r>
            <a:r>
              <a:rPr sz="1700" spc="5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2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110" dirty="0">
                <a:solidFill>
                  <a:srgbClr val="DFE3E6"/>
                </a:solidFill>
                <a:latin typeface="Tahoma"/>
                <a:cs typeface="Tahoma"/>
              </a:rPr>
              <a:t> j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sz="1700" spc="-20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25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sc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5" dirty="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sz="1700" spc="-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40" dirty="0">
                <a:solidFill>
                  <a:srgbClr val="DFE3E6"/>
                </a:solidFill>
                <a:latin typeface="Tahoma"/>
                <a:cs typeface="Tahoma"/>
              </a:rPr>
              <a:t>y  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ss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29850" y="5257800"/>
            <a:ext cx="571500" cy="571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223245" y="6043866"/>
            <a:ext cx="278955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DFE3E6"/>
                </a:solidFill>
                <a:latin typeface="Calibri"/>
                <a:cs typeface="Calibri"/>
              </a:rPr>
              <a:t>Application</a:t>
            </a:r>
            <a:r>
              <a:rPr sz="1950" b="1" spc="-5" dirty="0">
                <a:solidFill>
                  <a:srgbClr val="DFE3E6"/>
                </a:solidFill>
                <a:latin typeface="Calibri"/>
                <a:cs typeface="Calibri"/>
              </a:rPr>
              <a:t> Status</a:t>
            </a:r>
            <a:r>
              <a:rPr sz="1950" b="1" spc="-3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950" b="1" spc="-30" dirty="0">
                <a:solidFill>
                  <a:srgbClr val="DFE3E6"/>
                </a:solidFill>
                <a:latin typeface="Calibri"/>
                <a:cs typeface="Calibri"/>
              </a:rPr>
              <a:t>Tracking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23245" y="6455282"/>
            <a:ext cx="360362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9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f  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-55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700" spc="-45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li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7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700" spc="-2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-2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70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700" spc="7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700" spc="65" dirty="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sz="1700" spc="10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700" spc="1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700" spc="-1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70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68275" y="7743825"/>
            <a:ext cx="1619250" cy="361950"/>
          </a:xfrm>
          <a:custGeom>
            <a:avLst/>
            <a:gdLst/>
            <a:ahLst/>
            <a:cxnLst/>
            <a:rect l="l" t="t" r="r" b="b"/>
            <a:pathLst>
              <a:path w="1619250" h="361950">
                <a:moveTo>
                  <a:pt x="1619250" y="0"/>
                </a:moveTo>
                <a:lnTo>
                  <a:pt x="0" y="0"/>
                </a:lnTo>
                <a:lnTo>
                  <a:pt x="0" y="361950"/>
                </a:lnTo>
                <a:lnTo>
                  <a:pt x="1619250" y="361950"/>
                </a:lnTo>
                <a:lnTo>
                  <a:pt x="161925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35255" y="7764144"/>
            <a:ext cx="6419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50" spc="-15" dirty="0">
                <a:latin typeface="Calibri"/>
                <a:cs typeface="Calibri"/>
                <a:hlinkClick r:id="rId8"/>
              </a:rPr>
              <a:t>preencoded.png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9866" y="7737914"/>
            <a:ext cx="1724025" cy="409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30190" marR="5080">
              <a:lnSpc>
                <a:spcPts val="4580"/>
              </a:lnSpc>
              <a:spcBef>
                <a:spcPts val="114"/>
              </a:spcBef>
            </a:pPr>
            <a:r>
              <a:rPr spc="-15" dirty="0"/>
              <a:t>Personalized</a:t>
            </a:r>
            <a:r>
              <a:rPr spc="-25" dirty="0"/>
              <a:t> </a:t>
            </a:r>
            <a:r>
              <a:rPr spc="-10" dirty="0"/>
              <a:t>Job</a:t>
            </a:r>
            <a:r>
              <a:rPr spc="50" dirty="0"/>
              <a:t> </a:t>
            </a:r>
            <a:r>
              <a:rPr spc="-15" dirty="0"/>
              <a:t>Recommendations: </a:t>
            </a:r>
            <a:r>
              <a:rPr spc="-10" dirty="0"/>
              <a:t> Recommendations:</a:t>
            </a:r>
            <a:r>
              <a:rPr spc="-45" dirty="0"/>
              <a:t> </a:t>
            </a:r>
            <a:r>
              <a:rPr spc="-40" dirty="0"/>
              <a:t>Tailored</a:t>
            </a:r>
            <a:r>
              <a:rPr spc="-30" dirty="0"/>
              <a:t> </a:t>
            </a:r>
            <a:r>
              <a:rPr spc="10" dirty="0"/>
              <a:t>to</a:t>
            </a:r>
            <a:r>
              <a:rPr spc="-35" dirty="0"/>
              <a:t> </a:t>
            </a:r>
            <a:r>
              <a:rPr spc="-10" dirty="0"/>
              <a:t>Student</a:t>
            </a:r>
          </a:p>
          <a:p>
            <a:pPr marL="533019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Student</a:t>
            </a:r>
            <a:r>
              <a:rPr spc="-25" dirty="0"/>
              <a:t> </a:t>
            </a:r>
            <a:r>
              <a:rPr spc="-5" dirty="0"/>
              <a:t>Profiles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70469" y="2822892"/>
            <a:ext cx="6189345" cy="107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DFE3E6"/>
                </a:solidFill>
                <a:latin typeface="Calibri"/>
                <a:cs typeface="Calibri"/>
              </a:rPr>
              <a:t>Student</a:t>
            </a:r>
            <a:r>
              <a:rPr sz="1800" b="1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3E6"/>
                </a:solidFill>
                <a:latin typeface="Calibri"/>
                <a:cs typeface="Calibri"/>
              </a:rPr>
              <a:t>Profile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Students</a:t>
            </a:r>
            <a:r>
              <a:rPr sz="1550" spc="-10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DFE3E6"/>
                </a:solidFill>
                <a:latin typeface="Tahoma"/>
                <a:cs typeface="Tahoma"/>
              </a:rPr>
              <a:t>create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DFE3E6"/>
                </a:solidFill>
                <a:latin typeface="Tahoma"/>
                <a:cs typeface="Tahoma"/>
              </a:rPr>
              <a:t>detailed</a:t>
            </a:r>
            <a:r>
              <a:rPr sz="15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DFE3E6"/>
                </a:solidFill>
                <a:latin typeface="Tahoma"/>
                <a:cs typeface="Tahoma"/>
              </a:rPr>
              <a:t>profiles</a:t>
            </a:r>
            <a:r>
              <a:rPr sz="15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highlighting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their</a:t>
            </a:r>
            <a:r>
              <a:rPr sz="155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skills,</a:t>
            </a:r>
            <a:r>
              <a:rPr sz="15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DFE3E6"/>
                </a:solidFill>
                <a:latin typeface="Tahoma"/>
                <a:cs typeface="Tahoma"/>
              </a:rPr>
              <a:t>experiences,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-4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55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8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550" spc="-6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550" spc="8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550" spc="5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5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40" dirty="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sz="1550" spc="9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-40" dirty="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9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spc="6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9825" y="2628900"/>
            <a:ext cx="1047750" cy="5029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70469" y="4498657"/>
            <a:ext cx="609092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DFE3E6"/>
                </a:solidFill>
                <a:latin typeface="Calibri"/>
                <a:cs typeface="Calibri"/>
              </a:rPr>
              <a:t>AI-Powered</a:t>
            </a:r>
            <a:r>
              <a:rPr sz="1800" b="1" spc="-50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DFE3E6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1200"/>
              </a:lnSpc>
              <a:spcBef>
                <a:spcPts val="830"/>
              </a:spcBef>
            </a:pPr>
            <a:r>
              <a:rPr sz="1550" spc="45" dirty="0">
                <a:solidFill>
                  <a:srgbClr val="DFE3E6"/>
                </a:solidFill>
                <a:latin typeface="Tahoma"/>
                <a:cs typeface="Tahoma"/>
              </a:rPr>
              <a:t>Sophisticated</a:t>
            </a:r>
            <a:r>
              <a:rPr sz="15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DFE3E6"/>
                </a:solidFill>
                <a:latin typeface="Tahoma"/>
                <a:cs typeface="Tahoma"/>
              </a:rPr>
              <a:t>algorithms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DFE3E6"/>
                </a:solidFill>
                <a:latin typeface="Tahoma"/>
                <a:cs typeface="Tahoma"/>
              </a:rPr>
              <a:t>analyze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student</a:t>
            </a:r>
            <a:r>
              <a:rPr sz="15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DFE3E6"/>
                </a:solidFill>
                <a:latin typeface="Tahoma"/>
                <a:cs typeface="Tahoma"/>
              </a:rPr>
              <a:t>profiles</a:t>
            </a:r>
            <a:r>
              <a:rPr sz="15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sz="15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match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them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to </a:t>
            </a:r>
            <a:r>
              <a:rPr sz="1550" spc="-4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8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-40" dirty="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sz="155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550" spc="13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5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8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550" spc="-6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55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sz="1550" spc="5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sz="15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li</a:t>
            </a:r>
            <a:r>
              <a:rPr sz="1550" spc="13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5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9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-4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550" spc="5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0469" y="6174422"/>
            <a:ext cx="5883910" cy="107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DFE3E6"/>
                </a:solidFill>
                <a:latin typeface="Calibri"/>
                <a:cs typeface="Calibri"/>
              </a:rPr>
              <a:t>Tailored</a:t>
            </a:r>
            <a:r>
              <a:rPr sz="1800" b="1" spc="-55" dirty="0">
                <a:solidFill>
                  <a:srgbClr val="DFE3E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3E6"/>
                </a:solidFill>
                <a:latin typeface="Calibri"/>
                <a:cs typeface="Calibri"/>
              </a:rPr>
              <a:t>Recommendations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1300"/>
              </a:lnSpc>
              <a:spcBef>
                <a:spcPts val="830"/>
              </a:spcBef>
            </a:pP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Students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receive</a:t>
            </a:r>
            <a:r>
              <a:rPr sz="1550" spc="-11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DFE3E6"/>
                </a:solidFill>
                <a:latin typeface="Tahoma"/>
                <a:cs typeface="Tahoma"/>
              </a:rPr>
              <a:t>personalized</a:t>
            </a:r>
            <a:r>
              <a:rPr sz="15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DFE3E6"/>
                </a:solidFill>
                <a:latin typeface="Tahoma"/>
                <a:cs typeface="Tahoma"/>
              </a:rPr>
              <a:t>job</a:t>
            </a:r>
            <a:r>
              <a:rPr sz="15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suggestions</a:t>
            </a:r>
            <a:r>
              <a:rPr sz="1550" spc="-10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DFE3E6"/>
                </a:solidFill>
                <a:latin typeface="Tahoma"/>
                <a:cs typeface="Tahoma"/>
              </a:rPr>
              <a:t>that</a:t>
            </a:r>
            <a:r>
              <a:rPr sz="15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align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with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DFE3E6"/>
                </a:solidFill>
                <a:latin typeface="Tahoma"/>
                <a:cs typeface="Tahoma"/>
              </a:rPr>
              <a:t>their </a:t>
            </a:r>
            <a:r>
              <a:rPr sz="1550" spc="-4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550" spc="-40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spc="9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q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550" spc="20" dirty="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q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li</a:t>
            </a:r>
            <a:r>
              <a:rPr sz="1550" spc="100" dirty="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110" dirty="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80" dirty="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sz="1550" spc="90" dirty="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spc="65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sz="155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sz="1550" spc="55" dirty="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-60" dirty="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sz="1550" spc="130" dirty="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sz="1550" spc="-35" dirty="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 flipV="1">
            <a:off x="14945995" y="2826147"/>
            <a:ext cx="476250" cy="45719"/>
          </a:xfrm>
          <a:custGeom>
            <a:avLst/>
            <a:gdLst/>
            <a:ahLst/>
            <a:cxnLst/>
            <a:rect l="l" t="t" r="r" b="b"/>
            <a:pathLst>
              <a:path w="1676400" h="371475">
                <a:moveTo>
                  <a:pt x="1676400" y="0"/>
                </a:moveTo>
                <a:lnTo>
                  <a:pt x="0" y="0"/>
                </a:lnTo>
                <a:lnTo>
                  <a:pt x="0" y="371475"/>
                </a:lnTo>
                <a:lnTo>
                  <a:pt x="1676400" y="371475"/>
                </a:lnTo>
                <a:lnTo>
                  <a:pt x="16764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441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Tahoma</vt:lpstr>
      <vt:lpstr>Office Theme</vt:lpstr>
      <vt:lpstr>Online Job Portal</vt:lpstr>
      <vt:lpstr>Identifying the Need</vt:lpstr>
      <vt:lpstr>Problem Statements</vt:lpstr>
      <vt:lpstr>Technology used</vt:lpstr>
      <vt:lpstr>Featues :</vt:lpstr>
      <vt:lpstr>Intuitive and User-Friendly Platform  Design</vt:lpstr>
      <vt:lpstr>Personalized Job Recommendations:  Recommendations: Tailored to Student Student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Bhavneet Rana</cp:lastModifiedBy>
  <cp:revision>1</cp:revision>
  <dcterms:created xsi:type="dcterms:W3CDTF">2024-11-10T17:30:59Z</dcterms:created>
  <dcterms:modified xsi:type="dcterms:W3CDTF">2024-11-10T17:47:43Z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LastSaved">
    <vt:filetime>2024-11-10T00:00:00Z</vt:filetime>
  </property>
</Properties>
</file>