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4" autoAdjust="0"/>
    <p:restoredTop sz="65237" autoAdjust="0"/>
  </p:normalViewPr>
  <p:slideViewPr>
    <p:cSldViewPr snapToGrid="0">
      <p:cViewPr varScale="1">
        <p:scale>
          <a:sx n="50" d="100"/>
          <a:sy n="50" d="100"/>
        </p:scale>
        <p:origin x="33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3A2A1-2767-49BA-80B0-A93AB704CAAE}" type="datetimeFigureOut">
              <a:rPr lang="en-US" smtClean="0"/>
              <a:t>4/17/2017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8B5F5-0B32-4325-821E-96A6D920C783}" type="slidenum">
              <a:rPr lang="en-US" smtClean="0"/>
              <a:t>‹#›</a:t>
            </a:fld>
            <a:endParaRPr lang="en-US"/>
          </a:p>
        </p:txBody>
      </p:sp>
    </p:spTree>
    <p:extLst>
      <p:ext uri="{BB962C8B-B14F-4D97-AF65-F5344CB8AC3E}">
        <p14:creationId xmlns:p14="http://schemas.microsoft.com/office/powerpoint/2010/main" val="2918197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demonstration system is built on open source tools including the following:</a:t>
            </a:r>
          </a:p>
          <a:p>
            <a:pPr lvl="0"/>
            <a:r>
              <a:rPr lang="en-US" sz="1200" kern="1200" dirty="0">
                <a:solidFill>
                  <a:schemeClr val="tx1"/>
                </a:solidFill>
                <a:effectLst/>
                <a:latin typeface="+mn-lt"/>
                <a:ea typeface="+mn-ea"/>
                <a:cs typeface="+mn-cs"/>
              </a:rPr>
              <a:t>Apache Hadoop – An open-source implementation of Google’s distributed file system and </a:t>
            </a:r>
            <a:r>
              <a:rPr lang="en-US" sz="1200" kern="1200" dirty="0" err="1">
                <a:solidFill>
                  <a:schemeClr val="tx1"/>
                </a:solidFill>
                <a:effectLst/>
                <a:latin typeface="+mn-lt"/>
                <a:ea typeface="+mn-ea"/>
                <a:cs typeface="+mn-cs"/>
              </a:rPr>
              <a:t>MapReduce</a:t>
            </a:r>
            <a:r>
              <a:rPr lang="en-US" sz="1200" kern="1200" dirty="0">
                <a:solidFill>
                  <a:schemeClr val="tx1"/>
                </a:solidFill>
                <a:effectLst/>
                <a:latin typeface="+mn-lt"/>
                <a:ea typeface="+mn-ea"/>
                <a:cs typeface="+mn-cs"/>
              </a:rPr>
              <a:t> programming framework.</a:t>
            </a:r>
          </a:p>
          <a:p>
            <a:pPr lvl="0"/>
            <a:r>
              <a:rPr lang="en-US" sz="1200" kern="1200" dirty="0">
                <a:solidFill>
                  <a:schemeClr val="tx1"/>
                </a:solidFill>
                <a:effectLst/>
                <a:latin typeface="+mn-lt"/>
                <a:ea typeface="+mn-ea"/>
                <a:cs typeface="+mn-cs"/>
              </a:rPr>
              <a:t>Apache Accumulo – An open-source implementation of Google’s Big Table NoSQL data store that integrates with Hadoop and provides a column-oriented secure database.</a:t>
            </a:r>
          </a:p>
          <a:p>
            <a:pPr lvl="0"/>
            <a:r>
              <a:rPr lang="en-US" sz="1200" kern="1200" dirty="0">
                <a:solidFill>
                  <a:schemeClr val="tx1"/>
                </a:solidFill>
                <a:effectLst/>
                <a:latin typeface="+mn-lt"/>
                <a:ea typeface="+mn-ea"/>
                <a:cs typeface="+mn-cs"/>
              </a:rPr>
              <a:t>R Statistical Programming Language – An open-source implementation of the S language for statistical programming.</a:t>
            </a:r>
          </a:p>
          <a:p>
            <a:pPr lvl="0"/>
            <a:r>
              <a:rPr lang="en-US" sz="1200" kern="1200" dirty="0">
                <a:solidFill>
                  <a:schemeClr val="tx1"/>
                </a:solidFill>
                <a:effectLst/>
                <a:latin typeface="+mn-lt"/>
                <a:ea typeface="+mn-ea"/>
                <a:cs typeface="+mn-cs"/>
              </a:rPr>
              <a:t>General Architecture for Text Engineering (GATE) – An open-source framework for implementing text analytics, from University of Sheffield</a:t>
            </a:r>
          </a:p>
          <a:p>
            <a:pPr lvl="0"/>
            <a:r>
              <a:rPr lang="en-US" sz="1200" kern="1200" dirty="0">
                <a:solidFill>
                  <a:schemeClr val="tx1"/>
                </a:solidFill>
                <a:effectLst/>
                <a:latin typeface="+mn-lt"/>
                <a:ea typeface="+mn-ea"/>
                <a:cs typeface="+mn-cs"/>
              </a:rPr>
              <a:t>Stanford Natural Language Processing – An open-source NLP implementation from Stanford University.</a:t>
            </a:r>
          </a:p>
          <a:p>
            <a:pPr lvl="0"/>
            <a:r>
              <a:rPr lang="en-US" sz="1200" kern="1200" dirty="0">
                <a:solidFill>
                  <a:schemeClr val="tx1"/>
                </a:solidFill>
                <a:effectLst/>
                <a:latin typeface="+mn-lt"/>
                <a:ea typeface="+mn-ea"/>
                <a:cs typeface="+mn-cs"/>
              </a:rPr>
              <a:t>Apache Mime4J – A Java implementation of the RFC-822 specification for e-mail handling.</a:t>
            </a:r>
          </a:p>
          <a:p>
            <a:pPr lvl="0"/>
            <a:r>
              <a:rPr lang="en-US" sz="1200" kern="1200" dirty="0" err="1">
                <a:solidFill>
                  <a:schemeClr val="tx1"/>
                </a:solidFill>
                <a:effectLst/>
                <a:latin typeface="+mn-lt"/>
                <a:ea typeface="+mn-ea"/>
                <a:cs typeface="+mn-cs"/>
              </a:rPr>
              <a:t>raccumulo</a:t>
            </a:r>
            <a:r>
              <a:rPr lang="en-US" sz="1200" kern="1200" dirty="0">
                <a:solidFill>
                  <a:schemeClr val="tx1"/>
                </a:solidFill>
                <a:effectLst/>
                <a:latin typeface="+mn-lt"/>
                <a:ea typeface="+mn-ea"/>
                <a:cs typeface="+mn-cs"/>
              </a:rPr>
              <a:t> – An open source package developed by the author to allow the R programming language to access an Accumulo data store.</a:t>
            </a:r>
          </a:p>
          <a:p>
            <a:pPr lvl="0"/>
            <a:r>
              <a:rPr lang="en-US" sz="1200" kern="1200" dirty="0" err="1">
                <a:solidFill>
                  <a:schemeClr val="tx1"/>
                </a:solidFill>
                <a:effectLst/>
                <a:latin typeface="+mn-lt"/>
                <a:ea typeface="+mn-ea"/>
                <a:cs typeface="+mn-cs"/>
              </a:rPr>
              <a:t>RStudio</a:t>
            </a:r>
            <a:r>
              <a:rPr lang="en-US" sz="1200" kern="1200" dirty="0">
                <a:solidFill>
                  <a:schemeClr val="tx1"/>
                </a:solidFill>
                <a:effectLst/>
                <a:latin typeface="+mn-lt"/>
                <a:ea typeface="+mn-ea"/>
                <a:cs typeface="+mn-cs"/>
              </a:rPr>
              <a:t> – an integrated development environment (IDE) for programming and analytics using R.</a:t>
            </a:r>
          </a:p>
          <a:p>
            <a:pPr lvl="0"/>
            <a:r>
              <a:rPr lang="en-US" sz="1200" kern="1200" dirty="0">
                <a:solidFill>
                  <a:schemeClr val="tx1"/>
                </a:solidFill>
                <a:effectLst/>
                <a:latin typeface="+mn-lt"/>
                <a:ea typeface="+mn-ea"/>
                <a:cs typeface="+mn-cs"/>
              </a:rPr>
              <a:t>Apache HTTPD – An open-source web server.</a:t>
            </a:r>
          </a:p>
          <a:p>
            <a:pPr lvl="0"/>
            <a:r>
              <a:rPr lang="en-US" sz="1200" kern="1200" dirty="0">
                <a:solidFill>
                  <a:schemeClr val="tx1"/>
                </a:solidFill>
                <a:effectLst/>
                <a:latin typeface="+mn-lt"/>
                <a:ea typeface="+mn-ea"/>
                <a:cs typeface="+mn-cs"/>
              </a:rPr>
              <a:t>Apache Tomcat – An open-source servlet container.</a:t>
            </a:r>
          </a:p>
          <a:p>
            <a:pPr lvl="0"/>
            <a:r>
              <a:rPr lang="en-US" sz="1200" kern="1200" dirty="0">
                <a:solidFill>
                  <a:schemeClr val="tx1"/>
                </a:solidFill>
                <a:effectLst/>
                <a:latin typeface="+mn-lt"/>
                <a:ea typeface="+mn-ea"/>
                <a:cs typeface="+mn-cs"/>
              </a:rPr>
              <a:t>Shiny Server – An open-source extension for the R language that provides the capability to publish interactive visual analytics as web applications.</a:t>
            </a:r>
          </a:p>
          <a:p>
            <a:pPr lvl="0"/>
            <a:r>
              <a:rPr lang="en-US" sz="1200" kern="1200" dirty="0">
                <a:solidFill>
                  <a:schemeClr val="tx1"/>
                </a:solidFill>
                <a:effectLst/>
                <a:latin typeface="+mn-lt"/>
                <a:ea typeface="+mn-ea"/>
                <a:cs typeface="+mn-cs"/>
              </a:rPr>
              <a:t>Apache </a:t>
            </a:r>
            <a:r>
              <a:rPr lang="en-US" sz="1200" kern="1200" dirty="0" err="1">
                <a:solidFill>
                  <a:schemeClr val="tx1"/>
                </a:solidFill>
                <a:effectLst/>
                <a:latin typeface="+mn-lt"/>
                <a:ea typeface="+mn-ea"/>
                <a:cs typeface="+mn-cs"/>
              </a:rPr>
              <a:t>Solr</a:t>
            </a:r>
            <a:r>
              <a:rPr lang="en-US" sz="1200" kern="1200" dirty="0">
                <a:solidFill>
                  <a:schemeClr val="tx1"/>
                </a:solidFill>
                <a:effectLst/>
                <a:latin typeface="+mn-lt"/>
                <a:ea typeface="+mn-ea"/>
                <a:cs typeface="+mn-cs"/>
              </a:rPr>
              <a:t> – A distributed indexing system that provides full text and temporal indexing of text data.</a:t>
            </a:r>
          </a:p>
          <a:p>
            <a:pPr lvl="0"/>
            <a:r>
              <a:rPr lang="en-US" sz="1200" kern="1200" dirty="0">
                <a:solidFill>
                  <a:schemeClr val="tx1"/>
                </a:solidFill>
                <a:effectLst/>
                <a:latin typeface="+mn-lt"/>
                <a:ea typeface="+mn-ea"/>
                <a:cs typeface="+mn-cs"/>
              </a:rPr>
              <a:t>JASIG Common Authentication Service (CAS) – An open-source single sign-on server for web applications.</a:t>
            </a: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08B5F5-0B32-4325-821E-96A6D920C783}" type="slidenum">
              <a:rPr lang="en-US" smtClean="0"/>
              <a:t>5</a:t>
            </a:fld>
            <a:endParaRPr lang="en-US"/>
          </a:p>
        </p:txBody>
      </p:sp>
    </p:spTree>
    <p:extLst>
      <p:ext uri="{BB962C8B-B14F-4D97-AF65-F5344CB8AC3E}">
        <p14:creationId xmlns:p14="http://schemas.microsoft.com/office/powerpoint/2010/main" val="2929743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demonstration was largely inspired by the Chapter 7 Opening Vignette from the Turban text.  This case study, “Mining Text for Security and Counter Terrorism”, is very closely associated with the author’s life work. This demonstration illustrates some of the ways text mining, text analysis, and other analytic techniques support the mission of protecting against terrorism as discussed in this case study.</a:t>
            </a:r>
          </a:p>
          <a:p>
            <a:r>
              <a:rPr lang="en-US" sz="1200" kern="1200" dirty="0">
                <a:solidFill>
                  <a:schemeClr val="tx1"/>
                </a:solidFill>
                <a:effectLst/>
                <a:latin typeface="+mn-lt"/>
                <a:ea typeface="+mn-ea"/>
                <a:cs typeface="+mn-cs"/>
              </a:rPr>
              <a:t>Application Case 7.4, “Flying through Text”, also applies to this demonstration.  In that case study, </a:t>
            </a:r>
            <a:r>
              <a:rPr lang="en-US" sz="1200" kern="1200" dirty="0" err="1">
                <a:solidFill>
                  <a:schemeClr val="tx1"/>
                </a:solidFill>
                <a:effectLst/>
                <a:latin typeface="+mn-lt"/>
                <a:ea typeface="+mn-ea"/>
                <a:cs typeface="+mn-cs"/>
              </a:rPr>
              <a:t>AerLingus</a:t>
            </a:r>
            <a:r>
              <a:rPr lang="en-US" sz="1200" kern="1200" dirty="0">
                <a:solidFill>
                  <a:schemeClr val="tx1"/>
                </a:solidFill>
                <a:effectLst/>
                <a:latin typeface="+mn-lt"/>
                <a:ea typeface="+mn-ea"/>
                <a:cs typeface="+mn-cs"/>
              </a:rPr>
              <a:t> used text mining techniques to study incident reports, extracting time, location, and other relevant data.  Counter-terrorism analysts use similar techniques to find suspicious events in news reporting and intelligence reports, and link individuals to those events.</a:t>
            </a:r>
          </a:p>
          <a:p>
            <a:r>
              <a:rPr lang="en-US" sz="1200" kern="1200" dirty="0">
                <a:solidFill>
                  <a:schemeClr val="tx1"/>
                </a:solidFill>
                <a:effectLst/>
                <a:latin typeface="+mn-lt"/>
                <a:ea typeface="+mn-ea"/>
                <a:cs typeface="+mn-cs"/>
              </a:rPr>
              <a:t>Application Case 5.2, “Law Enforcement Organizations Use Data Mining to Better Fight Crime”, also illustrates some of the kinds of questions that counter-terrorism agents ask, and the techniques that can help to answer them.</a:t>
            </a:r>
          </a:p>
          <a:p>
            <a:endParaRPr lang="en-US" dirty="0"/>
          </a:p>
        </p:txBody>
      </p:sp>
      <p:sp>
        <p:nvSpPr>
          <p:cNvPr id="4" name="Slide Number Placeholder 3"/>
          <p:cNvSpPr>
            <a:spLocks noGrp="1"/>
          </p:cNvSpPr>
          <p:nvPr>
            <p:ph type="sldNum" sz="quarter" idx="10"/>
          </p:nvPr>
        </p:nvSpPr>
        <p:spPr/>
        <p:txBody>
          <a:bodyPr/>
          <a:lstStyle/>
          <a:p>
            <a:fld id="{4D08B5F5-0B32-4325-821E-96A6D920C783}" type="slidenum">
              <a:rPr lang="en-US" smtClean="0"/>
              <a:t>7</a:t>
            </a:fld>
            <a:endParaRPr lang="en-US"/>
          </a:p>
        </p:txBody>
      </p:sp>
    </p:spTree>
    <p:extLst>
      <p:ext uri="{BB962C8B-B14F-4D97-AF65-F5344CB8AC3E}">
        <p14:creationId xmlns:p14="http://schemas.microsoft.com/office/powerpoint/2010/main" val="3092748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Users connect to the BI Portal using a standard web browser.  The application server requires users to authenticate prior to being allowed to access the portal.  Authentication services are provided by a Common Authentication Service (CAS) server running in the same application server context as the portal itself. </a:t>
            </a:r>
            <a:endParaRPr lang="en-US" dirty="0"/>
          </a:p>
        </p:txBody>
      </p:sp>
      <p:sp>
        <p:nvSpPr>
          <p:cNvPr id="4" name="Slide Number Placeholder 3"/>
          <p:cNvSpPr>
            <a:spLocks noGrp="1"/>
          </p:cNvSpPr>
          <p:nvPr>
            <p:ph type="sldNum" sz="quarter" idx="10"/>
          </p:nvPr>
        </p:nvSpPr>
        <p:spPr/>
        <p:txBody>
          <a:bodyPr/>
          <a:lstStyle/>
          <a:p>
            <a:fld id="{4D08B5F5-0B32-4325-821E-96A6D920C783}" type="slidenum">
              <a:rPr lang="en-US" smtClean="0"/>
              <a:t>8</a:t>
            </a:fld>
            <a:endParaRPr lang="en-US"/>
          </a:p>
        </p:txBody>
      </p:sp>
    </p:spTree>
    <p:extLst>
      <p:ext uri="{BB962C8B-B14F-4D97-AF65-F5344CB8AC3E}">
        <p14:creationId xmlns:p14="http://schemas.microsoft.com/office/powerpoint/2010/main" val="4003231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dashboard is the main entry point into the portal.  The dashboard components provide an overview of the portal and the data available.  This gives an overall “situational awareness” to the analyst at sign-on time.  From here, the analyst can use the tools provided to search for information and perform analytics.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main screen has several navigation elements to allow the analyst to access the features of the portal.  The navigation bar across the top of the screen provides menus to change user preferences, access the user’s profile information, and access the help system, as well as a link to return to the dashboard.  The main navigation menu on the left-hand side holds links to the dashboard, the search function, the analytics function, and the development tools.</a:t>
            </a:r>
          </a:p>
          <a:p>
            <a:r>
              <a:rPr lang="en-US" sz="1200" kern="1200" dirty="0">
                <a:solidFill>
                  <a:schemeClr val="tx1"/>
                </a:solidFill>
                <a:effectLst/>
                <a:latin typeface="+mn-lt"/>
                <a:ea typeface="+mn-ea"/>
                <a:cs typeface="+mn-cs"/>
              </a:rPr>
              <a:t>The main work area of the Dashboard screen contains information to assist the analyst.  The Analyst Leaderboard (top left) provides an element of </a:t>
            </a:r>
            <a:r>
              <a:rPr lang="en-US" sz="1200" kern="1200" dirty="0" err="1">
                <a:solidFill>
                  <a:schemeClr val="tx1"/>
                </a:solidFill>
                <a:effectLst/>
                <a:latin typeface="+mn-lt"/>
                <a:ea typeface="+mn-ea"/>
                <a:cs typeface="+mn-cs"/>
              </a:rPr>
              <a:t>gamification</a:t>
            </a:r>
            <a:r>
              <a:rPr lang="en-US" sz="1200" kern="1200" dirty="0">
                <a:solidFill>
                  <a:schemeClr val="tx1"/>
                </a:solidFill>
                <a:effectLst/>
                <a:latin typeface="+mn-lt"/>
                <a:ea typeface="+mn-ea"/>
                <a:cs typeface="+mn-cs"/>
              </a:rPr>
              <a:t> to the portal.  It ranks analysts by the number of cases worked, the number of queries performed, and the number of hours spent researching.</a:t>
            </a:r>
          </a:p>
          <a:p>
            <a:r>
              <a:rPr lang="en-US" sz="1200" kern="1200" dirty="0">
                <a:solidFill>
                  <a:schemeClr val="tx1"/>
                </a:solidFill>
                <a:effectLst/>
                <a:latin typeface="+mn-lt"/>
                <a:ea typeface="+mn-ea"/>
                <a:cs typeface="+mn-cs"/>
              </a:rPr>
              <a:t>The Top Query Terms column shows a word cloud representing the most frequently used words in searches.  This visual representation changes based on the queries being performed by all of the analysts using the system.  The larger the word in the cloud, the more popular the query term is.</a:t>
            </a:r>
          </a:p>
          <a:p>
            <a:r>
              <a:rPr lang="en-US" sz="1200" kern="1200" dirty="0">
                <a:solidFill>
                  <a:schemeClr val="tx1"/>
                </a:solidFill>
                <a:effectLst/>
                <a:latin typeface="+mn-lt"/>
                <a:ea typeface="+mn-ea"/>
                <a:cs typeface="+mn-cs"/>
              </a:rPr>
              <a:t>The Trending Topics word cloud shows the most popular terms in the stored text data.  This display updates as more data is ingested and analyzed.  Again, the most popular terms are indicated in larger type.</a:t>
            </a:r>
          </a:p>
          <a:p>
            <a:r>
              <a:rPr lang="en-US" sz="1200" kern="1200" dirty="0">
                <a:solidFill>
                  <a:schemeClr val="tx1"/>
                </a:solidFill>
                <a:effectLst/>
                <a:latin typeface="+mn-lt"/>
                <a:ea typeface="+mn-ea"/>
                <a:cs typeface="+mn-cs"/>
              </a:rPr>
              <a:t>The Notification area shows important messages waiting for the user, such as saved query results, messages from other analysts, and schedule alerts.  The Data Sources table at the bottom of the panel shows the various sources of data being ingested into the system.  The display includes the name and a brief description of the source, the number of messages ingested from that source, and the most recent message date in the source.</a:t>
            </a:r>
          </a:p>
          <a:p>
            <a:endParaRPr lang="en-US" dirty="0"/>
          </a:p>
        </p:txBody>
      </p:sp>
      <p:sp>
        <p:nvSpPr>
          <p:cNvPr id="4" name="Slide Number Placeholder 3"/>
          <p:cNvSpPr>
            <a:spLocks noGrp="1"/>
          </p:cNvSpPr>
          <p:nvPr>
            <p:ph type="sldNum" sz="quarter" idx="10"/>
          </p:nvPr>
        </p:nvSpPr>
        <p:spPr/>
        <p:txBody>
          <a:bodyPr/>
          <a:lstStyle/>
          <a:p>
            <a:fld id="{4D08B5F5-0B32-4325-821E-96A6D920C783}" type="slidenum">
              <a:rPr lang="en-US" smtClean="0"/>
              <a:t>9</a:t>
            </a:fld>
            <a:endParaRPr lang="en-US"/>
          </a:p>
        </p:txBody>
      </p:sp>
    </p:spTree>
    <p:extLst>
      <p:ext uri="{BB962C8B-B14F-4D97-AF65-F5344CB8AC3E}">
        <p14:creationId xmlns:p14="http://schemas.microsoft.com/office/powerpoint/2010/main" val="2342998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Search panel provides the analyst with the means to perform text, temporal, and spatial queries over the data in the data store.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Search column show a text control for the user to enter the query terms.  Beneath that, two date controls allow the user to specify a start and end date between which the results should fall.  The map control at the bottom allows the user to draw a search polygon.  Items with a geospatial component are indexed to allow searches to be limited by location, and this control specifies those limits.  Once the query is built, the Search button executed the query.</a:t>
            </a:r>
          </a:p>
          <a:p>
            <a:endParaRPr lang="en-US" dirty="0"/>
          </a:p>
        </p:txBody>
      </p:sp>
      <p:sp>
        <p:nvSpPr>
          <p:cNvPr id="4" name="Slide Number Placeholder 3"/>
          <p:cNvSpPr>
            <a:spLocks noGrp="1"/>
          </p:cNvSpPr>
          <p:nvPr>
            <p:ph type="sldNum" sz="quarter" idx="10"/>
          </p:nvPr>
        </p:nvSpPr>
        <p:spPr/>
        <p:txBody>
          <a:bodyPr/>
          <a:lstStyle/>
          <a:p>
            <a:fld id="{4D08B5F5-0B32-4325-821E-96A6D920C783}" type="slidenum">
              <a:rPr lang="en-US" smtClean="0"/>
              <a:t>10</a:t>
            </a:fld>
            <a:endParaRPr lang="en-US"/>
          </a:p>
        </p:txBody>
      </p:sp>
    </p:spTree>
    <p:extLst>
      <p:ext uri="{BB962C8B-B14F-4D97-AF65-F5344CB8AC3E}">
        <p14:creationId xmlns:p14="http://schemas.microsoft.com/office/powerpoint/2010/main" val="4012085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view shows the Search pane with results from a query displayed.  The results table shows the source, date and subject (or brief description) of each message that matches the query. </a:t>
            </a:r>
          </a:p>
          <a:p>
            <a:endParaRPr lang="en-US" dirty="0"/>
          </a:p>
        </p:txBody>
      </p:sp>
      <p:sp>
        <p:nvSpPr>
          <p:cNvPr id="4" name="Slide Number Placeholder 3"/>
          <p:cNvSpPr>
            <a:spLocks noGrp="1"/>
          </p:cNvSpPr>
          <p:nvPr>
            <p:ph type="sldNum" sz="quarter" idx="10"/>
          </p:nvPr>
        </p:nvSpPr>
        <p:spPr/>
        <p:txBody>
          <a:bodyPr/>
          <a:lstStyle/>
          <a:p>
            <a:fld id="{4D08B5F5-0B32-4325-821E-96A6D920C783}" type="slidenum">
              <a:rPr lang="en-US" smtClean="0"/>
              <a:t>11</a:t>
            </a:fld>
            <a:endParaRPr lang="en-US"/>
          </a:p>
        </p:txBody>
      </p:sp>
    </p:spTree>
    <p:extLst>
      <p:ext uri="{BB962C8B-B14F-4D97-AF65-F5344CB8AC3E}">
        <p14:creationId xmlns:p14="http://schemas.microsoft.com/office/powerpoint/2010/main" val="133297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view shows the result of clicking on a message in the results table.  The selected message is displayed in a scrollable pane for the analyst to read.</a:t>
            </a:r>
          </a:p>
          <a:p>
            <a:endParaRPr lang="en-US" dirty="0"/>
          </a:p>
        </p:txBody>
      </p:sp>
      <p:sp>
        <p:nvSpPr>
          <p:cNvPr id="4" name="Slide Number Placeholder 3"/>
          <p:cNvSpPr>
            <a:spLocks noGrp="1"/>
          </p:cNvSpPr>
          <p:nvPr>
            <p:ph type="sldNum" sz="quarter" idx="10"/>
          </p:nvPr>
        </p:nvSpPr>
        <p:spPr/>
        <p:txBody>
          <a:bodyPr/>
          <a:lstStyle/>
          <a:p>
            <a:fld id="{4D08B5F5-0B32-4325-821E-96A6D920C783}" type="slidenum">
              <a:rPr lang="en-US" smtClean="0"/>
              <a:t>12</a:t>
            </a:fld>
            <a:endParaRPr lang="en-US"/>
          </a:p>
        </p:txBody>
      </p:sp>
    </p:spTree>
    <p:extLst>
      <p:ext uri="{BB962C8B-B14F-4D97-AF65-F5344CB8AC3E}">
        <p14:creationId xmlns:p14="http://schemas.microsoft.com/office/powerpoint/2010/main" val="3634337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Analytics pane provides a space for the analyst to perform and display various types of analytics on the entire data set or on query results.  Analytics can be developed and deployed from the development pane, and will show up here on the Analytics pane.</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screenshot shows several example analytics that were created and deployed from the </a:t>
            </a:r>
            <a:r>
              <a:rPr lang="en-US" sz="1200" kern="1200" dirty="0" err="1">
                <a:solidFill>
                  <a:schemeClr val="tx1"/>
                </a:solidFill>
                <a:effectLst/>
                <a:latin typeface="+mn-lt"/>
                <a:ea typeface="+mn-ea"/>
                <a:cs typeface="+mn-cs"/>
              </a:rPr>
              <a:t>RStudio</a:t>
            </a:r>
            <a:r>
              <a:rPr lang="en-US" sz="1200" kern="1200" dirty="0">
                <a:solidFill>
                  <a:schemeClr val="tx1"/>
                </a:solidFill>
                <a:effectLst/>
                <a:latin typeface="+mn-lt"/>
                <a:ea typeface="+mn-ea"/>
                <a:cs typeface="+mn-cs"/>
              </a:rPr>
              <a:t> server in the Development pane.  The first analytic is a Facebook friends graph for a selected suspect.  The second is a topic analysis word cloud over all of the text data in the data store.  The Followers analytic shows the relationships between suspects as they are represented in Twitter followers.  The final analytic is a graph of e-mail contacts between suspects.</a:t>
            </a:r>
          </a:p>
          <a:p>
            <a:endParaRPr lang="en-US" dirty="0"/>
          </a:p>
        </p:txBody>
      </p:sp>
      <p:sp>
        <p:nvSpPr>
          <p:cNvPr id="4" name="Slide Number Placeholder 3"/>
          <p:cNvSpPr>
            <a:spLocks noGrp="1"/>
          </p:cNvSpPr>
          <p:nvPr>
            <p:ph type="sldNum" sz="quarter" idx="10"/>
          </p:nvPr>
        </p:nvSpPr>
        <p:spPr/>
        <p:txBody>
          <a:bodyPr/>
          <a:lstStyle/>
          <a:p>
            <a:fld id="{4D08B5F5-0B32-4325-821E-96A6D920C783}" type="slidenum">
              <a:rPr lang="en-US" smtClean="0"/>
              <a:t>13</a:t>
            </a:fld>
            <a:endParaRPr lang="en-US"/>
          </a:p>
        </p:txBody>
      </p:sp>
    </p:spTree>
    <p:extLst>
      <p:ext uri="{BB962C8B-B14F-4D97-AF65-F5344CB8AC3E}">
        <p14:creationId xmlns:p14="http://schemas.microsoft.com/office/powerpoint/2010/main" val="3519864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pane exposes the </a:t>
            </a:r>
            <a:r>
              <a:rPr lang="en-US" sz="1200" kern="1200" dirty="0" err="1">
                <a:solidFill>
                  <a:schemeClr val="tx1"/>
                </a:solidFill>
                <a:effectLst/>
                <a:latin typeface="+mn-lt"/>
                <a:ea typeface="+mn-ea"/>
                <a:cs typeface="+mn-cs"/>
              </a:rPr>
              <a:t>RStudio</a:t>
            </a:r>
            <a:r>
              <a:rPr lang="en-US" sz="1200" kern="1200" dirty="0">
                <a:solidFill>
                  <a:schemeClr val="tx1"/>
                </a:solidFill>
                <a:effectLst/>
                <a:latin typeface="+mn-lt"/>
                <a:ea typeface="+mn-ea"/>
                <a:cs typeface="+mn-cs"/>
              </a:rPr>
              <a:t> server development interface.  Analysts can use this development environment to create, test, and deploy many different custom analytics. </a:t>
            </a:r>
          </a:p>
          <a:p>
            <a:endParaRPr lang="en-US" dirty="0"/>
          </a:p>
        </p:txBody>
      </p:sp>
      <p:sp>
        <p:nvSpPr>
          <p:cNvPr id="4" name="Slide Number Placeholder 3"/>
          <p:cNvSpPr>
            <a:spLocks noGrp="1"/>
          </p:cNvSpPr>
          <p:nvPr>
            <p:ph type="sldNum" sz="quarter" idx="10"/>
          </p:nvPr>
        </p:nvSpPr>
        <p:spPr/>
        <p:txBody>
          <a:bodyPr/>
          <a:lstStyle/>
          <a:p>
            <a:fld id="{4D08B5F5-0B32-4325-821E-96A6D920C783}" type="slidenum">
              <a:rPr lang="en-US" smtClean="0"/>
              <a:t>14</a:t>
            </a:fld>
            <a:endParaRPr lang="en-US"/>
          </a:p>
        </p:txBody>
      </p:sp>
    </p:spTree>
    <p:extLst>
      <p:ext uri="{BB962C8B-B14F-4D97-AF65-F5344CB8AC3E}">
        <p14:creationId xmlns:p14="http://schemas.microsoft.com/office/powerpoint/2010/main" val="280575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4/17/2017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4/17/2017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4/17/2017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4/17/2017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4/17/2017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4/17/2017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4/17/2017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4/17/2017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4/17/2017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4/17/2017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4/17/2017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Open-source Holistic Social Network Analysis Portal</a:t>
            </a:r>
          </a:p>
        </p:txBody>
      </p:sp>
      <p:sp>
        <p:nvSpPr>
          <p:cNvPr id="3" name="Subtitle 2"/>
          <p:cNvSpPr>
            <a:spLocks noGrp="1"/>
          </p:cNvSpPr>
          <p:nvPr>
            <p:ph type="subTitle" idx="1"/>
          </p:nvPr>
        </p:nvSpPr>
        <p:spPr>
          <a:xfrm>
            <a:off x="1154955" y="4777380"/>
            <a:ext cx="8825658" cy="1115420"/>
          </a:xfrm>
        </p:spPr>
        <p:txBody>
          <a:bodyPr>
            <a:normAutofit fontScale="85000" lnSpcReduction="10000"/>
          </a:bodyPr>
          <a:lstStyle/>
          <a:p>
            <a:r>
              <a:rPr lang="en-US" dirty="0"/>
              <a:t>A Business Intelligence Application for Counter-Terrorism and Law Enforcement</a:t>
            </a:r>
          </a:p>
          <a:p>
            <a:r>
              <a:rPr lang="en-US" dirty="0"/>
              <a:t>Philip A Grim II   </a:t>
            </a:r>
          </a:p>
          <a:p>
            <a:r>
              <a:rPr lang="en-US" dirty="0"/>
              <a:t>CISC525</a:t>
            </a:r>
          </a:p>
        </p:txBody>
      </p:sp>
    </p:spTree>
    <p:extLst>
      <p:ext uri="{BB962C8B-B14F-4D97-AF65-F5344CB8AC3E}">
        <p14:creationId xmlns:p14="http://schemas.microsoft.com/office/powerpoint/2010/main" val="3806354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br>
              <a:rPr lang="en-US" dirty="0"/>
            </a:br>
            <a:r>
              <a:rPr lang="en-US" dirty="0"/>
              <a:t>Search Panel</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154954" y="1886151"/>
            <a:ext cx="8775879" cy="4868818"/>
          </a:xfrm>
          <a:prstGeom prst="rect">
            <a:avLst/>
          </a:prstGeom>
        </p:spPr>
      </p:pic>
    </p:spTree>
    <p:extLst>
      <p:ext uri="{BB962C8B-B14F-4D97-AF65-F5344CB8AC3E}">
        <p14:creationId xmlns:p14="http://schemas.microsoft.com/office/powerpoint/2010/main" val="2230358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br>
              <a:rPr lang="en-US" dirty="0"/>
            </a:br>
            <a:r>
              <a:rPr lang="en-US" dirty="0"/>
              <a:t>Results Pane</a:t>
            </a:r>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352282" y="1893193"/>
            <a:ext cx="8564085" cy="4842457"/>
          </a:xfrm>
          <a:prstGeom prst="rect">
            <a:avLst/>
          </a:prstGeom>
        </p:spPr>
      </p:pic>
    </p:spTree>
    <p:extLst>
      <p:ext uri="{BB962C8B-B14F-4D97-AF65-F5344CB8AC3E}">
        <p14:creationId xmlns:p14="http://schemas.microsoft.com/office/powerpoint/2010/main" val="1207483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br>
              <a:rPr lang="en-US" dirty="0"/>
            </a:br>
            <a:r>
              <a:rPr lang="en-US" dirty="0"/>
              <a:t>Detail View</a:t>
            </a:r>
          </a:p>
        </p:txBody>
      </p:sp>
      <p:pic>
        <p:nvPicPr>
          <p:cNvPr id="4" name="Content Placeholder 3"/>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39403" y="1893194"/>
            <a:ext cx="8576964" cy="4765183"/>
          </a:xfrm>
          <a:prstGeom prst="rect">
            <a:avLst/>
          </a:prstGeom>
        </p:spPr>
      </p:pic>
    </p:spTree>
    <p:extLst>
      <p:ext uri="{BB962C8B-B14F-4D97-AF65-F5344CB8AC3E}">
        <p14:creationId xmlns:p14="http://schemas.microsoft.com/office/powerpoint/2010/main" val="1397128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br>
              <a:rPr lang="en-US" dirty="0"/>
            </a:br>
            <a:r>
              <a:rPr lang="en-US" dirty="0"/>
              <a:t>Analytics Pane</a:t>
            </a:r>
          </a:p>
        </p:txBody>
      </p:sp>
      <p:pic>
        <p:nvPicPr>
          <p:cNvPr id="4" name="Content Placeholder 3"/>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62129" y="1918952"/>
            <a:ext cx="9079605" cy="4939048"/>
          </a:xfrm>
          <a:prstGeom prst="rect">
            <a:avLst/>
          </a:prstGeom>
        </p:spPr>
      </p:pic>
    </p:spTree>
    <p:extLst>
      <p:ext uri="{BB962C8B-B14F-4D97-AF65-F5344CB8AC3E}">
        <p14:creationId xmlns:p14="http://schemas.microsoft.com/office/powerpoint/2010/main" val="1061084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br>
              <a:rPr lang="en-US" dirty="0"/>
            </a:br>
            <a:r>
              <a:rPr lang="en-US" dirty="0"/>
              <a:t>Development Pane</a:t>
            </a:r>
          </a:p>
        </p:txBody>
      </p:sp>
      <p:pic>
        <p:nvPicPr>
          <p:cNvPr id="4" name="Content Placeholder 3"/>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54954" y="1906073"/>
            <a:ext cx="9109508" cy="4951927"/>
          </a:xfrm>
          <a:prstGeom prst="rect">
            <a:avLst/>
          </a:prstGeom>
        </p:spPr>
      </p:pic>
    </p:spTree>
    <p:extLst>
      <p:ext uri="{BB962C8B-B14F-4D97-AF65-F5344CB8AC3E}">
        <p14:creationId xmlns:p14="http://schemas.microsoft.com/office/powerpoint/2010/main" val="275648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The Open-source Holistic Social Network Analysis Portal is a very simple example of how the concepts of Business Intelligence can be developed to serve the cause of law enforcement and counter-terrorism.  </a:t>
            </a:r>
          </a:p>
          <a:p>
            <a:r>
              <a:rPr lang="en-US"/>
              <a:t>The </a:t>
            </a:r>
            <a:r>
              <a:rPr lang="en-US" dirty="0"/>
              <a:t>demo application shown here has features in common with various software applications currently in use in the intelligence community and law enforcement agencies</a:t>
            </a:r>
            <a:r>
              <a:rPr lang="en-US"/>
              <a:t>.  </a:t>
            </a:r>
          </a:p>
          <a:p>
            <a:r>
              <a:rPr lang="en-US"/>
              <a:t>These </a:t>
            </a:r>
            <a:r>
              <a:rPr lang="en-US" dirty="0"/>
              <a:t>applications have allowed agencies to identify and capture terrorists and criminals, and helped to avert attacks against civilian and military targets around the world.</a:t>
            </a:r>
          </a:p>
          <a:p>
            <a:endParaRPr lang="en-US" dirty="0"/>
          </a:p>
        </p:txBody>
      </p:sp>
    </p:spTree>
    <p:extLst>
      <p:ext uri="{BB962C8B-B14F-4D97-AF65-F5344CB8AC3E}">
        <p14:creationId xmlns:p14="http://schemas.microsoft.com/office/powerpoint/2010/main" val="333212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Purpose</a:t>
            </a:r>
          </a:p>
          <a:p>
            <a:r>
              <a:rPr lang="en-US" dirty="0"/>
              <a:t>Design</a:t>
            </a:r>
          </a:p>
          <a:p>
            <a:r>
              <a:rPr lang="en-US" dirty="0"/>
              <a:t>Implementation</a:t>
            </a:r>
          </a:p>
          <a:p>
            <a:r>
              <a:rPr lang="en-US" dirty="0"/>
              <a:t>Conclusion</a:t>
            </a:r>
          </a:p>
        </p:txBody>
      </p:sp>
    </p:spTree>
    <p:extLst>
      <p:ext uri="{BB962C8B-B14F-4D97-AF65-F5344CB8AC3E}">
        <p14:creationId xmlns:p14="http://schemas.microsoft.com/office/powerpoint/2010/main" val="3902055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p>
        </p:txBody>
      </p:sp>
      <p:sp>
        <p:nvSpPr>
          <p:cNvPr id="3" name="Content Placeholder 2"/>
          <p:cNvSpPr>
            <a:spLocks noGrp="1"/>
          </p:cNvSpPr>
          <p:nvPr>
            <p:ph idx="1"/>
          </p:nvPr>
        </p:nvSpPr>
        <p:spPr/>
        <p:txBody>
          <a:bodyPr/>
          <a:lstStyle/>
          <a:p>
            <a:r>
              <a:rPr lang="en-US" dirty="0"/>
              <a:t>Demonstrate Business Intelligence Techniques Applied to Counter-Terrorism</a:t>
            </a:r>
          </a:p>
          <a:p>
            <a:pPr lvl="1"/>
            <a:r>
              <a:rPr lang="en-US" dirty="0"/>
              <a:t>Data Mining</a:t>
            </a:r>
          </a:p>
          <a:p>
            <a:pPr lvl="1"/>
            <a:r>
              <a:rPr lang="en-US" dirty="0"/>
              <a:t>Text Mining</a:t>
            </a:r>
          </a:p>
          <a:p>
            <a:pPr lvl="1"/>
            <a:r>
              <a:rPr lang="en-US" dirty="0"/>
              <a:t>Web Mining</a:t>
            </a:r>
          </a:p>
          <a:p>
            <a:pPr lvl="1"/>
            <a:r>
              <a:rPr lang="en-US" dirty="0"/>
              <a:t>Text Analytics</a:t>
            </a:r>
          </a:p>
          <a:p>
            <a:pPr lvl="1"/>
            <a:r>
              <a:rPr lang="en-US" dirty="0"/>
              <a:t>Artificial Intelligence Techniques</a:t>
            </a:r>
          </a:p>
          <a:p>
            <a:pPr lvl="1"/>
            <a:r>
              <a:rPr lang="en-US" dirty="0"/>
              <a:t>Statistical and Graphical Analysis</a:t>
            </a:r>
          </a:p>
          <a:p>
            <a:pPr lvl="1"/>
            <a:endParaRPr lang="en-US" dirty="0"/>
          </a:p>
        </p:txBody>
      </p:sp>
    </p:spTree>
    <p:extLst>
      <p:ext uri="{BB962C8B-B14F-4D97-AF65-F5344CB8AC3E}">
        <p14:creationId xmlns:p14="http://schemas.microsoft.com/office/powerpoint/2010/main" val="2313079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Design - Architecture</a:t>
            </a:r>
          </a:p>
        </p:txBody>
      </p:sp>
      <p:pic>
        <p:nvPicPr>
          <p:cNvPr id="4" name="Content Placeholder 3" descr="C:\Users\Public\Documents\Education\ISEM565\Project2LogicalArchitectur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2166" y="1879600"/>
            <a:ext cx="8707534" cy="4660900"/>
          </a:xfrm>
          <a:prstGeom prst="rect">
            <a:avLst/>
          </a:prstGeom>
          <a:noFill/>
          <a:ln>
            <a:noFill/>
          </a:ln>
        </p:spPr>
      </p:pic>
    </p:spTree>
    <p:extLst>
      <p:ext uri="{BB962C8B-B14F-4D97-AF65-F5344CB8AC3E}">
        <p14:creationId xmlns:p14="http://schemas.microsoft.com/office/powerpoint/2010/main" val="431692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Design - Tools</a:t>
            </a:r>
          </a:p>
        </p:txBody>
      </p:sp>
      <p:sp>
        <p:nvSpPr>
          <p:cNvPr id="7" name="Text Placeholder 6"/>
          <p:cNvSpPr>
            <a:spLocks noGrp="1"/>
          </p:cNvSpPr>
          <p:nvPr>
            <p:ph type="body" sz="half" idx="15"/>
          </p:nvPr>
        </p:nvSpPr>
        <p:spPr>
          <a:xfrm>
            <a:off x="850153" y="2603503"/>
            <a:ext cx="4509247" cy="3410853"/>
          </a:xfrm>
          <a:solidFill>
            <a:schemeClr val="bg1"/>
          </a:solidFill>
          <a:ln>
            <a:noFill/>
          </a:ln>
        </p:spPr>
        <p:txBody>
          <a:bodyPr>
            <a:normAutofit/>
          </a:bodyPr>
          <a:lstStyle/>
          <a:p>
            <a:pPr marL="285750" indent="-285750">
              <a:buFont typeface="Arial" panose="020B0604020202020204" pitchFamily="34" charset="0"/>
              <a:buChar char="•"/>
            </a:pPr>
            <a:r>
              <a:rPr lang="en-US" sz="2000" dirty="0"/>
              <a:t>Apache Hadoop</a:t>
            </a:r>
          </a:p>
          <a:p>
            <a:pPr marL="285750" indent="-285750">
              <a:buFont typeface="Arial" panose="020B0604020202020204" pitchFamily="34" charset="0"/>
              <a:buChar char="•"/>
            </a:pPr>
            <a:r>
              <a:rPr lang="en-US" sz="2000" dirty="0"/>
              <a:t>Apache Accumulo</a:t>
            </a:r>
          </a:p>
          <a:p>
            <a:pPr marL="285750" indent="-285750">
              <a:buFont typeface="Arial" panose="020B0604020202020204" pitchFamily="34" charset="0"/>
              <a:buChar char="•"/>
            </a:pPr>
            <a:r>
              <a:rPr lang="en-US" sz="2000" dirty="0"/>
              <a:t>Apache Zookeeper</a:t>
            </a:r>
          </a:p>
          <a:p>
            <a:pPr marL="285750" indent="-285750">
              <a:buFont typeface="Arial" panose="020B0604020202020204" pitchFamily="34" charset="0"/>
              <a:buChar char="•"/>
            </a:pPr>
            <a:r>
              <a:rPr lang="en-US" sz="2000" dirty="0"/>
              <a:t>Apache </a:t>
            </a:r>
            <a:r>
              <a:rPr lang="en-US" sz="2000" dirty="0" err="1"/>
              <a:t>Solr</a:t>
            </a:r>
            <a:endParaRPr lang="en-US" sz="2000" dirty="0"/>
          </a:p>
          <a:p>
            <a:pPr marL="285750" indent="-285750">
              <a:buFont typeface="Arial" panose="020B0604020202020204" pitchFamily="34" charset="0"/>
              <a:buChar char="•"/>
            </a:pPr>
            <a:r>
              <a:rPr lang="en-US" sz="2000" dirty="0"/>
              <a:t>Apache Mime4J</a:t>
            </a:r>
          </a:p>
          <a:p>
            <a:pPr marL="285750" indent="-285750">
              <a:buFont typeface="Arial" panose="020B0604020202020204" pitchFamily="34" charset="0"/>
              <a:buChar char="•"/>
            </a:pPr>
            <a:r>
              <a:rPr lang="en-US" sz="2000" dirty="0"/>
              <a:t>Apache HTTPD</a:t>
            </a:r>
          </a:p>
          <a:p>
            <a:pPr marL="285750" indent="-285750">
              <a:buFont typeface="Arial" panose="020B0604020202020204" pitchFamily="34" charset="0"/>
              <a:buChar char="•"/>
            </a:pPr>
            <a:r>
              <a:rPr lang="en-US" sz="2000" dirty="0"/>
              <a:t>Apache Tomcat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0" name="Rectangle 9"/>
          <p:cNvSpPr/>
          <p:nvPr/>
        </p:nvSpPr>
        <p:spPr>
          <a:xfrm>
            <a:off x="4279900" y="2501900"/>
            <a:ext cx="266700" cy="375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56500" y="2501901"/>
            <a:ext cx="558800" cy="3619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p:cNvSpPr>
            <a:spLocks noGrp="1"/>
          </p:cNvSpPr>
          <p:nvPr>
            <p:ph type="body" sz="half" idx="16"/>
          </p:nvPr>
        </p:nvSpPr>
        <p:spPr>
          <a:xfrm>
            <a:off x="6305482" y="2603503"/>
            <a:ext cx="4967330" cy="3423554"/>
          </a:xfrm>
        </p:spPr>
        <p:txBody>
          <a:bodyPr>
            <a:normAutofit fontScale="70000" lnSpcReduction="20000"/>
          </a:bodyPr>
          <a:lstStyle/>
          <a:p>
            <a:pPr marL="285750" indent="-285750">
              <a:buFont typeface="Arial" panose="020B0604020202020204" pitchFamily="34" charset="0"/>
              <a:buChar char="•"/>
            </a:pPr>
            <a:r>
              <a:rPr lang="en-US" sz="2800" dirty="0"/>
              <a:t>R Statistical Programming Language</a:t>
            </a:r>
          </a:p>
          <a:p>
            <a:pPr marL="285750" indent="-285750">
              <a:buFont typeface="Arial" panose="020B0604020202020204" pitchFamily="34" charset="0"/>
              <a:buChar char="•"/>
            </a:pPr>
            <a:r>
              <a:rPr lang="en-US" sz="2800" dirty="0" err="1"/>
              <a:t>raccumulo</a:t>
            </a:r>
            <a:endParaRPr lang="en-US" sz="2800" dirty="0"/>
          </a:p>
          <a:p>
            <a:pPr marL="285750" indent="-285750">
              <a:buFont typeface="Arial" panose="020B0604020202020204" pitchFamily="34" charset="0"/>
              <a:buChar char="•"/>
            </a:pPr>
            <a:r>
              <a:rPr lang="en-US" sz="2800" dirty="0" err="1"/>
              <a:t>RStudio</a:t>
            </a:r>
            <a:endParaRPr lang="en-US" sz="2800" dirty="0"/>
          </a:p>
          <a:p>
            <a:pPr marL="285750" indent="-285750">
              <a:buFont typeface="Arial" panose="020B0604020202020204" pitchFamily="34" charset="0"/>
              <a:buChar char="•"/>
            </a:pPr>
            <a:r>
              <a:rPr lang="en-US" sz="2800" dirty="0"/>
              <a:t>Shiny Server</a:t>
            </a:r>
          </a:p>
          <a:p>
            <a:pPr marL="285750" indent="-285750">
              <a:buFont typeface="Arial" panose="020B0604020202020204" pitchFamily="34" charset="0"/>
              <a:buChar char="•"/>
            </a:pPr>
            <a:r>
              <a:rPr lang="en-US" sz="2800" dirty="0"/>
              <a:t>JASIG Common Authentication Service (CAS)</a:t>
            </a:r>
          </a:p>
          <a:p>
            <a:pPr marL="285750" indent="-285750">
              <a:buFont typeface="Arial" panose="020B0604020202020204" pitchFamily="34" charset="0"/>
              <a:buChar char="•"/>
            </a:pPr>
            <a:r>
              <a:rPr lang="en-US" sz="2800" dirty="0"/>
              <a:t>General Architecture for Text Engineering (GATE)</a:t>
            </a:r>
          </a:p>
          <a:p>
            <a:pPr marL="285750" indent="-285750">
              <a:buFont typeface="Arial" panose="020B0604020202020204" pitchFamily="34" charset="0"/>
              <a:buChar char="•"/>
            </a:pPr>
            <a:r>
              <a:rPr lang="en-US" sz="2800" dirty="0"/>
              <a:t>Stanford </a:t>
            </a:r>
            <a:r>
              <a:rPr lang="en-US" sz="2800" dirty="0" err="1"/>
              <a:t>CoreNLP</a:t>
            </a:r>
            <a:endParaRPr lang="en-US" sz="2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85330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Logical Design – Data Sources</a:t>
            </a:r>
          </a:p>
        </p:txBody>
      </p:sp>
      <p:sp>
        <p:nvSpPr>
          <p:cNvPr id="10" name="Content Placeholder 9"/>
          <p:cNvSpPr>
            <a:spLocks noGrp="1"/>
          </p:cNvSpPr>
          <p:nvPr>
            <p:ph idx="1"/>
          </p:nvPr>
        </p:nvSpPr>
        <p:spPr/>
        <p:txBody>
          <a:bodyPr/>
          <a:lstStyle/>
          <a:p>
            <a:pPr lvl="0"/>
            <a:r>
              <a:rPr lang="en-US" b="1" dirty="0"/>
              <a:t>Open Source news sources</a:t>
            </a:r>
            <a:r>
              <a:rPr lang="en-US" dirty="0"/>
              <a:t> </a:t>
            </a:r>
          </a:p>
          <a:p>
            <a:pPr lvl="1"/>
            <a:r>
              <a:rPr lang="en-US" dirty="0"/>
              <a:t>Gathered using web mining techniques such as RSS feed harvesting.</a:t>
            </a:r>
          </a:p>
          <a:p>
            <a:pPr lvl="0"/>
            <a:r>
              <a:rPr lang="en-US" b="1" dirty="0"/>
              <a:t>E-mail and text messages </a:t>
            </a:r>
          </a:p>
          <a:p>
            <a:pPr lvl="1"/>
            <a:r>
              <a:rPr lang="en-US" dirty="0"/>
              <a:t>Agencies generally capture this data from mail servers, captured laptops, and captured cell phones.  These are normally taken from apprehended suspects during investigations.</a:t>
            </a:r>
          </a:p>
          <a:p>
            <a:pPr lvl="0"/>
            <a:r>
              <a:rPr lang="en-US" b="1" dirty="0"/>
              <a:t>Social Media</a:t>
            </a:r>
            <a:r>
              <a:rPr lang="en-US" dirty="0"/>
              <a:t> </a:t>
            </a:r>
          </a:p>
          <a:p>
            <a:pPr lvl="1"/>
            <a:r>
              <a:rPr lang="en-US" dirty="0"/>
              <a:t>Includes Facebook and Twitter data.</a:t>
            </a:r>
          </a:p>
          <a:p>
            <a:endParaRPr lang="en-US" dirty="0"/>
          </a:p>
        </p:txBody>
      </p:sp>
    </p:spTree>
    <p:extLst>
      <p:ext uri="{BB962C8B-B14F-4D97-AF65-F5344CB8AC3E}">
        <p14:creationId xmlns:p14="http://schemas.microsoft.com/office/powerpoint/2010/main" val="441198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Design - Questions</a:t>
            </a:r>
          </a:p>
        </p:txBody>
      </p:sp>
      <p:sp>
        <p:nvSpPr>
          <p:cNvPr id="3" name="Content Placeholder 2"/>
          <p:cNvSpPr>
            <a:spLocks noGrp="1"/>
          </p:cNvSpPr>
          <p:nvPr>
            <p:ph idx="1"/>
          </p:nvPr>
        </p:nvSpPr>
        <p:spPr/>
        <p:txBody>
          <a:bodyPr>
            <a:normAutofit fontScale="85000" lnSpcReduction="20000"/>
          </a:bodyPr>
          <a:lstStyle/>
          <a:p>
            <a:pPr lvl="0"/>
            <a:r>
              <a:rPr lang="en-US" dirty="0"/>
              <a:t>What are the sources of data available to the agent?</a:t>
            </a:r>
          </a:p>
          <a:p>
            <a:pPr lvl="0"/>
            <a:r>
              <a:rPr lang="en-US" dirty="0"/>
              <a:t>Who are people of interest in the data set?</a:t>
            </a:r>
          </a:p>
          <a:p>
            <a:pPr lvl="0"/>
            <a:r>
              <a:rPr lang="en-US" dirty="0"/>
              <a:t>Who are the suspicious individuals talking to?</a:t>
            </a:r>
          </a:p>
          <a:p>
            <a:pPr lvl="0"/>
            <a:r>
              <a:rPr lang="en-US" dirty="0"/>
              <a:t>What topics are popular in the discussions between suspicious individuals?</a:t>
            </a:r>
          </a:p>
          <a:p>
            <a:pPr lvl="0"/>
            <a:r>
              <a:rPr lang="en-US" dirty="0"/>
              <a:t>What is the tone of the conversations the individuals are having?</a:t>
            </a:r>
          </a:p>
          <a:p>
            <a:pPr lvl="0"/>
            <a:r>
              <a:rPr lang="en-US" dirty="0"/>
              <a:t>What events are happening that might point to suspicious activity?</a:t>
            </a:r>
          </a:p>
          <a:p>
            <a:pPr lvl="0"/>
            <a:r>
              <a:rPr lang="en-US" dirty="0"/>
              <a:t>How are the individuals of interest related to the events of interest?</a:t>
            </a:r>
          </a:p>
          <a:p>
            <a:pPr lvl="0"/>
            <a:r>
              <a:rPr lang="en-US" dirty="0"/>
              <a:t>What topics are popular in news sources related to events of interest?</a:t>
            </a:r>
          </a:p>
          <a:p>
            <a:pPr lvl="0"/>
            <a:r>
              <a:rPr lang="en-US" dirty="0"/>
              <a:t>What is the tone of the news reporting about events of interest?</a:t>
            </a:r>
          </a:p>
          <a:p>
            <a:pPr lvl="0"/>
            <a:r>
              <a:rPr lang="en-US" dirty="0"/>
              <a:t>What topics are other agents interested in?</a:t>
            </a:r>
          </a:p>
          <a:p>
            <a:pPr lvl="0"/>
            <a:r>
              <a:rPr lang="en-US" dirty="0"/>
              <a:t>How much data supports the various questions being asked?</a:t>
            </a:r>
          </a:p>
          <a:p>
            <a:endParaRPr lang="en-US" dirty="0"/>
          </a:p>
        </p:txBody>
      </p:sp>
    </p:spTree>
    <p:extLst>
      <p:ext uri="{BB962C8B-B14F-4D97-AF65-F5344CB8AC3E}">
        <p14:creationId xmlns:p14="http://schemas.microsoft.com/office/powerpoint/2010/main" val="1694045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br>
              <a:rPr lang="en-US" dirty="0"/>
            </a:br>
            <a:r>
              <a:rPr lang="en-US" dirty="0"/>
              <a:t>User Authentication</a:t>
            </a:r>
          </a:p>
        </p:txBody>
      </p:sp>
      <p:pic>
        <p:nvPicPr>
          <p:cNvPr id="4" name="Content Placeholder 3"/>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35617" y="1931831"/>
            <a:ext cx="8525814" cy="4778062"/>
          </a:xfrm>
          <a:prstGeom prst="rect">
            <a:avLst/>
          </a:prstGeom>
        </p:spPr>
      </p:pic>
    </p:spTree>
    <p:extLst>
      <p:ext uri="{BB962C8B-B14F-4D97-AF65-F5344CB8AC3E}">
        <p14:creationId xmlns:p14="http://schemas.microsoft.com/office/powerpoint/2010/main" val="2927228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70637"/>
            <a:ext cx="8761413" cy="706964"/>
          </a:xfrm>
        </p:spPr>
        <p:txBody>
          <a:bodyPr/>
          <a:lstStyle/>
          <a:p>
            <a:r>
              <a:rPr lang="en-US" dirty="0"/>
              <a:t>Implementation</a:t>
            </a:r>
            <a:br>
              <a:rPr lang="en-US" dirty="0"/>
            </a:br>
            <a:r>
              <a:rPr lang="en-US" dirty="0"/>
              <a:t>Dashboard</a:t>
            </a:r>
          </a:p>
        </p:txBody>
      </p:sp>
      <p:pic>
        <p:nvPicPr>
          <p:cNvPr id="4" name="Content Placeholder 3"/>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35252" y="1777284"/>
            <a:ext cx="8281115" cy="4939048"/>
          </a:xfrm>
          <a:prstGeom prst="rect">
            <a:avLst/>
          </a:prstGeom>
        </p:spPr>
      </p:pic>
    </p:spTree>
    <p:extLst>
      <p:ext uri="{BB962C8B-B14F-4D97-AF65-F5344CB8AC3E}">
        <p14:creationId xmlns:p14="http://schemas.microsoft.com/office/powerpoint/2010/main" val="2274097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29</TotalTime>
  <Words>1541</Words>
  <Application>Microsoft Office PowerPoint</Application>
  <PresentationFormat>Widescreen</PresentationFormat>
  <Paragraphs>105</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 Boardroom</vt:lpstr>
      <vt:lpstr>Open-source Holistic Social Network Analysis Portal</vt:lpstr>
      <vt:lpstr>Overview</vt:lpstr>
      <vt:lpstr>Purpose</vt:lpstr>
      <vt:lpstr>Logical Design - Architecture</vt:lpstr>
      <vt:lpstr>Logical Design - Tools</vt:lpstr>
      <vt:lpstr>Logical Design – Data Sources</vt:lpstr>
      <vt:lpstr>Logical Design - Questions</vt:lpstr>
      <vt:lpstr>Implementation User Authentication</vt:lpstr>
      <vt:lpstr>Implementation Dashboard</vt:lpstr>
      <vt:lpstr>Implementation Search Panel</vt:lpstr>
      <vt:lpstr>Implementation Results Pane</vt:lpstr>
      <vt:lpstr>Implementation Detail View</vt:lpstr>
      <vt:lpstr>Implementation Analytics Pane</vt:lpstr>
      <vt:lpstr>Implementation Development Pane</vt:lpstr>
      <vt:lpstr>Conclusion</vt:lpstr>
    </vt:vector>
  </TitlesOfParts>
  <Company>Data Tactics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Open-source Holistic Social Network Analysis Portal</dc:title>
  <dc:creator>Microsoft account</dc:creator>
  <cp:lastModifiedBy>Bhavneet Soni</cp:lastModifiedBy>
  <cp:revision>9</cp:revision>
  <dcterms:created xsi:type="dcterms:W3CDTF">2014-04-28T01:41:49Z</dcterms:created>
  <dcterms:modified xsi:type="dcterms:W3CDTF">2017-04-18T04:35:38Z</dcterms:modified>
</cp:coreProperties>
</file>