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28529"/>
            <a:ext cx="8470900" cy="24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 – more formally</a:t>
            </a:r>
          </a:p>
        </p:txBody>
      </p:sp>
      <p:sp>
        <p:nvSpPr>
          <p:cNvPr id="471" name="Shape 471"/>
          <p:cNvSpPr/>
          <p:nvPr>
            <p:ph type="body" sz="half" idx="1"/>
          </p:nvPr>
        </p:nvSpPr>
        <p:spPr>
          <a:xfrm>
            <a:off x="511629" y="3722663"/>
            <a:ext cx="8175171" cy="2057533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insertion sort partitions the array into two regions:  sorted, and unsorted</a:t>
            </a:r>
          </a:p>
          <a:p>
            <a:pPr>
              <a:defRPr i="1" sz="3200"/>
            </a:pPr>
            <a:r>
              <a:t>each iteration the sorted part grows by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24034"/>
            <a:ext cx="7620000" cy="4103689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 – another example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 Algorithm</a:t>
            </a:r>
          </a:p>
        </p:txBody>
      </p:sp>
      <p:sp>
        <p:nvSpPr>
          <p:cNvPr id="477" name="Shape 477"/>
          <p:cNvSpPr/>
          <p:nvPr>
            <p:ph type="body" idx="1"/>
          </p:nvPr>
        </p:nvSpPr>
        <p:spPr>
          <a:xfrm>
            <a:off x="457200" y="1315682"/>
            <a:ext cx="8686800" cy="4375151"/>
          </a:xfrm>
          <a:prstGeom prst="rect">
            <a:avLst/>
          </a:prstGeom>
        </p:spPr>
        <p:txBody>
          <a:bodyPr/>
          <a:lstStyle/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>
                <a:solidFill>
                  <a:srgbClr val="333333"/>
                </a:solidFill>
              </a:rPr>
              <a:t> insertionSort(arr): </a:t>
            </a:r>
            <a:endParaRPr>
              <a:solidFill>
                <a:srgbClr val="333333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A50021"/>
                </a:solidFill>
              </a:rPr>
              <a:t>for j in xrange(1,len(arr))</a:t>
            </a:r>
            <a:r>
              <a:t> 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key = arr[j]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i = j - 1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008000"/>
                </a:solidFill>
              </a:rPr>
              <a:t>// shift larger values to the right</a:t>
            </a:r>
            <a:endParaRPr>
              <a:solidFill>
                <a:srgbClr val="008000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A50021"/>
                </a:solidFill>
              </a:rPr>
              <a:t>while </a:t>
            </a:r>
            <a:r>
              <a:t>(i &gt; -1 and arr[i] &gt; key): 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arr[i+1] = arr[i]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   i--</a:t>
            </a:r>
            <a:endParaRPr>
              <a:solidFill>
                <a:srgbClr val="008000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// insert the current item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arr[i+1] = key;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 Invariant</a:t>
            </a:r>
          </a:p>
        </p:txBody>
      </p:sp>
      <p:sp>
        <p:nvSpPr>
          <p:cNvPr id="480" name="Shape 4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correctness we will use loop invariance</a:t>
            </a:r>
          </a:p>
          <a:p>
            <a:pPr/>
            <a:r>
              <a:t>What is it?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 Invariant for Insertion Sort</a:t>
            </a:r>
          </a:p>
        </p:txBody>
      </p:sp>
      <p:sp>
        <p:nvSpPr>
          <p:cNvPr id="483" name="Shape 4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600"/>
              </a:spcBef>
              <a:defRPr sz="2910"/>
            </a:pPr>
            <a:r>
              <a:t>At the start of each iteration, the subarray arr[0….j-1] is a sorted array</a:t>
            </a:r>
          </a:p>
          <a:p>
            <a:pPr marL="332613" indent="-332613" defTabSz="886968">
              <a:spcBef>
                <a:spcPts val="600"/>
              </a:spcBef>
              <a:defRPr sz="2910"/>
            </a:pPr>
            <a:r>
              <a:t>To use a loop invariant to prove correctness we must show three things about it: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Initialization: It is true prior to the first iteration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Maintenance: If it is true before an iteration of the loop, it remains true before the next iteration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Termination: When the loop terminates, the property holds true.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Algorithms</a:t>
            </a:r>
          </a:p>
        </p:txBody>
      </p:sp>
      <p:sp>
        <p:nvSpPr>
          <p:cNvPr id="486" name="Shape 4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an algorithm’s running time.</a:t>
            </a:r>
          </a:p>
          <a:p>
            <a:pPr/>
            <a:r>
              <a:t>Each instruction such as:</a:t>
            </a:r>
          </a:p>
          <a:p>
            <a:pPr lvl="1" marL="687387" indent="-342900">
              <a:buSzPct val="65000"/>
              <a:buChar char="■"/>
            </a:pPr>
            <a:r>
              <a:t>Arithmetic: add, subtract, multiply, divide, remainder etc.</a:t>
            </a:r>
          </a:p>
          <a:p>
            <a:pPr lvl="1" marL="687387" indent="-342900">
              <a:buSzPct val="65000"/>
              <a:buChar char="■"/>
            </a:pPr>
            <a:r>
              <a:t>data movement: load, store, copy</a:t>
            </a:r>
          </a:p>
          <a:p>
            <a:pPr lvl="1" marL="687387" indent="-342900">
              <a:buSzPct val="65000"/>
              <a:buChar char="■"/>
            </a:pPr>
            <a:r>
              <a:t>control: conditional / unconditional branch, subroutine call and return</a:t>
            </a:r>
          </a:p>
          <a:p>
            <a:pPr marL="0" indent="0">
              <a:buClrTx/>
              <a:buSzTx/>
              <a:buFontTx/>
              <a:buNone/>
            </a:pPr>
            <a:r>
              <a:t>takes a constant amount of 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 Algorithm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xfrm>
            <a:off x="457200" y="1315682"/>
            <a:ext cx="6266706" cy="4375151"/>
          </a:xfrm>
          <a:prstGeom prst="rect">
            <a:avLst/>
          </a:prstGeom>
        </p:spPr>
        <p:txBody>
          <a:bodyPr/>
          <a:lstStyle/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>
                <a:solidFill>
                  <a:srgbClr val="333333"/>
                </a:solidFill>
              </a:rPr>
              <a:t> insertionSort(arr): </a:t>
            </a:r>
            <a:endParaRPr>
              <a:solidFill>
                <a:srgbClr val="333333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A50021"/>
                </a:solidFill>
              </a:rPr>
              <a:t>for j in xrange(1,len(arr))</a:t>
            </a:r>
            <a:r>
              <a:t> 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key = arr[j]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i = j - 1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008000"/>
                </a:solidFill>
              </a:rPr>
              <a:t>// shift larger values to the right</a:t>
            </a:r>
            <a:endParaRPr>
              <a:solidFill>
                <a:srgbClr val="008000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A50021"/>
                </a:solidFill>
              </a:rPr>
              <a:t>while </a:t>
            </a:r>
            <a:r>
              <a:t>(i &gt; -1 and arr[i] &gt; key): 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arr[i+1] = arr[i]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   i--</a:t>
            </a:r>
            <a:endParaRPr>
              <a:solidFill>
                <a:srgbClr val="008000"/>
              </a:solidFill>
            </a:endParaR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// insert the current item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arr[i+1] = key;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517525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//Assuming len(arr) = n</a:t>
            </a:r>
          </a:p>
        </p:txBody>
      </p:sp>
      <p:sp>
        <p:nvSpPr>
          <p:cNvPr id="490" name="Shape 490"/>
          <p:cNvSpPr/>
          <p:nvPr/>
        </p:nvSpPr>
        <p:spPr>
          <a:xfrm>
            <a:off x="6905967" y="853369"/>
            <a:ext cx="2015690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Cost       times</a:t>
            </a:r>
          </a:p>
          <a:p>
            <a:pPr/>
          </a:p>
          <a:p>
            <a:pPr/>
          </a:p>
          <a:p>
            <a:pPr/>
            <a:r>
              <a:t>c</a:t>
            </a:r>
            <a:r>
              <a:rPr baseline="-5999"/>
              <a:t>1</a:t>
            </a:r>
            <a:r>
              <a:t>              n</a:t>
            </a:r>
          </a:p>
          <a:p>
            <a:pPr/>
            <a:r>
              <a:t>c</a:t>
            </a:r>
            <a:r>
              <a:rPr baseline="-5999"/>
              <a:t>2</a:t>
            </a:r>
            <a:r>
              <a:t>              n-1</a:t>
            </a:r>
          </a:p>
          <a:p>
            <a:pPr/>
            <a:r>
              <a:t>c</a:t>
            </a:r>
            <a:r>
              <a:rPr baseline="-5999"/>
              <a:t>3</a:t>
            </a:r>
            <a:r>
              <a:t>              n-1</a:t>
            </a:r>
          </a:p>
          <a:p>
            <a:pPr/>
            <a:r>
              <a:t>0                n-1</a:t>
            </a:r>
          </a:p>
          <a:p>
            <a:pPr/>
            <a:r>
              <a:t>c</a:t>
            </a:r>
            <a:r>
              <a:rPr baseline="-5999"/>
              <a:t>5</a:t>
            </a:r>
            <a:r>
              <a:t>             ∑</a:t>
            </a:r>
            <a:r>
              <a:rPr baseline="-5999"/>
              <a:t>j=1</a:t>
            </a:r>
            <a:r>
              <a:rPr baseline="31999"/>
              <a:t>n </a:t>
            </a:r>
            <a:r>
              <a:t>t</a:t>
            </a:r>
            <a:r>
              <a:rPr baseline="-5999"/>
              <a:t>j</a:t>
            </a:r>
          </a:p>
          <a:p>
            <a:pPr/>
            <a:r>
              <a:t>c</a:t>
            </a:r>
            <a:r>
              <a:rPr baseline="-5999"/>
              <a:t>6</a:t>
            </a:r>
            <a:r>
              <a:t>           ∑</a:t>
            </a:r>
            <a:r>
              <a:rPr baseline="-5999"/>
              <a:t>j=1</a:t>
            </a:r>
            <a:r>
              <a:rPr baseline="31999"/>
              <a:t>n (</a:t>
            </a:r>
            <a:r>
              <a:t>t</a:t>
            </a:r>
            <a:r>
              <a:rPr baseline="-5999"/>
              <a:t>j</a:t>
            </a:r>
            <a:r>
              <a:t> -1)</a:t>
            </a:r>
          </a:p>
          <a:p>
            <a:pPr/>
            <a:r>
              <a:t>c</a:t>
            </a:r>
            <a:r>
              <a:rPr baseline="-5999"/>
              <a:t>7</a:t>
            </a:r>
            <a:r>
              <a:t>          ∑</a:t>
            </a:r>
            <a:r>
              <a:rPr baseline="-5999"/>
              <a:t>j=1</a:t>
            </a:r>
            <a:r>
              <a:rPr baseline="31999"/>
              <a:t>n </a:t>
            </a:r>
            <a:r>
              <a:t>(t</a:t>
            </a:r>
            <a:r>
              <a:rPr baseline="-5999"/>
              <a:t>j </a:t>
            </a:r>
            <a:r>
              <a:t>- 1)</a:t>
            </a:r>
          </a:p>
          <a:p>
            <a:pPr/>
            <a:r>
              <a:t>0               n - 1</a:t>
            </a:r>
          </a:p>
          <a:p>
            <a:pPr/>
            <a:r>
              <a:t>c</a:t>
            </a:r>
            <a:r>
              <a:rPr baseline="-5999"/>
              <a:t>9</a:t>
            </a:r>
            <a:r>
              <a:t>             n - 1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Time</a:t>
            </a:r>
          </a:p>
        </p:txBody>
      </p:sp>
      <p:sp>
        <p:nvSpPr>
          <p:cNvPr id="493" name="Shape 4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running time of an algorithm is</a:t>
            </a:r>
          </a:p>
          <a:p>
            <a:pPr marL="0" indent="0">
              <a:buClrTx/>
              <a:buSzTx/>
              <a:buFontTx/>
              <a:buNone/>
            </a:pPr>
            <a:r>
              <a:t>∑ </a:t>
            </a:r>
            <a:r>
              <a:rPr sz="2100"/>
              <a:t>(cost of a statement) . (number of times statement is executed)</a:t>
            </a:r>
            <a:endParaRPr sz="2100"/>
          </a:p>
          <a:p>
            <a:pPr marL="0" indent="0">
              <a:buClrTx/>
              <a:buSzTx/>
              <a:buFontTx/>
              <a:buNone/>
            </a:pPr>
            <a:endParaRPr sz="2100"/>
          </a:p>
          <a:p>
            <a:pPr marL="0" indent="0">
              <a:buClrTx/>
              <a:buSzTx/>
              <a:buFontTx/>
              <a:buNone/>
            </a:pPr>
            <a:r>
              <a:rPr sz="2100"/>
              <a:t>Let </a:t>
            </a:r>
            <a:r>
              <a:rPr i="1" sz="2100"/>
              <a:t>T(n) </a:t>
            </a:r>
            <a:r>
              <a:rPr sz="2100"/>
              <a:t>= running time of Insertion sort</a:t>
            </a:r>
            <a:endParaRPr sz="2100"/>
          </a:p>
          <a:p>
            <a:pPr marL="0" indent="0">
              <a:buClrTx/>
              <a:buSzTx/>
              <a:buFontTx/>
              <a:buNone/>
            </a:pPr>
            <a:r>
              <a:rPr sz="2100"/>
              <a:t>T(</a:t>
            </a:r>
            <a:r>
              <a:rPr i="1" sz="2100"/>
              <a:t>n</a:t>
            </a:r>
            <a:r>
              <a:rPr sz="2100"/>
              <a:t>) = </a:t>
            </a:r>
            <a:r>
              <a:rPr i="1" sz="2100"/>
              <a:t>c</a:t>
            </a:r>
            <a:r>
              <a:rPr baseline="-5999" i="1" sz="2100"/>
              <a:t>1</a:t>
            </a:r>
            <a:r>
              <a:rPr i="1" sz="2100"/>
              <a:t>n + c</a:t>
            </a:r>
            <a:r>
              <a:rPr baseline="-5999" i="1" sz="2100"/>
              <a:t>2</a:t>
            </a:r>
            <a:r>
              <a:rPr baseline="-5999" sz="2100"/>
              <a:t> 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-1) + </a:t>
            </a:r>
            <a:r>
              <a:rPr i="1" sz="2100"/>
              <a:t>c</a:t>
            </a:r>
            <a:r>
              <a:rPr baseline="-5999" i="1" sz="2100"/>
              <a:t>3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-1) + </a:t>
            </a:r>
            <a:r>
              <a:rPr i="1" sz="2100"/>
              <a:t>c</a:t>
            </a:r>
            <a:r>
              <a:rPr baseline="-5999" i="1" sz="2100"/>
              <a:t>5</a:t>
            </a:r>
            <a:r>
              <a:rPr sz="2100"/>
              <a:t>∑</a:t>
            </a:r>
            <a:r>
              <a:rPr baseline="-5999" sz="2100"/>
              <a:t>j</a:t>
            </a:r>
            <a:r>
              <a:rPr baseline="-5999" i="1" sz="2100"/>
              <a:t>=1</a:t>
            </a:r>
            <a:r>
              <a:rPr baseline="31999" i="1" sz="2100"/>
              <a:t>n </a:t>
            </a:r>
            <a:r>
              <a:rPr i="1" sz="2100"/>
              <a:t>t</a:t>
            </a:r>
            <a:r>
              <a:rPr baseline="-5999" i="1" sz="2100"/>
              <a:t>j  </a:t>
            </a:r>
            <a:r>
              <a:rPr i="1" sz="2100"/>
              <a:t>+ c</a:t>
            </a:r>
            <a:r>
              <a:rPr baseline="-5999" i="1" sz="2100"/>
              <a:t>6</a:t>
            </a:r>
            <a:r>
              <a:rPr sz="2100"/>
              <a:t>∑</a:t>
            </a:r>
            <a:r>
              <a:rPr baseline="-5999" sz="2100"/>
              <a:t>j</a:t>
            </a:r>
            <a:r>
              <a:rPr baseline="-5999" i="1" sz="2100"/>
              <a:t>=1</a:t>
            </a:r>
            <a:r>
              <a:rPr baseline="31999" i="1" sz="2100"/>
              <a:t>n </a:t>
            </a:r>
            <a:r>
              <a:rPr sz="2100"/>
              <a:t>(</a:t>
            </a:r>
            <a:r>
              <a:rPr i="1" sz="2100"/>
              <a:t>t</a:t>
            </a:r>
            <a:r>
              <a:rPr baseline="-5999" i="1" sz="2100"/>
              <a:t>j </a:t>
            </a:r>
            <a:r>
              <a:rPr i="1" sz="2100"/>
              <a:t>- </a:t>
            </a:r>
            <a:r>
              <a:rPr sz="2100"/>
              <a:t>1) </a:t>
            </a:r>
            <a:r>
              <a:rPr baseline="-5999" i="1" sz="2100"/>
              <a:t> </a:t>
            </a:r>
            <a:r>
              <a:rPr i="1" sz="2100"/>
              <a:t>+</a:t>
            </a:r>
            <a:r>
              <a:rPr baseline="-5999" i="1" sz="2100"/>
              <a:t> </a:t>
            </a:r>
            <a:endParaRPr baseline="-5999" i="1" sz="2100"/>
          </a:p>
          <a:p>
            <a:pPr marL="0" indent="0">
              <a:buClrTx/>
              <a:buSzTx/>
              <a:buFontTx/>
              <a:buNone/>
            </a:pPr>
            <a:r>
              <a:rPr baseline="-5999" i="1" sz="2100"/>
              <a:t>                </a:t>
            </a:r>
            <a:r>
              <a:rPr i="1" sz="2100"/>
              <a:t>c</a:t>
            </a:r>
            <a:r>
              <a:rPr baseline="-5999" i="1" sz="2100"/>
              <a:t>7</a:t>
            </a:r>
            <a:r>
              <a:rPr sz="2100"/>
              <a:t>∑</a:t>
            </a:r>
            <a:r>
              <a:rPr baseline="-5999" sz="2100"/>
              <a:t>j</a:t>
            </a:r>
            <a:r>
              <a:rPr baseline="-5999" i="1" sz="2100"/>
              <a:t>=1</a:t>
            </a:r>
            <a:r>
              <a:rPr baseline="31999" i="1" sz="2100"/>
              <a:t>n </a:t>
            </a:r>
            <a:r>
              <a:rPr sz="2100"/>
              <a:t>(</a:t>
            </a:r>
            <a:r>
              <a:rPr i="1" sz="2100"/>
              <a:t>t</a:t>
            </a:r>
            <a:r>
              <a:rPr baseline="-5999" i="1" sz="2100"/>
              <a:t>j </a:t>
            </a:r>
            <a:r>
              <a:rPr i="1" sz="2100"/>
              <a:t>- </a:t>
            </a:r>
            <a:r>
              <a:rPr sz="2100"/>
              <a:t>1) + </a:t>
            </a:r>
            <a:r>
              <a:rPr i="1" sz="2100"/>
              <a:t>c</a:t>
            </a:r>
            <a:r>
              <a:rPr baseline="-5999" i="1" sz="2100"/>
              <a:t>9</a:t>
            </a:r>
            <a:r>
              <a:rPr baseline="-5999" sz="2100"/>
              <a:t> </a:t>
            </a:r>
            <a:r>
              <a:rPr sz="2100"/>
              <a:t>(</a:t>
            </a:r>
            <a:r>
              <a:rPr i="1" sz="2100"/>
              <a:t>n</a:t>
            </a:r>
            <a:r>
              <a:rPr sz="2100"/>
              <a:t>-1)</a:t>
            </a:r>
            <a:endParaRPr i="1" sz="2100"/>
          </a:p>
          <a:p>
            <a:pPr marL="0" indent="0">
              <a:buClrTx/>
              <a:buSzTx/>
              <a:buFontTx/>
              <a:buNone/>
            </a:pPr>
            <a:endParaRPr i="1" sz="210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t>The running time depends on the values of </a:t>
            </a:r>
            <a:r>
              <a:rPr i="1" sz="2100"/>
              <a:t>t</a:t>
            </a:r>
            <a:r>
              <a:rPr baseline="-5999" i="1" sz="2100"/>
              <a:t>j .</a:t>
            </a:r>
            <a:r>
              <a:t> These vary according to the input.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t>What is the best case?</a:t>
            </a:r>
          </a:p>
        </p:txBody>
      </p:sp>
      <p:sp>
        <p:nvSpPr>
          <p:cNvPr id="494" name="Shape 494"/>
          <p:cNvSpPr/>
          <p:nvPr/>
        </p:nvSpPr>
        <p:spPr>
          <a:xfrm>
            <a:off x="119305" y="2377369"/>
            <a:ext cx="104436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all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time best case</a:t>
            </a:r>
          </a:p>
        </p:txBody>
      </p:sp>
      <p:sp>
        <p:nvSpPr>
          <p:cNvPr id="497" name="Shape 4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600"/>
              </a:spcBef>
              <a:defRPr sz="2910"/>
            </a:pPr>
            <a:r>
              <a:t>The array is already sorted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Always find that </a:t>
            </a:r>
            <a:r>
              <a:rPr i="1"/>
              <a:t>arr</a:t>
            </a:r>
            <a:r>
              <a:t>[</a:t>
            </a:r>
            <a:r>
              <a:rPr i="1"/>
              <a:t>i</a:t>
            </a:r>
            <a:r>
              <a:t>] ≤ </a:t>
            </a:r>
            <a:r>
              <a:rPr i="1"/>
              <a:t>key </a:t>
            </a:r>
            <a:r>
              <a:t>upon the first time the while loop test is run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All </a:t>
            </a:r>
            <a:r>
              <a:rPr i="1"/>
              <a:t>t</a:t>
            </a:r>
            <a:r>
              <a:rPr baseline="-5999" i="1"/>
              <a:t>j</a:t>
            </a:r>
            <a:r>
              <a:rPr baseline="-5999"/>
              <a:t> </a:t>
            </a:r>
            <a:r>
              <a:t>are 1</a:t>
            </a:r>
          </a:p>
          <a:p>
            <a:pPr lvl="1" marL="666765" indent="-332613" defTabSz="886968">
              <a:spcBef>
                <a:spcPts val="600"/>
              </a:spcBef>
              <a:buSzPct val="65000"/>
              <a:buChar char="■"/>
              <a:defRPr sz="2910"/>
            </a:pPr>
            <a:r>
              <a:t>Running time is</a:t>
            </a:r>
          </a:p>
          <a:p>
            <a:pPr marL="0" indent="0" defTabSz="886968">
              <a:spcBef>
                <a:spcPts val="600"/>
              </a:spcBef>
              <a:buClrTx/>
              <a:buSzTx/>
              <a:buFontTx/>
              <a:buNone/>
              <a:defRPr sz="2910"/>
            </a:pPr>
            <a:r>
              <a:t>   </a:t>
            </a:r>
            <a:r>
              <a:rPr sz="2037"/>
              <a:t>T(</a:t>
            </a:r>
            <a:r>
              <a:rPr i="1" sz="2037"/>
              <a:t>n</a:t>
            </a:r>
            <a:r>
              <a:rPr sz="2037"/>
              <a:t>) = </a:t>
            </a:r>
            <a:r>
              <a:rPr i="1" sz="2037"/>
              <a:t>c</a:t>
            </a:r>
            <a:r>
              <a:rPr baseline="-5999" i="1" sz="2037"/>
              <a:t>1</a:t>
            </a:r>
            <a:r>
              <a:rPr i="1" sz="2037"/>
              <a:t>n + c</a:t>
            </a:r>
            <a:r>
              <a:rPr baseline="-5999" i="1" sz="2037"/>
              <a:t>2</a:t>
            </a:r>
            <a:r>
              <a:rPr baseline="-5999" sz="2037"/>
              <a:t> 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-1) + </a:t>
            </a:r>
            <a:r>
              <a:rPr i="1" sz="2037"/>
              <a:t>c</a:t>
            </a:r>
            <a:r>
              <a:rPr baseline="-5999" i="1" sz="2037"/>
              <a:t>3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-1) + </a:t>
            </a:r>
            <a:r>
              <a:rPr i="1" sz="2037"/>
              <a:t>c</a:t>
            </a:r>
            <a:r>
              <a:rPr baseline="-5999" i="1" sz="2037"/>
              <a:t>5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-1)</a:t>
            </a:r>
            <a:r>
              <a:rPr baseline="-5999" i="1" sz="2037"/>
              <a:t> </a:t>
            </a:r>
            <a:r>
              <a:rPr i="1" sz="2037"/>
              <a:t>+ c</a:t>
            </a:r>
            <a:r>
              <a:rPr baseline="-5999" i="1" sz="2037"/>
              <a:t>9</a:t>
            </a:r>
            <a:r>
              <a:rPr baseline="-5999" sz="2037"/>
              <a:t> 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-1)</a:t>
            </a:r>
            <a:endParaRPr sz="2037"/>
          </a:p>
          <a:p>
            <a:pPr marL="0" indent="0" defTabSz="886968">
              <a:spcBef>
                <a:spcPts val="600"/>
              </a:spcBef>
              <a:buClrTx/>
              <a:buSzTx/>
              <a:buFontTx/>
              <a:buNone/>
              <a:defRPr sz="2910"/>
            </a:pPr>
            <a:r>
              <a:rPr sz="2037"/>
              <a:t>           = ( </a:t>
            </a:r>
            <a:r>
              <a:rPr i="1" sz="2037"/>
              <a:t>c</a:t>
            </a:r>
            <a:r>
              <a:rPr baseline="-5999" i="1" sz="2037"/>
              <a:t>1</a:t>
            </a:r>
            <a:r>
              <a:rPr i="1" sz="2037"/>
              <a:t> + c</a:t>
            </a:r>
            <a:r>
              <a:rPr baseline="-5999" i="1" sz="2037"/>
              <a:t>2</a:t>
            </a:r>
            <a:r>
              <a:rPr baseline="-5999" sz="2037"/>
              <a:t> </a:t>
            </a:r>
            <a:r>
              <a:rPr sz="2037"/>
              <a:t> + </a:t>
            </a:r>
            <a:r>
              <a:rPr i="1" sz="2037"/>
              <a:t>c</a:t>
            </a:r>
            <a:r>
              <a:rPr baseline="-5999" i="1" sz="2037"/>
              <a:t>3</a:t>
            </a:r>
            <a:r>
              <a:rPr sz="2037"/>
              <a:t> + </a:t>
            </a:r>
            <a:r>
              <a:rPr i="1" sz="2037"/>
              <a:t>c</a:t>
            </a:r>
            <a:r>
              <a:rPr baseline="-5999" i="1" sz="2037"/>
              <a:t>5 </a:t>
            </a:r>
            <a:r>
              <a:rPr i="1" sz="2037"/>
              <a:t>+ c</a:t>
            </a:r>
            <a:r>
              <a:rPr baseline="-5999" i="1" sz="2037"/>
              <a:t>9</a:t>
            </a:r>
            <a:r>
              <a:rPr baseline="-5999" sz="2037"/>
              <a:t> </a:t>
            </a:r>
            <a:r>
              <a:rPr sz="2037"/>
              <a:t>) </a:t>
            </a:r>
            <a:r>
              <a:rPr i="1" sz="2037"/>
              <a:t>n - </a:t>
            </a:r>
            <a:r>
              <a:rPr sz="2037"/>
              <a:t>(</a:t>
            </a:r>
            <a:r>
              <a:rPr i="1" sz="2037"/>
              <a:t> c</a:t>
            </a:r>
            <a:r>
              <a:rPr baseline="-5999" i="1" sz="2037"/>
              <a:t>2</a:t>
            </a:r>
            <a:r>
              <a:rPr baseline="-5999" sz="2037"/>
              <a:t> </a:t>
            </a:r>
            <a:r>
              <a:rPr sz="2037"/>
              <a:t> + </a:t>
            </a:r>
            <a:r>
              <a:rPr i="1" sz="2037"/>
              <a:t>c</a:t>
            </a:r>
            <a:r>
              <a:rPr baseline="-5999" i="1" sz="2037"/>
              <a:t>3</a:t>
            </a:r>
            <a:r>
              <a:rPr sz="2037"/>
              <a:t> + </a:t>
            </a:r>
            <a:r>
              <a:rPr i="1" sz="2037"/>
              <a:t>c</a:t>
            </a:r>
            <a:r>
              <a:rPr baseline="-5999" i="1" sz="2037"/>
              <a:t>5 </a:t>
            </a:r>
            <a:r>
              <a:rPr i="1" sz="2037"/>
              <a:t>+ c</a:t>
            </a:r>
            <a:r>
              <a:rPr baseline="-5999" i="1" sz="2037"/>
              <a:t>9 </a:t>
            </a:r>
            <a:r>
              <a:rPr sz="2037"/>
              <a:t>)</a:t>
            </a:r>
            <a:endParaRPr sz="2037"/>
          </a:p>
          <a:p>
            <a:pPr lvl="1" marL="566981" indent="-232829" defTabSz="886968">
              <a:spcBef>
                <a:spcPts val="600"/>
              </a:spcBef>
              <a:buSzPct val="65000"/>
              <a:buChar char="■"/>
              <a:defRPr sz="2910"/>
            </a:pPr>
            <a:r>
              <a:rPr i="1" sz="2037"/>
              <a:t>T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) can be expresses as </a:t>
            </a:r>
            <a:r>
              <a:rPr i="1" sz="2037"/>
              <a:t>an</a:t>
            </a:r>
            <a:r>
              <a:rPr sz="2037"/>
              <a:t> + </a:t>
            </a:r>
            <a:r>
              <a:rPr i="1" sz="2037"/>
              <a:t>b</a:t>
            </a:r>
            <a:r>
              <a:rPr sz="2037"/>
              <a:t> for constants </a:t>
            </a:r>
            <a:r>
              <a:rPr i="1" sz="2037"/>
              <a:t>a</a:t>
            </a:r>
            <a:r>
              <a:rPr sz="2037"/>
              <a:t> and </a:t>
            </a:r>
            <a:r>
              <a:rPr i="1" sz="2037"/>
              <a:t>b</a:t>
            </a:r>
            <a:r>
              <a:rPr sz="2037"/>
              <a:t> that depend on the statement costs c</a:t>
            </a:r>
            <a:r>
              <a:rPr baseline="-5999" sz="2037"/>
              <a:t>i</a:t>
            </a:r>
            <a:r>
              <a:rPr sz="2037"/>
              <a:t> =&gt; </a:t>
            </a:r>
            <a:r>
              <a:rPr i="1" sz="2037"/>
              <a:t>T</a:t>
            </a:r>
            <a:r>
              <a:rPr sz="2037"/>
              <a:t>(</a:t>
            </a:r>
            <a:r>
              <a:rPr i="1" sz="2037"/>
              <a:t>n</a:t>
            </a:r>
            <a:r>
              <a:rPr sz="2037"/>
              <a:t>)  is a linear function of </a:t>
            </a:r>
            <a:r>
              <a:rPr i="1" sz="2037"/>
              <a:t>n</a:t>
            </a:r>
            <a:endParaRPr i="1" sz="2037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Worst Case</a:t>
            </a:r>
          </a:p>
        </p:txBody>
      </p:sp>
      <p:sp>
        <p:nvSpPr>
          <p:cNvPr id="500" name="Shape 5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2" indent="-332612" defTabSz="886968">
              <a:spcBef>
                <a:spcPts val="600"/>
              </a:spcBef>
              <a:defRPr sz="2134"/>
            </a:pPr>
            <a:r>
              <a:t>The array is in the reverse order</a:t>
            </a:r>
          </a:p>
          <a:p>
            <a:pPr marL="332612" indent="-332612" defTabSz="886968">
              <a:spcBef>
                <a:spcPts val="600"/>
              </a:spcBef>
              <a:defRPr sz="2134"/>
            </a:pPr>
            <a:r>
              <a:t>Always find that </a:t>
            </a:r>
            <a:r>
              <a:rPr i="1"/>
              <a:t>arr</a:t>
            </a:r>
            <a:r>
              <a:t>[</a:t>
            </a:r>
            <a:r>
              <a:rPr i="1"/>
              <a:t>i</a:t>
            </a:r>
            <a:r>
              <a:t>] &gt; </a:t>
            </a:r>
            <a:r>
              <a:rPr i="1"/>
              <a:t>key </a:t>
            </a:r>
            <a:r>
              <a:t>in while loop test</a:t>
            </a:r>
          </a:p>
          <a:p>
            <a:pPr marL="332612" indent="-332612" defTabSz="886968">
              <a:spcBef>
                <a:spcPts val="600"/>
              </a:spcBef>
              <a:defRPr sz="2134"/>
            </a:pPr>
            <a:r>
              <a:t>Have to compare key with all elements to the left of the jth position =&gt; compare with j-1 elements</a:t>
            </a:r>
          </a:p>
          <a:p>
            <a:pPr marL="332612" indent="-332612" defTabSz="886968">
              <a:spcBef>
                <a:spcPts val="600"/>
              </a:spcBef>
              <a:defRPr sz="2134"/>
            </a:pPr>
            <a:r>
              <a:t>Since the while loop exits because i reaches 0, there is one additional test after </a:t>
            </a:r>
            <a:r>
              <a:rPr i="1"/>
              <a:t>j</a:t>
            </a:r>
            <a:r>
              <a:t>-1 tests =&gt; </a:t>
            </a:r>
            <a:r>
              <a:rPr i="1"/>
              <a:t>t</a:t>
            </a:r>
            <a:r>
              <a:rPr baseline="-5999" i="1"/>
              <a:t>j</a:t>
            </a:r>
            <a:r>
              <a:rPr i="1"/>
              <a:t> </a:t>
            </a:r>
            <a:r>
              <a:t>=</a:t>
            </a:r>
            <a:r>
              <a:rPr i="1"/>
              <a:t> j</a:t>
            </a:r>
            <a:r>
              <a:t>. </a:t>
            </a:r>
          </a:p>
          <a:p>
            <a:pPr marL="155219" indent="-155219" defTabSz="886968">
              <a:spcBef>
                <a:spcPts val="600"/>
              </a:spcBef>
              <a:buClrTx/>
              <a:buSzPct val="100000"/>
              <a:buFontTx/>
              <a:buChar char="•"/>
              <a:defRPr sz="2910"/>
            </a:pPr>
            <a:r>
              <a:rPr sz="2037"/>
              <a:t>∑</a:t>
            </a:r>
            <a:r>
              <a:rPr baseline="-5999" sz="2037"/>
              <a:t>j</a:t>
            </a:r>
            <a:r>
              <a:rPr baseline="-5999" i="1" sz="2037"/>
              <a:t>=2</a:t>
            </a:r>
            <a:r>
              <a:rPr baseline="31999" i="1" sz="2037"/>
              <a:t>n </a:t>
            </a:r>
            <a:r>
              <a:rPr i="1" sz="2037"/>
              <a:t>t</a:t>
            </a:r>
            <a:r>
              <a:rPr baseline="-5999" i="1" sz="2037"/>
              <a:t>j  = </a:t>
            </a:r>
            <a:r>
              <a:rPr sz="2037"/>
              <a:t>∑</a:t>
            </a:r>
            <a:r>
              <a:rPr baseline="-5999" sz="2037"/>
              <a:t>j</a:t>
            </a:r>
            <a:r>
              <a:rPr baseline="-5999" i="1" sz="2037"/>
              <a:t>=2</a:t>
            </a:r>
            <a:r>
              <a:rPr baseline="31999" i="1" sz="2037"/>
              <a:t>n </a:t>
            </a:r>
            <a:r>
              <a:rPr i="1" sz="2037"/>
              <a:t>j</a:t>
            </a:r>
            <a:r>
              <a:rPr baseline="-5999" i="1" sz="2037"/>
              <a:t>   </a:t>
            </a:r>
            <a:r>
              <a:rPr sz="2037"/>
              <a:t>and ∑</a:t>
            </a:r>
            <a:r>
              <a:rPr baseline="-5999" sz="2037"/>
              <a:t>j</a:t>
            </a:r>
            <a:r>
              <a:rPr baseline="-5999" i="1" sz="2037"/>
              <a:t>=2</a:t>
            </a:r>
            <a:r>
              <a:rPr baseline="31999" i="1" sz="2037"/>
              <a:t>n </a:t>
            </a:r>
            <a:r>
              <a:rPr sz="2037"/>
              <a:t>(</a:t>
            </a:r>
            <a:r>
              <a:rPr i="1" sz="2037"/>
              <a:t>t</a:t>
            </a:r>
            <a:r>
              <a:rPr baseline="-5999" i="1" sz="2037"/>
              <a:t>j </a:t>
            </a:r>
            <a:r>
              <a:rPr i="1" sz="2037"/>
              <a:t>- </a:t>
            </a:r>
            <a:r>
              <a:rPr sz="2037"/>
              <a:t>1) = ∑</a:t>
            </a:r>
            <a:r>
              <a:rPr baseline="-5999" sz="2037"/>
              <a:t>j</a:t>
            </a:r>
            <a:r>
              <a:rPr baseline="-5999" i="1" sz="2037"/>
              <a:t>=2</a:t>
            </a:r>
            <a:r>
              <a:rPr baseline="31999" i="1" sz="2037"/>
              <a:t>n </a:t>
            </a:r>
            <a:r>
              <a:rPr sz="2037"/>
              <a:t>(</a:t>
            </a:r>
            <a:r>
              <a:rPr i="1" sz="2037"/>
              <a:t>j</a:t>
            </a:r>
            <a:r>
              <a:rPr baseline="-5999" i="1" sz="2037"/>
              <a:t> </a:t>
            </a:r>
            <a:r>
              <a:rPr i="1" sz="2037"/>
              <a:t>- </a:t>
            </a:r>
            <a:r>
              <a:rPr sz="2037"/>
              <a:t>1)</a:t>
            </a:r>
            <a:endParaRPr sz="2037"/>
          </a:p>
          <a:p>
            <a:pPr marL="155219" indent="-155219" defTabSz="886968">
              <a:spcBef>
                <a:spcPts val="600"/>
              </a:spcBef>
              <a:buClrTx/>
              <a:buSzPct val="100000"/>
              <a:buFontTx/>
              <a:buChar char="•"/>
              <a:defRPr sz="2910"/>
            </a:pPr>
            <a:r>
              <a:rPr sz="2037"/>
              <a:t>∑</a:t>
            </a:r>
            <a:r>
              <a:rPr baseline="-5999" sz="2037"/>
              <a:t>j</a:t>
            </a:r>
            <a:r>
              <a:rPr baseline="-5999" i="1" sz="2037"/>
              <a:t>=1</a:t>
            </a:r>
            <a:r>
              <a:rPr baseline="31999" i="1" sz="2037"/>
              <a:t>n </a:t>
            </a:r>
            <a:r>
              <a:rPr i="1" sz="2037"/>
              <a:t>j    </a:t>
            </a:r>
            <a:r>
              <a:rPr sz="2037"/>
              <a:t>is known arithmetic series</a:t>
            </a:r>
            <a:endParaRPr sz="2037"/>
          </a:p>
          <a:p>
            <a:pPr marL="221742" indent="-221742" defTabSz="886968">
              <a:spcBef>
                <a:spcPts val="600"/>
              </a:spcBef>
              <a:buClrTx/>
              <a:buSzPct val="100000"/>
              <a:buFontTx/>
              <a:buChar char="•"/>
              <a:defRPr sz="2910"/>
            </a:pPr>
            <a:endParaRPr sz="2037"/>
          </a:p>
          <a:p>
            <a:pPr marL="155219" indent="-155219" defTabSz="886968">
              <a:spcBef>
                <a:spcPts val="600"/>
              </a:spcBef>
              <a:buClrTx/>
              <a:buSzPct val="100000"/>
              <a:buFontTx/>
              <a:buChar char="•"/>
              <a:defRPr sz="2910"/>
            </a:pPr>
            <a:r>
              <a:rPr sz="2037"/>
              <a:t>What does it equal to?</a:t>
            </a:r>
          </a:p>
          <a:p>
            <a:pPr marL="332612" indent="-332612" defTabSz="886968">
              <a:spcBef>
                <a:spcPts val="600"/>
              </a:spcBef>
              <a:defRPr sz="2134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sort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Sorting used as a step in many algorithms</a:t>
            </a:r>
          </a:p>
          <a:p>
            <a:pPr>
              <a:defRPr sz="3200"/>
            </a:pPr>
            <a:r>
              <a:t>Easier to introduce the concept of design and analysis of algorithms.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Worst Case </a:t>
            </a:r>
          </a:p>
        </p:txBody>
      </p:sp>
      <p:sp>
        <p:nvSpPr>
          <p:cNvPr id="503" name="Shape 5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7617" indent="-137617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r>
              <a:rPr sz="1806"/>
              <a:t>∑</a:t>
            </a:r>
            <a:r>
              <a:rPr baseline="-5999" sz="1806"/>
              <a:t>j</a:t>
            </a:r>
            <a:r>
              <a:rPr baseline="-5999" i="1" sz="1806"/>
              <a:t>=1</a:t>
            </a:r>
            <a:r>
              <a:rPr baseline="31999" i="1" sz="1806"/>
              <a:t>n </a:t>
            </a:r>
            <a:r>
              <a:rPr i="1" sz="1806"/>
              <a:t>j  = n(n+1) / 2</a:t>
            </a:r>
            <a:endParaRPr i="1" sz="1806"/>
          </a:p>
          <a:p>
            <a:pPr marL="137617" indent="-137617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r>
              <a:rPr i="1" sz="1806"/>
              <a:t>Therefore</a:t>
            </a:r>
            <a:br>
              <a:rPr i="1" sz="1806"/>
            </a:br>
            <a:r>
              <a:rPr sz="1806"/>
              <a:t>∑</a:t>
            </a:r>
            <a:r>
              <a:rPr baseline="-5999" sz="1806"/>
              <a:t>j</a:t>
            </a:r>
            <a:r>
              <a:rPr baseline="-5999" i="1" sz="1806"/>
              <a:t>=2</a:t>
            </a:r>
            <a:r>
              <a:rPr baseline="31999" i="1" sz="1806"/>
              <a:t>n </a:t>
            </a:r>
            <a:r>
              <a:rPr i="1" sz="1806"/>
              <a:t>j   = 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+1) / 2)</a:t>
            </a:r>
            <a:r>
              <a:rPr i="1" sz="1806"/>
              <a:t>       -   1</a:t>
            </a:r>
            <a:endParaRPr i="1" sz="1806"/>
          </a:p>
          <a:p>
            <a:pPr marL="137617" indent="-137617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r>
              <a:rPr i="1" sz="1806"/>
              <a:t> let us say k = j-1, therefore</a:t>
            </a:r>
            <a:br>
              <a:rPr i="1" sz="1806"/>
            </a:br>
            <a:r>
              <a:rPr sz="1806"/>
              <a:t>∑</a:t>
            </a:r>
            <a:r>
              <a:rPr baseline="-5999" sz="1806"/>
              <a:t>j</a:t>
            </a:r>
            <a:r>
              <a:rPr baseline="-5999" i="1" sz="1806"/>
              <a:t>=2</a:t>
            </a:r>
            <a:r>
              <a:rPr baseline="31999" i="1" sz="1806"/>
              <a:t>n </a:t>
            </a:r>
            <a:r>
              <a:rPr i="1" sz="1806"/>
              <a:t>(j -1) = </a:t>
            </a:r>
            <a:r>
              <a:rPr sz="1806"/>
              <a:t>∑</a:t>
            </a:r>
            <a:r>
              <a:rPr baseline="-5999" sz="1806"/>
              <a:t>k</a:t>
            </a:r>
            <a:r>
              <a:rPr baseline="-5999" i="1" sz="1806"/>
              <a:t>=1</a:t>
            </a:r>
            <a:r>
              <a:rPr baseline="31999" i="1" sz="1806"/>
              <a:t>n-1 </a:t>
            </a:r>
            <a:r>
              <a:rPr i="1" sz="1806"/>
              <a:t>k  = n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-1) / 2  </a:t>
            </a:r>
            <a:r>
              <a:rPr i="1" sz="1806"/>
              <a:t>  </a:t>
            </a:r>
            <a:endParaRPr i="1" sz="1806"/>
          </a:p>
          <a:p>
            <a:pPr marL="196596" indent="-196596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endParaRPr i="1" sz="1806"/>
          </a:p>
          <a:p>
            <a:pPr marL="137617" indent="-137617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r>
              <a:rPr sz="1806"/>
              <a:t>Running time is  </a:t>
            </a:r>
            <a:r>
              <a:rPr i="1" sz="1806"/>
              <a:t> </a:t>
            </a:r>
            <a:br>
              <a:rPr i="1" sz="1806"/>
            </a:br>
            <a:r>
              <a:rPr sz="1806"/>
              <a:t>T(</a:t>
            </a:r>
            <a:r>
              <a:rPr i="1" sz="1806"/>
              <a:t>n</a:t>
            </a:r>
            <a:r>
              <a:rPr sz="1806"/>
              <a:t>) = </a:t>
            </a:r>
            <a:r>
              <a:rPr i="1" sz="1806"/>
              <a:t>c</a:t>
            </a:r>
            <a:r>
              <a:rPr baseline="-5999" i="1" sz="1806"/>
              <a:t>1</a:t>
            </a:r>
            <a:r>
              <a:rPr i="1" sz="1806"/>
              <a:t>n + c</a:t>
            </a:r>
            <a:r>
              <a:rPr baseline="-5999" i="1" sz="1806"/>
              <a:t>2</a:t>
            </a:r>
            <a:r>
              <a:rPr baseline="-5999" sz="1806"/>
              <a:t> 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-1) + </a:t>
            </a:r>
            <a:r>
              <a:rPr i="1" sz="1806"/>
              <a:t>c</a:t>
            </a:r>
            <a:r>
              <a:rPr baseline="-5999" i="1" sz="1806"/>
              <a:t>3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-1) + </a:t>
            </a:r>
            <a:r>
              <a:rPr i="1" sz="1806"/>
              <a:t>c</a:t>
            </a:r>
            <a:r>
              <a:rPr baseline="-5999" i="1" sz="1806"/>
              <a:t>5</a:t>
            </a:r>
            <a:r>
              <a:rPr sz="1806"/>
              <a:t>(n(n+1)/2 - 1)</a:t>
            </a:r>
            <a:r>
              <a:rPr baseline="-5999" i="1" sz="1806"/>
              <a:t> </a:t>
            </a:r>
            <a:r>
              <a:rPr i="1" sz="1806"/>
              <a:t>+ c</a:t>
            </a:r>
            <a:r>
              <a:rPr baseline="-5999" i="1" sz="1806"/>
              <a:t>6</a:t>
            </a:r>
            <a:r>
              <a:rPr sz="1806"/>
              <a:t>(n(n-1)/2)</a:t>
            </a:r>
            <a:r>
              <a:rPr baseline="-5999" i="1" sz="1806"/>
              <a:t> </a:t>
            </a:r>
            <a:r>
              <a:rPr i="1" sz="1806"/>
              <a:t>+</a:t>
            </a:r>
            <a:r>
              <a:rPr baseline="-5999" i="1" sz="1806"/>
              <a:t> </a:t>
            </a:r>
            <a:endParaRPr baseline="-5999" i="1" sz="1806"/>
          </a:p>
          <a:p>
            <a:pPr marL="0" indent="0" defTabSz="786384">
              <a:spcBef>
                <a:spcPts val="600"/>
              </a:spcBef>
              <a:buClrTx/>
              <a:buSzTx/>
              <a:buFontTx/>
              <a:buNone/>
              <a:defRPr sz="2580"/>
            </a:pPr>
            <a:r>
              <a:rPr baseline="-5999" i="1" sz="1806"/>
              <a:t>                </a:t>
            </a:r>
            <a:r>
              <a:rPr i="1" sz="1806"/>
              <a:t>c</a:t>
            </a:r>
            <a:r>
              <a:rPr baseline="-5999" i="1" sz="1806"/>
              <a:t>7</a:t>
            </a:r>
            <a:r>
              <a:rPr sz="1806"/>
              <a:t>(n(n-1)/2)+ </a:t>
            </a:r>
            <a:r>
              <a:rPr i="1" sz="1806"/>
              <a:t>c</a:t>
            </a:r>
            <a:r>
              <a:rPr baseline="-5999" i="1" sz="1806"/>
              <a:t>9</a:t>
            </a:r>
            <a:r>
              <a:rPr baseline="-5999" sz="1806"/>
              <a:t> </a:t>
            </a:r>
            <a:r>
              <a:rPr sz="1806"/>
              <a:t>(</a:t>
            </a:r>
            <a:r>
              <a:rPr i="1" sz="1806"/>
              <a:t>n</a:t>
            </a:r>
            <a:r>
              <a:rPr sz="1806"/>
              <a:t>-1)</a:t>
            </a:r>
            <a:br>
              <a:rPr sz="1806"/>
            </a:br>
            <a:r>
              <a:rPr sz="1806"/>
              <a:t>       </a:t>
            </a:r>
            <a:br>
              <a:rPr sz="1806"/>
            </a:br>
            <a:r>
              <a:rPr sz="1806"/>
              <a:t>          =  ( </a:t>
            </a:r>
            <a:r>
              <a:rPr i="1" sz="1806"/>
              <a:t>c</a:t>
            </a:r>
            <a:r>
              <a:rPr baseline="-5999" i="1" sz="1806"/>
              <a:t>5 </a:t>
            </a:r>
            <a:r>
              <a:rPr i="1" sz="1806"/>
              <a:t>/ 2 + c</a:t>
            </a:r>
            <a:r>
              <a:rPr baseline="-5999" i="1" sz="1806"/>
              <a:t>6 </a:t>
            </a:r>
            <a:r>
              <a:rPr i="1" sz="1806"/>
              <a:t>/ 2 + c</a:t>
            </a:r>
            <a:r>
              <a:rPr baseline="-5999" i="1" sz="1806"/>
              <a:t>7 </a:t>
            </a:r>
            <a:r>
              <a:rPr i="1" sz="1806"/>
              <a:t>/ 2 ) n</a:t>
            </a:r>
            <a:r>
              <a:rPr baseline="31999" i="1" sz="1806"/>
              <a:t>2  </a:t>
            </a:r>
            <a:r>
              <a:rPr i="1" sz="1806"/>
              <a:t>+ (c</a:t>
            </a:r>
            <a:r>
              <a:rPr baseline="-5999" i="1" sz="1806"/>
              <a:t>1 </a:t>
            </a:r>
            <a:r>
              <a:rPr i="1" sz="1806"/>
              <a:t>+ c</a:t>
            </a:r>
            <a:r>
              <a:rPr baseline="-5999" i="1" sz="1806"/>
              <a:t>2 </a:t>
            </a:r>
            <a:r>
              <a:rPr i="1" sz="1806"/>
              <a:t>+c</a:t>
            </a:r>
            <a:r>
              <a:rPr baseline="-5999" i="1" sz="1806"/>
              <a:t>3 </a:t>
            </a:r>
            <a:r>
              <a:rPr i="1" sz="1806"/>
              <a:t>+ c</a:t>
            </a:r>
            <a:r>
              <a:rPr baseline="-5999" i="1" sz="1806"/>
              <a:t>5 </a:t>
            </a:r>
            <a:r>
              <a:rPr i="1" sz="1806"/>
              <a:t>/ 2 - c</a:t>
            </a:r>
            <a:r>
              <a:rPr baseline="-5999" i="1" sz="1806"/>
              <a:t>6 </a:t>
            </a:r>
            <a:r>
              <a:rPr i="1" sz="1806"/>
              <a:t>/ 2 - c</a:t>
            </a:r>
            <a:r>
              <a:rPr baseline="-5999" i="1" sz="1806"/>
              <a:t>7 </a:t>
            </a:r>
            <a:r>
              <a:rPr i="1" sz="1806"/>
              <a:t>/ 2 + c</a:t>
            </a:r>
            <a:r>
              <a:rPr baseline="-5999" i="1" sz="1806"/>
              <a:t>9 </a:t>
            </a:r>
            <a:r>
              <a:rPr i="1" sz="1806"/>
              <a:t>)n</a:t>
            </a:r>
            <a:endParaRPr i="1" sz="1806"/>
          </a:p>
          <a:p>
            <a:pPr marL="0" indent="0" defTabSz="786384">
              <a:spcBef>
                <a:spcPts val="600"/>
              </a:spcBef>
              <a:buClrTx/>
              <a:buSzTx/>
              <a:buFontTx/>
              <a:buNone/>
              <a:defRPr sz="2580"/>
            </a:pPr>
            <a:r>
              <a:rPr i="1" sz="1806"/>
              <a:t>             - ( c</a:t>
            </a:r>
            <a:r>
              <a:rPr baseline="-5999" i="1" sz="1806"/>
              <a:t>2 </a:t>
            </a:r>
            <a:r>
              <a:rPr i="1" sz="1806"/>
              <a:t>+ c</a:t>
            </a:r>
            <a:r>
              <a:rPr baseline="-5999" i="1" sz="1806"/>
              <a:t>3 </a:t>
            </a:r>
            <a:r>
              <a:rPr i="1" sz="1806"/>
              <a:t>+ c</a:t>
            </a:r>
            <a:r>
              <a:rPr baseline="-5999" i="1" sz="1806"/>
              <a:t>5 </a:t>
            </a:r>
            <a:r>
              <a:rPr i="1" sz="1806"/>
              <a:t>+ c</a:t>
            </a:r>
            <a:r>
              <a:rPr baseline="-5999" i="1" sz="1806"/>
              <a:t>9</a:t>
            </a:r>
            <a:r>
              <a:rPr i="1" sz="1806"/>
              <a:t>)</a:t>
            </a:r>
            <a:endParaRPr baseline="31999" i="1" sz="1806"/>
          </a:p>
          <a:p>
            <a:pPr marL="137617" indent="-137617" defTabSz="786384">
              <a:spcBef>
                <a:spcPts val="600"/>
              </a:spcBef>
              <a:buClrTx/>
              <a:buSzPct val="100000"/>
              <a:buFontTx/>
              <a:buChar char="•"/>
              <a:defRPr sz="2580"/>
            </a:pPr>
            <a:r>
              <a:rPr i="1" sz="1806"/>
              <a:t>T(n) </a:t>
            </a:r>
            <a:r>
              <a:rPr sz="1806"/>
              <a:t>can be expressed as</a:t>
            </a:r>
            <a:r>
              <a:rPr i="1" sz="1806"/>
              <a:t> an</a:t>
            </a:r>
            <a:r>
              <a:rPr baseline="31999" i="1" sz="1806"/>
              <a:t>2 </a:t>
            </a:r>
            <a:r>
              <a:rPr sz="1806"/>
              <a:t>+ </a:t>
            </a:r>
            <a:r>
              <a:rPr i="1" sz="1806"/>
              <a:t>bn</a:t>
            </a:r>
            <a:r>
              <a:rPr sz="1806"/>
              <a:t> + </a:t>
            </a:r>
            <a:r>
              <a:rPr i="1" sz="1806"/>
              <a:t>c</a:t>
            </a:r>
            <a:br>
              <a:rPr i="1" sz="1806"/>
            </a:br>
            <a:br>
              <a:rPr i="1" sz="1806"/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Worst case and average case analysis</a:t>
            </a:r>
          </a:p>
        </p:txBody>
      </p:sp>
      <p:sp>
        <p:nvSpPr>
          <p:cNvPr id="506" name="Shape 5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We usually concentrate on finding the worst-case running time. The longest running time for any input of size n</a:t>
            </a:r>
          </a:p>
          <a:p>
            <a:pPr marL="342899" indent="-342899">
              <a:defRPr sz="2200"/>
            </a:pPr>
            <a:r>
              <a:t>Why?</a:t>
            </a:r>
          </a:p>
          <a:p>
            <a:pPr lvl="1" marL="687386" indent="-342899">
              <a:buSzPct val="65000"/>
              <a:buChar char="■"/>
              <a:defRPr sz="2200"/>
            </a:pPr>
            <a:r>
              <a:t>It gives a guaranteed upper bound on running time for any input.</a:t>
            </a:r>
          </a:p>
          <a:p>
            <a:pPr marL="342899" indent="-342899">
              <a:defRPr sz="2200"/>
            </a:pPr>
            <a:r>
              <a:t>Why not analyze the average case? Because it is often as bad as the worst case.</a:t>
            </a:r>
          </a:p>
          <a:p>
            <a:pPr lvl="1" marL="687386" indent="-342899">
              <a:buSzPct val="65000"/>
              <a:buChar char="■"/>
              <a:defRPr sz="2200"/>
            </a:pPr>
            <a:r>
              <a:t>Suppose that we randomly choose n numbers as the input to insertion sort.</a:t>
            </a:r>
            <a:br/>
            <a:r>
              <a:t>On average the key arr[j] is less than half of the elements of arr[1…. j-1] and it’s greater than the other half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 case</a:t>
            </a:r>
          </a:p>
        </p:txBody>
      </p:sp>
      <p:sp>
        <p:nvSpPr>
          <p:cNvPr id="509" name="Shape 5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On average the while loop has to look halfway through the sorted subarray arr[1…. j-1] to decide where to drop key</a:t>
            </a:r>
          </a:p>
          <a:p>
            <a:pPr marL="342899" indent="-342899">
              <a:defRPr sz="2200"/>
            </a:pPr>
            <a:r>
              <a:t>=&gt; t</a:t>
            </a:r>
            <a:r>
              <a:rPr baseline="-5999"/>
              <a:t>j</a:t>
            </a:r>
            <a:r>
              <a:t> ≈ j/2</a:t>
            </a:r>
            <a:br/>
          </a:p>
          <a:p>
            <a:pPr marL="342899" indent="-342899">
              <a:defRPr sz="2200"/>
            </a:pPr>
            <a:r>
              <a:t>Although the average-case running time is approximately half of the worst case running time, it is still a quadratic function of 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512" name="Shape 5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abstraction to ease analysis and focus on the important features </a:t>
            </a:r>
          </a:p>
          <a:p>
            <a:pPr/>
            <a:r>
              <a:t>Look only at the leading term of the formula for running time.</a:t>
            </a:r>
          </a:p>
          <a:p>
            <a:pPr lvl="1" marL="687387" indent="-342900">
              <a:buSzPct val="65000"/>
              <a:buChar char="■"/>
            </a:pPr>
            <a:r>
              <a:t>drop lower order terms </a:t>
            </a:r>
          </a:p>
          <a:p>
            <a:pPr lvl="1" marL="687387" indent="-342900">
              <a:buSzPct val="65000"/>
              <a:buChar char="■"/>
            </a:pPr>
            <a:r>
              <a:t>ignore the constant coefficient in the leading term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515" name="Shape 5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1459" indent="-251459"/>
            <a:r>
              <a:rPr sz="2200"/>
              <a:t>For insertion sort</a:t>
            </a:r>
            <a:r>
              <a:t> </a:t>
            </a:r>
            <a:r>
              <a:rPr sz="2200"/>
              <a:t>we already abstracted the actual statement costs to conclude that the worst-case running time is </a:t>
            </a:r>
            <a:br>
              <a:rPr sz="2200"/>
            </a:br>
            <a:r>
              <a:rPr i="1" sz="2100"/>
              <a:t>an</a:t>
            </a:r>
            <a:r>
              <a:rPr baseline="31999" i="1" sz="2100"/>
              <a:t>2 </a:t>
            </a:r>
            <a:r>
              <a:rPr sz="2100"/>
              <a:t>+ </a:t>
            </a:r>
            <a:r>
              <a:rPr i="1" sz="2100"/>
              <a:t>bn</a:t>
            </a:r>
            <a:r>
              <a:rPr sz="2100"/>
              <a:t> + </a:t>
            </a:r>
            <a:r>
              <a:rPr i="1" sz="2100"/>
              <a:t>c</a:t>
            </a:r>
            <a:br>
              <a:rPr i="1" sz="2100"/>
            </a:br>
            <a:br>
              <a:rPr i="1" sz="2100"/>
            </a:br>
            <a:r>
              <a:rPr sz="2100"/>
              <a:t>drop lower order terms =&gt; </a:t>
            </a:r>
            <a:r>
              <a:rPr i="1" sz="2100"/>
              <a:t>an</a:t>
            </a:r>
            <a:r>
              <a:rPr baseline="31999" i="1" sz="2100"/>
              <a:t>2</a:t>
            </a:r>
            <a:br>
              <a:rPr baseline="31999" i="1" sz="2100"/>
            </a:br>
            <a:r>
              <a:rPr sz="2100"/>
              <a:t>Ignore constant coefficient =&gt; </a:t>
            </a:r>
            <a:r>
              <a:rPr i="1" sz="2100"/>
              <a:t>n</a:t>
            </a:r>
            <a:r>
              <a:rPr baseline="31999" i="1" sz="2100"/>
              <a:t>2</a:t>
            </a:r>
            <a:br>
              <a:rPr baseline="31999" i="1" sz="2100"/>
            </a:br>
            <a:r>
              <a:rPr sz="2100"/>
              <a:t>But we cannot say that the worst case running time T(n) equals </a:t>
            </a:r>
            <a:r>
              <a:rPr i="1" sz="2100"/>
              <a:t>n</a:t>
            </a:r>
            <a:r>
              <a:rPr baseline="31999" i="1" sz="2100"/>
              <a:t>2</a:t>
            </a:r>
            <a:br>
              <a:rPr baseline="31999" i="1" sz="2100"/>
            </a:br>
            <a:br>
              <a:rPr baseline="31999" i="1" sz="2100"/>
            </a:br>
            <a:r>
              <a:rPr sz="2100"/>
              <a:t>It grows like </a:t>
            </a:r>
            <a:r>
              <a:rPr i="1" sz="2100"/>
              <a:t>n</a:t>
            </a:r>
            <a:r>
              <a:rPr baseline="31999" i="1" sz="2100"/>
              <a:t>2 </a:t>
            </a:r>
            <a:r>
              <a:rPr i="1" sz="2100"/>
              <a:t>but it doesn’t equal n</a:t>
            </a:r>
            <a:r>
              <a:rPr baseline="31999" i="1" sz="2100"/>
              <a:t>2</a:t>
            </a:r>
            <a:br>
              <a:rPr baseline="31999" i="1" sz="2100"/>
            </a:br>
            <a:r>
              <a:rPr sz="2100"/>
              <a:t>We say that the running time theta (</a:t>
            </a:r>
            <a:r>
              <a:rPr i="1" sz="2100"/>
              <a:t>n</a:t>
            </a:r>
            <a:r>
              <a:rPr baseline="31999" i="1" sz="2100"/>
              <a:t>2</a:t>
            </a:r>
            <a:r>
              <a:rPr i="1" sz="2100"/>
              <a:t>) to capture the notion that the order of growth is n</a:t>
            </a:r>
            <a:r>
              <a:rPr baseline="31999" i="1" sz="21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69925" indent="-325438">
              <a:spcBef>
                <a:spcPts val="600"/>
              </a:spcBef>
              <a:buClr>
                <a:schemeClr val="accent2"/>
              </a:buClr>
              <a:defRPr sz="2600"/>
            </a:lvl2pPr>
          </a:lstStyle>
          <a:p>
            <a:pPr/>
            <a:r>
              <a:t>Works the same way you arrange your hand when playing cards.</a:t>
            </a:r>
          </a:p>
          <a:p>
            <a:pPr lvl="1"/>
            <a:r>
              <a:t>Pick up a card and place it in your hand in the correct position relative to the cards you’re already holding.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Arranging a hand of cards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968750" y="1758950"/>
            <a:ext cx="3537502" cy="3810913"/>
            <a:chOff x="0" y="0"/>
            <a:chExt cx="3537501" cy="3810912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19200" y="304800"/>
              <a:ext cx="901700" cy="5969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Shape 145"/>
            <p:cNvSpPr/>
            <p:nvPr/>
          </p:nvSpPr>
          <p:spPr>
            <a:xfrm rot="1980000">
              <a:off x="2743200" y="2286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" name="Shape 146"/>
            <p:cNvSpPr/>
            <p:nvPr/>
          </p:nvSpPr>
          <p:spPr>
            <a:xfrm rot="20400000">
              <a:off x="2057400" y="1524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 rot="19680000">
              <a:off x="457200" y="3810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14478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295400" y="2895600"/>
              <a:ext cx="901700" cy="5969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 rot="1980000">
              <a:off x="2667000" y="15240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Shape 151"/>
            <p:cNvSpPr/>
            <p:nvPr/>
          </p:nvSpPr>
          <p:spPr>
            <a:xfrm rot="1980000">
              <a:off x="2743200" y="28194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Shape 152"/>
            <p:cNvSpPr/>
            <p:nvPr/>
          </p:nvSpPr>
          <p:spPr>
            <a:xfrm rot="20400000">
              <a:off x="2133600" y="27432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295400" y="1752600"/>
              <a:ext cx="901700" cy="5969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Shape 154"/>
            <p:cNvSpPr/>
            <p:nvPr/>
          </p:nvSpPr>
          <p:spPr>
            <a:xfrm rot="20400000">
              <a:off x="2133600" y="16002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96950" y="3206750"/>
            <a:ext cx="1358900" cy="2120900"/>
            <a:chOff x="0" y="0"/>
            <a:chExt cx="1358900" cy="2120900"/>
          </a:xfrm>
        </p:grpSpPr>
        <p:sp>
          <p:nvSpPr>
            <p:cNvPr id="156" name="Shape 156"/>
            <p:cNvSpPr/>
            <p:nvPr/>
          </p:nvSpPr>
          <p:spPr>
            <a:xfrm>
              <a:off x="762000" y="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62000" y="12192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12192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93762" y="12699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131762" y="11985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893762" y="11985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990600" y="4572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990600" y="16764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28600" y="16764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Arranging a hand of cards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5187950" y="1836463"/>
            <a:ext cx="2318302" cy="3733400"/>
            <a:chOff x="0" y="0"/>
            <a:chExt cx="2318301" cy="3733398"/>
          </a:xfrm>
        </p:grpSpPr>
        <p:sp>
          <p:nvSpPr>
            <p:cNvPr id="168" name="Shape 168"/>
            <p:cNvSpPr/>
            <p:nvPr/>
          </p:nvSpPr>
          <p:spPr>
            <a:xfrm>
              <a:off x="0" y="227286"/>
              <a:ext cx="901700" cy="5969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9" name="Shape 169"/>
            <p:cNvSpPr/>
            <p:nvPr/>
          </p:nvSpPr>
          <p:spPr>
            <a:xfrm rot="1980000">
              <a:off x="1524000" y="151086"/>
              <a:ext cx="596900" cy="9017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 rot="20400000">
              <a:off x="838200" y="74886"/>
              <a:ext cx="596900" cy="9017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 rot="1980000">
              <a:off x="1447800" y="1446486"/>
              <a:ext cx="596900" cy="9017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Shape 172"/>
            <p:cNvSpPr/>
            <p:nvPr/>
          </p:nvSpPr>
          <p:spPr>
            <a:xfrm rot="1980000">
              <a:off x="1524000" y="2741886"/>
              <a:ext cx="596900" cy="9017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6200" y="1675086"/>
              <a:ext cx="901700" cy="5969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996950" y="1419699"/>
            <a:ext cx="3644900" cy="4559301"/>
            <a:chOff x="0" y="0"/>
            <a:chExt cx="3644900" cy="4559300"/>
          </a:xfrm>
        </p:grpSpPr>
        <p:sp>
          <p:nvSpPr>
            <p:cNvPr id="175" name="Shape 175"/>
            <p:cNvSpPr/>
            <p:nvPr/>
          </p:nvSpPr>
          <p:spPr>
            <a:xfrm>
              <a:off x="2286000" y="2590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12954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93762" y="1419225"/>
              <a:ext cx="29213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/>
              <a:r>
                <a:t>  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1762" y="2570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893762" y="2570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219200" y="4572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990600" y="30480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28600" y="30480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990600" y="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1362" y="55562"/>
              <a:ext cx="609849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    7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6200" y="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07962" y="555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800" y="4572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62000" y="2590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655762" y="2570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52600" y="30480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2590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762" y="13509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28600" y="17526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62000" y="12954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93762" y="13509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990600" y="17526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524000" y="12954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655762" y="13509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752600" y="17526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524000" y="2590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048000" y="3657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417762" y="2570162"/>
              <a:ext cx="304900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514600" y="30480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3657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62000" y="3657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524000" y="3657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286000" y="3657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31762" y="3713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893762" y="3713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55762" y="3713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417762" y="3713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79762" y="3713162"/>
              <a:ext cx="304900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28600" y="4114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990600" y="4114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752600" y="4114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514600" y="4114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276600" y="4114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Insertion Sort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469900" y="1220515"/>
            <a:ext cx="4635500" cy="4864101"/>
            <a:chOff x="0" y="0"/>
            <a:chExt cx="4635500" cy="4864100"/>
          </a:xfrm>
        </p:grpSpPr>
        <p:sp>
          <p:nvSpPr>
            <p:cNvPr id="221" name="Shape 221"/>
            <p:cNvSpPr/>
            <p:nvPr/>
          </p:nvSpPr>
          <p:spPr>
            <a:xfrm>
              <a:off x="2286000" y="19812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990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93762" y="1419225"/>
              <a:ext cx="29213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/>
              <a:r>
                <a:t>   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31762" y="20367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228600" y="4572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28600" y="24384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5562" y="55562"/>
              <a:ext cx="355799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 7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893762" y="1046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762000" y="19812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19812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28600" y="1447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62000" y="9906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990600" y="14478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524000" y="9906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31762" y="10461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524000" y="19812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048000" y="29718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2971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62000" y="29718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524000" y="29718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286000" y="29718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1762" y="40179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893762" y="3027362"/>
              <a:ext cx="271116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228600" y="44196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990600" y="34290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62000" y="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524000" y="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286000" y="9906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417762" y="55562"/>
              <a:ext cx="304900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3048000" y="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514600" y="4572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286000" y="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048000" y="9906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58" name="Group 258"/>
            <p:cNvGrpSpPr/>
            <p:nvPr/>
          </p:nvGrpSpPr>
          <p:grpSpPr>
            <a:xfrm>
              <a:off x="4038600" y="1981200"/>
              <a:ext cx="596900" cy="901700"/>
              <a:chOff x="0" y="0"/>
              <a:chExt cx="596900" cy="901700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228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0" y="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131762" y="555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3048000" y="19812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39624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762000" y="3962400"/>
              <a:ext cx="596900" cy="901700"/>
            </a:xfrm>
            <a:prstGeom prst="rect">
              <a:avLst/>
            </a:prstGeom>
            <a:noFill/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24000" y="39624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86000" y="39624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048000" y="3962400"/>
              <a:ext cx="596900" cy="9017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817562" y="4017962"/>
              <a:ext cx="355799" cy="434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 7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990600" y="4419600"/>
              <a:ext cx="139700" cy="292100"/>
            </a:xfrm>
            <a:prstGeom prst="diamond">
              <a:avLst/>
            </a:prstGeom>
            <a:solidFill>
              <a:schemeClr val="accent1"/>
            </a:solidFill>
            <a:ln w="12700" cap="flat">
              <a:solidFill>
                <a:srgbClr val="3333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130299" y="1435100"/>
              <a:ext cx="3200402" cy="635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337050" y="1447800"/>
              <a:ext cx="0" cy="52070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38150" y="3470275"/>
              <a:ext cx="292100" cy="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 flipV="1">
              <a:off x="441324" y="2682875"/>
              <a:ext cx="1" cy="79375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3" name="Group 273"/>
            <p:cNvGrpSpPr/>
            <p:nvPr/>
          </p:nvGrpSpPr>
          <p:grpSpPr>
            <a:xfrm>
              <a:off x="609600" y="2892425"/>
              <a:ext cx="3721100" cy="1498600"/>
              <a:chOff x="0" y="0"/>
              <a:chExt cx="3721100" cy="1498600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0" y="1492250"/>
                <a:ext cx="3721100" cy="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2" name="Shape 272"/>
              <p:cNvSpPr/>
              <p:nvPr/>
            </p:nvSpPr>
            <p:spPr>
              <a:xfrm flipV="1">
                <a:off x="3717925" y="0"/>
                <a:ext cx="0" cy="149860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>
              <a:off x="3873500" y="3949700"/>
              <a:ext cx="368300" cy="368300"/>
              <a:chOff x="0" y="0"/>
              <a:chExt cx="368300" cy="368300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>
              <a:off x="3873500" y="1511300"/>
              <a:ext cx="368300" cy="368300"/>
              <a:chOff x="0" y="0"/>
              <a:chExt cx="368300" cy="36830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>
              <a:off x="0" y="3429000"/>
              <a:ext cx="368300" cy="368300"/>
              <a:chOff x="0" y="0"/>
              <a:chExt cx="368300" cy="36830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Insertion Sort (cont.)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469900" y="1208929"/>
            <a:ext cx="4635500" cy="4864101"/>
            <a:chOff x="0" y="0"/>
            <a:chExt cx="4635500" cy="4864100"/>
          </a:xfrm>
        </p:grpSpPr>
        <p:sp>
          <p:nvSpPr>
            <p:cNvPr id="286" name="Shape 286"/>
            <p:cNvSpPr/>
            <p:nvPr/>
          </p:nvSpPr>
          <p:spPr>
            <a:xfrm>
              <a:off x="1200150" y="3470275"/>
              <a:ext cx="292100" cy="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1" name="Group 291"/>
            <p:cNvGrpSpPr/>
            <p:nvPr/>
          </p:nvGrpSpPr>
          <p:grpSpPr>
            <a:xfrm>
              <a:off x="4038600" y="1981200"/>
              <a:ext cx="596900" cy="2409825"/>
              <a:chOff x="0" y="0"/>
              <a:chExt cx="596900" cy="2409825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0" y="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8" name="Shape 288"/>
              <p:cNvSpPr/>
              <p:nvPr/>
            </p:nvSpPr>
            <p:spPr>
              <a:xfrm flipV="1">
                <a:off x="288924" y="911225"/>
                <a:ext cx="2" cy="149860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55562" y="55562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6</a:t>
                </a: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228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0" y="0"/>
              <a:ext cx="3644900" cy="4864100"/>
              <a:chOff x="0" y="0"/>
              <a:chExt cx="3644900" cy="48641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2286000" y="19812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0" y="9906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893762" y="1419225"/>
                <a:ext cx="292138" cy="3481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/>
              <a:p>
                <a:pPr/>
                <a:r>
                  <a:t>   </a:t>
                </a: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893762" y="20367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990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228600" y="24384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817562" y="55562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7</a:t>
                </a: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31762" y="10461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762000" y="19812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0" y="19812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228600" y="14478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762000" y="9906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990600" y="14478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524000" y="9906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655762" y="30273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524000" y="19812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3048000" y="29718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29718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762000" y="29718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1524000" y="29718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2286000" y="29718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131762" y="40179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228600" y="44196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990600" y="24384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0" y="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762000" y="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524000" y="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2286000" y="9906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2417762" y="55562"/>
                <a:ext cx="304900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K</a:t>
                </a: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3048000" y="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2514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228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286000" y="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048000" y="9906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31762" y="555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3048000" y="19812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39624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62000" y="39624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1524000" y="3962400"/>
                <a:ext cx="596900" cy="901700"/>
              </a:xfrm>
              <a:prstGeom prst="rect">
                <a:avLst/>
              </a:prstGeom>
              <a:noFill/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2286000" y="39624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3048000" y="3962400"/>
                <a:ext cx="596900" cy="9017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1598612" y="4008437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7</a:t>
                </a: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990600" y="44196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5" name="Shape 335"/>
              <p:cNvSpPr/>
              <p:nvPr/>
            </p:nvSpPr>
            <p:spPr>
              <a:xfrm flipV="1">
                <a:off x="1203325" y="2682875"/>
                <a:ext cx="0" cy="79375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579562" y="55562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6</a:t>
                </a: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752600" y="4572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817562" y="1046162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7</a:t>
                </a: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1752600" y="3429000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131762" y="2036762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771650" y="4429125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27087" y="3989387"/>
                <a:ext cx="355799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 6</a:t>
                </a: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150812" y="2998787"/>
                <a:ext cx="271116" cy="434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257175" y="3419475"/>
                <a:ext cx="139700" cy="292100"/>
              </a:xfrm>
              <a:prstGeom prst="diamond">
                <a:avLst/>
              </a:prstGeom>
              <a:solidFill>
                <a:schemeClr val="accent1"/>
              </a:solidFill>
              <a:ln w="12700" cap="flat">
                <a:solidFill>
                  <a:srgbClr val="33333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48" name="Group 348"/>
            <p:cNvGrpSpPr/>
            <p:nvPr/>
          </p:nvGrpSpPr>
          <p:grpSpPr>
            <a:xfrm>
              <a:off x="3873500" y="3949700"/>
              <a:ext cx="368300" cy="368300"/>
              <a:chOff x="0" y="0"/>
              <a:chExt cx="368300" cy="36830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351" name="Group 351"/>
            <p:cNvGrpSpPr/>
            <p:nvPr/>
          </p:nvGrpSpPr>
          <p:grpSpPr>
            <a:xfrm>
              <a:off x="3797300" y="1511300"/>
              <a:ext cx="368300" cy="368300"/>
              <a:chOff x="0" y="0"/>
              <a:chExt cx="368300" cy="36830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825500" y="3111500"/>
              <a:ext cx="368300" cy="368300"/>
              <a:chOff x="0" y="0"/>
              <a:chExt cx="368300" cy="36830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0"/>
                <a:ext cx="368300" cy="368300"/>
              </a:xfrm>
              <a:prstGeom prst="ellips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511" y="8819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0066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4337050" y="1447800"/>
              <a:ext cx="0" cy="52070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Shape 356"/>
            <p:cNvSpPr/>
            <p:nvPr/>
          </p:nvSpPr>
          <p:spPr>
            <a:xfrm flipH="1" flipV="1">
              <a:off x="2044700" y="1441449"/>
              <a:ext cx="2298700" cy="2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1125" y="4375150"/>
              <a:ext cx="2940050" cy="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Insertion Sort (cont.)</a:t>
            </a:r>
          </a:p>
        </p:txBody>
      </p:sp>
      <p:sp>
        <p:nvSpPr>
          <p:cNvPr id="361" name="Shape 361"/>
          <p:cNvSpPr/>
          <p:nvPr/>
        </p:nvSpPr>
        <p:spPr>
          <a:xfrm>
            <a:off x="1890713" y="3254375"/>
            <a:ext cx="292138" cy="348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/>
            <a:r>
              <a:t>   </a:t>
            </a:r>
          </a:p>
        </p:txBody>
      </p:sp>
      <p:sp>
        <p:nvSpPr>
          <p:cNvPr id="362" name="Shape 362"/>
          <p:cNvSpPr/>
          <p:nvPr/>
        </p:nvSpPr>
        <p:spPr>
          <a:xfrm>
            <a:off x="1987550" y="2292350"/>
            <a:ext cx="139700" cy="292100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Shape 363"/>
          <p:cNvSpPr/>
          <p:nvPr/>
        </p:nvSpPr>
        <p:spPr>
          <a:xfrm>
            <a:off x="2595563" y="1871663"/>
            <a:ext cx="355799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7</a:t>
            </a:r>
          </a:p>
        </p:txBody>
      </p:sp>
      <p:sp>
        <p:nvSpPr>
          <p:cNvPr id="364" name="Shape 364"/>
          <p:cNvSpPr/>
          <p:nvPr/>
        </p:nvSpPr>
        <p:spPr>
          <a:xfrm>
            <a:off x="996950" y="1835150"/>
            <a:ext cx="596900" cy="901700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>
            <a:off x="1758950" y="1835150"/>
            <a:ext cx="596900" cy="901700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Shape 366"/>
          <p:cNvSpPr/>
          <p:nvPr/>
        </p:nvSpPr>
        <p:spPr>
          <a:xfrm>
            <a:off x="2520950" y="1835150"/>
            <a:ext cx="596900" cy="901700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>
            <a:off x="3414712" y="1890713"/>
            <a:ext cx="304901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368" name="Shape 368"/>
          <p:cNvSpPr/>
          <p:nvPr/>
        </p:nvSpPr>
        <p:spPr>
          <a:xfrm>
            <a:off x="4044950" y="1835150"/>
            <a:ext cx="596900" cy="901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>
            <a:off x="3511550" y="2292350"/>
            <a:ext cx="139700" cy="292100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>
            <a:off x="1225550" y="2292350"/>
            <a:ext cx="139700" cy="292100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>
            <a:off x="3282950" y="1835150"/>
            <a:ext cx="596900" cy="901700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1128712" y="1890713"/>
            <a:ext cx="271117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73" name="Shape 373"/>
          <p:cNvSpPr/>
          <p:nvPr/>
        </p:nvSpPr>
        <p:spPr>
          <a:xfrm>
            <a:off x="1814513" y="1871663"/>
            <a:ext cx="355799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374" name="Shape 374"/>
          <p:cNvSpPr/>
          <p:nvPr/>
        </p:nvSpPr>
        <p:spPr>
          <a:xfrm>
            <a:off x="2749550" y="2292350"/>
            <a:ext cx="139700" cy="292100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/>
            <a:r>
              <a:t>Insertion Sort (cont.)</a:t>
            </a:r>
          </a:p>
        </p:txBody>
      </p:sp>
      <p:sp>
        <p:nvSpPr>
          <p:cNvPr id="378" name="Shape 378"/>
          <p:cNvSpPr/>
          <p:nvPr/>
        </p:nvSpPr>
        <p:spPr>
          <a:xfrm>
            <a:off x="41148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1828800" y="22159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2722563" y="2644564"/>
            <a:ext cx="292138" cy="34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/>
            <a:r>
              <a:t>   </a:t>
            </a:r>
          </a:p>
        </p:txBody>
      </p:sp>
      <p:sp>
        <p:nvSpPr>
          <p:cNvPr id="381" name="Shape 381"/>
          <p:cNvSpPr/>
          <p:nvPr/>
        </p:nvSpPr>
        <p:spPr>
          <a:xfrm>
            <a:off x="3503612" y="3243053"/>
            <a:ext cx="271117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382" name="Shape 382"/>
          <p:cNvSpPr/>
          <p:nvPr/>
        </p:nvSpPr>
        <p:spPr>
          <a:xfrm>
            <a:off x="2819400" y="16825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2057400" y="36637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>
            <a:off x="3427412" y="1261853"/>
            <a:ext cx="355800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7</a:t>
            </a:r>
          </a:p>
        </p:txBody>
      </p:sp>
      <p:sp>
        <p:nvSpPr>
          <p:cNvPr id="385" name="Shape 385"/>
          <p:cNvSpPr/>
          <p:nvPr/>
        </p:nvSpPr>
        <p:spPr>
          <a:xfrm>
            <a:off x="1960563" y="2271503"/>
            <a:ext cx="271116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86" name="Shape 386"/>
          <p:cNvSpPr/>
          <p:nvPr/>
        </p:nvSpPr>
        <p:spPr>
          <a:xfrm>
            <a:off x="25908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>
            <a:off x="18288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2057400" y="26731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Shape 389"/>
          <p:cNvSpPr/>
          <p:nvPr/>
        </p:nvSpPr>
        <p:spPr>
          <a:xfrm>
            <a:off x="2590800" y="22159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Shape 390"/>
          <p:cNvSpPr/>
          <p:nvPr/>
        </p:nvSpPr>
        <p:spPr>
          <a:xfrm>
            <a:off x="2819400" y="26731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>
            <a:off x="3352800" y="22159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>
            <a:off x="3484562" y="4252702"/>
            <a:ext cx="271117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393" name="Shape 393"/>
          <p:cNvSpPr/>
          <p:nvPr/>
        </p:nvSpPr>
        <p:spPr>
          <a:xfrm>
            <a:off x="33528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>
            <a:off x="4876800" y="41971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1828800" y="41971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>
            <a:off x="2590800" y="41971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Shape 397"/>
          <p:cNvSpPr/>
          <p:nvPr/>
        </p:nvSpPr>
        <p:spPr>
          <a:xfrm>
            <a:off x="3352800" y="41971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Shape 398"/>
          <p:cNvSpPr/>
          <p:nvPr/>
        </p:nvSpPr>
        <p:spPr>
          <a:xfrm>
            <a:off x="4114800" y="41971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Shape 399"/>
          <p:cNvSpPr/>
          <p:nvPr/>
        </p:nvSpPr>
        <p:spPr>
          <a:xfrm>
            <a:off x="1960563" y="5243302"/>
            <a:ext cx="271116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400" name="Shape 400"/>
          <p:cNvSpPr/>
          <p:nvPr/>
        </p:nvSpPr>
        <p:spPr>
          <a:xfrm>
            <a:off x="2057400" y="56449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Shape 401"/>
          <p:cNvSpPr/>
          <p:nvPr/>
        </p:nvSpPr>
        <p:spPr>
          <a:xfrm>
            <a:off x="2819400" y="36637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Shape 402"/>
          <p:cNvSpPr/>
          <p:nvPr/>
        </p:nvSpPr>
        <p:spPr>
          <a:xfrm>
            <a:off x="1828800" y="1225340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3" name="Shape 403"/>
          <p:cNvSpPr/>
          <p:nvPr/>
        </p:nvSpPr>
        <p:spPr>
          <a:xfrm>
            <a:off x="2590800" y="1225340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Shape 404"/>
          <p:cNvSpPr/>
          <p:nvPr/>
        </p:nvSpPr>
        <p:spPr>
          <a:xfrm>
            <a:off x="3352800" y="1225340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>
            <a:off x="4114800" y="22159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Shape 406"/>
          <p:cNvSpPr/>
          <p:nvPr/>
        </p:nvSpPr>
        <p:spPr>
          <a:xfrm>
            <a:off x="4979987" y="5214727"/>
            <a:ext cx="304901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407" name="Shape 407"/>
          <p:cNvSpPr/>
          <p:nvPr/>
        </p:nvSpPr>
        <p:spPr>
          <a:xfrm>
            <a:off x="4876800" y="1225340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Shape 408"/>
          <p:cNvSpPr/>
          <p:nvPr/>
        </p:nvSpPr>
        <p:spPr>
          <a:xfrm>
            <a:off x="4333875" y="5635414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>
            <a:off x="2057400" y="16825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>
            <a:off x="4114800" y="1225340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>
            <a:off x="4876800" y="22159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58801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Shape 413"/>
          <p:cNvSpPr/>
          <p:nvPr/>
        </p:nvSpPr>
        <p:spPr>
          <a:xfrm>
            <a:off x="1960563" y="1280903"/>
            <a:ext cx="271116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414" name="Shape 414"/>
          <p:cNvSpPr/>
          <p:nvPr/>
        </p:nvSpPr>
        <p:spPr>
          <a:xfrm>
            <a:off x="4876800" y="32065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Shape 415"/>
          <p:cNvSpPr/>
          <p:nvPr/>
        </p:nvSpPr>
        <p:spPr>
          <a:xfrm>
            <a:off x="1828800" y="51877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Shape 416"/>
          <p:cNvSpPr/>
          <p:nvPr/>
        </p:nvSpPr>
        <p:spPr>
          <a:xfrm>
            <a:off x="2590800" y="51877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Shape 417"/>
          <p:cNvSpPr/>
          <p:nvPr/>
        </p:nvSpPr>
        <p:spPr>
          <a:xfrm>
            <a:off x="3352800" y="51877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>
            <a:off x="4114800" y="51877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4876800" y="5187739"/>
            <a:ext cx="596900" cy="901701"/>
          </a:xfrm>
          <a:prstGeom prst="rect">
            <a:avLst/>
          </a:prstGeom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Shape 420"/>
          <p:cNvSpPr/>
          <p:nvPr/>
        </p:nvSpPr>
        <p:spPr>
          <a:xfrm>
            <a:off x="3427412" y="5233777"/>
            <a:ext cx="355800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7</a:t>
            </a:r>
          </a:p>
        </p:txBody>
      </p:sp>
      <p:sp>
        <p:nvSpPr>
          <p:cNvPr id="421" name="Shape 421"/>
          <p:cNvSpPr/>
          <p:nvPr/>
        </p:nvSpPr>
        <p:spPr>
          <a:xfrm>
            <a:off x="2819400" y="56449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2" name="Shape 422"/>
          <p:cNvSpPr/>
          <p:nvPr/>
        </p:nvSpPr>
        <p:spPr>
          <a:xfrm>
            <a:off x="6178550" y="2673139"/>
            <a:ext cx="0" cy="520701"/>
          </a:xfrm>
          <a:prstGeom prst="line">
            <a:avLst/>
          </a:prstGeom>
          <a:ln w="28575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hape 423"/>
          <p:cNvSpPr/>
          <p:nvPr/>
        </p:nvSpPr>
        <p:spPr>
          <a:xfrm>
            <a:off x="4572000" y="4705139"/>
            <a:ext cx="292100" cy="1"/>
          </a:xfrm>
          <a:prstGeom prst="line">
            <a:avLst/>
          </a:prstGeom>
          <a:ln w="28575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hape 424"/>
          <p:cNvSpPr/>
          <p:nvPr/>
        </p:nvSpPr>
        <p:spPr>
          <a:xfrm flipV="1">
            <a:off x="4565650" y="3917739"/>
            <a:ext cx="0" cy="793751"/>
          </a:xfrm>
          <a:prstGeom prst="line">
            <a:avLst/>
          </a:prstGeom>
          <a:ln w="28575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 flipV="1">
            <a:off x="6156325" y="4117764"/>
            <a:ext cx="0" cy="1498601"/>
          </a:xfrm>
          <a:prstGeom prst="line">
            <a:avLst/>
          </a:prstGeom>
          <a:ln w="28575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>
            <a:off x="2684463" y="2233403"/>
            <a:ext cx="355799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427" name="Shape 427"/>
          <p:cNvSpPr/>
          <p:nvPr/>
        </p:nvSpPr>
        <p:spPr>
          <a:xfrm>
            <a:off x="3581400" y="16825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Shape 428"/>
          <p:cNvSpPr/>
          <p:nvPr/>
        </p:nvSpPr>
        <p:spPr>
          <a:xfrm>
            <a:off x="3427412" y="2290553"/>
            <a:ext cx="355800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7</a:t>
            </a:r>
          </a:p>
        </p:txBody>
      </p:sp>
      <p:sp>
        <p:nvSpPr>
          <p:cNvPr id="429" name="Shape 429"/>
          <p:cNvSpPr/>
          <p:nvPr/>
        </p:nvSpPr>
        <p:spPr>
          <a:xfrm>
            <a:off x="4151312" y="5205202"/>
            <a:ext cx="355800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8</a:t>
            </a:r>
          </a:p>
        </p:txBody>
      </p:sp>
      <p:sp>
        <p:nvSpPr>
          <p:cNvPr id="430" name="Shape 430"/>
          <p:cNvSpPr/>
          <p:nvPr/>
        </p:nvSpPr>
        <p:spPr>
          <a:xfrm>
            <a:off x="5086350" y="170158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Shape 431"/>
          <p:cNvSpPr/>
          <p:nvPr/>
        </p:nvSpPr>
        <p:spPr>
          <a:xfrm>
            <a:off x="2838450" y="459718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Shape 432"/>
          <p:cNvSpPr/>
          <p:nvPr/>
        </p:nvSpPr>
        <p:spPr>
          <a:xfrm>
            <a:off x="1960563" y="3262102"/>
            <a:ext cx="271116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433" name="Shape 433"/>
          <p:cNvSpPr/>
          <p:nvPr/>
        </p:nvSpPr>
        <p:spPr>
          <a:xfrm>
            <a:off x="3600450" y="5654464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4" name="Shape 434"/>
          <p:cNvSpPr/>
          <p:nvPr/>
        </p:nvSpPr>
        <p:spPr>
          <a:xfrm>
            <a:off x="2655888" y="5214727"/>
            <a:ext cx="355799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435" name="Shape 435"/>
          <p:cNvSpPr/>
          <p:nvPr/>
        </p:nvSpPr>
        <p:spPr>
          <a:xfrm>
            <a:off x="1979613" y="4224127"/>
            <a:ext cx="271116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436" name="Shape 436"/>
          <p:cNvSpPr/>
          <p:nvPr/>
        </p:nvSpPr>
        <p:spPr>
          <a:xfrm>
            <a:off x="2085975" y="4644814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Shape 437"/>
          <p:cNvSpPr/>
          <p:nvPr/>
        </p:nvSpPr>
        <p:spPr>
          <a:xfrm>
            <a:off x="2684463" y="3243053"/>
            <a:ext cx="355799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438" name="Shape 438"/>
          <p:cNvSpPr/>
          <p:nvPr/>
        </p:nvSpPr>
        <p:spPr>
          <a:xfrm>
            <a:off x="2684463" y="1242803"/>
            <a:ext cx="355799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439" name="Shape 439"/>
          <p:cNvSpPr/>
          <p:nvPr/>
        </p:nvSpPr>
        <p:spPr>
          <a:xfrm>
            <a:off x="2646363" y="4195552"/>
            <a:ext cx="355799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6</a:t>
            </a:r>
          </a:p>
        </p:txBody>
      </p:sp>
      <p:sp>
        <p:nvSpPr>
          <p:cNvPr id="440" name="Shape 440"/>
          <p:cNvSpPr/>
          <p:nvPr/>
        </p:nvSpPr>
        <p:spPr>
          <a:xfrm>
            <a:off x="3581400" y="27112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1" name="Shape 441"/>
          <p:cNvSpPr/>
          <p:nvPr/>
        </p:nvSpPr>
        <p:spPr>
          <a:xfrm>
            <a:off x="4989512" y="2271503"/>
            <a:ext cx="271117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42" name="Shape 442"/>
          <p:cNvSpPr/>
          <p:nvPr/>
        </p:nvSpPr>
        <p:spPr>
          <a:xfrm>
            <a:off x="4246562" y="1280903"/>
            <a:ext cx="304901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443" name="Shape 443"/>
          <p:cNvSpPr/>
          <p:nvPr/>
        </p:nvSpPr>
        <p:spPr>
          <a:xfrm>
            <a:off x="4343400" y="16825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Shape 444"/>
          <p:cNvSpPr/>
          <p:nvPr/>
        </p:nvSpPr>
        <p:spPr>
          <a:xfrm>
            <a:off x="4989512" y="1280903"/>
            <a:ext cx="271117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45" name="Shape 445"/>
          <p:cNvSpPr/>
          <p:nvPr/>
        </p:nvSpPr>
        <p:spPr>
          <a:xfrm>
            <a:off x="5086350" y="269218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Shape 446"/>
          <p:cNvSpPr/>
          <p:nvPr/>
        </p:nvSpPr>
        <p:spPr>
          <a:xfrm>
            <a:off x="6108700" y="368278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7" name="Shape 447"/>
          <p:cNvSpPr/>
          <p:nvPr/>
        </p:nvSpPr>
        <p:spPr>
          <a:xfrm>
            <a:off x="4246562" y="2290553"/>
            <a:ext cx="304901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448" name="Shape 448"/>
          <p:cNvSpPr/>
          <p:nvPr/>
        </p:nvSpPr>
        <p:spPr>
          <a:xfrm>
            <a:off x="4362450" y="26731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9" name="Shape 449"/>
          <p:cNvSpPr/>
          <p:nvPr/>
        </p:nvSpPr>
        <p:spPr>
          <a:xfrm>
            <a:off x="3581400" y="368278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Shape 450"/>
          <p:cNvSpPr/>
          <p:nvPr/>
        </p:nvSpPr>
        <p:spPr>
          <a:xfrm flipH="1">
            <a:off x="5410200" y="2666789"/>
            <a:ext cx="774700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Shape 451"/>
          <p:cNvSpPr/>
          <p:nvPr/>
        </p:nvSpPr>
        <p:spPr>
          <a:xfrm>
            <a:off x="4246562" y="3281152"/>
            <a:ext cx="304901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452" name="Shape 452"/>
          <p:cNvSpPr/>
          <p:nvPr/>
        </p:nvSpPr>
        <p:spPr>
          <a:xfrm>
            <a:off x="4362450" y="37018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3" name="Shape 453"/>
          <p:cNvSpPr/>
          <p:nvPr/>
        </p:nvSpPr>
        <p:spPr>
          <a:xfrm>
            <a:off x="4752975" y="5600489"/>
            <a:ext cx="1397000" cy="1"/>
          </a:xfrm>
          <a:prstGeom prst="line">
            <a:avLst/>
          </a:prstGeom>
          <a:ln w="28575">
            <a:solidFill>
              <a:srgbClr val="0000FF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>
            <a:off x="5935662" y="3262102"/>
            <a:ext cx="355800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 8</a:t>
            </a:r>
          </a:p>
        </p:txBody>
      </p:sp>
      <p:sp>
        <p:nvSpPr>
          <p:cNvPr id="455" name="Shape 455"/>
          <p:cNvSpPr/>
          <p:nvPr/>
        </p:nvSpPr>
        <p:spPr>
          <a:xfrm>
            <a:off x="5086350" y="5654464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5105400" y="46924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Shape 457"/>
          <p:cNvSpPr/>
          <p:nvPr/>
        </p:nvSpPr>
        <p:spPr>
          <a:xfrm>
            <a:off x="4970462" y="4271752"/>
            <a:ext cx="304901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</a:t>
            </a:r>
          </a:p>
        </p:txBody>
      </p:sp>
      <p:sp>
        <p:nvSpPr>
          <p:cNvPr id="458" name="Shape 458"/>
          <p:cNvSpPr/>
          <p:nvPr/>
        </p:nvSpPr>
        <p:spPr>
          <a:xfrm>
            <a:off x="3581400" y="4654339"/>
            <a:ext cx="139700" cy="292101"/>
          </a:xfrm>
          <a:prstGeom prst="diamond">
            <a:avLst/>
          </a:prstGeom>
          <a:solidFill>
            <a:schemeClr val="accent1"/>
          </a:solidFill>
          <a:ln w="12700"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61" name="Group 461"/>
          <p:cNvGrpSpPr/>
          <p:nvPr/>
        </p:nvGrpSpPr>
        <p:grpSpPr>
          <a:xfrm>
            <a:off x="5715000" y="5111539"/>
            <a:ext cx="368300" cy="368301"/>
            <a:chOff x="0" y="0"/>
            <a:chExt cx="368300" cy="368300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368300" cy="368300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511" y="8819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66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64" name="Group 464"/>
          <p:cNvGrpSpPr/>
          <p:nvPr/>
        </p:nvGrpSpPr>
        <p:grpSpPr>
          <a:xfrm>
            <a:off x="5715000" y="2749339"/>
            <a:ext cx="368300" cy="368301"/>
            <a:chOff x="0" y="0"/>
            <a:chExt cx="368300" cy="368300"/>
          </a:xfrm>
        </p:grpSpPr>
        <p:sp>
          <p:nvSpPr>
            <p:cNvPr id="462" name="Shape 462"/>
            <p:cNvSpPr/>
            <p:nvPr/>
          </p:nvSpPr>
          <p:spPr>
            <a:xfrm>
              <a:off x="0" y="0"/>
              <a:ext cx="368300" cy="368300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3" name="Shape 463"/>
            <p:cNvSpPr/>
            <p:nvPr/>
          </p:nvSpPr>
          <p:spPr>
            <a:xfrm>
              <a:off x="68511" y="8819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4191000" y="4654339"/>
            <a:ext cx="368300" cy="368301"/>
            <a:chOff x="0" y="0"/>
            <a:chExt cx="368300" cy="3683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368300" cy="368300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511" y="8819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