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DCA"/>
          </a:solidFill>
        </a:fill>
      </a:tcStyle>
    </a:wholeTbl>
    <a:band2H>
      <a:tcTxStyle/>
      <a:tcStyle>
        <a:tcBdr/>
        <a:fill>
          <a:solidFill>
            <a:srgbClr val="FFEF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E2E2"/>
          </a:solidFill>
        </a:fill>
      </a:tcStyle>
    </a:wholeTbl>
    <a:band2H>
      <a:tcTxStyle/>
      <a:tcStyle>
        <a:tcBdr/>
        <a:fill>
          <a:solidFill>
            <a:srgbClr val="F4F1F1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6CCCA"/>
          </a:solidFill>
        </a:fill>
      </a:tcStyle>
    </a:wholeTbl>
    <a:band2H>
      <a:tcTxStyle/>
      <a:tcStyle>
        <a:tcBdr/>
        <a:fill>
          <a:solidFill>
            <a:srgbClr val="F3E7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333333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333333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508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903967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609599" y="1219200"/>
            <a:ext cx="7924801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" name="Shape 14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800"/>
            </a:lvl1pPr>
            <a:lvl2pPr marL="694958" indent="-350471">
              <a:spcBef>
                <a:spcPts val="600"/>
              </a:spcBef>
              <a:buClrTx/>
              <a:buFontTx/>
              <a:defRPr sz="2800"/>
            </a:lvl2pPr>
            <a:lvl3pPr marL="1118033" indent="-446521">
              <a:spcBef>
                <a:spcPts val="600"/>
              </a:spcBef>
              <a:buClrTx/>
              <a:buFontTx/>
              <a:defRPr sz="2800"/>
            </a:lvl3pPr>
            <a:lvl4pPr marL="1466215" indent="-442278">
              <a:spcBef>
                <a:spcPts val="600"/>
              </a:spcBef>
              <a:buClrTx/>
              <a:buFontTx/>
              <a:defRPr sz="2800"/>
            </a:lvl4pPr>
            <a:lvl5pPr marL="1817053" indent="-475614">
              <a:spcBef>
                <a:spcPts val="600"/>
              </a:spcBef>
              <a:buClrTx/>
              <a:buFont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6629400" y="277813"/>
            <a:ext cx="2057400" cy="577691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457200" y="277813"/>
            <a:ext cx="6019800" cy="57769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8211185" y="6449060"/>
            <a:ext cx="247015" cy="2565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211185" y="6449060"/>
            <a:ext cx="247015" cy="2565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40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40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40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400"/>
              </a:spcBef>
              <a:buClrTx/>
              <a:buSzTx/>
              <a:buFont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4038600" cy="453072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24164" indent="-379677">
              <a:spcBef>
                <a:spcPts val="600"/>
              </a:spcBef>
              <a:defRPr sz="2800"/>
            </a:lvl2pPr>
            <a:lvl3pPr marL="1162685" indent="-491173">
              <a:spcBef>
                <a:spcPts val="600"/>
              </a:spcBef>
              <a:defRPr sz="2800"/>
            </a:lvl3pPr>
            <a:lvl4pPr marL="1515357" indent="-491420">
              <a:spcBef>
                <a:spcPts val="600"/>
              </a:spcBef>
              <a:defRPr sz="2800"/>
            </a:lvl4pPr>
            <a:lvl5pPr marL="1869899" indent="-528461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ClrTx/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ClrTx/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ClrTx/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ClrTx/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ClrTx/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6416" indent="-371929">
              <a:defRPr sz="3200"/>
            </a:lvl2pPr>
            <a:lvl3pPr marL="1139295" indent="-467783">
              <a:defRPr sz="3200"/>
            </a:lvl3pPr>
            <a:lvl4pPr marL="1529397" indent="-505460">
              <a:defRPr sz="3200"/>
            </a:lvl4pPr>
            <a:lvl5pPr marL="1884998" indent="-5435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7" name="Shape 87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80999" y="228599"/>
            <a:ext cx="8229601" cy="60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Shape 3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759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8439785" y="6444297"/>
            <a:ext cx="247015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1200"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5000"/>
        <a:buFont typeface="Wingdings"/>
        <a:buChar char="■"/>
        <a:tabLst/>
        <a:defRPr sz="30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1pPr>
      <a:lvl2pPr marL="719992" marR="0" indent="-37550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0000"/>
        <a:buFont typeface="Wingdings"/>
        <a:buChar char="❑"/>
        <a:tabLst/>
        <a:defRPr sz="30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2pPr>
      <a:lvl3pPr marL="1149927" marR="0" indent="-47841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5000"/>
        <a:buFont typeface="Wingdings"/>
        <a:buChar char="■"/>
        <a:tabLst/>
        <a:defRPr sz="30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3pPr>
      <a:lvl4pPr marL="1497806" marR="0" indent="-4738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0000"/>
        <a:buFont typeface="Wingdings"/>
        <a:buChar char="❑"/>
        <a:tabLst/>
        <a:defRPr sz="30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4pPr>
      <a:lvl5pPr marL="18510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sz="30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5pPr>
      <a:lvl6pPr marL="23082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sz="30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6pPr>
      <a:lvl7pPr marL="27654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sz="30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7pPr>
      <a:lvl8pPr marL="32226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sz="30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8pPr>
      <a:lvl9pPr marL="36798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sz="30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Asymptotic Efficiency of Algorithms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i="1"/>
              <a:t>O</a:t>
            </a:r>
            <a:r>
              <a:t>-notation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899" indent="-342899">
              <a:defRPr sz="2200"/>
            </a:pPr>
            <a:r>
              <a:t>The θ-notation asymptotically bounds a function from above and below</a:t>
            </a:r>
          </a:p>
          <a:p>
            <a:pPr marL="342899" indent="-342899">
              <a:defRPr sz="2200"/>
            </a:pPr>
            <a:r>
              <a:t>When we have only an asymptotic upper bound, we use O-notation.</a:t>
            </a:r>
          </a:p>
          <a:p>
            <a:pPr marL="342899" indent="-342899">
              <a:defRPr sz="2200"/>
            </a:pPr>
            <a:r>
              <a:t>For a given function g(n), we denote by O(g(n)) the set of functions</a:t>
            </a:r>
            <a:br/>
            <a:r>
              <a:t/>
            </a:r>
            <a:br/>
            <a:r>
              <a:t>O(g(n)) = </a:t>
            </a:r>
            <a:r>
              <a:rPr sz="2100"/>
              <a:t>{ f(n): there exist positive constants c and n</a:t>
            </a:r>
            <a:r>
              <a:rPr sz="2100" baseline="-5999"/>
              <a:t>0</a:t>
            </a:r>
            <a:r>
              <a:rPr sz="2100"/>
              <a:t> such that</a:t>
            </a:r>
            <a:br>
              <a:rPr sz="2100"/>
            </a:br>
            <a:r>
              <a:rPr sz="2100"/>
              <a:t>                           0 ≤ f(n) ≤ cg(n) for all n ≥ n</a:t>
            </a:r>
            <a:r>
              <a:rPr sz="2100" baseline="-5999"/>
              <a:t>0</a:t>
            </a:r>
            <a:r>
              <a:rPr sz="2100"/>
              <a:t>}</a:t>
            </a:r>
          </a:p>
          <a:p>
            <a:pPr marL="342899" indent="-342899">
              <a:defRPr sz="2200"/>
            </a:pPr>
            <a:endParaRPr sz="2100"/>
          </a:p>
          <a:p>
            <a:pPr marL="327313" indent="-327313">
              <a:defRPr sz="2200"/>
            </a:pPr>
            <a:r>
              <a:rPr sz="2100"/>
              <a:t>So O-notation is used to give an upper bound.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 notation</a:t>
            </a:r>
          </a:p>
        </p:txBody>
      </p:sp>
      <p:pic>
        <p:nvPicPr>
          <p:cNvPr id="18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7610" y="1311275"/>
            <a:ext cx="4602380" cy="47593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O-notation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899" indent="-342899">
              <a:defRPr sz="2200"/>
            </a:pPr>
            <a:r>
              <a:t>Using O-notation, we can often describe the running time of an algorithm merely by inspecting the algorithm’s overall structure.</a:t>
            </a:r>
          </a:p>
          <a:p>
            <a:pPr marL="342899" indent="-342899">
              <a:defRPr sz="2200"/>
            </a:pPr>
            <a:r>
              <a:t>The doubly nested loop structure of the insertion sort algorithm yields an O(n</a:t>
            </a:r>
            <a:r>
              <a:rPr baseline="31999"/>
              <a:t>2</a:t>
            </a:r>
            <a:r>
              <a:t>) upper bound on the worst-case running time.</a:t>
            </a:r>
          </a:p>
          <a:p>
            <a:pPr marL="342899" indent="-342899">
              <a:defRPr sz="2200"/>
            </a:pPr>
            <a:r>
              <a:t>Since O-notation describes an upper bound, </a:t>
            </a:r>
          </a:p>
          <a:p>
            <a:pPr marL="687386" lvl="1" indent="-342899">
              <a:buSzPct val="65000"/>
              <a:buChar char="■"/>
              <a:defRPr sz="2200"/>
            </a:pPr>
            <a:r>
              <a:t>when we use it to bound the worst case running time of algorithm,</a:t>
            </a:r>
          </a:p>
          <a:p>
            <a:pPr marL="687386" lvl="1" indent="-342899">
              <a:buSzPct val="65000"/>
              <a:buChar char="■"/>
              <a:defRPr sz="2200"/>
            </a:pPr>
            <a:r>
              <a:t>we have bound on the running time on the algorithm on every input.</a:t>
            </a:r>
          </a:p>
          <a:p>
            <a:pPr marL="342899" indent="-342899">
              <a:defRPr sz="2200"/>
            </a:pPr>
            <a:r>
              <a:t>However, θ(n</a:t>
            </a:r>
            <a:r>
              <a:rPr baseline="31999"/>
              <a:t>2</a:t>
            </a:r>
            <a:r>
              <a:t>) does not imply a bound on the running time of insertion sort on every input. 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Running time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899" indent="-342899">
              <a:defRPr sz="2200"/>
            </a:pPr>
            <a:r>
              <a:t>The running time of insertion sort is </a:t>
            </a:r>
            <a:r>
              <a:rPr i="1"/>
              <a:t>O</a:t>
            </a:r>
            <a:r>
              <a:t>(</a:t>
            </a:r>
            <a:r>
              <a:rPr i="1"/>
              <a:t>n</a:t>
            </a:r>
            <a:r>
              <a:rPr baseline="31999"/>
              <a:t>2</a:t>
            </a:r>
            <a:r>
              <a:t>)</a:t>
            </a:r>
          </a:p>
          <a:p>
            <a:pPr marL="342899" indent="-342899">
              <a:defRPr sz="2200"/>
            </a:pPr>
            <a:r>
              <a:t>When we say the running time is </a:t>
            </a:r>
            <a:r>
              <a:rPr i="1"/>
              <a:t>O</a:t>
            </a:r>
            <a:r>
              <a:t>(n</a:t>
            </a:r>
            <a:r>
              <a:rPr baseline="31999"/>
              <a:t>2</a:t>
            </a:r>
            <a:r>
              <a:t>), we mean that there is a function </a:t>
            </a:r>
            <a:r>
              <a:rPr i="1"/>
              <a:t>f</a:t>
            </a:r>
            <a:r>
              <a:t>(</a:t>
            </a:r>
            <a:r>
              <a:rPr i="1"/>
              <a:t>n</a:t>
            </a:r>
            <a:r>
              <a:t>) that is </a:t>
            </a:r>
            <a:r>
              <a:rPr i="1"/>
              <a:t>O</a:t>
            </a:r>
            <a:r>
              <a:t>(n</a:t>
            </a:r>
            <a:r>
              <a:rPr baseline="31999"/>
              <a:t>2</a:t>
            </a:r>
            <a:r>
              <a:t>) such that for any value of n, no matter what particular size of n is chosen, the running time of that input is bounded from above by the value </a:t>
            </a:r>
            <a:r>
              <a:rPr i="1"/>
              <a:t>f</a:t>
            </a:r>
            <a:r>
              <a:t>(</a:t>
            </a:r>
            <a:r>
              <a:rPr i="1"/>
              <a:t>n</a:t>
            </a:r>
            <a:r>
              <a:t>). </a:t>
            </a:r>
          </a:p>
          <a:p>
            <a:pPr marL="342899" indent="-342899">
              <a:defRPr sz="2200"/>
            </a:pPr>
            <a:r>
              <a:t>Equivalently, we mean that the worst-case running time is </a:t>
            </a:r>
            <a:r>
              <a:rPr i="1"/>
              <a:t>O(</a:t>
            </a:r>
            <a:r>
              <a:t>n</a:t>
            </a:r>
            <a:r>
              <a:rPr baseline="31999"/>
              <a:t>2</a:t>
            </a:r>
            <a:r>
              <a:t>)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Ω-notation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899" indent="-342899">
              <a:defRPr sz="2200"/>
            </a:pPr>
            <a:r>
              <a:t>Ω-notation provides an asymptotic lower bound.</a:t>
            </a:r>
          </a:p>
          <a:p>
            <a:pPr marL="342899" indent="-342899">
              <a:defRPr sz="2200"/>
            </a:pPr>
            <a:r>
              <a:t>For a given function </a:t>
            </a:r>
            <a:r>
              <a:rPr i="1"/>
              <a:t>g</a:t>
            </a:r>
            <a:r>
              <a:t>(</a:t>
            </a:r>
            <a:r>
              <a:rPr i="1"/>
              <a:t>n</a:t>
            </a:r>
            <a:r>
              <a:t>) we denote by Ω(g(n)) the set of functions</a:t>
            </a:r>
            <a:br/>
            <a:r>
              <a:t/>
            </a:r>
            <a:br/>
            <a:r>
              <a:t>Ω (</a:t>
            </a:r>
            <a:r>
              <a:rPr i="1"/>
              <a:t>g</a:t>
            </a:r>
            <a:r>
              <a:t>(</a:t>
            </a:r>
            <a:r>
              <a:rPr i="1"/>
              <a:t>n</a:t>
            </a:r>
            <a:r>
              <a:t>)) = </a:t>
            </a:r>
            <a:r>
              <a:rPr sz="2100"/>
              <a:t>{</a:t>
            </a:r>
            <a:r>
              <a:rPr sz="2100" i="1"/>
              <a:t>f</a:t>
            </a:r>
            <a:r>
              <a:rPr sz="2100"/>
              <a:t>(n): there exist positive constants c and n0 such that</a:t>
            </a:r>
            <a:br>
              <a:rPr sz="2100"/>
            </a:br>
            <a:r>
              <a:rPr sz="2100"/>
              <a:t>                          0 ≤ </a:t>
            </a:r>
            <a:r>
              <a:rPr sz="2100" i="1"/>
              <a:t>cg</a:t>
            </a:r>
            <a:r>
              <a:rPr sz="2100"/>
              <a:t>(</a:t>
            </a:r>
            <a:r>
              <a:rPr sz="2100" i="1"/>
              <a:t>n</a:t>
            </a:r>
            <a:r>
              <a:rPr sz="2100"/>
              <a:t>) ≤ </a:t>
            </a:r>
            <a:r>
              <a:rPr sz="2100" i="1"/>
              <a:t>f</a:t>
            </a:r>
            <a:r>
              <a:rPr sz="2100"/>
              <a:t>(</a:t>
            </a:r>
            <a:r>
              <a:rPr sz="2100" i="1"/>
              <a:t>n</a:t>
            </a:r>
            <a:r>
              <a:rPr sz="2100"/>
              <a:t>) for all </a:t>
            </a:r>
            <a:r>
              <a:rPr sz="2100" i="1"/>
              <a:t>n</a:t>
            </a:r>
            <a:r>
              <a:rPr sz="2100"/>
              <a:t> ≥ </a:t>
            </a:r>
            <a:r>
              <a:rPr sz="2100" i="1"/>
              <a:t>n</a:t>
            </a:r>
            <a:r>
              <a:rPr sz="2100" baseline="-5999"/>
              <a:t>0</a:t>
            </a:r>
            <a:r>
              <a:rPr sz="2100"/>
              <a:t>}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Ω-notation</a:t>
            </a:r>
          </a:p>
        </p:txBody>
      </p:sp>
      <p:pic>
        <p:nvPicPr>
          <p:cNvPr id="19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6938" y="1196485"/>
            <a:ext cx="4484577" cy="4797915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/>
        </p:nvSpPr>
        <p:spPr>
          <a:xfrm>
            <a:off x="646026" y="916869"/>
            <a:ext cx="764764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For all values </a:t>
            </a:r>
            <a:r>
              <a:rPr i="1"/>
              <a:t>n</a:t>
            </a:r>
            <a:r>
              <a:t> at or to the right of </a:t>
            </a:r>
            <a:r>
              <a:rPr i="1"/>
              <a:t>n</a:t>
            </a:r>
            <a:r>
              <a:rPr baseline="-5999"/>
              <a:t>0</a:t>
            </a:r>
            <a:r>
              <a:t>, the value of </a:t>
            </a:r>
            <a:r>
              <a:rPr i="1"/>
              <a:t>f</a:t>
            </a:r>
            <a:r>
              <a:t>(</a:t>
            </a:r>
            <a:r>
              <a:rPr i="1"/>
              <a:t>n</a:t>
            </a:r>
            <a:r>
              <a:t>) is on or above </a:t>
            </a:r>
            <a:r>
              <a:rPr i="1"/>
              <a:t>cg</a:t>
            </a:r>
            <a:r>
              <a:t>(</a:t>
            </a:r>
            <a:r>
              <a:rPr i="1"/>
              <a:t>n</a:t>
            </a:r>
            <a:r>
              <a:t>)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Running Time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The multiplicative constants and lower-order terms of an exact running time are dominated by the effects of the input size itself.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Asymptotic Efficiency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When only the order of growth of the running time is relevant, </a:t>
            </a:r>
          </a:p>
          <a:p>
            <a:pPr marL="687387" lvl="1" indent="-342900">
              <a:buSzPct val="65000"/>
              <a:buChar char="■"/>
              <a:defRPr>
                <a:solidFill>
                  <a:srgbClr val="0433FF"/>
                </a:solidFill>
              </a:defRPr>
            </a:pPr>
            <a:r>
              <a:t>we are looking at asymptotic efficiency of algorithms.</a:t>
            </a:r>
          </a:p>
          <a:p>
            <a:r>
              <a:t>We are concerned with how, </a:t>
            </a:r>
          </a:p>
          <a:p>
            <a:pPr marL="687387" lvl="1" indent="-342900">
              <a:buSzPct val="65000"/>
              <a:buChar char="■"/>
            </a:pPr>
            <a:r>
              <a:t>the running time of an algorithm increases with the size of the input in the limit, as,</a:t>
            </a:r>
          </a:p>
          <a:p>
            <a:pPr marL="687387" lvl="1" indent="-342900">
              <a:buSzPct val="65000"/>
              <a:buChar char="■"/>
            </a:pPr>
            <a:r>
              <a:t>the size of the input increases without bound.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Asymptotic Notation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Asymptotic notation applies to functions.</a:t>
            </a:r>
          </a:p>
          <a:p>
            <a:r>
              <a:t>The functions to which we apply asymptotic notation will usually characterize the running times of algorithms.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θ  notation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 a given function </a:t>
            </a:r>
            <a:r>
              <a:rPr i="1"/>
              <a:t>g(n), </a:t>
            </a:r>
            <a:r>
              <a:t>we denote by θ(</a:t>
            </a:r>
            <a:r>
              <a:rPr i="1"/>
              <a:t>g</a:t>
            </a:r>
            <a:r>
              <a:t>(</a:t>
            </a:r>
            <a:r>
              <a:rPr i="1"/>
              <a:t>n</a:t>
            </a:r>
            <a:r>
              <a:t>)) the set of functions</a:t>
            </a:r>
            <a:br/>
            <a:r>
              <a:t/>
            </a:r>
            <a:br/>
            <a:r>
              <a:rPr sz="2200"/>
              <a:t>θ(</a:t>
            </a:r>
            <a:r>
              <a:rPr sz="2200" i="1"/>
              <a:t>g</a:t>
            </a:r>
            <a:r>
              <a:rPr sz="2200"/>
              <a:t>(</a:t>
            </a:r>
            <a:r>
              <a:rPr sz="2200" i="1"/>
              <a:t>n</a:t>
            </a:r>
            <a:r>
              <a:rPr sz="2200"/>
              <a:t>)) = { </a:t>
            </a:r>
            <a:r>
              <a:rPr sz="2200" i="1"/>
              <a:t>f</a:t>
            </a:r>
            <a:r>
              <a:rPr sz="2200"/>
              <a:t>(n):</a:t>
            </a:r>
            <a:r>
              <a:t> </a:t>
            </a:r>
            <a:r>
              <a:rPr sz="1900"/>
              <a:t>there exist positive constants </a:t>
            </a:r>
            <a:r>
              <a:rPr sz="1900" i="1"/>
              <a:t>c</a:t>
            </a:r>
            <a:r>
              <a:rPr sz="1900" baseline="-5999"/>
              <a:t>1</a:t>
            </a:r>
            <a:r>
              <a:rPr sz="1900"/>
              <a:t>, </a:t>
            </a:r>
            <a:r>
              <a:rPr sz="1900" i="1"/>
              <a:t>c</a:t>
            </a:r>
            <a:r>
              <a:rPr sz="1900" baseline="-5999"/>
              <a:t>2</a:t>
            </a:r>
            <a:r>
              <a:rPr sz="1900"/>
              <a:t>, and </a:t>
            </a:r>
            <a:r>
              <a:rPr sz="1900" i="1"/>
              <a:t>n</a:t>
            </a:r>
            <a:r>
              <a:rPr sz="1900" baseline="-5999"/>
              <a:t>0</a:t>
            </a:r>
            <a:r>
              <a:rPr sz="1900"/>
              <a:t> such that</a:t>
            </a:r>
            <a:r>
              <a:rPr sz="2800"/>
              <a:t> </a:t>
            </a:r>
            <a:r>
              <a:t/>
            </a:r>
            <a:br/>
            <a:r>
              <a:t>                 </a:t>
            </a:r>
            <a:r>
              <a:rPr sz="2200"/>
              <a:t>0 ≤ </a:t>
            </a:r>
            <a:r>
              <a:rPr sz="2200" i="1"/>
              <a:t>c</a:t>
            </a:r>
            <a:r>
              <a:rPr sz="2200" baseline="-5999"/>
              <a:t>1</a:t>
            </a:r>
            <a:r>
              <a:rPr sz="2200" i="1"/>
              <a:t>g</a:t>
            </a:r>
            <a:r>
              <a:rPr sz="2200"/>
              <a:t>(n)≤ </a:t>
            </a:r>
            <a:r>
              <a:rPr sz="2200" i="1"/>
              <a:t>f</a:t>
            </a:r>
            <a:r>
              <a:rPr sz="2200"/>
              <a:t>(</a:t>
            </a:r>
            <a:r>
              <a:rPr sz="2200" i="1"/>
              <a:t>n</a:t>
            </a:r>
            <a:r>
              <a:rPr sz="2200"/>
              <a:t>)≤ </a:t>
            </a:r>
            <a:r>
              <a:rPr sz="2200" i="1"/>
              <a:t>c</a:t>
            </a:r>
            <a:r>
              <a:rPr sz="2200" baseline="-5999"/>
              <a:t>2</a:t>
            </a:r>
            <a:r>
              <a:rPr sz="2200" i="1"/>
              <a:t>g</a:t>
            </a:r>
            <a:r>
              <a:rPr sz="2200"/>
              <a:t>(</a:t>
            </a:r>
            <a:r>
              <a:rPr sz="2200" i="1"/>
              <a:t>n</a:t>
            </a:r>
            <a:r>
              <a:rPr sz="2200"/>
              <a:t>) for all </a:t>
            </a:r>
            <a:r>
              <a:rPr sz="2200" i="1"/>
              <a:t>n </a:t>
            </a:r>
            <a:r>
              <a:rPr sz="2200"/>
              <a:t>≥ </a:t>
            </a:r>
            <a:r>
              <a:rPr sz="2200" i="1"/>
              <a:t>n</a:t>
            </a:r>
            <a:r>
              <a:rPr sz="2200" baseline="-5999"/>
              <a:t>0</a:t>
            </a:r>
            <a:r>
              <a:rPr sz="2200"/>
              <a:t>}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theta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3001818" y="0"/>
            <a:ext cx="5299364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540495" y="278129"/>
            <a:ext cx="3211660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sz="4200">
                <a:solidFill>
                  <a:srgbClr val="82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θ Notation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θ - notation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function </a:t>
            </a:r>
            <a:r>
              <a:rPr i="1"/>
              <a:t>f</a:t>
            </a:r>
            <a:r>
              <a:t>(</a:t>
            </a:r>
            <a:r>
              <a:rPr i="1"/>
              <a:t>n</a:t>
            </a:r>
            <a:r>
              <a:t>) belongs to the set θ (</a:t>
            </a:r>
            <a:r>
              <a:rPr i="1"/>
              <a:t>g</a:t>
            </a:r>
            <a:r>
              <a:t>(</a:t>
            </a:r>
            <a:r>
              <a:rPr i="1"/>
              <a:t>n</a:t>
            </a:r>
            <a:r>
              <a:t>)) if there exist positive constants </a:t>
            </a:r>
            <a:r>
              <a:rPr i="1"/>
              <a:t>c</a:t>
            </a:r>
            <a:r>
              <a:rPr baseline="-5999"/>
              <a:t>1</a:t>
            </a:r>
            <a:r>
              <a:t> and </a:t>
            </a:r>
            <a:r>
              <a:rPr i="1"/>
              <a:t>c</a:t>
            </a:r>
            <a:r>
              <a:rPr baseline="-5999"/>
              <a:t>2</a:t>
            </a:r>
            <a:r>
              <a:t> such that it can be sandwiched between </a:t>
            </a:r>
            <a:r>
              <a:rPr i="1"/>
              <a:t>c</a:t>
            </a:r>
            <a:r>
              <a:rPr baseline="-5999"/>
              <a:t>1</a:t>
            </a:r>
            <a:r>
              <a:rPr i="1"/>
              <a:t>g</a:t>
            </a:r>
            <a:r>
              <a:t>(</a:t>
            </a:r>
            <a:r>
              <a:rPr i="1"/>
              <a:t>n</a:t>
            </a:r>
            <a:r>
              <a:t>) and </a:t>
            </a:r>
            <a:r>
              <a:rPr i="1"/>
              <a:t>c</a:t>
            </a:r>
            <a:r>
              <a:rPr baseline="-5999"/>
              <a:t>2</a:t>
            </a:r>
            <a:r>
              <a:rPr i="1"/>
              <a:t>g</a:t>
            </a:r>
            <a:r>
              <a:t>(</a:t>
            </a:r>
            <a:r>
              <a:rPr i="1"/>
              <a:t>n</a:t>
            </a:r>
            <a:r>
              <a:t>), for sufficiently large </a:t>
            </a:r>
            <a:r>
              <a:rPr i="1"/>
              <a:t>n</a:t>
            </a:r>
            <a:r>
              <a:t>.</a:t>
            </a:r>
          </a:p>
          <a:p>
            <a:r>
              <a:t>The figure gives an intuitive picture of functions </a:t>
            </a:r>
            <a:r>
              <a:rPr i="1"/>
              <a:t>f</a:t>
            </a:r>
            <a:r>
              <a:t>(</a:t>
            </a:r>
            <a:r>
              <a:rPr i="1"/>
              <a:t>n</a:t>
            </a:r>
            <a:r>
              <a:t>) and </a:t>
            </a:r>
            <a:r>
              <a:rPr i="1"/>
              <a:t>g</a:t>
            </a:r>
            <a:r>
              <a:t>(</a:t>
            </a:r>
            <a:r>
              <a:rPr i="1"/>
              <a:t>n</a:t>
            </a:r>
            <a:r>
              <a:t>), where </a:t>
            </a:r>
            <a:r>
              <a:rPr i="1"/>
              <a:t>f</a:t>
            </a:r>
            <a:r>
              <a:t>(</a:t>
            </a:r>
            <a:r>
              <a:rPr i="1"/>
              <a:t>n</a:t>
            </a:r>
            <a:r>
              <a:t>) = θ(</a:t>
            </a:r>
            <a:r>
              <a:rPr i="1"/>
              <a:t>g</a:t>
            </a:r>
            <a:r>
              <a:t>(</a:t>
            </a:r>
            <a:r>
              <a:rPr i="1"/>
              <a:t>n</a:t>
            </a:r>
            <a:r>
              <a:t>)), for all values of </a:t>
            </a:r>
            <a:r>
              <a:rPr i="1"/>
              <a:t>n</a:t>
            </a:r>
            <a:r>
              <a:t> at and to the right of </a:t>
            </a:r>
            <a:r>
              <a:rPr i="1"/>
              <a:t>n</a:t>
            </a:r>
            <a:r>
              <a:rPr baseline="-5999"/>
              <a:t>0</a:t>
            </a:r>
            <a:r>
              <a:t>, the value of </a:t>
            </a:r>
            <a:r>
              <a:rPr i="1"/>
              <a:t>f</a:t>
            </a:r>
            <a:r>
              <a:t>(</a:t>
            </a:r>
            <a:r>
              <a:rPr i="1"/>
              <a:t>n</a:t>
            </a:r>
            <a:r>
              <a:t>) lies at or above </a:t>
            </a:r>
            <a:r>
              <a:rPr i="1"/>
              <a:t>c</a:t>
            </a:r>
            <a:r>
              <a:rPr baseline="-5999"/>
              <a:t>1</a:t>
            </a:r>
            <a:r>
              <a:rPr i="1"/>
              <a:t>g</a:t>
            </a:r>
            <a:r>
              <a:t>(</a:t>
            </a:r>
            <a:r>
              <a:rPr i="1"/>
              <a:t>n</a:t>
            </a:r>
            <a:r>
              <a:t>) and at or below </a:t>
            </a:r>
            <a:r>
              <a:rPr i="1"/>
              <a:t>c</a:t>
            </a:r>
            <a:r>
              <a:rPr baseline="-5999"/>
              <a:t>2</a:t>
            </a:r>
            <a:r>
              <a:rPr i="1"/>
              <a:t>g</a:t>
            </a:r>
            <a:r>
              <a:t>(</a:t>
            </a:r>
            <a:r>
              <a:rPr i="1"/>
              <a:t>n)</a:t>
            </a:r>
            <a:r>
              <a:t>.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θ - notation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other words,</a:t>
            </a:r>
            <a:br/>
            <a:r>
              <a:t>for all </a:t>
            </a:r>
            <a:r>
              <a:rPr i="1"/>
              <a:t>n</a:t>
            </a:r>
            <a:r>
              <a:t> ≥ </a:t>
            </a:r>
            <a:r>
              <a:rPr i="1"/>
              <a:t>n</a:t>
            </a:r>
            <a:r>
              <a:rPr baseline="-5999"/>
              <a:t>0</a:t>
            </a:r>
            <a:r>
              <a:t>, the function </a:t>
            </a:r>
            <a:r>
              <a:rPr i="1"/>
              <a:t>f</a:t>
            </a:r>
            <a:r>
              <a:t>(</a:t>
            </a:r>
            <a:r>
              <a:rPr i="1"/>
              <a:t>n</a:t>
            </a:r>
            <a:r>
              <a:t>) is equal to </a:t>
            </a:r>
            <a:r>
              <a:rPr i="1"/>
              <a:t>g</a:t>
            </a:r>
            <a:r>
              <a:t>(</a:t>
            </a:r>
            <a:r>
              <a:rPr i="1"/>
              <a:t>n</a:t>
            </a:r>
            <a:r>
              <a:t>) to within a constant factor.</a:t>
            </a:r>
            <a:br/>
            <a:r>
              <a:t>We say that </a:t>
            </a:r>
            <a:r>
              <a:rPr i="1"/>
              <a:t>g</a:t>
            </a:r>
            <a:r>
              <a:t>(</a:t>
            </a:r>
            <a:r>
              <a:rPr i="1"/>
              <a:t>n</a:t>
            </a:r>
            <a:r>
              <a:t>) is an asymptotically tight bound for </a:t>
            </a:r>
            <a:r>
              <a:rPr i="1"/>
              <a:t>f</a:t>
            </a:r>
            <a:r>
              <a:t>(</a:t>
            </a:r>
            <a:r>
              <a:rPr i="1"/>
              <a:t>n</a:t>
            </a:r>
            <a:r>
              <a:t>)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Computing constants c</a:t>
            </a:r>
            <a:r>
              <a:rPr baseline="-5999"/>
              <a:t>1</a:t>
            </a:r>
            <a:r>
              <a:t>, c</a:t>
            </a:r>
            <a:r>
              <a:rPr baseline="-5999"/>
              <a:t>2</a:t>
            </a:r>
            <a:r>
              <a:t> and n</a:t>
            </a:r>
            <a:r>
              <a:rPr baseline="-5999"/>
              <a:t>0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Previously we introduced an informal notion of   θ notation that amounted to throwing away lower-order terms and ignoring the leading coefficient of the highest-order term.</a:t>
            </a:r>
          </a:p>
          <a:p>
            <a:r>
              <a:rPr dirty="0" smtClean="0"/>
              <a:t>We can test this intuition for an example:</a:t>
            </a:r>
            <a:br>
              <a:rPr dirty="0" smtClean="0"/>
            </a:br>
            <a:r>
              <a:rPr dirty="0" smtClean="0"/>
              <a:t>      </a:t>
            </a:r>
            <a:r>
              <a:rPr lang="en-US" sz="2000" dirty="0"/>
              <a:t>n</a:t>
            </a:r>
            <a:r>
              <a:rPr lang="en-US" sz="2000" baseline="31999" dirty="0"/>
              <a:t>2</a:t>
            </a:r>
            <a:r>
              <a:rPr dirty="0" smtClean="0"/>
              <a:t> - </a:t>
            </a:r>
            <a:r>
              <a:rPr sz="2000" dirty="0" smtClean="0"/>
              <a:t>3</a:t>
            </a:r>
            <a:r>
              <a:rPr sz="2000" i="1" dirty="0" smtClean="0"/>
              <a:t>n</a:t>
            </a:r>
            <a:r>
              <a:rPr sz="2000" dirty="0" smtClean="0"/>
              <a:t> </a:t>
            </a:r>
            <a:r>
              <a:rPr dirty="0" smtClean="0"/>
              <a:t>= </a:t>
            </a:r>
            <a:r>
              <a:rPr sz="2000" dirty="0" smtClean="0"/>
              <a:t>θ (</a:t>
            </a:r>
            <a:r>
              <a:rPr sz="2000" i="1" dirty="0" smtClean="0"/>
              <a:t>n</a:t>
            </a:r>
            <a:r>
              <a:rPr sz="2000" baseline="31999" dirty="0" smtClean="0"/>
              <a:t>2</a:t>
            </a:r>
            <a:r>
              <a:rPr sz="2000" dirty="0" smtClean="0"/>
              <a:t>)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sz="2000" dirty="0" smtClean="0"/>
          </a:p>
          <a:p>
            <a:pPr marL="0" indent="0">
              <a:buClrTx/>
              <a:buSzTx/>
              <a:buFontTx/>
              <a:buNone/>
            </a:pPr>
            <a:r>
              <a:rPr sz="2000" dirty="0" smtClean="0"/>
              <a:t>      </a:t>
            </a:r>
            <a:r>
              <a:rPr sz="2000" dirty="0"/>
              <a:t>c</a:t>
            </a:r>
            <a:r>
              <a:rPr sz="2000" baseline="-5999" dirty="0"/>
              <a:t>1</a:t>
            </a:r>
            <a:r>
              <a:rPr sz="2000" dirty="0"/>
              <a:t>n</a:t>
            </a:r>
            <a:r>
              <a:rPr sz="2000" baseline="31999" dirty="0"/>
              <a:t>2</a:t>
            </a:r>
            <a:r>
              <a:rPr sz="2000" dirty="0"/>
              <a:t> ≤ </a:t>
            </a:r>
            <a:r>
              <a:rPr lang="en-US" sz="2000" dirty="0" smtClean="0"/>
              <a:t>         </a:t>
            </a:r>
            <a:r>
              <a:rPr lang="en-US" sz="2000" dirty="0" smtClean="0"/>
              <a:t>n</a:t>
            </a:r>
            <a:r>
              <a:rPr lang="en-US" sz="2000" baseline="31999" dirty="0" smtClean="0"/>
              <a:t>2</a:t>
            </a:r>
            <a:r>
              <a:rPr lang="en-US" sz="2000" dirty="0" smtClean="0"/>
              <a:t> </a:t>
            </a:r>
            <a:r>
              <a:rPr sz="2000" dirty="0" smtClean="0"/>
              <a:t> </a:t>
            </a:r>
            <a:r>
              <a:rPr dirty="0" smtClean="0"/>
              <a:t>- </a:t>
            </a:r>
            <a:r>
              <a:rPr sz="2000" dirty="0"/>
              <a:t>3</a:t>
            </a:r>
            <a:r>
              <a:rPr sz="2000" i="1" dirty="0"/>
              <a:t>n  ≤  c</a:t>
            </a:r>
            <a:r>
              <a:rPr sz="2000" i="1" baseline="-5999" dirty="0"/>
              <a:t>2</a:t>
            </a:r>
            <a:r>
              <a:rPr sz="2000" i="1" dirty="0"/>
              <a:t>n</a:t>
            </a:r>
            <a:r>
              <a:rPr sz="2000" i="1" baseline="31999" dirty="0"/>
              <a:t>2     </a:t>
            </a:r>
          </a:p>
          <a:p>
            <a:pPr marL="0" indent="0">
              <a:buClrTx/>
              <a:buSzTx/>
              <a:buFontTx/>
              <a:buNone/>
            </a:pPr>
            <a:endParaRPr sz="2000" i="1" baseline="31999" dirty="0"/>
          </a:p>
          <a:p>
            <a:pPr marL="0" indent="0">
              <a:buClrTx/>
              <a:buSzTx/>
              <a:buFontTx/>
              <a:buNone/>
            </a:pPr>
            <a:r>
              <a:rPr sz="2000" i="1" baseline="31999" dirty="0"/>
              <a:t>         </a:t>
            </a:r>
            <a:r>
              <a:rPr sz="2000" dirty="0"/>
              <a:t>  c</a:t>
            </a:r>
            <a:r>
              <a:rPr sz="2000" baseline="-5999" dirty="0"/>
              <a:t>1</a:t>
            </a:r>
            <a:r>
              <a:rPr sz="2000" dirty="0"/>
              <a:t> ≤          </a:t>
            </a:r>
            <a:r>
              <a:rPr dirty="0"/>
              <a:t>- </a:t>
            </a:r>
            <a:r>
              <a:rPr sz="2000" i="1" dirty="0"/>
              <a:t>        ≤  c</a:t>
            </a:r>
            <a:r>
              <a:rPr sz="2000" i="1" baseline="-5999" dirty="0"/>
              <a:t>2</a:t>
            </a:r>
            <a:r>
              <a:rPr sz="2000" i="1" baseline="31999" dirty="0"/>
              <a:t>     </a:t>
            </a:r>
          </a:p>
        </p:txBody>
      </p:sp>
      <p:grpSp>
        <p:nvGrpSpPr>
          <p:cNvPr id="162" name="Group 162"/>
          <p:cNvGrpSpPr/>
          <p:nvPr/>
        </p:nvGrpSpPr>
        <p:grpSpPr>
          <a:xfrm>
            <a:off x="1031128" y="3680713"/>
            <a:ext cx="452345" cy="724930"/>
            <a:chOff x="0" y="0"/>
            <a:chExt cx="452344" cy="724929"/>
          </a:xfrm>
        </p:grpSpPr>
        <p:sp>
          <p:nvSpPr>
            <p:cNvPr id="159" name="Shape 159"/>
            <p:cNvSpPr/>
            <p:nvPr/>
          </p:nvSpPr>
          <p:spPr>
            <a:xfrm>
              <a:off x="78777" y="0"/>
              <a:ext cx="294790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1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0" y="308680"/>
              <a:ext cx="452344" cy="1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8154" y="355600"/>
              <a:ext cx="220571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dirty="0" smtClean="0"/>
                <a:t>2</a:t>
              </a:r>
              <a:endParaRPr baseline="31999" dirty="0"/>
            </a:p>
          </p:txBody>
        </p:sp>
      </p:grpSp>
      <p:grpSp>
        <p:nvGrpSpPr>
          <p:cNvPr id="166" name="Group 166"/>
          <p:cNvGrpSpPr/>
          <p:nvPr/>
        </p:nvGrpSpPr>
        <p:grpSpPr>
          <a:xfrm>
            <a:off x="1742329" y="4514137"/>
            <a:ext cx="452345" cy="724930"/>
            <a:chOff x="25400" y="0"/>
            <a:chExt cx="452344" cy="724929"/>
          </a:xfrm>
        </p:grpSpPr>
        <p:sp>
          <p:nvSpPr>
            <p:cNvPr id="163" name="Shape 163"/>
            <p:cNvSpPr/>
            <p:nvPr/>
          </p:nvSpPr>
          <p:spPr>
            <a:xfrm>
              <a:off x="78777" y="0"/>
              <a:ext cx="294790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1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25400" y="308680"/>
              <a:ext cx="452344" cy="1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8154" y="355600"/>
              <a:ext cx="220571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dirty="0" smtClean="0"/>
                <a:t>2</a:t>
              </a:r>
              <a:endParaRPr baseline="31999" dirty="0"/>
            </a:p>
          </p:txBody>
        </p:sp>
      </p:grpSp>
      <p:grpSp>
        <p:nvGrpSpPr>
          <p:cNvPr id="170" name="Group 170"/>
          <p:cNvGrpSpPr/>
          <p:nvPr/>
        </p:nvGrpSpPr>
        <p:grpSpPr>
          <a:xfrm>
            <a:off x="1638390" y="5348463"/>
            <a:ext cx="452344" cy="706262"/>
            <a:chOff x="25399" y="0"/>
            <a:chExt cx="452343" cy="706261"/>
          </a:xfrm>
        </p:grpSpPr>
        <p:sp>
          <p:nvSpPr>
            <p:cNvPr id="167" name="Shape 167"/>
            <p:cNvSpPr/>
            <p:nvPr/>
          </p:nvSpPr>
          <p:spPr>
            <a:xfrm>
              <a:off x="78777" y="0"/>
              <a:ext cx="294790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1</a:t>
              </a:r>
            </a:p>
          </p:txBody>
        </p:sp>
        <p:sp>
          <p:nvSpPr>
            <p:cNvPr id="168" name="Shape 168"/>
            <p:cNvSpPr/>
            <p:nvPr/>
          </p:nvSpPr>
          <p:spPr>
            <a:xfrm>
              <a:off x="25400" y="308680"/>
              <a:ext cx="452344" cy="1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8154" y="355600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2</a:t>
              </a:r>
            </a:p>
          </p:txBody>
        </p:sp>
      </p:grpSp>
      <p:grpSp>
        <p:nvGrpSpPr>
          <p:cNvPr id="174" name="Group 174"/>
          <p:cNvGrpSpPr/>
          <p:nvPr/>
        </p:nvGrpSpPr>
        <p:grpSpPr>
          <a:xfrm>
            <a:off x="2469401" y="5348463"/>
            <a:ext cx="452344" cy="706262"/>
            <a:chOff x="25399" y="0"/>
            <a:chExt cx="452343" cy="706261"/>
          </a:xfrm>
        </p:grpSpPr>
        <p:sp>
          <p:nvSpPr>
            <p:cNvPr id="171" name="Shape 171"/>
            <p:cNvSpPr/>
            <p:nvPr/>
          </p:nvSpPr>
          <p:spPr>
            <a:xfrm>
              <a:off x="78777" y="0"/>
              <a:ext cx="294790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3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25400" y="308680"/>
              <a:ext cx="452344" cy="1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68154" y="355600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n</a:t>
              </a:r>
            </a:p>
          </p:txBody>
        </p:sp>
      </p:grp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introduction">
  <a:themeElements>
    <a:clrScheme name="introduction">
      <a:dk1>
        <a:srgbClr val="333333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CC3300"/>
      </a:accent2>
      <a:accent3>
        <a:srgbClr val="C1AAAA"/>
      </a:accent3>
      <a:accent4>
        <a:srgbClr val="DADADA"/>
      </a:accent4>
      <a:accent5>
        <a:srgbClr val="FFCAAA"/>
      </a:accent5>
      <a:accent6>
        <a:srgbClr val="B92D00"/>
      </a:accent6>
      <a:hlink>
        <a:srgbClr val="0000FF"/>
      </a:hlink>
      <a:folHlink>
        <a:srgbClr val="FF00FF"/>
      </a:folHlink>
    </a:clrScheme>
    <a:fontScheme name="introduct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ntrodu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troduction">
  <a:themeElements>
    <a:clrScheme name="introduc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CC3300"/>
      </a:accent2>
      <a:accent3>
        <a:srgbClr val="C1AAAA"/>
      </a:accent3>
      <a:accent4>
        <a:srgbClr val="DADADA"/>
      </a:accent4>
      <a:accent5>
        <a:srgbClr val="FFCAAA"/>
      </a:accent5>
      <a:accent6>
        <a:srgbClr val="B92D00"/>
      </a:accent6>
      <a:hlink>
        <a:srgbClr val="0000FF"/>
      </a:hlink>
      <a:folHlink>
        <a:srgbClr val="FF00FF"/>
      </a:folHlink>
    </a:clrScheme>
    <a:fontScheme name="introduct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ntrodu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541</Words>
  <Application>Microsoft Office PowerPoint</Application>
  <PresentationFormat>On-screen Show (4:3)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Garamond</vt:lpstr>
      <vt:lpstr>Wingdings</vt:lpstr>
      <vt:lpstr>introduction</vt:lpstr>
      <vt:lpstr>Asymptotic Efficiency of Algorithms</vt:lpstr>
      <vt:lpstr>Running Time</vt:lpstr>
      <vt:lpstr>Asymptotic Efficiency</vt:lpstr>
      <vt:lpstr>Asymptotic Notation</vt:lpstr>
      <vt:lpstr>θ  notation</vt:lpstr>
      <vt:lpstr>PowerPoint Presentation</vt:lpstr>
      <vt:lpstr>θ - notation</vt:lpstr>
      <vt:lpstr>θ - notation</vt:lpstr>
      <vt:lpstr>Computing constants c1, c2 and n0</vt:lpstr>
      <vt:lpstr>O-notation</vt:lpstr>
      <vt:lpstr>O notation</vt:lpstr>
      <vt:lpstr>O-notation</vt:lpstr>
      <vt:lpstr>Running time</vt:lpstr>
      <vt:lpstr>Ω-notation</vt:lpstr>
      <vt:lpstr>Ω-notation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Asymptotic Efficiency of Algorithms</dc:title>
  <cp:lastModifiedBy>Mohammad N. Teli</cp:lastModifiedBy>
  <cp:revision>2</cp:revision>
  <dcterms:modified xsi:type="dcterms:W3CDTF">2016-05-21T20:53:41Z</dcterms:modified>
</cp:coreProperties>
</file>