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9" y="1219200"/>
            <a:ext cx="7924801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5" indent="-442278">
              <a:spcBef>
                <a:spcPts val="600"/>
              </a:spcBef>
              <a:buClrTx/>
              <a:buFontTx/>
              <a:defRPr sz="2800"/>
            </a:lvl4pPr>
            <a:lvl5pPr marL="1817053" indent="-475614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1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9">
              <a:defRPr sz="3200"/>
            </a:lvl2pPr>
            <a:lvl3pPr marL="1139295" indent="-467783">
              <a:defRPr sz="3200"/>
            </a:lvl3pPr>
            <a:lvl4pPr marL="1529397" indent="-505460">
              <a:defRPr sz="3200"/>
            </a:lvl4pPr>
            <a:lvl5pPr marL="1884998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228599"/>
            <a:ext cx="822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5" y="6444297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7" marR="0" indent="-4784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6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Efficiency of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0079">
              <a:defRPr sz="2940"/>
            </a:lvl1pPr>
          </a:lstStyle>
          <a:p>
            <a:pPr/>
            <a:r>
              <a:t>Rank the functions, according to their growth in the increasing order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1</a:t>
            </a:r>
          </a:p>
          <a:p>
            <a:pPr marL="342899" indent="-342899">
              <a:defRPr sz="2100"/>
            </a:pPr>
            <a:r>
              <a:t>n</a:t>
            </a:r>
            <a:r>
              <a:rPr baseline="31999"/>
              <a:t>2</a:t>
            </a:r>
          </a:p>
          <a:p>
            <a:pPr marL="342899" indent="-342899">
              <a:defRPr sz="2100"/>
            </a:pPr>
            <a:r>
              <a:t>2</a:t>
            </a:r>
            <a:r>
              <a:rPr baseline="31999"/>
              <a:t>n</a:t>
            </a:r>
          </a:p>
          <a:p>
            <a:pPr marL="342899" indent="-342899">
              <a:defRPr sz="2100"/>
            </a:pPr>
            <a:r>
              <a:t>n</a:t>
            </a:r>
            <a:r>
              <a:rPr baseline="31999"/>
              <a:t>3</a:t>
            </a:r>
          </a:p>
          <a:p>
            <a:pPr marL="342899" indent="-342899">
              <a:defRPr sz="2100"/>
            </a:pPr>
            <a:r>
              <a:t>(3/2)</a:t>
            </a:r>
            <a:r>
              <a:rPr baseline="31999"/>
              <a:t>n</a:t>
            </a:r>
          </a:p>
          <a:p>
            <a:pPr marL="342899" indent="-342899">
              <a:defRPr sz="2100"/>
            </a:pPr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 functions if ƒ(n) = θ(g(n))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sz="2100"/>
              <a:t>ƒ(n)              g(n)</a:t>
            </a:r>
            <a:br>
              <a:rPr sz="2100"/>
            </a:br>
            <a:br>
              <a:rPr sz="2100"/>
            </a:br>
            <a:r>
              <a:rPr sz="2100"/>
              <a:t> n+30             n</a:t>
            </a:r>
            <a:r>
              <a:rPr baseline="31999" sz="2100"/>
              <a:t>4</a:t>
            </a:r>
            <a:br>
              <a:rPr sz="2100"/>
            </a:br>
            <a:r>
              <a:rPr sz="2100"/>
              <a:t>n</a:t>
            </a:r>
            <a:r>
              <a:rPr baseline="31999" sz="2100"/>
              <a:t>2</a:t>
            </a:r>
            <a:r>
              <a:rPr sz="2100"/>
              <a:t>+2n-10      log</a:t>
            </a:r>
            <a:r>
              <a:rPr baseline="-5999" sz="2100"/>
              <a:t>2</a:t>
            </a:r>
            <a:r>
              <a:rPr sz="2100"/>
              <a:t> 2x</a:t>
            </a:r>
            <a:br>
              <a:rPr sz="2100"/>
            </a:br>
            <a:r>
              <a:rPr sz="2100"/>
              <a:t>n</a:t>
            </a:r>
            <a:r>
              <a:rPr baseline="31999" sz="2100"/>
              <a:t>3</a:t>
            </a:r>
            <a:r>
              <a:rPr sz="2100"/>
              <a:t> * 3n           n</a:t>
            </a:r>
            <a:r>
              <a:rPr baseline="31999" sz="2100"/>
              <a:t>2</a:t>
            </a:r>
            <a:r>
              <a:rPr sz="2100"/>
              <a:t>+ 3n</a:t>
            </a:r>
            <a:br>
              <a:rPr sz="2100"/>
            </a:br>
            <a:r>
              <a:rPr sz="2100"/>
              <a:t>log</a:t>
            </a:r>
            <a:r>
              <a:rPr baseline="-5999" sz="2100"/>
              <a:t>2</a:t>
            </a:r>
            <a:r>
              <a:rPr sz="2100"/>
              <a:t> x              3n - 1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lg n </a:t>
            </a:r>
            <a:r>
              <a:rPr baseline="31999"/>
              <a:t>lg 17</a:t>
            </a:r>
            <a:r>
              <a:t> vs. lg 17 </a:t>
            </a:r>
            <a:r>
              <a:rPr baseline="31999"/>
              <a:t>lg n</a:t>
            </a:r>
            <a:r>
              <a:t>, what is the asymptotic relationship between these functions?</a:t>
            </a:r>
            <a:br/>
            <a:br/>
            <a:r>
              <a:t>lg n </a:t>
            </a:r>
            <a:r>
              <a:rPr baseline="31999"/>
              <a:t>lg 17</a:t>
            </a:r>
            <a:r>
              <a:t> is O( lg 17 </a:t>
            </a:r>
            <a:r>
              <a:rPr baseline="31999"/>
              <a:t>lg n</a:t>
            </a:r>
            <a:r>
              <a:t>)</a:t>
            </a:r>
            <a:br/>
            <a:br/>
            <a:r>
              <a:t>lg n </a:t>
            </a:r>
            <a:r>
              <a:rPr baseline="31999"/>
              <a:t>lg 17</a:t>
            </a:r>
            <a:r>
              <a:t> Ω(lg 17 </a:t>
            </a:r>
            <a:r>
              <a:rPr baseline="31999"/>
              <a:t>lg n</a:t>
            </a:r>
            <a:r>
              <a:t>)</a:t>
            </a:r>
            <a:br/>
            <a:br/>
            <a:r>
              <a:t>lg n </a:t>
            </a:r>
            <a:r>
              <a:rPr baseline="31999"/>
              <a:t>lg 17</a:t>
            </a:r>
            <a:r>
              <a:t> θ(lg 17 </a:t>
            </a:r>
            <a:r>
              <a:rPr baseline="31999"/>
              <a:t>lg 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lg n </a:t>
            </a:r>
            <a:r>
              <a:rPr baseline="31999"/>
              <a:t>lg 17</a:t>
            </a:r>
            <a:r>
              <a:t> vs. lg 17 </a:t>
            </a:r>
            <a:r>
              <a:rPr baseline="31999"/>
              <a:t>lg n</a:t>
            </a:r>
            <a:r>
              <a:t>, what is the asymptotic relationship between these functions?</a:t>
            </a:r>
            <a:br/>
            <a:br/>
            <a:r>
              <a:t>lg n </a:t>
            </a:r>
            <a:r>
              <a:rPr baseline="31999"/>
              <a:t>lg 17</a:t>
            </a:r>
            <a:r>
              <a:t> is O( lg 17 </a:t>
            </a:r>
            <a:r>
              <a:rPr baseline="31999"/>
              <a:t>lg n</a:t>
            </a:r>
            <a:r>
              <a:t>)</a:t>
            </a:r>
            <a:br/>
            <a:br/>
            <a:r>
              <a:t>lg n </a:t>
            </a:r>
            <a:r>
              <a:rPr baseline="31999"/>
              <a:t>lg 17</a:t>
            </a:r>
            <a:r>
              <a:t> Ω(lg 17 </a:t>
            </a:r>
            <a:r>
              <a:rPr baseline="31999"/>
              <a:t>lg n</a:t>
            </a:r>
            <a:r>
              <a:t>)</a:t>
            </a:r>
            <a:br/>
            <a:br/>
            <a:r>
              <a:t>lg n </a:t>
            </a:r>
            <a:r>
              <a:rPr baseline="31999"/>
              <a:t>lg 17</a:t>
            </a:r>
            <a:r>
              <a:t> θ(lg 17 </a:t>
            </a:r>
            <a:r>
              <a:rPr baseline="31999"/>
              <a:t>lg n</a:t>
            </a:r>
            <a:r>
              <a:t>)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Αll three because lg a</a:t>
            </a:r>
            <a:r>
              <a:rPr baseline="31999"/>
              <a:t>b</a:t>
            </a:r>
            <a:r>
              <a:t> = b lg a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n</a:t>
            </a:r>
            <a:r>
              <a:rPr baseline="31999"/>
              <a:t>k</a:t>
            </a:r>
            <a:r>
              <a:t> vs. c</a:t>
            </a:r>
            <a:r>
              <a:rPr baseline="31999"/>
              <a:t>n</a:t>
            </a:r>
            <a:r>
              <a:t>, what is the asymptotic relationship between these functions? Assume that k ≥ 1 and c &gt; 1</a:t>
            </a:r>
            <a:br/>
            <a:br/>
            <a:r>
              <a:t>n</a:t>
            </a:r>
            <a:r>
              <a:rPr baseline="31999"/>
              <a:t>k</a:t>
            </a:r>
            <a:r>
              <a:t> is O(c</a:t>
            </a:r>
            <a:r>
              <a:rPr baseline="31999"/>
              <a:t>n</a:t>
            </a:r>
            <a:r>
              <a:t>)</a:t>
            </a:r>
            <a:br/>
            <a:r>
              <a:t>n</a:t>
            </a:r>
            <a:r>
              <a:rPr baseline="31999"/>
              <a:t>k  </a:t>
            </a:r>
            <a:r>
              <a:t>is Ω(c</a:t>
            </a:r>
            <a:r>
              <a:rPr baseline="31999"/>
              <a:t>n</a:t>
            </a:r>
            <a:r>
              <a:t>)</a:t>
            </a:r>
            <a:br/>
            <a:r>
              <a:t>n</a:t>
            </a:r>
            <a:r>
              <a:rPr baseline="31999"/>
              <a:t>k </a:t>
            </a:r>
            <a:r>
              <a:t> is θ(c</a:t>
            </a:r>
            <a:r>
              <a:rPr baseline="31999"/>
              <a:t>n</a:t>
            </a:r>
            <a:r>
              <a:t>)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n</a:t>
            </a:r>
            <a:r>
              <a:rPr baseline="31999"/>
              <a:t>k</a:t>
            </a:r>
            <a:r>
              <a:t> vs. c</a:t>
            </a:r>
            <a:r>
              <a:rPr baseline="31999"/>
              <a:t>n</a:t>
            </a:r>
            <a:r>
              <a:t>, what is the asymptotic relationship between these functions? Assume that k ≥ 1 and c &gt; 1</a:t>
            </a:r>
            <a:br/>
            <a:br/>
            <a:r>
              <a:t>n</a:t>
            </a:r>
            <a:r>
              <a:rPr baseline="31999"/>
              <a:t>k</a:t>
            </a:r>
            <a:r>
              <a:t> is O(c</a:t>
            </a:r>
            <a:r>
              <a:rPr baseline="31999"/>
              <a:t>n</a:t>
            </a:r>
            <a:r>
              <a:t>)</a:t>
            </a:r>
            <a:br/>
            <a:r>
              <a:t>n</a:t>
            </a:r>
            <a:r>
              <a:rPr baseline="31999"/>
              <a:t>k  </a:t>
            </a:r>
            <a:r>
              <a:t>is Ω(c</a:t>
            </a:r>
            <a:r>
              <a:rPr baseline="31999"/>
              <a:t>n</a:t>
            </a:r>
            <a:r>
              <a:t>)</a:t>
            </a:r>
            <a:br/>
            <a:r>
              <a:t>n</a:t>
            </a:r>
            <a:r>
              <a:rPr baseline="31999"/>
              <a:t>k </a:t>
            </a:r>
            <a:r>
              <a:t> is θ(c</a:t>
            </a:r>
            <a:r>
              <a:rPr baseline="31999"/>
              <a:t>n</a:t>
            </a:r>
            <a:r>
              <a:t>)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n</a:t>
            </a:r>
            <a:r>
              <a:rPr baseline="31999"/>
              <a:t>k</a:t>
            </a:r>
            <a:r>
              <a:t> is O(c</a:t>
            </a:r>
            <a:r>
              <a:rPr baseline="31999"/>
              <a:t>n</a:t>
            </a:r>
            <a:r>
              <a:t>)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lg n vs. lg</a:t>
            </a:r>
            <a:r>
              <a:rPr baseline="-5999"/>
              <a:t>8</a:t>
            </a:r>
            <a:r>
              <a:t> n, what is the asymptotic relationship between these functions? </a:t>
            </a:r>
            <a:br/>
            <a:br/>
            <a:r>
              <a:t>lg n is O(lg</a:t>
            </a:r>
            <a:r>
              <a:rPr baseline="-5999"/>
              <a:t>8</a:t>
            </a:r>
            <a:r>
              <a:t> n)</a:t>
            </a:r>
            <a:br/>
            <a:r>
              <a:t>lg n is Ω(lg</a:t>
            </a:r>
            <a:r>
              <a:rPr baseline="-5999"/>
              <a:t>8</a:t>
            </a:r>
            <a:r>
              <a:t> n)</a:t>
            </a:r>
            <a:br/>
            <a:r>
              <a:t>lg n is θ(lg</a:t>
            </a:r>
            <a:r>
              <a:rPr baseline="-5999"/>
              <a:t>8</a:t>
            </a:r>
            <a:r>
              <a:t> n)</a:t>
            </a: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lg n vs. lg</a:t>
            </a:r>
            <a:r>
              <a:rPr baseline="-5999"/>
              <a:t>8</a:t>
            </a:r>
            <a:r>
              <a:t> n, what is the asymptotic relationship between these functions? </a:t>
            </a:r>
            <a:br/>
            <a:br/>
            <a:r>
              <a:t>lg n is O(lg</a:t>
            </a:r>
            <a:r>
              <a:rPr baseline="-5999"/>
              <a:t>8</a:t>
            </a:r>
            <a:r>
              <a:t> n)</a:t>
            </a:r>
            <a:br/>
            <a:r>
              <a:t>lg n is Ω(lg</a:t>
            </a:r>
            <a:r>
              <a:rPr baseline="-5999"/>
              <a:t>8</a:t>
            </a:r>
            <a:r>
              <a:t> n)</a:t>
            </a:r>
            <a:br/>
            <a:r>
              <a:t>lg n is θ(lg</a:t>
            </a:r>
            <a:r>
              <a:rPr baseline="-5999"/>
              <a:t>8</a:t>
            </a:r>
            <a:r>
              <a:t> n)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All three are true</a:t>
            </a: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n</a:t>
            </a:r>
            <a:r>
              <a:rPr baseline="31999"/>
              <a:t>3 </a:t>
            </a:r>
            <a:r>
              <a:t>lg n vs. 3n lg</a:t>
            </a:r>
            <a:r>
              <a:rPr baseline="-5999"/>
              <a:t>8</a:t>
            </a:r>
            <a:r>
              <a:t> n, what is the asymptotic relationship between these functions? </a:t>
            </a:r>
            <a:br/>
            <a:br/>
            <a:r>
              <a:t>n</a:t>
            </a:r>
            <a:r>
              <a:rPr baseline="31999"/>
              <a:t>3 </a:t>
            </a:r>
            <a:r>
              <a:t>lg n is O(3n lg</a:t>
            </a:r>
            <a:r>
              <a:rPr baseline="-5999"/>
              <a:t>8</a:t>
            </a:r>
            <a:r>
              <a:t> n)</a:t>
            </a:r>
            <a:br/>
            <a:r>
              <a:t>n</a:t>
            </a:r>
            <a:r>
              <a:rPr baseline="31999"/>
              <a:t>3 </a:t>
            </a:r>
            <a:r>
              <a:t>lg n is Ω(3n lg</a:t>
            </a:r>
            <a:r>
              <a:rPr baseline="-5999"/>
              <a:t>8</a:t>
            </a:r>
            <a:r>
              <a:t> n)</a:t>
            </a:r>
            <a:br/>
            <a:r>
              <a:t>n</a:t>
            </a:r>
            <a:r>
              <a:rPr baseline="31999"/>
              <a:t>3 </a:t>
            </a:r>
            <a:r>
              <a:t>lg n is θ(3n lg</a:t>
            </a:r>
            <a:r>
              <a:rPr baseline="-5999"/>
              <a:t>8</a:t>
            </a:r>
            <a:r>
              <a:t> n)</a:t>
            </a: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n</a:t>
            </a:r>
            <a:r>
              <a:rPr baseline="31999"/>
              <a:t>3 </a:t>
            </a:r>
            <a:r>
              <a:t>lg n vs. 3n lg</a:t>
            </a:r>
            <a:r>
              <a:rPr baseline="-5999"/>
              <a:t>8</a:t>
            </a:r>
            <a:r>
              <a:t> n, what is the asymptotic relationship between these functions? </a:t>
            </a:r>
            <a:br/>
            <a:br/>
            <a:r>
              <a:t>n</a:t>
            </a:r>
            <a:r>
              <a:rPr baseline="31999"/>
              <a:t>3 </a:t>
            </a:r>
            <a:r>
              <a:t>lg n is O(3n lg</a:t>
            </a:r>
            <a:r>
              <a:rPr baseline="-5999"/>
              <a:t>8</a:t>
            </a:r>
            <a:r>
              <a:t> n)</a:t>
            </a:r>
            <a:br/>
            <a:r>
              <a:t>n</a:t>
            </a:r>
            <a:r>
              <a:rPr baseline="31999"/>
              <a:t>3 </a:t>
            </a:r>
            <a:r>
              <a:t>lg n is Ω(3n lg</a:t>
            </a:r>
            <a:r>
              <a:rPr baseline="-5999"/>
              <a:t>8</a:t>
            </a:r>
            <a:r>
              <a:t> n)</a:t>
            </a:r>
            <a:br/>
            <a:r>
              <a:t>n</a:t>
            </a:r>
            <a:r>
              <a:rPr baseline="31999"/>
              <a:t>3 </a:t>
            </a:r>
            <a:r>
              <a:t>lg n is θ(3n lg</a:t>
            </a:r>
            <a:r>
              <a:rPr baseline="-5999"/>
              <a:t>8</a:t>
            </a:r>
            <a:r>
              <a:t> n)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n</a:t>
            </a:r>
            <a:r>
              <a:rPr baseline="31999"/>
              <a:t>3 </a:t>
            </a:r>
            <a:r>
              <a:t>lg n is Ω(3n lg</a:t>
            </a:r>
            <a:r>
              <a:rPr baseline="-5999"/>
              <a:t>8</a:t>
            </a:r>
            <a:r>
              <a:t> n)</a:t>
            </a:r>
            <a:br/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notation</a:t>
            </a:r>
          </a:p>
        </p:txBody>
      </p:sp>
      <p:pic>
        <p:nvPicPr>
          <p:cNvPr id="13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7610" y="1311275"/>
            <a:ext cx="4602380" cy="475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8</a:t>
            </a:r>
            <a:r>
              <a:rPr baseline="31999"/>
              <a:t>n </a:t>
            </a:r>
            <a:r>
              <a:t>vs. 4</a:t>
            </a:r>
            <a:r>
              <a:rPr baseline="31999"/>
              <a:t>n</a:t>
            </a:r>
            <a:r>
              <a:t>, what is the asymptotic relationship between these functions? </a:t>
            </a:r>
            <a:br/>
            <a:br/>
            <a:r>
              <a:t>8</a:t>
            </a:r>
            <a:r>
              <a:rPr baseline="31999"/>
              <a:t>n</a:t>
            </a:r>
            <a:r>
              <a:t> is O(4</a:t>
            </a:r>
            <a:r>
              <a:rPr baseline="31999"/>
              <a:t>n</a:t>
            </a:r>
            <a:r>
              <a:t>)</a:t>
            </a:r>
            <a:br/>
            <a:r>
              <a:t>8</a:t>
            </a:r>
            <a:r>
              <a:rPr baseline="31999"/>
              <a:t>n</a:t>
            </a:r>
            <a:r>
              <a:t> is Ω(4</a:t>
            </a:r>
            <a:r>
              <a:rPr baseline="31999"/>
              <a:t>n</a:t>
            </a:r>
            <a:r>
              <a:t>)</a:t>
            </a:r>
            <a:br/>
            <a:r>
              <a:t>8</a:t>
            </a:r>
            <a:r>
              <a:rPr baseline="31999"/>
              <a:t>n</a:t>
            </a:r>
            <a:r>
              <a:t> is θ(4</a:t>
            </a:r>
            <a:r>
              <a:rPr baseline="31999"/>
              <a:t>n</a:t>
            </a:r>
            <a:r>
              <a:t>)</a:t>
            </a:r>
            <a:br/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relationship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For the functions, 8</a:t>
            </a:r>
            <a:r>
              <a:rPr baseline="31999"/>
              <a:t>n </a:t>
            </a:r>
            <a:r>
              <a:t>vs. 4</a:t>
            </a:r>
            <a:r>
              <a:rPr baseline="31999"/>
              <a:t>n</a:t>
            </a:r>
            <a:r>
              <a:t>, what is the asymptotic relationship between these functions? </a:t>
            </a:r>
            <a:br/>
            <a:br/>
            <a:r>
              <a:t>8</a:t>
            </a:r>
            <a:r>
              <a:rPr baseline="31999"/>
              <a:t>n</a:t>
            </a:r>
            <a:r>
              <a:t> is O(4</a:t>
            </a:r>
            <a:r>
              <a:rPr baseline="31999"/>
              <a:t>n</a:t>
            </a:r>
            <a:r>
              <a:t>)</a:t>
            </a:r>
            <a:br/>
            <a:r>
              <a:t>8</a:t>
            </a:r>
            <a:r>
              <a:rPr baseline="31999"/>
              <a:t>n</a:t>
            </a:r>
            <a:r>
              <a:t> is Ω(4</a:t>
            </a:r>
            <a:r>
              <a:rPr baseline="31999"/>
              <a:t>n</a:t>
            </a:r>
            <a:r>
              <a:t>)</a:t>
            </a:r>
            <a:br/>
            <a:r>
              <a:t>8</a:t>
            </a:r>
            <a:r>
              <a:rPr baseline="31999"/>
              <a:t>n</a:t>
            </a:r>
            <a:r>
              <a:t> is θ(4</a:t>
            </a:r>
            <a:r>
              <a:rPr baseline="31999"/>
              <a:t>n</a:t>
            </a:r>
            <a:r>
              <a:t>)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8</a:t>
            </a:r>
            <a:r>
              <a:rPr baseline="31999"/>
              <a:t>n</a:t>
            </a:r>
            <a:r>
              <a:t> is Ω(4</a:t>
            </a:r>
            <a:r>
              <a:rPr baseline="31999"/>
              <a:t>n</a:t>
            </a:r>
            <a:r>
              <a:t>)</a:t>
            </a:r>
            <a:br/>
            <a:br/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on O and Ω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0" indent="685800">
              <a:buClrTx/>
              <a:buSzTx/>
              <a:buFontTx/>
              <a:buNone/>
              <a:defRPr sz="2100"/>
            </a:pPr>
            <a:r>
              <a:t>   </a:t>
            </a:r>
            <a:br/>
            <a:r>
              <a:t> 2n ε Ω(n)      and      n ε O(2n)</a:t>
            </a:r>
          </a:p>
          <a:p>
            <a:pPr lvl="3" marL="0" indent="685800">
              <a:buClrTx/>
              <a:buSzTx/>
              <a:buFontTx/>
              <a:buNone/>
              <a:defRPr sz="2100"/>
            </a:pPr>
            <a:r>
              <a:t> n</a:t>
            </a:r>
            <a:r>
              <a:rPr baseline="31999"/>
              <a:t>2</a:t>
            </a:r>
            <a:r>
              <a:t> ε Ω(n)      and      n ε O(n</a:t>
            </a:r>
            <a:r>
              <a:rPr baseline="31999"/>
              <a:t>2</a:t>
            </a:r>
            <a:r>
              <a:t>)</a:t>
            </a:r>
          </a:p>
          <a:p>
            <a:pPr lvl="3" marL="0" indent="685800">
              <a:buClrTx/>
              <a:buSzTx/>
              <a:buFontTx/>
              <a:buNone/>
              <a:defRPr sz="2100"/>
            </a:pPr>
            <a:r>
              <a:t> n</a:t>
            </a:r>
            <a:r>
              <a:rPr baseline="31999"/>
              <a:t>2</a:t>
            </a:r>
            <a:r>
              <a:t> ε Ω(3n</a:t>
            </a:r>
            <a:r>
              <a:rPr baseline="31999"/>
              <a:t>2</a:t>
            </a:r>
            <a:r>
              <a:t>+n lg n)    and  3n</a:t>
            </a:r>
            <a:r>
              <a:rPr baseline="31999"/>
              <a:t>2</a:t>
            </a:r>
            <a:r>
              <a:t>+ n lg n ε O(n</a:t>
            </a:r>
            <a:r>
              <a:rPr baseline="31999"/>
              <a:t>2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4032"/>
            </a:lvl1pPr>
          </a:lstStyle>
          <a:p>
            <a:pPr/>
            <a:r>
              <a:t>Function Growth in the increasing order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87386" indent="-342899">
              <a:buSzPct val="65000"/>
              <a:buChar char="■"/>
              <a:defRPr sz="2100"/>
            </a:pPr>
            <a:r>
              <a:t>     Function                 common name</a:t>
            </a:r>
            <a:br/>
            <a:br/>
            <a:r>
              <a:t>      O(1)                              constant</a:t>
            </a:r>
            <a:br/>
            <a:r>
              <a:t>   ⊂ O(log n)                        logarithmic</a:t>
            </a:r>
            <a:br/>
            <a:r>
              <a:t>   ⊂ O(log</a:t>
            </a:r>
            <a:r>
              <a:rPr baseline="31999"/>
              <a:t>2</a:t>
            </a:r>
            <a:r>
              <a:t> n)                       log-squared</a:t>
            </a:r>
            <a:br/>
            <a:r>
              <a:t>   ⊂ O(√n)                            root-n</a:t>
            </a:r>
            <a:br/>
            <a:r>
              <a:t>   ⊂ O(n)                              linear</a:t>
            </a:r>
            <a:br/>
            <a:r>
              <a:t>   ⊂  O(n lg n)</a:t>
            </a:r>
            <a:br/>
            <a:r>
              <a:t>   ⊂  O(n</a:t>
            </a:r>
            <a:r>
              <a:rPr baseline="31999"/>
              <a:t>2</a:t>
            </a:r>
            <a:r>
              <a:t>)                           quadratic</a:t>
            </a:r>
            <a:br/>
            <a:r>
              <a:t>   ⊂  O(n</a:t>
            </a:r>
            <a:r>
              <a:rPr baseline="31999"/>
              <a:t>3</a:t>
            </a:r>
            <a:r>
              <a:t>)                           cubic</a:t>
            </a:r>
            <a:br/>
            <a:r>
              <a:t>   ⊂  O(n</a:t>
            </a:r>
            <a:r>
              <a:rPr baseline="31999"/>
              <a:t>4</a:t>
            </a:r>
            <a:r>
              <a:t>)                           quartic</a:t>
            </a:r>
            <a:br/>
            <a:r>
              <a:t>   ⊂  O(2</a:t>
            </a:r>
            <a:r>
              <a:rPr baseline="31999"/>
              <a:t>n</a:t>
            </a:r>
            <a:r>
              <a:t>)                           exponential</a:t>
            </a:r>
            <a:br/>
            <a:r>
              <a:t>   ⊂ O(e</a:t>
            </a:r>
            <a:r>
              <a:rPr baseline="31999"/>
              <a:t>n</a:t>
            </a:r>
            <a:r>
              <a:t>)                            exponential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O</a:t>
            </a:r>
            <a:r>
              <a:t>-notation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The θ-notation asymptotically bounds a function from above and below</a:t>
            </a:r>
          </a:p>
          <a:p>
            <a:pPr marL="342899" indent="-342899">
              <a:defRPr sz="2200"/>
            </a:pPr>
            <a:r>
              <a:t>When we have only an asymptotic upper bound, we use O-notation.</a:t>
            </a:r>
          </a:p>
          <a:p>
            <a:pPr marL="342899" indent="-342899">
              <a:defRPr sz="2200"/>
            </a:pPr>
            <a:r>
              <a:t>For a given function g(n), we denote by O(g(n)) the set of functions</a:t>
            </a:r>
            <a:br/>
            <a:br/>
            <a:r>
              <a:t>O(g(n)) = </a:t>
            </a:r>
            <a:r>
              <a:rPr sz="2100"/>
              <a:t>{ f(n): there exist positive constants c and n</a:t>
            </a:r>
            <a:r>
              <a:rPr baseline="-5999" sz="2100"/>
              <a:t>0</a:t>
            </a:r>
            <a:r>
              <a:rPr sz="2100"/>
              <a:t> such that</a:t>
            </a:r>
            <a:br>
              <a:rPr sz="2100"/>
            </a:br>
            <a:r>
              <a:rPr sz="2100"/>
              <a:t>                           0 ≤ f(n) ≤ cg(n) for all n ≥ n</a:t>
            </a:r>
            <a:r>
              <a:rPr baseline="-5999" sz="2100"/>
              <a:t>0</a:t>
            </a:r>
            <a:r>
              <a:rPr sz="2100"/>
              <a:t>}</a:t>
            </a:r>
            <a:endParaRPr sz="2100"/>
          </a:p>
          <a:p>
            <a:pPr marL="342899" indent="-342899">
              <a:defRPr sz="2200"/>
            </a:pPr>
            <a:endParaRPr sz="2100"/>
          </a:p>
          <a:p>
            <a:pPr marL="327313" indent="-327313">
              <a:defRPr sz="2200"/>
            </a:pPr>
            <a:r>
              <a:rPr sz="2100"/>
              <a:t>So O-notation is used to give an upper bound.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o</a:t>
            </a:r>
            <a:r>
              <a:t>-notation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The θ-notation asymptotically bounds a function from above and below</a:t>
            </a:r>
          </a:p>
          <a:p>
            <a:pPr marL="342899" indent="-342899">
              <a:defRPr sz="2200"/>
            </a:pPr>
            <a:r>
              <a:t>When we have only an asymptotic upper bound, we use O-notation.</a:t>
            </a:r>
          </a:p>
          <a:p>
            <a:pPr marL="342899" indent="-342899">
              <a:defRPr sz="2200"/>
            </a:pPr>
            <a:r>
              <a:t>However, it may or may not be asymptotically tight.</a:t>
            </a:r>
          </a:p>
          <a:p>
            <a:pPr marL="342899" indent="-342899">
              <a:defRPr sz="2200"/>
            </a:pPr>
            <a:r>
              <a:t>The bound 2n</a:t>
            </a:r>
            <a:r>
              <a:rPr baseline="31999"/>
              <a:t>2</a:t>
            </a:r>
            <a:r>
              <a:t> = O(n</a:t>
            </a:r>
            <a:r>
              <a:rPr baseline="31999"/>
              <a:t>2</a:t>
            </a:r>
            <a:r>
              <a:t>) is asymptotically tight, but the bound </a:t>
            </a:r>
            <a:br/>
            <a:r>
              <a:t>2n = O(n</a:t>
            </a:r>
            <a:r>
              <a:rPr baseline="31999"/>
              <a:t>2</a:t>
            </a:r>
            <a:r>
              <a:t>) is not.</a:t>
            </a:r>
          </a:p>
          <a:p>
            <a:pPr marL="342899" indent="-342899">
              <a:defRPr sz="2200"/>
            </a:pPr>
            <a:r>
              <a:t>o-notation is used to denote an upper bound that is not asymptotically tight.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o</a:t>
            </a:r>
            <a:r>
              <a:t>-notation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For a given function g(n), we denote by o(g(n)) the set of functions</a:t>
            </a:r>
            <a:br/>
            <a:br/>
            <a:r>
              <a:t>o(g(n)) = </a:t>
            </a:r>
            <a:r>
              <a:rPr sz="2100"/>
              <a:t>{ f(n): for any positive constant c &gt; 0, there exist a       constant n</a:t>
            </a:r>
            <a:r>
              <a:rPr baseline="-5999" sz="2100"/>
              <a:t>0</a:t>
            </a:r>
            <a:r>
              <a:rPr sz="2100"/>
              <a:t> &gt; 0 such that 0 ≤ f(n) &lt; cg(n) for all n ≥ n</a:t>
            </a:r>
            <a:r>
              <a:rPr baseline="-5999" sz="2100"/>
              <a:t>0</a:t>
            </a:r>
            <a:r>
              <a:rPr sz="2100"/>
              <a:t>}</a:t>
            </a:r>
            <a:endParaRPr sz="2100"/>
          </a:p>
          <a:p>
            <a:pPr marL="342899" indent="-342899">
              <a:defRPr sz="2200"/>
            </a:pPr>
            <a:endParaRPr sz="2100"/>
          </a:p>
          <a:p>
            <a:pPr marL="327313" indent="-327313">
              <a:defRPr sz="2200"/>
            </a:pPr>
            <a:r>
              <a:rPr sz="2100"/>
              <a:t>2n = o(n</a:t>
            </a:r>
            <a:r>
              <a:rPr baseline="31999" sz="2100"/>
              <a:t>2</a:t>
            </a:r>
            <a:r>
              <a:rPr sz="2100"/>
              <a:t>) but 2n</a:t>
            </a:r>
            <a:r>
              <a:rPr baseline="31999" sz="2100"/>
              <a:t>2</a:t>
            </a:r>
            <a:r>
              <a:rPr sz="2100"/>
              <a:t> ≠ o(n</a:t>
            </a:r>
            <a:r>
              <a:rPr baseline="31999" sz="2100"/>
              <a:t>2</a:t>
            </a:r>
            <a:r>
              <a:rPr sz="210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o</a:t>
            </a:r>
            <a:r>
              <a:t>-notation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O-notation and o-notation are similar, except</a:t>
            </a:r>
          </a:p>
          <a:p>
            <a:pPr lvl="1" marL="687386" indent="-342899">
              <a:buSzPct val="65000"/>
              <a:buChar char="■"/>
              <a:defRPr sz="2200"/>
            </a:pPr>
            <a:r>
              <a:t>In f(n) = O(g(n)), the bound 0 ≤ f(n) ≤ cg(n) holds for some constant c &gt; 0, but</a:t>
            </a:r>
          </a:p>
          <a:p>
            <a:pPr lvl="1" marL="687386" indent="-342899">
              <a:buSzPct val="65000"/>
              <a:buChar char="■"/>
              <a:defRPr sz="2200"/>
            </a:pPr>
            <a:r>
              <a:t>in f(n) = o(g(n)), the bound 0 ≤ f(n) ≤ cg(n) holds for all constants c &gt; 0.</a:t>
            </a:r>
            <a:br/>
            <a:endParaRPr sz="2100"/>
          </a:p>
          <a:p>
            <a:pPr marL="327313" indent="-327313">
              <a:defRPr sz="2200"/>
            </a:pPr>
            <a:r>
              <a:rPr sz="2100"/>
              <a:t>Intuitively, in o-notation the function f(n) becomes insignificant relative to g(n) as n approaches infinity</a:t>
            </a:r>
            <a:br>
              <a:rPr sz="2100"/>
            </a:br>
            <a:br>
              <a:rPr sz="2100"/>
            </a:br>
            <a:r>
              <a:rPr sz="2100"/>
              <a:t>            lim </a:t>
            </a:r>
          </a:p>
        </p:txBody>
      </p:sp>
      <p:sp>
        <p:nvSpPr>
          <p:cNvPr id="150" name="Shape 150"/>
          <p:cNvSpPr/>
          <p:nvPr/>
        </p:nvSpPr>
        <p:spPr>
          <a:xfrm>
            <a:off x="2252905" y="4409369"/>
            <a:ext cx="4470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f(n)</a:t>
            </a:r>
          </a:p>
        </p:txBody>
      </p:sp>
      <p:sp>
        <p:nvSpPr>
          <p:cNvPr id="151" name="Shape 151"/>
          <p:cNvSpPr/>
          <p:nvPr/>
        </p:nvSpPr>
        <p:spPr>
          <a:xfrm>
            <a:off x="2252905" y="4762500"/>
            <a:ext cx="447041" cy="0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>
            <a:off x="2252905" y="4777669"/>
            <a:ext cx="5106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g(n)</a:t>
            </a:r>
          </a:p>
        </p:txBody>
      </p:sp>
      <p:sp>
        <p:nvSpPr>
          <p:cNvPr id="153" name="Shape 153"/>
          <p:cNvSpPr/>
          <p:nvPr/>
        </p:nvSpPr>
        <p:spPr>
          <a:xfrm>
            <a:off x="2849805" y="4587169"/>
            <a:ext cx="2376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154" name="Shape 154"/>
          <p:cNvSpPr/>
          <p:nvPr/>
        </p:nvSpPr>
        <p:spPr>
          <a:xfrm>
            <a:off x="3237304" y="4587169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55" name="Shape 155"/>
          <p:cNvSpPr/>
          <p:nvPr/>
        </p:nvSpPr>
        <p:spPr>
          <a:xfrm>
            <a:off x="1510104" y="4632242"/>
            <a:ext cx="733684" cy="412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/>
            </a:pPr>
            <a:r>
              <a:t>n -&gt; </a:t>
            </a:r>
            <a:r>
              <a:rPr baseline="-9523" sz="2100"/>
              <a:t>∞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Ω-notation</a:t>
            </a:r>
          </a:p>
        </p:txBody>
      </p:sp>
      <p:pic>
        <p:nvPicPr>
          <p:cNvPr id="15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938" y="1196485"/>
            <a:ext cx="4484577" cy="479791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646026" y="916869"/>
            <a:ext cx="764764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For all values </a:t>
            </a:r>
            <a:r>
              <a:rPr i="1"/>
              <a:t>n</a:t>
            </a:r>
            <a:r>
              <a:t> at or to the right of </a:t>
            </a:r>
            <a:r>
              <a:rPr i="1"/>
              <a:t>n</a:t>
            </a:r>
            <a:r>
              <a:rPr baseline="-5999"/>
              <a:t>0</a:t>
            </a:r>
            <a:r>
              <a:t>, the value of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is on or above </a:t>
            </a:r>
            <a:r>
              <a:rPr i="1"/>
              <a:t>cg</a:t>
            </a:r>
            <a:r>
              <a:t>(</a:t>
            </a:r>
            <a:r>
              <a:rPr i="1"/>
              <a:t>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Ω-notation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Ω-notation provides an asymptotic lower bound.</a:t>
            </a:r>
          </a:p>
          <a:p>
            <a:pPr marL="342899" indent="-342899">
              <a:defRPr sz="2200"/>
            </a:pPr>
            <a:r>
              <a:t>For a given function 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 we denote by Ω(g(n)) the set of functions</a:t>
            </a:r>
            <a:br/>
            <a:br/>
            <a:r>
              <a:t>Ω (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)) = </a:t>
            </a:r>
            <a:r>
              <a:rPr sz="2100"/>
              <a:t>{</a:t>
            </a:r>
            <a:r>
              <a:rPr i="1" sz="2100"/>
              <a:t>f</a:t>
            </a:r>
            <a:r>
              <a:rPr sz="2100"/>
              <a:t>(n): there exist positive constants c and n0 such that</a:t>
            </a:r>
            <a:br>
              <a:rPr sz="2100"/>
            </a:br>
            <a:r>
              <a:rPr sz="2100"/>
              <a:t>                          0 ≤ </a:t>
            </a:r>
            <a:r>
              <a:rPr i="1" sz="2100"/>
              <a:t>cg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) ≤ </a:t>
            </a:r>
            <a:r>
              <a:rPr i="1" sz="2100"/>
              <a:t>f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) for all </a:t>
            </a:r>
            <a:r>
              <a:rPr i="1" sz="2100"/>
              <a:t>n</a:t>
            </a:r>
            <a:r>
              <a:rPr sz="2100"/>
              <a:t> ≥ </a:t>
            </a:r>
            <a:r>
              <a:rPr i="1" sz="2100"/>
              <a:t>n</a:t>
            </a:r>
            <a:r>
              <a:rPr baseline="-5999" sz="2100"/>
              <a:t>0</a:t>
            </a:r>
            <a:r>
              <a:rPr sz="2100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ω-notation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ω-notation is to Ω-notation as o-notation is to O-notation.</a:t>
            </a:r>
          </a:p>
          <a:p>
            <a:pPr marL="342899" indent="-342899">
              <a:defRPr sz="2200"/>
            </a:pPr>
            <a:r>
              <a:t>ω-notation denotes a lower bound that is not asymptotically tight.</a:t>
            </a:r>
          </a:p>
          <a:p>
            <a:pPr marL="342899" indent="-342899">
              <a:defRPr sz="2200"/>
            </a:pPr>
            <a:r>
              <a:t>ω(g(n)) is defined as the set</a:t>
            </a:r>
            <a:br/>
            <a:br/>
            <a:r>
              <a:t>ω(g(n)) = </a:t>
            </a:r>
            <a:r>
              <a:rPr sz="2100"/>
              <a:t>{ </a:t>
            </a:r>
            <a:r>
              <a:rPr i="1" sz="2100"/>
              <a:t>ƒ</a:t>
            </a:r>
            <a:r>
              <a:rPr sz="2100"/>
              <a:t>(n): for any positive constant c &gt; 0, there exists a constant n</a:t>
            </a:r>
            <a:r>
              <a:rPr baseline="-5999" sz="2100"/>
              <a:t>0</a:t>
            </a:r>
            <a:r>
              <a:rPr sz="2100"/>
              <a:t> &gt; 0 such that 0 ≤ </a:t>
            </a:r>
            <a:r>
              <a:rPr i="1" sz="2100"/>
              <a:t>cg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) &lt; </a:t>
            </a:r>
            <a:r>
              <a:rPr i="1" sz="2100"/>
              <a:t>f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) for all </a:t>
            </a:r>
            <a:r>
              <a:rPr i="1" sz="2100"/>
              <a:t>n</a:t>
            </a:r>
            <a:r>
              <a:rPr sz="2100"/>
              <a:t> ≥ </a:t>
            </a:r>
            <a:r>
              <a:rPr i="1" sz="2100"/>
              <a:t>n</a:t>
            </a:r>
            <a:r>
              <a:rPr baseline="-5999" sz="2100"/>
              <a:t>0</a:t>
            </a:r>
            <a:r>
              <a:rPr sz="2100"/>
              <a:t>}</a:t>
            </a:r>
            <a:endParaRPr sz="2100"/>
          </a:p>
          <a:p>
            <a:pPr marL="342899" indent="-342899">
              <a:defRPr sz="2200"/>
            </a:pPr>
            <a:endParaRPr sz="2100"/>
          </a:p>
          <a:p>
            <a:pPr marL="327313" indent="-327313">
              <a:defRPr sz="2200"/>
            </a:pPr>
            <a:r>
              <a:rPr sz="2100"/>
              <a:t>n</a:t>
            </a:r>
            <a:r>
              <a:rPr baseline="31999" sz="2100"/>
              <a:t>2</a:t>
            </a:r>
            <a:r>
              <a:rPr sz="2100"/>
              <a:t>/2 = ω(n), but n</a:t>
            </a:r>
            <a:r>
              <a:rPr baseline="31999" sz="2100"/>
              <a:t>2</a:t>
            </a:r>
            <a:r>
              <a:rPr sz="2100"/>
              <a:t>/2 ≠ ω(n</a:t>
            </a:r>
            <a:r>
              <a:rPr baseline="31999" sz="2100"/>
              <a:t>2</a:t>
            </a:r>
            <a:r>
              <a:rPr sz="2100"/>
              <a:t>)</a:t>
            </a:r>
            <a:endParaRPr sz="2100"/>
          </a:p>
          <a:p>
            <a:pPr marL="327313" indent="-327313">
              <a:defRPr sz="2200"/>
            </a:pPr>
            <a:r>
              <a:rPr sz="2100"/>
              <a:t>The relation ƒ(n) = ω(g(n)) implies that</a:t>
            </a:r>
            <a:br>
              <a:rPr sz="2100"/>
            </a:br>
            <a:r>
              <a:rPr sz="2100"/>
              <a:t>        lim   </a:t>
            </a:r>
            <a:br>
              <a:rPr sz="2100"/>
            </a:br>
            <a:r>
              <a:rPr sz="2100"/>
              <a:t>        </a:t>
            </a:r>
            <a:r>
              <a:rPr sz="1600"/>
              <a:t>n–&gt;∞</a:t>
            </a:r>
          </a:p>
        </p:txBody>
      </p:sp>
      <p:sp>
        <p:nvSpPr>
          <p:cNvPr id="166" name="Shape 166"/>
          <p:cNvSpPr/>
          <p:nvPr/>
        </p:nvSpPr>
        <p:spPr>
          <a:xfrm>
            <a:off x="2100505" y="4975789"/>
            <a:ext cx="5106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ƒ(n)</a:t>
            </a:r>
          </a:p>
        </p:txBody>
      </p:sp>
      <p:sp>
        <p:nvSpPr>
          <p:cNvPr id="167" name="Shape 167"/>
          <p:cNvSpPr/>
          <p:nvPr/>
        </p:nvSpPr>
        <p:spPr>
          <a:xfrm>
            <a:off x="2100505" y="5349240"/>
            <a:ext cx="510665" cy="1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2100505" y="5356789"/>
            <a:ext cx="5106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g(n)</a:t>
            </a:r>
          </a:p>
        </p:txBody>
      </p:sp>
      <p:sp>
        <p:nvSpPr>
          <p:cNvPr id="169" name="Shape 169"/>
          <p:cNvSpPr/>
          <p:nvPr/>
        </p:nvSpPr>
        <p:spPr>
          <a:xfrm>
            <a:off x="2669465" y="5173909"/>
            <a:ext cx="2376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170" name="Shape 170"/>
          <p:cNvSpPr/>
          <p:nvPr/>
        </p:nvSpPr>
        <p:spPr>
          <a:xfrm>
            <a:off x="2965400" y="5173909"/>
            <a:ext cx="348591" cy="47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pPr/>
            <a:r>
              <a:t>∞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