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8" y="1219199"/>
            <a:ext cx="7924802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4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6" y="6449062"/>
            <a:ext cx="247014" cy="2565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6" y="6449062"/>
            <a:ext cx="247014" cy="2565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6" indent="-505460">
              <a:defRPr sz="3200"/>
            </a:lvl4pPr>
            <a:lvl5pPr marL="1884997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5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vtropes.org/pmwiki/pmwiki.php/ComicStrip/Dilbert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</a:t>
            </a:r>
          </a:p>
        </p:txBody>
      </p:sp>
      <p:pic>
        <p:nvPicPr>
          <p:cNvPr id="13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125" y="1286676"/>
            <a:ext cx="1633277" cy="2499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Recursive structures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rgbClr val="820000"/>
                </a:solidFill>
              </a:rPr>
              <a:t>directory </a:t>
            </a:r>
            <a:r>
              <a:t>has 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files</a:t>
            </a:r>
          </a:p>
          <a:p>
            <a:pPr lvl="1" marL="0" indent="344485">
              <a:spcBef>
                <a:spcPts val="600"/>
              </a:spcBef>
              <a:buSzTx/>
              <a:buNone/>
              <a:defRPr sz="2600"/>
            </a:pPr>
            <a:r>
              <a:t>and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(sub) </a:t>
            </a:r>
            <a:r>
              <a:rPr>
                <a:solidFill>
                  <a:srgbClr val="820000"/>
                </a:solidFill>
              </a:rPr>
              <a:t>directories </a:t>
            </a:r>
          </a:p>
          <a:p>
            <a:pPr/>
            <a:r>
              <a:t>An </a:t>
            </a:r>
            <a:r>
              <a:rPr>
                <a:solidFill>
                  <a:srgbClr val="820000"/>
                </a:solidFill>
              </a:rPr>
              <a:t>expression </a:t>
            </a:r>
            <a:r>
              <a:t>has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operators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operands, which are</a:t>
            </a:r>
          </a:p>
          <a:p>
            <a:pPr lvl="2" marL="1022350" indent="-350837">
              <a:spcBef>
                <a:spcPts val="500"/>
              </a:spcBef>
              <a:defRPr sz="2200"/>
            </a:pPr>
            <a:r>
              <a:t>variables</a:t>
            </a:r>
          </a:p>
          <a:p>
            <a:pPr lvl="2" marL="1022350" indent="-350837">
              <a:spcBef>
                <a:spcPts val="500"/>
              </a:spcBef>
              <a:defRPr sz="2200"/>
            </a:pPr>
            <a:r>
              <a:t>constants</a:t>
            </a:r>
          </a:p>
          <a:p>
            <a:pPr lvl="2" marL="1022350" indent="-350837">
              <a:spcBef>
                <a:spcPts val="500"/>
              </a:spcBef>
              <a:defRPr sz="2200"/>
            </a:pPr>
            <a:r>
              <a:t>(sub) </a:t>
            </a:r>
            <a:r>
              <a:rPr>
                <a:solidFill>
                  <a:srgbClr val="820000"/>
                </a:solidFill>
              </a:rPr>
              <a:t>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 defTabSz="640079">
              <a:defRPr sz="2900"/>
            </a:pPr>
            <a:r>
              <a:t>Expressions represented by trees</a:t>
            </a:r>
            <a:br/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457199" y="1295400"/>
            <a:ext cx="3477192" cy="475932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rgbClr val="820000"/>
                </a:solidFill>
              </a:rPr>
              <a:t>tree </a:t>
            </a:r>
            <a:r>
              <a:t>is 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a node</a:t>
            </a:r>
          </a:p>
          <a:p>
            <a:pPr lvl="1" marL="0" indent="344485">
              <a:spcBef>
                <a:spcPts val="600"/>
              </a:spcBef>
              <a:buSzTx/>
              <a:buNone/>
              <a:defRPr sz="2600"/>
            </a:pPr>
            <a:r>
              <a:t>with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zero or more sub </a:t>
            </a:r>
            <a:r>
              <a:rPr>
                <a:solidFill>
                  <a:srgbClr val="820000"/>
                </a:solidFill>
              </a:rPr>
              <a:t>trees</a:t>
            </a:r>
          </a:p>
          <a:p>
            <a:pPr>
              <a:buSzTx/>
              <a:buNone/>
            </a:pPr>
            <a:r>
              <a:t>examples:</a:t>
            </a:r>
          </a:p>
          <a:p>
            <a:pPr>
              <a:buSzTx/>
              <a:buNone/>
            </a:pPr>
            <a:r>
              <a:t>     a*b + c*d</a:t>
            </a:r>
          </a:p>
          <a:p>
            <a:pPr>
              <a:buSzTx/>
              <a:buNone/>
            </a:pPr>
            <a:r>
              <a:t>     (a+b)*(c+d)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3933595" y="1296192"/>
            <a:ext cx="1588" cy="475932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5858392" y="1220095"/>
            <a:ext cx="371136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Shape 173"/>
          <p:cNvSpPr/>
          <p:nvPr/>
        </p:nvSpPr>
        <p:spPr>
          <a:xfrm>
            <a:off x="5468494" y="1914717"/>
            <a:ext cx="282063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4" name="Shape 174"/>
          <p:cNvSpPr/>
          <p:nvPr/>
        </p:nvSpPr>
        <p:spPr>
          <a:xfrm>
            <a:off x="6424650" y="1914717"/>
            <a:ext cx="282063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5" name="Shape 175"/>
          <p:cNvSpPr/>
          <p:nvPr/>
        </p:nvSpPr>
        <p:spPr>
          <a:xfrm>
            <a:off x="5064323" y="2295419"/>
            <a:ext cx="358412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6" name="Shape 176"/>
          <p:cNvSpPr/>
          <p:nvPr/>
        </p:nvSpPr>
        <p:spPr>
          <a:xfrm>
            <a:off x="5759022" y="2305131"/>
            <a:ext cx="358411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7" name="Shape 177"/>
          <p:cNvSpPr/>
          <p:nvPr/>
        </p:nvSpPr>
        <p:spPr>
          <a:xfrm>
            <a:off x="6111216" y="2286303"/>
            <a:ext cx="332739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8" name="Shape 178"/>
          <p:cNvSpPr/>
          <p:nvPr/>
        </p:nvSpPr>
        <p:spPr>
          <a:xfrm>
            <a:off x="6791644" y="2296011"/>
            <a:ext cx="358412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9" name="Shape 179"/>
          <p:cNvSpPr/>
          <p:nvPr/>
        </p:nvSpPr>
        <p:spPr>
          <a:xfrm flipH="1">
            <a:off x="5791167" y="1772025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 flipH="1">
            <a:off x="5386997" y="2309689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 flipH="1">
            <a:off x="6400239" y="2281151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6257530" y="1800566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5710651" y="2281152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6738163" y="2281152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5925165" y="3498574"/>
            <a:ext cx="282063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86" name="Shape 186"/>
          <p:cNvSpPr/>
          <p:nvPr/>
        </p:nvSpPr>
        <p:spPr>
          <a:xfrm>
            <a:off x="5492455" y="3936355"/>
            <a:ext cx="371136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87" name="Shape 187"/>
          <p:cNvSpPr/>
          <p:nvPr/>
        </p:nvSpPr>
        <p:spPr>
          <a:xfrm>
            <a:off x="6405798" y="3979162"/>
            <a:ext cx="371136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88" name="Shape 188"/>
          <p:cNvSpPr/>
          <p:nvPr/>
        </p:nvSpPr>
        <p:spPr>
          <a:xfrm>
            <a:off x="5088285" y="4445479"/>
            <a:ext cx="358412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9" name="Shape 189"/>
          <p:cNvSpPr/>
          <p:nvPr/>
        </p:nvSpPr>
        <p:spPr>
          <a:xfrm>
            <a:off x="5782983" y="4455190"/>
            <a:ext cx="358411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0" name="Shape 190"/>
          <p:cNvSpPr/>
          <p:nvPr/>
        </p:nvSpPr>
        <p:spPr>
          <a:xfrm>
            <a:off x="6135177" y="4436362"/>
            <a:ext cx="332739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1" name="Shape 191"/>
          <p:cNvSpPr/>
          <p:nvPr/>
        </p:nvSpPr>
        <p:spPr>
          <a:xfrm>
            <a:off x="6815604" y="4446073"/>
            <a:ext cx="358411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2" name="Shape 192"/>
          <p:cNvSpPr/>
          <p:nvPr/>
        </p:nvSpPr>
        <p:spPr>
          <a:xfrm flipH="1">
            <a:off x="5815127" y="3922086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 flipH="1">
            <a:off x="5410958" y="4459749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 flipH="1">
            <a:off x="6424200" y="4431210"/>
            <a:ext cx="144912" cy="19474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6281492" y="3950625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5734613" y="4431212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6762123" y="4431212"/>
            <a:ext cx="197843" cy="204457"/>
          </a:xfrm>
          <a:prstGeom prst="line">
            <a:avLst/>
          </a:prstGeom>
          <a:solidFill>
            <a:schemeClr val="accent1"/>
          </a:solidFill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Structure of recursion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of these examples has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recursive parts  (directory, expression, tree)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non recursive parts (file, variables, nodes)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</a:p>
          <a:p>
            <a:pPr>
              <a:defRPr>
                <a:solidFill>
                  <a:srgbClr val="820000"/>
                </a:solidFill>
              </a:defRPr>
            </a:pPr>
            <a:r>
              <a:t>Would we always need non recursive parts?</a:t>
            </a:r>
          </a:p>
          <a:p>
            <a:pPr/>
            <a:endParaRPr>
              <a:solidFill>
                <a:srgbClr val="820000"/>
              </a:solidFill>
            </a:endParaRPr>
          </a:p>
          <a:p>
            <a:pPr/>
            <a:r>
              <a:t>Same goes for recursive algorithms.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Cases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57200" y="1295400"/>
            <a:ext cx="8539914" cy="475932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Every recursive algorithm has at least 2 cases:</a:t>
            </a:r>
            <a:endParaRPr sz="7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b="1" sz="2400"/>
            </a:pPr>
            <a:r>
              <a:t>base case</a:t>
            </a:r>
            <a:r>
              <a:rPr b="0"/>
              <a:t>: A simple instance that can be answered directly.</a:t>
            </a:r>
            <a:endParaRPr i="1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b="1" sz="2400"/>
            </a:pPr>
            <a:r>
              <a:t>recursive case</a:t>
            </a:r>
            <a:r>
              <a:rPr b="0"/>
              <a:t>: A more complex instance of the problem that cannot be directly answered, but can instead be described in terms of smaller instances.</a:t>
            </a:r>
            <a:endParaRPr sz="26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Can have more than one base or recursive case, but all have at least one of each.</a:t>
            </a:r>
            <a:endParaRPr sz="26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A crucial part of recursive programming is identifying these cases.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Base and Recursive Cases:  Example</a:t>
            </a:r>
          </a:p>
        </p:txBody>
      </p:sp>
      <p:sp>
        <p:nvSpPr>
          <p:cNvPr id="206" name="Shape 206"/>
          <p:cNvSpPr/>
          <p:nvPr/>
        </p:nvSpPr>
        <p:spPr>
          <a:xfrm>
            <a:off x="647473" y="1484112"/>
            <a:ext cx="5888661" cy="242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3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printStars(self,n):</a:t>
            </a:r>
            <a:endParaRPr>
              <a:solidFill>
                <a:srgbClr val="000000"/>
              </a:solidFill>
            </a:endParaRPr>
          </a:p>
          <a:p>
            <a:pPr>
              <a:defRPr sz="2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n == </a:t>
            </a:r>
            <a:r>
              <a:rPr>
                <a:solidFill>
                  <a:srgbClr val="941100"/>
                </a:solidFill>
              </a:rPr>
              <a:t>1</a:t>
            </a:r>
            <a:r>
              <a:t>:</a:t>
            </a:r>
          </a:p>
          <a:p>
            <a:pPr>
              <a:defRPr sz="2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"*"</a:t>
            </a:r>
            <a:r>
              <a:t>,</a:t>
            </a:r>
          </a:p>
          <a:p>
            <a:pPr>
              <a:defRPr sz="2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2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self.printStars(n-</a:t>
            </a:r>
            <a:r>
              <a:rPr>
                <a:solidFill>
                  <a:srgbClr val="941100"/>
                </a:solidFill>
              </a:rPr>
              <a:t>1</a:t>
            </a:r>
            <a:r>
              <a:t>)</a:t>
            </a:r>
          </a:p>
          <a:p>
            <a:pPr>
              <a:defRPr sz="2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“#"</a:t>
            </a:r>
            <a:r>
              <a:t>,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Recursion Zen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57200" y="1271658"/>
            <a:ext cx="8229600" cy="4759328"/>
          </a:xfrm>
          <a:prstGeom prst="rect">
            <a:avLst/>
          </a:prstGeom>
        </p:spPr>
        <p:txBody>
          <a:bodyPr/>
          <a:lstStyle/>
          <a:p>
            <a:pPr/>
            <a:r>
              <a:t>An even simpler, base case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n=0</a:t>
            </a:r>
            <a:r>
              <a:t>:</a:t>
            </a:r>
          </a:p>
          <a:p>
            <a:pPr lvl="1" marL="0" indent="344485">
              <a:lnSpc>
                <a:spcPct val="80000"/>
              </a:lnSpc>
              <a:spcBef>
                <a:spcPts val="600"/>
              </a:spcBef>
              <a:buSzTx/>
              <a:buNone/>
              <a:defRPr b="1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printStars(self,n):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n == </a:t>
            </a:r>
            <a:r>
              <a:rPr>
                <a:solidFill>
                  <a:srgbClr val="941100"/>
                </a:solidFill>
              </a:rPr>
              <a:t>0</a:t>
            </a:r>
            <a:r>
              <a:t>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self.printStars(n-</a:t>
            </a:r>
            <a:r>
              <a:rPr>
                <a:solidFill>
                  <a:srgbClr val="941100"/>
                </a:solidFill>
              </a:rPr>
              <a:t>1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"*"</a:t>
            </a:r>
            <a: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b="1" sz="2600"/>
            </a:pPr>
            <a:r>
              <a:t>Recursion Zen</a:t>
            </a:r>
            <a:r>
              <a:rPr b="0"/>
              <a:t>: The art of identifying the best set of cases for a recursive algorithm and expressing them elegantly.</a:t>
            </a: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>
            <a:lvl1pPr defTabSz="722376">
              <a:defRPr sz="3300"/>
            </a:lvl1pPr>
          </a:lstStyle>
          <a:p>
            <a:pPr/>
            <a:r>
              <a:t>Everything recursive can be done non-recursively</a:t>
            </a:r>
          </a:p>
        </p:txBody>
      </p:sp>
      <p:sp>
        <p:nvSpPr>
          <p:cNvPr id="212" name="Shape 212"/>
          <p:cNvSpPr/>
          <p:nvPr/>
        </p:nvSpPr>
        <p:spPr>
          <a:xfrm>
            <a:off x="644975" y="1160262"/>
            <a:ext cx="6071570" cy="150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9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printStars(self,n):</a:t>
            </a:r>
            <a:endParaRPr>
              <a:solidFill>
                <a:srgbClr val="000000"/>
              </a:solidFill>
            </a:endParaRPr>
          </a:p>
          <a:p>
            <a:pPr>
              <a:defRPr sz="29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for</a:t>
            </a:r>
            <a:r>
              <a:t> i </a:t>
            </a:r>
            <a:r>
              <a:rPr>
                <a:solidFill>
                  <a:srgbClr val="0433FF"/>
                </a:solidFill>
              </a:rPr>
              <a:t>in</a:t>
            </a:r>
            <a:r>
              <a:t> range(n):</a:t>
            </a:r>
          </a:p>
          <a:p>
            <a:pPr>
              <a:defRPr sz="29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"*"</a:t>
            </a:r>
            <a:r>
              <a:t>,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Num" sz="quarter" idx="4294967295"/>
          </p:nvPr>
        </p:nvSpPr>
        <p:spPr>
          <a:xfrm>
            <a:off x="8439784" y="6444296"/>
            <a:ext cx="247014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Recursive power example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Write a method that computes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0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  <a:br/>
            <a:r>
              <a:t>	x</a:t>
            </a:r>
            <a:r>
              <a:rPr baseline="30000"/>
              <a:t>n</a:t>
            </a:r>
            <a:r>
              <a:t> = x * x * x * ... * x  (n times)</a:t>
            </a:r>
          </a:p>
          <a:p>
            <a:pPr>
              <a:spcBef>
                <a:spcPts val="1200"/>
              </a:spcBef>
            </a:pPr>
            <a:r>
              <a:t>An iterative solution:</a:t>
            </a:r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pow(x, n):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product = 1;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i in range(n):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product = product * x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product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Exercise solution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Returns base ^ exponent.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Precondition: exponent &gt;= 0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pow(x, n):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n == 0: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// base case; any number to 0th power is 1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1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// recursive case:  x^n = x * x^(n-1)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x * pow(x, n-1)</a:t>
            </a:r>
            <a:endParaRPr sz="2600"/>
          </a:p>
          <a:p>
            <a:pPr lvl="1" marL="0" indent="344485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Num" sz="quarter" idx="4294967295"/>
          </p:nvPr>
        </p:nvSpPr>
        <p:spPr>
          <a:xfrm>
            <a:off x="8439784" y="6444296"/>
            <a:ext cx="247014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Shape 22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How recursion works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Each call sets up a new instance of all the parameters and the local variables</a:t>
            </a:r>
          </a:p>
          <a:p>
            <a:pPr>
              <a:spcBef>
                <a:spcPts val="600"/>
              </a:spcBef>
              <a:defRPr sz="2800"/>
            </a:pPr>
            <a:r>
              <a:t>When the method completes, control returns to the method that invoked it (which might be another invocation of the same method)</a:t>
            </a:r>
          </a:p>
          <a:p>
            <a:pPr>
              <a:lnSpc>
                <a:spcPct val="70000"/>
              </a:lnSpc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0" indent="344485">
              <a:lnSpc>
                <a:spcPct val="7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pow(4, 3) = 4 * </a:t>
            </a:r>
            <a:r>
              <a:rPr b="1"/>
              <a:t>pow(4, 2)</a:t>
            </a:r>
            <a:endParaRPr sz="2600"/>
          </a:p>
          <a:p>
            <a:pPr lvl="1" marL="0" indent="344485">
              <a:lnSpc>
                <a:spcPct val="7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</a:t>
            </a:r>
            <a:r>
              <a:rPr b="1"/>
              <a:t>pow(4, 1)</a:t>
            </a:r>
            <a:endParaRPr sz="2600"/>
          </a:p>
          <a:p>
            <a:pPr lvl="1" marL="0" indent="344485">
              <a:lnSpc>
                <a:spcPct val="7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4 * </a:t>
            </a:r>
            <a:r>
              <a:rPr b="1"/>
              <a:t>pow(4, 0)</a:t>
            </a:r>
            <a:endParaRPr sz="2600"/>
          </a:p>
          <a:p>
            <a:pPr lvl="1" marL="0" indent="344485">
              <a:lnSpc>
                <a:spcPct val="7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4 * 1</a:t>
            </a:r>
            <a:endParaRPr sz="2600"/>
          </a:p>
          <a:p>
            <a:pPr lvl="1" marL="0" indent="344485">
              <a:lnSpc>
                <a:spcPct val="7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64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What does this method do?</a:t>
            </a:r>
          </a:p>
        </p:txBody>
      </p:sp>
      <p:pic>
        <p:nvPicPr>
          <p:cNvPr id="1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360" y="277813"/>
            <a:ext cx="1431642" cy="2191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825915" y="1560311"/>
            <a:ext cx="6314890" cy="235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printStars(self,n):</a:t>
            </a:r>
            <a:endParaRPr>
              <a:solidFill>
                <a:srgbClr val="000000"/>
              </a:solidFill>
            </a:endParaRPr>
          </a:p>
          <a:p>
            <a:pPr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n == </a:t>
            </a:r>
            <a:r>
              <a:rPr>
                <a:solidFill>
                  <a:srgbClr val="941100"/>
                </a:solidFill>
              </a:rPr>
              <a:t>1</a:t>
            </a:r>
            <a:r>
              <a:t>:</a:t>
            </a:r>
          </a:p>
          <a:p>
            <a:pPr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“*",</a:t>
            </a:r>
          </a:p>
          <a:p>
            <a:pPr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 </a:t>
            </a:r>
            <a:r>
              <a:rPr>
                <a:solidFill>
                  <a:srgbClr val="00B400"/>
                </a:solidFill>
              </a:rPr>
              <a:t>“#”,</a:t>
            </a:r>
          </a:p>
          <a:p>
            <a:pPr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self.printStars(n-</a:t>
            </a:r>
            <a:r>
              <a:rPr>
                <a:solidFill>
                  <a:srgbClr val="941100"/>
                </a:solidFill>
              </a:rPr>
              <a:t>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8439784" y="6444296"/>
            <a:ext cx="247014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387333" y="268909"/>
            <a:ext cx="8768320" cy="838201"/>
          </a:xfrm>
          <a:prstGeom prst="rect">
            <a:avLst/>
          </a:prstGeom>
        </p:spPr>
        <p:txBody>
          <a:bodyPr/>
          <a:lstStyle/>
          <a:p>
            <a:pPr/>
            <a:r>
              <a:t>Infinite recursion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457200" y="1141872"/>
            <a:ext cx="8432122" cy="4759328"/>
          </a:xfrm>
          <a:prstGeom prst="rect">
            <a:avLst/>
          </a:prstGeom>
        </p:spPr>
        <p:txBody>
          <a:bodyPr/>
          <a:lstStyle/>
          <a:p>
            <a:pPr/>
            <a:r>
              <a:t>A method with a missing or badly written base case can causes </a:t>
            </a:r>
            <a:r>
              <a:rPr b="1"/>
              <a:t>infinite recursion</a:t>
            </a:r>
            <a:endParaRPr b="1"/>
          </a:p>
          <a:p>
            <a:pPr>
              <a:lnSpc>
                <a:spcPct val="80000"/>
              </a:lnSpc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int pow(int x, int y)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x * pow(x, y - 1);  // Oops! No base case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pow(4, 3</a:t>
            </a:r>
            <a:r>
              <a:rPr b="0"/>
              <a:t>) = 4 * </a:t>
            </a:r>
            <a:r>
              <a:t>pow(4, 2)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</a:t>
            </a:r>
            <a:r>
              <a:rPr b="1"/>
              <a:t>pow(4, 1)</a:t>
            </a:r>
            <a:endParaRPr b="1"/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4 * </a:t>
            </a:r>
            <a:r>
              <a:rPr b="1"/>
              <a:t>pow(4, 0)</a:t>
            </a:r>
            <a:endParaRPr b="1"/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4 * 4 * pow(4, -1)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4 * 4 * 4 * 4 * 4 * pow(4, -2)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i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= ... crashes: Stack Overflow Error!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57199" y="1295400"/>
            <a:ext cx="8516175" cy="475932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800"/>
            </a:pPr>
            <a:r>
              <a:t>recursion</a:t>
            </a:r>
            <a:r>
              <a:rPr b="0"/>
              <a:t>: The definition of an operation in terms of itself.</a:t>
            </a: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Solving a problem using recursion depends on solving</a:t>
            </a:r>
            <a:br/>
            <a:r>
              <a:t>smaller occurrences of the same problem.</a:t>
            </a:r>
            <a:endParaRPr sz="2600"/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400"/>
            </a:pPr>
          </a:p>
          <a:p>
            <a:pPr>
              <a:spcBef>
                <a:spcPts val="600"/>
              </a:spcBef>
              <a:defRPr b="1" sz="2800"/>
            </a:pPr>
            <a:r>
              <a:t>recursive programming</a:t>
            </a:r>
            <a:r>
              <a:rPr b="0"/>
              <a:t>: Writing methods that call themselves</a:t>
            </a: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directly or indirectly</a:t>
            </a:r>
            <a:endParaRPr sz="26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An equally powerful substitute for </a:t>
            </a:r>
            <a:r>
              <a:rPr i="1"/>
              <a:t>iteration</a:t>
            </a:r>
            <a:r>
              <a:t> (loops)</a:t>
            </a:r>
            <a:endParaRPr sz="26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But sometimes much more suitable for the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Definition of recursion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	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recursion: n.      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		See recursion.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Recursive Acronyms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98034" y="6482076"/>
            <a:ext cx="282149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http://search.dilbert.com/comic/Ttp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  <a:r>
              <a:t>Dilbert:</a:t>
            </a:r>
            <a:r>
              <a:rPr b="0"/>
              <a:t> Wally, would you like to be on my TTP project? </a:t>
            </a:r>
          </a:p>
          <a:p>
            <a:pPr marL="0" indent="0">
              <a:spcBef>
                <a:spcPts val="500"/>
              </a:spcBef>
              <a:buSzTx/>
              <a:buNone/>
              <a:defRPr b="1" sz="2400"/>
            </a:pPr>
            <a:r>
              <a:t>Wally:</a:t>
            </a:r>
            <a:r>
              <a:rPr b="0"/>
              <a:t> What does "TTP" stand for? </a:t>
            </a:r>
          </a:p>
          <a:p>
            <a:pPr marL="0" indent="0">
              <a:spcBef>
                <a:spcPts val="500"/>
              </a:spcBef>
              <a:buSzTx/>
              <a:buNone/>
              <a:defRPr b="1" sz="2400"/>
            </a:pPr>
            <a:r>
              <a:t>Dilbert:</a:t>
            </a:r>
            <a:r>
              <a:rPr b="0"/>
              <a:t> It's short for </a:t>
            </a:r>
            <a:r>
              <a:t>T</a:t>
            </a:r>
            <a:r>
              <a:rPr b="0"/>
              <a:t>he </a:t>
            </a:r>
            <a:r>
              <a:t>T</a:t>
            </a:r>
            <a:r>
              <a:rPr b="0"/>
              <a:t>TP </a:t>
            </a:r>
            <a:r>
              <a:t>P</a:t>
            </a:r>
            <a:r>
              <a:rPr b="0"/>
              <a:t>roject. I named it myself.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—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Dilbert, May 18,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1994</a:t>
            </a:r>
            <a:endParaRPr i="1"/>
          </a:p>
          <a:p>
            <a:pPr marL="0" indent="0">
              <a:buSzTx/>
              <a:buNone/>
              <a:defRPr i="1" sz="2400"/>
            </a:pP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GNU — GNU's Not Unix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KDE — KDE Desktop Environment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PHP - PHP: Hypertext Preprocessor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PNG — PNG's Not GIF (officially "Portable Network Graphics")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RPM — RPM Package Manager (originally "Red Hat Package Manager")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Why learn recursion?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different way of thinking about problems</a:t>
            </a:r>
          </a:p>
          <a:p>
            <a:pPr/>
            <a:r>
              <a:t>Can solve some problems better than iteration</a:t>
            </a:r>
          </a:p>
          <a:p>
            <a:pPr/>
            <a:r>
              <a:t>Leads to elegant, simple, concise code (when used well)</a:t>
            </a:r>
          </a:p>
          <a:p>
            <a:pPr/>
            <a:r>
              <a:t>Some programming languages ("functional" languages such as Scheme, ML, and Haskell) use recursion exclusively (no loops)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77360" y="1295400"/>
            <a:ext cx="8229601" cy="475932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(To a student in the front row)</a:t>
            </a:r>
            <a:br/>
            <a:r>
              <a:t>How many students are directly behind you?</a:t>
            </a:r>
            <a:endParaRPr sz="24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We all have poor vision, and can</a:t>
            </a:r>
            <a:br/>
            <a:r>
              <a:t>only see the people right next to us.</a:t>
            </a:r>
            <a:br/>
            <a:r>
              <a:t>So you can't just look back and count.</a:t>
            </a:r>
            <a:endParaRPr sz="2600"/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700"/>
            </a:pP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But you are allowed to ask</a:t>
            </a:r>
            <a:br/>
            <a:r>
              <a:t>questions of the person behind you.</a:t>
            </a:r>
            <a:endParaRPr sz="2600"/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How can we solve this problem?</a:t>
            </a:r>
            <a:br/>
            <a:r>
              <a:t>(</a:t>
            </a:r>
            <a:r>
              <a:rPr i="1"/>
              <a:t>recursively </a:t>
            </a:r>
            <a:r>
              <a:t>)</a:t>
            </a:r>
          </a:p>
        </p:txBody>
      </p:sp>
      <p:pic>
        <p:nvPicPr>
          <p:cNvPr id="156" name="image2.png" descr="behindme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3569" y="2844800"/>
            <a:ext cx="3162302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The idea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Recursion is all about breaking a big problem into smaller occurrences of that same problem.</a:t>
            </a:r>
          </a:p>
          <a:p>
            <a:pPr lvl="1" marL="0" indent="344485">
              <a:spcBef>
                <a:spcPts val="600"/>
              </a:spcBef>
              <a:buSzTx/>
              <a:buNone/>
              <a:defRPr sz="700"/>
            </a:pP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Each person can solve a small part of the problem.</a:t>
            </a:r>
            <a:endParaRPr sz="2600"/>
          </a:p>
          <a:p>
            <a:pPr lvl="2" marL="1022350" indent="-350837">
              <a:spcBef>
                <a:spcPts val="400"/>
              </a:spcBef>
              <a:defRPr sz="2000"/>
            </a:pPr>
            <a:r>
              <a:t>What is a small version of the problem that would be easy to answer?</a:t>
            </a:r>
            <a:endParaRPr sz="2200"/>
          </a:p>
          <a:p>
            <a:pPr lvl="2" marL="1022350" indent="-350837">
              <a:spcBef>
                <a:spcPts val="400"/>
              </a:spcBef>
              <a:defRPr sz="2000"/>
            </a:pPr>
            <a:r>
              <a:t>What information from </a:t>
            </a:r>
            <a:endParaRPr sz="2200"/>
          </a:p>
          <a:p>
            <a:pPr lvl="2" marL="0" indent="671510">
              <a:spcBef>
                <a:spcPts val="400"/>
              </a:spcBef>
              <a:buSzTx/>
              <a:buNone/>
              <a:defRPr sz="2000"/>
            </a:pPr>
            <a:r>
              <a:t>	a neighbor might help </a:t>
            </a:r>
            <a:endParaRPr sz="2200"/>
          </a:p>
          <a:p>
            <a:pPr lvl="2" marL="0" indent="671510">
              <a:spcBef>
                <a:spcPts val="400"/>
              </a:spcBef>
              <a:buSzTx/>
              <a:buNone/>
              <a:defRPr sz="2000"/>
            </a:pPr>
            <a:r>
              <a:t>	you?</a:t>
            </a:r>
          </a:p>
        </p:txBody>
      </p:sp>
      <p:pic>
        <p:nvPicPr>
          <p:cNvPr id="160" name="image3.png" descr="behindme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326"/>
          <a:stretch>
            <a:fillRect/>
          </a:stretch>
        </p:blipFill>
        <p:spPr>
          <a:xfrm>
            <a:off x="4279932" y="3514725"/>
            <a:ext cx="4808540" cy="3349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Recursive algorithm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Number of people behind me:</a:t>
            </a: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If there is someone behind me,</a:t>
            </a:r>
            <a:br/>
            <a:r>
              <a:t>ask him/her how many people are behind him/her.</a:t>
            </a:r>
            <a:endParaRPr sz="2600"/>
          </a:p>
          <a:p>
            <a:pPr lvl="2" marL="1022350" indent="-350837">
              <a:spcBef>
                <a:spcPts val="400"/>
              </a:spcBef>
              <a:defRPr sz="2000"/>
            </a:pPr>
            <a:r>
              <a:t>When they respond with a value </a:t>
            </a:r>
            <a:r>
              <a:rPr b="1"/>
              <a:t>N</a:t>
            </a:r>
            <a:r>
              <a:t>, then I will answer </a:t>
            </a:r>
            <a:r>
              <a:rPr b="1"/>
              <a:t>N + 1</a:t>
            </a:r>
            <a:r>
              <a:t>.</a:t>
            </a:r>
            <a:endParaRPr sz="2200"/>
          </a:p>
          <a:p>
            <a:pPr lvl="2" marL="0" indent="671510">
              <a:spcBef>
                <a:spcPts val="500"/>
              </a:spcBef>
              <a:buSzTx/>
              <a:buNone/>
              <a:defRPr sz="700"/>
            </a:pPr>
          </a:p>
          <a:p>
            <a:pPr lvl="1" marL="669925" indent="-325438">
              <a:spcBef>
                <a:spcPts val="500"/>
              </a:spcBef>
              <a:buClr>
                <a:schemeClr val="accent2"/>
              </a:buClr>
              <a:defRPr sz="2400"/>
            </a:pPr>
            <a:r>
              <a:t>If there is nobody behind me, I will answer </a:t>
            </a:r>
            <a:r>
              <a:rPr b="1"/>
              <a:t>0</a:t>
            </a:r>
            <a:r>
              <a:t>.</a:t>
            </a:r>
          </a:p>
        </p:txBody>
      </p:sp>
      <p:pic>
        <p:nvPicPr>
          <p:cNvPr id="164" name="image4.png" descr="behindme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657"/>
          <a:stretch>
            <a:fillRect/>
          </a:stretch>
        </p:blipFill>
        <p:spPr>
          <a:xfrm>
            <a:off x="4038600" y="3590924"/>
            <a:ext cx="4725988" cy="327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