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333333"/>
        </a:fontRef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DCA"/>
          </a:solidFill>
        </a:fill>
      </a:tcStyle>
    </a:wholeTbl>
    <a:band2H>
      <a:tcTxStyle/>
      <a:tcStyle>
        <a:tcBdr/>
        <a:fill>
          <a:solidFill>
            <a:srgbClr val="FFEF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33333"/>
        </a:fontRef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DCA"/>
          </a:solidFill>
        </a:fill>
      </a:tcStyle>
    </a:wholeTbl>
    <a:band2H>
      <a:tcTxStyle/>
      <a:tcStyle>
        <a:tcBdr/>
        <a:fill>
          <a:solidFill>
            <a:srgbClr val="FFEF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33333"/>
        </a:fontRef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E2E2"/>
          </a:solidFill>
        </a:fill>
      </a:tcStyle>
    </a:wholeTbl>
    <a:band2H>
      <a:tcTxStyle/>
      <a:tcStyle>
        <a:tcBdr/>
        <a:fill>
          <a:solidFill>
            <a:srgbClr val="F4F1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33333"/>
        </a:fontRef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6CCCA"/>
          </a:solidFill>
        </a:fill>
      </a:tcStyle>
    </a:wholeTbl>
    <a:band2H>
      <a:tcTxStyle/>
      <a:tcStyle>
        <a:tcBdr/>
        <a:fill>
          <a:solidFill>
            <a:srgbClr val="F3E7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33333"/>
        </a:fontRef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33333"/>
        </a:fontRef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333333"/>
        </a:fontRef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609598" y="1219199"/>
            <a:ext cx="7924803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1981200" y="3962400"/>
            <a:ext cx="65119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r>
              <a:t>Title Text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2800"/>
            </a:lvl1pPr>
            <a:lvl2pPr marL="694958" indent="-350471">
              <a:spcBef>
                <a:spcPts val="600"/>
              </a:spcBef>
              <a:buClrTx/>
              <a:buFontTx/>
              <a:defRPr sz="2800"/>
            </a:lvl2pPr>
            <a:lvl3pPr marL="1118033" indent="-446521">
              <a:spcBef>
                <a:spcPts val="600"/>
              </a:spcBef>
              <a:buClrTx/>
              <a:buFontTx/>
              <a:defRPr sz="2800"/>
            </a:lvl3pPr>
            <a:lvl4pPr marL="1466213" indent="-442278">
              <a:spcBef>
                <a:spcPts val="600"/>
              </a:spcBef>
              <a:buClrTx/>
              <a:buFontTx/>
              <a:defRPr sz="2800"/>
            </a:lvl4pPr>
            <a:lvl5pPr marL="1817053" indent="-475613">
              <a:spcBef>
                <a:spcPts val="600"/>
              </a:spcBef>
              <a:buClrTx/>
              <a:buFont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6629400" y="277813"/>
            <a:ext cx="2057400" cy="577691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457200" y="277813"/>
            <a:ext cx="6019800" cy="57769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xfrm>
            <a:off x="8211188" y="6449065"/>
            <a:ext cx="247012" cy="2565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8211188" y="6449065"/>
            <a:ext cx="247012" cy="2565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/>
          <a:lstStyle>
            <a:lvl1pPr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000"/>
            </a:lvl1pPr>
            <a:lvl2pPr marL="0" indent="0">
              <a:spcBef>
                <a:spcPts val="400"/>
              </a:spcBef>
              <a:buClrTx/>
              <a:buSzTx/>
              <a:buFontTx/>
              <a:buNone/>
              <a:defRPr sz="2000"/>
            </a:lvl2pPr>
            <a:lvl3pPr marL="0" indent="0">
              <a:spcBef>
                <a:spcPts val="400"/>
              </a:spcBef>
              <a:buClrTx/>
              <a:buSzTx/>
              <a:buFontTx/>
              <a:buNone/>
              <a:defRPr sz="2000"/>
            </a:lvl3pPr>
            <a:lvl4pPr marL="0" indent="0">
              <a:spcBef>
                <a:spcPts val="400"/>
              </a:spcBef>
              <a:buClrTx/>
              <a:buSzTx/>
              <a:buFontTx/>
              <a:buNone/>
              <a:defRPr sz="2000"/>
            </a:lvl4pPr>
            <a:lvl5pPr marL="0" indent="0">
              <a:spcBef>
                <a:spcPts val="400"/>
              </a:spcBef>
              <a:buClrTx/>
              <a:buSzTx/>
              <a:buFont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4038600" cy="453072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24164" indent="-379677">
              <a:spcBef>
                <a:spcPts val="600"/>
              </a:spcBef>
              <a:defRPr sz="2800"/>
            </a:lvl2pPr>
            <a:lvl3pPr marL="1162685" indent="-491173">
              <a:spcBef>
                <a:spcPts val="600"/>
              </a:spcBef>
              <a:defRPr sz="2800"/>
            </a:lvl3pPr>
            <a:lvl4pPr marL="1515357" indent="-491420">
              <a:spcBef>
                <a:spcPts val="600"/>
              </a:spcBef>
              <a:defRPr sz="2800"/>
            </a:lvl4pPr>
            <a:lvl5pPr marL="1869899" indent="-528459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3"/>
          </p:nvPr>
        </p:nvSpPr>
        <p:spPr>
          <a:xfrm>
            <a:off x="4645025" y="1535111"/>
            <a:ext cx="4041775" cy="639766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6416" indent="-371928">
              <a:defRPr sz="3200"/>
            </a:lvl2pPr>
            <a:lvl3pPr marL="1139294" indent="-467782">
              <a:defRPr sz="3200"/>
            </a:lvl3pPr>
            <a:lvl4pPr marL="1529395" indent="-505460">
              <a:defRPr sz="3200"/>
            </a:lvl4pPr>
            <a:lvl5pPr marL="1884996" indent="-5435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7" name="Shape 87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80998" y="228599"/>
            <a:ext cx="8229603" cy="609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457200" y="6172200"/>
            <a:ext cx="822960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759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8439788" y="6444301"/>
            <a:ext cx="247012" cy="2565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b">
            <a:spAutoFit/>
          </a:bodyPr>
          <a:lstStyle>
            <a:lvl1pPr algn="r">
              <a:defRPr sz="1200"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65000"/>
        <a:buFont typeface="Wingdings"/>
        <a:buChar char="■"/>
        <a:tabLst/>
        <a:defRPr sz="30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1pPr>
      <a:lvl2pPr marL="719992" marR="0" indent="-37550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60000"/>
        <a:buFont typeface="Wingdings"/>
        <a:buChar char="❑"/>
        <a:tabLst/>
        <a:defRPr sz="30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2pPr>
      <a:lvl3pPr marL="1149926" marR="0" indent="-47841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65000"/>
        <a:buFont typeface="Wingdings"/>
        <a:buChar char="■"/>
        <a:tabLst/>
        <a:defRPr sz="30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3pPr>
      <a:lvl4pPr marL="1497804" marR="0" indent="-4738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0000"/>
        <a:buFont typeface="Wingdings"/>
        <a:buChar char="❑"/>
        <a:tabLst/>
        <a:defRPr sz="30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4pPr>
      <a:lvl5pPr marL="18510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sz="30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5pPr>
      <a:lvl6pPr marL="23082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sz="30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6pPr>
      <a:lvl7pPr marL="27654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sz="30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7pPr>
      <a:lvl8pPr marL="32226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sz="30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8pPr>
      <a:lvl9pPr marL="36798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sz="30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Binary Search</a:t>
            </a:r>
          </a:p>
        </p:txBody>
      </p:sp>
      <p:pic>
        <p:nvPicPr>
          <p:cNvPr id="13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01125" y="1286676"/>
            <a:ext cx="1633278" cy="24999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sldNum" sz="quarter" idx="4294967295"/>
          </p:nvPr>
        </p:nvSpPr>
        <p:spPr>
          <a:xfrm>
            <a:off x="8439784" y="6444296"/>
            <a:ext cx="247012" cy="2565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r>
              <a:t>Recursive Algorithms</a:t>
            </a:r>
          </a:p>
        </p:txBody>
      </p:sp>
      <p:sp>
        <p:nvSpPr>
          <p:cNvPr id="196" name="Shape 196"/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83058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buSzTx/>
              <a:buNone/>
              <a:defRPr sz="2000"/>
            </a:pPr>
            <a:r>
              <a:t>	</a:t>
            </a:r>
            <a:r>
              <a:rPr sz="2200" u="sng"/>
              <a:t>Example</a:t>
            </a:r>
            <a:r>
              <a:rPr sz="2200"/>
              <a:t>: Tower of Hanoi, move all disks to third peg without ever placing a larger disk on a smaller one.</a:t>
            </a:r>
          </a:p>
          <a:p>
            <a:pPr>
              <a:buSzTx/>
              <a:buNone/>
              <a:defRPr sz="2200"/>
            </a:pPr>
            <a:endParaRPr sz="2200"/>
          </a:p>
          <a:p>
            <a:pPr>
              <a:buSzTx/>
              <a:buNone/>
              <a:defRPr sz="2200"/>
            </a:pPr>
            <a:endParaRPr sz="2200"/>
          </a:p>
          <a:p>
            <a:pPr>
              <a:buSzTx/>
              <a:buNone/>
              <a:defRPr sz="2200"/>
            </a:pPr>
            <a:endParaRPr sz="2200"/>
          </a:p>
          <a:p>
            <a:pPr>
              <a:buSzTx/>
              <a:buNone/>
              <a:defRPr sz="2200"/>
            </a:pPr>
            <a:endParaRPr sz="2200"/>
          </a:p>
          <a:p>
            <a:pPr>
              <a:buSzTx/>
              <a:buNone/>
              <a:defRPr sz="2200"/>
            </a:pPr>
            <a:endParaRPr sz="2200"/>
          </a:p>
          <a:p>
            <a:pPr>
              <a:buSzTx/>
              <a:buNone/>
              <a:defRPr sz="2200"/>
            </a:pPr>
            <a:endParaRPr sz="2200"/>
          </a:p>
          <a:p>
            <a:pPr>
              <a:spcBef>
                <a:spcPts val="500"/>
              </a:spcBef>
              <a:buSzTx/>
              <a:buNone/>
              <a:defRPr sz="2200"/>
            </a:pPr>
            <a:r>
              <a:t>				</a:t>
            </a:r>
          </a:p>
        </p:txBody>
      </p:sp>
      <p:sp>
        <p:nvSpPr>
          <p:cNvPr id="197" name="Shape 197"/>
          <p:cNvSpPr/>
          <p:nvPr/>
        </p:nvSpPr>
        <p:spPr>
          <a:xfrm>
            <a:off x="5943600" y="3886200"/>
            <a:ext cx="1752600" cy="228600"/>
          </a:xfrm>
          <a:prstGeom prst="rect">
            <a:avLst/>
          </a:prstGeom>
          <a:solidFill>
            <a:schemeClr val="accent1"/>
          </a:solidFill>
          <a:ln>
            <a:solidFill>
              <a:srgbClr val="333333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201" name="Group 201"/>
          <p:cNvGrpSpPr/>
          <p:nvPr/>
        </p:nvGrpSpPr>
        <p:grpSpPr>
          <a:xfrm>
            <a:off x="3809997" y="3276597"/>
            <a:ext cx="1447805" cy="838204"/>
            <a:chOff x="0" y="0"/>
            <a:chExt cx="1447804" cy="838203"/>
          </a:xfrm>
        </p:grpSpPr>
        <p:sp>
          <p:nvSpPr>
            <p:cNvPr id="198" name="Shape 198"/>
            <p:cNvSpPr/>
            <p:nvPr/>
          </p:nvSpPr>
          <p:spPr>
            <a:xfrm flipV="1">
              <a:off x="-1" y="-1"/>
              <a:ext cx="533403" cy="838204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 flipH="1" flipV="1">
              <a:off x="914401" y="-1"/>
              <a:ext cx="533403" cy="838204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533400" y="-1"/>
              <a:ext cx="381002" cy="2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02" name="Shape 202"/>
          <p:cNvSpPr/>
          <p:nvPr/>
        </p:nvSpPr>
        <p:spPr>
          <a:xfrm>
            <a:off x="2057400" y="2590800"/>
            <a:ext cx="228600" cy="152400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3581400" y="4114800"/>
            <a:ext cx="1828802" cy="0"/>
          </a:xfrm>
          <a:prstGeom prst="line">
            <a:avLst/>
          </a:prstGeom>
          <a:ln>
            <a:solidFill>
              <a:srgbClr val="33333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4419600" y="2590800"/>
            <a:ext cx="228600" cy="68580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6705600" y="2590800"/>
            <a:ext cx="228600" cy="129540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1219200" y="4114800"/>
            <a:ext cx="1828802" cy="0"/>
          </a:xfrm>
          <a:prstGeom prst="line">
            <a:avLst/>
          </a:prstGeom>
          <a:ln>
            <a:solidFill>
              <a:srgbClr val="33333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sldNum" sz="quarter" idx="4294967295"/>
          </p:nvPr>
        </p:nvSpPr>
        <p:spPr>
          <a:xfrm>
            <a:off x="8439784" y="6444296"/>
            <a:ext cx="247012" cy="2565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r>
              <a:t>Recursive Algorithms</a:t>
            </a:r>
          </a:p>
        </p:txBody>
      </p:sp>
      <p:sp>
        <p:nvSpPr>
          <p:cNvPr id="210" name="Shape 210"/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83058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buSzTx/>
              <a:buNone/>
              <a:defRPr sz="2000"/>
            </a:pPr>
            <a:r>
              <a:t>	</a:t>
            </a:r>
            <a:r>
              <a:rPr sz="2200" u="sng"/>
              <a:t>Example</a:t>
            </a:r>
            <a:r>
              <a:rPr sz="2200"/>
              <a:t>: Tower of Hanoi, move all disks to third peg without ever placing a larger disk on a smaller one.</a:t>
            </a:r>
          </a:p>
          <a:p>
            <a:pPr>
              <a:buSzTx/>
              <a:buNone/>
              <a:defRPr sz="2200"/>
            </a:pPr>
            <a:endParaRPr sz="2200"/>
          </a:p>
          <a:p>
            <a:pPr>
              <a:buSzTx/>
              <a:buNone/>
              <a:defRPr sz="2200"/>
            </a:pPr>
            <a:endParaRPr sz="2200"/>
          </a:p>
          <a:p>
            <a:pPr>
              <a:buSzTx/>
              <a:buNone/>
              <a:defRPr sz="2200"/>
            </a:pPr>
            <a:endParaRPr sz="2200"/>
          </a:p>
          <a:p>
            <a:pPr>
              <a:buSzTx/>
              <a:buNone/>
              <a:defRPr sz="2200"/>
            </a:pPr>
            <a:endParaRPr sz="2200"/>
          </a:p>
          <a:p>
            <a:pPr>
              <a:buSzTx/>
              <a:buNone/>
              <a:defRPr sz="2200"/>
            </a:pPr>
            <a:endParaRPr sz="2200"/>
          </a:p>
          <a:p>
            <a:pPr>
              <a:buSzTx/>
              <a:buNone/>
              <a:defRPr sz="2200"/>
            </a:pPr>
            <a:endParaRPr sz="2200"/>
          </a:p>
          <a:p>
            <a:pPr>
              <a:spcBef>
                <a:spcPts val="500"/>
              </a:spcBef>
              <a:buSzTx/>
              <a:buNone/>
              <a:defRPr sz="2200"/>
            </a:pPr>
            <a:r>
              <a:t>			</a:t>
            </a:r>
          </a:p>
          <a:p>
            <a:pPr>
              <a:spcBef>
                <a:spcPts val="500"/>
              </a:spcBef>
              <a:buSzTx/>
              <a:buNone/>
              <a:defRPr sz="2200"/>
            </a:pPr>
            <a:r>
              <a:t>                              </a:t>
            </a:r>
          </a:p>
        </p:txBody>
      </p:sp>
      <p:sp>
        <p:nvSpPr>
          <p:cNvPr id="211" name="Shape 211"/>
          <p:cNvSpPr/>
          <p:nvPr/>
        </p:nvSpPr>
        <p:spPr>
          <a:xfrm>
            <a:off x="5943600" y="3886200"/>
            <a:ext cx="1752600" cy="228600"/>
          </a:xfrm>
          <a:prstGeom prst="rect">
            <a:avLst/>
          </a:prstGeom>
          <a:solidFill>
            <a:schemeClr val="accent1"/>
          </a:solidFill>
          <a:ln>
            <a:solidFill>
              <a:srgbClr val="333333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215" name="Group 215"/>
          <p:cNvGrpSpPr/>
          <p:nvPr/>
        </p:nvGrpSpPr>
        <p:grpSpPr>
          <a:xfrm>
            <a:off x="6095997" y="3047998"/>
            <a:ext cx="1447805" cy="838204"/>
            <a:chOff x="0" y="0"/>
            <a:chExt cx="1447804" cy="838203"/>
          </a:xfrm>
        </p:grpSpPr>
        <p:sp>
          <p:nvSpPr>
            <p:cNvPr id="212" name="Shape 212"/>
            <p:cNvSpPr/>
            <p:nvPr/>
          </p:nvSpPr>
          <p:spPr>
            <a:xfrm flipV="1">
              <a:off x="-1" y="-1"/>
              <a:ext cx="533403" cy="838204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 flipH="1" flipV="1">
              <a:off x="914401" y="-1"/>
              <a:ext cx="533403" cy="838204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533400" y="-1"/>
              <a:ext cx="381002" cy="2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16" name="Shape 216"/>
          <p:cNvSpPr/>
          <p:nvPr/>
        </p:nvSpPr>
        <p:spPr>
          <a:xfrm>
            <a:off x="2057400" y="2590800"/>
            <a:ext cx="228600" cy="152400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3581400" y="4114800"/>
            <a:ext cx="1828802" cy="0"/>
          </a:xfrm>
          <a:prstGeom prst="line">
            <a:avLst/>
          </a:prstGeom>
          <a:ln>
            <a:solidFill>
              <a:srgbClr val="33333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4419600" y="2590800"/>
            <a:ext cx="228600" cy="152400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6705600" y="2590800"/>
            <a:ext cx="2286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1219200" y="4114800"/>
            <a:ext cx="1828802" cy="0"/>
          </a:xfrm>
          <a:prstGeom prst="line">
            <a:avLst/>
          </a:prstGeom>
          <a:ln>
            <a:solidFill>
              <a:srgbClr val="33333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491095" y="5114187"/>
            <a:ext cx="7999878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 Let's go play with it at: http://www.mathsisfun.com/games/towerofhanoi.html   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r>
              <a:t>Fractals – the Koch curve</a:t>
            </a:r>
          </a:p>
        </p:txBody>
      </p:sp>
      <p:pic>
        <p:nvPicPr>
          <p:cNvPr id="224" name="image1.gif" descr="Von_Koch_curve.gi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034260"/>
            <a:ext cx="8229600" cy="47593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r>
              <a:t>Simpler example: cCurve</a:t>
            </a:r>
          </a:p>
        </p:txBody>
      </p:sp>
      <p:grpSp>
        <p:nvGrpSpPr>
          <p:cNvPr id="229" name="Group 229"/>
          <p:cNvGrpSpPr/>
          <p:nvPr/>
        </p:nvGrpSpPr>
        <p:grpSpPr>
          <a:xfrm>
            <a:off x="1504720" y="2139875"/>
            <a:ext cx="731661" cy="372761"/>
            <a:chOff x="-1" y="0"/>
            <a:chExt cx="731660" cy="372760"/>
          </a:xfrm>
        </p:grpSpPr>
        <p:sp>
          <p:nvSpPr>
            <p:cNvPr id="227" name="Shape 227"/>
            <p:cNvSpPr/>
            <p:nvPr/>
          </p:nvSpPr>
          <p:spPr>
            <a:xfrm>
              <a:off x="-2" y="-1"/>
              <a:ext cx="358929" cy="372761"/>
            </a:xfrm>
            <a:prstGeom prst="line">
              <a:avLst/>
            </a:prstGeom>
            <a:solidFill>
              <a:schemeClr val="accent1"/>
            </a:solidFill>
            <a:ln w="38100" cap="flat">
              <a:solidFill>
                <a:srgbClr val="33333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 flipV="1">
              <a:off x="358925" y="-1"/>
              <a:ext cx="372735" cy="372762"/>
            </a:xfrm>
            <a:prstGeom prst="line">
              <a:avLst/>
            </a:prstGeom>
            <a:solidFill>
              <a:schemeClr val="accent1"/>
            </a:solidFill>
            <a:ln w="38100" cap="flat">
              <a:solidFill>
                <a:srgbClr val="33333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30" name="Shape 230"/>
          <p:cNvSpPr/>
          <p:nvPr/>
        </p:nvSpPr>
        <p:spPr>
          <a:xfrm>
            <a:off x="1504721" y="1642870"/>
            <a:ext cx="731662" cy="13806"/>
          </a:xfrm>
          <a:prstGeom prst="line">
            <a:avLst/>
          </a:prstGeom>
          <a:solidFill>
            <a:schemeClr val="accent1"/>
          </a:solidFill>
          <a:ln w="38100">
            <a:solidFill>
              <a:srgbClr val="33333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33" name="Group 233"/>
          <p:cNvGrpSpPr/>
          <p:nvPr/>
        </p:nvGrpSpPr>
        <p:grpSpPr>
          <a:xfrm>
            <a:off x="1373800" y="2948070"/>
            <a:ext cx="532414" cy="517448"/>
            <a:chOff x="0" y="-1"/>
            <a:chExt cx="532413" cy="517447"/>
          </a:xfrm>
        </p:grpSpPr>
        <p:sp>
          <p:nvSpPr>
            <p:cNvPr id="231" name="Shape 231"/>
            <p:cNvSpPr/>
            <p:nvPr/>
          </p:nvSpPr>
          <p:spPr>
            <a:xfrm>
              <a:off x="-1" y="-2"/>
              <a:ext cx="5503" cy="517447"/>
            </a:xfrm>
            <a:prstGeom prst="line">
              <a:avLst/>
            </a:prstGeom>
            <a:solidFill>
              <a:schemeClr val="accent1"/>
            </a:solidFill>
            <a:ln w="38100" cap="flat">
              <a:solidFill>
                <a:srgbClr val="33333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 flipV="1">
              <a:off x="5499" y="501864"/>
              <a:ext cx="526914" cy="15583"/>
            </a:xfrm>
            <a:prstGeom prst="line">
              <a:avLst/>
            </a:prstGeom>
            <a:solidFill>
              <a:schemeClr val="accent1"/>
            </a:solidFill>
            <a:ln w="38100" cap="flat">
              <a:solidFill>
                <a:srgbClr val="33333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36" name="Group 236"/>
          <p:cNvGrpSpPr/>
          <p:nvPr/>
        </p:nvGrpSpPr>
        <p:grpSpPr>
          <a:xfrm>
            <a:off x="1905549" y="2948607"/>
            <a:ext cx="532414" cy="517446"/>
            <a:chOff x="0" y="0"/>
            <a:chExt cx="532413" cy="517444"/>
          </a:xfrm>
        </p:grpSpPr>
        <p:sp>
          <p:nvSpPr>
            <p:cNvPr id="234" name="Shape 234"/>
            <p:cNvSpPr/>
            <p:nvPr/>
          </p:nvSpPr>
          <p:spPr>
            <a:xfrm flipH="1">
              <a:off x="526910" y="0"/>
              <a:ext cx="5504" cy="517444"/>
            </a:xfrm>
            <a:prstGeom prst="line">
              <a:avLst/>
            </a:prstGeom>
            <a:solidFill>
              <a:schemeClr val="accent1"/>
            </a:solidFill>
            <a:ln w="38100" cap="flat">
              <a:solidFill>
                <a:srgbClr val="33333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 flipH="1" flipV="1">
              <a:off x="0" y="501861"/>
              <a:ext cx="526913" cy="15584"/>
            </a:xfrm>
            <a:prstGeom prst="line">
              <a:avLst/>
            </a:prstGeom>
            <a:solidFill>
              <a:schemeClr val="accent1"/>
            </a:solidFill>
            <a:ln w="38100" cap="flat">
              <a:solidFill>
                <a:srgbClr val="33333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43" name="Group 243"/>
          <p:cNvGrpSpPr/>
          <p:nvPr/>
        </p:nvGrpSpPr>
        <p:grpSpPr>
          <a:xfrm>
            <a:off x="880224" y="4304853"/>
            <a:ext cx="1126529" cy="1101151"/>
            <a:chOff x="-1" y="0"/>
            <a:chExt cx="1126528" cy="1101149"/>
          </a:xfrm>
        </p:grpSpPr>
        <p:grpSp>
          <p:nvGrpSpPr>
            <p:cNvPr id="239" name="Group 239"/>
            <p:cNvGrpSpPr/>
            <p:nvPr/>
          </p:nvGrpSpPr>
          <p:grpSpPr>
            <a:xfrm>
              <a:off x="-2" y="-1"/>
              <a:ext cx="395723" cy="730180"/>
              <a:chOff x="0" y="0"/>
              <a:chExt cx="395721" cy="730178"/>
            </a:xfrm>
          </p:grpSpPr>
          <p:sp>
            <p:nvSpPr>
              <p:cNvPr id="237" name="Shape 237"/>
              <p:cNvSpPr/>
              <p:nvPr/>
            </p:nvSpPr>
            <p:spPr>
              <a:xfrm flipH="1">
                <a:off x="1" y="-1"/>
                <a:ext cx="349166" cy="381920"/>
              </a:xfrm>
              <a:prstGeom prst="line">
                <a:avLst/>
              </a:prstGeom>
              <a:solidFill>
                <a:schemeClr val="accent1"/>
              </a:solidFill>
              <a:ln w="38100" cap="flat">
                <a:solidFill>
                  <a:srgbClr val="33333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-1" y="381917"/>
                <a:ext cx="395723" cy="348262"/>
              </a:xfrm>
              <a:prstGeom prst="line">
                <a:avLst/>
              </a:prstGeom>
              <a:solidFill>
                <a:schemeClr val="accent1"/>
              </a:solidFill>
              <a:ln w="38100" cap="flat">
                <a:solidFill>
                  <a:srgbClr val="33333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42" name="Group 242"/>
            <p:cNvGrpSpPr/>
            <p:nvPr/>
          </p:nvGrpSpPr>
          <p:grpSpPr>
            <a:xfrm>
              <a:off x="394869" y="726734"/>
              <a:ext cx="731658" cy="374416"/>
              <a:chOff x="0" y="-1"/>
              <a:chExt cx="731656" cy="374415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374450" y="-2"/>
                <a:ext cx="357206" cy="374415"/>
              </a:xfrm>
              <a:prstGeom prst="line">
                <a:avLst/>
              </a:prstGeom>
              <a:solidFill>
                <a:schemeClr val="accent1"/>
              </a:solidFill>
              <a:ln w="38100" cap="flat">
                <a:solidFill>
                  <a:srgbClr val="33333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 flipV="1">
                <a:off x="-1" y="3378"/>
                <a:ext cx="374454" cy="371037"/>
              </a:xfrm>
              <a:prstGeom prst="line">
                <a:avLst/>
              </a:prstGeom>
              <a:solidFill>
                <a:schemeClr val="accent1"/>
              </a:solidFill>
              <a:ln w="38100" cap="flat">
                <a:solidFill>
                  <a:srgbClr val="33333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250" name="Group 250"/>
          <p:cNvGrpSpPr/>
          <p:nvPr/>
        </p:nvGrpSpPr>
        <p:grpSpPr>
          <a:xfrm>
            <a:off x="2013720" y="4319192"/>
            <a:ext cx="1126526" cy="1101155"/>
            <a:chOff x="-2" y="-2"/>
            <a:chExt cx="1126525" cy="1101154"/>
          </a:xfrm>
        </p:grpSpPr>
        <p:grpSp>
          <p:nvGrpSpPr>
            <p:cNvPr id="246" name="Group 246"/>
            <p:cNvGrpSpPr/>
            <p:nvPr/>
          </p:nvGrpSpPr>
          <p:grpSpPr>
            <a:xfrm>
              <a:off x="730801" y="-3"/>
              <a:ext cx="395723" cy="730183"/>
              <a:chOff x="0" y="-1"/>
              <a:chExt cx="395721" cy="730181"/>
            </a:xfrm>
          </p:grpSpPr>
          <p:sp>
            <p:nvSpPr>
              <p:cNvPr id="244" name="Shape 244"/>
              <p:cNvSpPr/>
              <p:nvPr/>
            </p:nvSpPr>
            <p:spPr>
              <a:xfrm>
                <a:off x="46554" y="-2"/>
                <a:ext cx="349167" cy="381922"/>
              </a:xfrm>
              <a:prstGeom prst="line">
                <a:avLst/>
              </a:prstGeom>
              <a:solidFill>
                <a:schemeClr val="accent1"/>
              </a:solidFill>
              <a:ln w="38100" cap="flat">
                <a:solidFill>
                  <a:srgbClr val="33333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-1" y="381918"/>
                <a:ext cx="395723" cy="348263"/>
              </a:xfrm>
              <a:prstGeom prst="line">
                <a:avLst/>
              </a:prstGeom>
              <a:solidFill>
                <a:schemeClr val="accent1"/>
              </a:solidFill>
              <a:ln w="38100" cap="flat">
                <a:solidFill>
                  <a:srgbClr val="33333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49" name="Group 249"/>
            <p:cNvGrpSpPr/>
            <p:nvPr/>
          </p:nvGrpSpPr>
          <p:grpSpPr>
            <a:xfrm>
              <a:off x="-3" y="726734"/>
              <a:ext cx="731658" cy="374419"/>
              <a:chOff x="-1" y="-1"/>
              <a:chExt cx="731656" cy="374417"/>
            </a:xfrm>
          </p:grpSpPr>
          <p:sp>
            <p:nvSpPr>
              <p:cNvPr id="247" name="Shape 247"/>
              <p:cNvSpPr/>
              <p:nvPr/>
            </p:nvSpPr>
            <p:spPr>
              <a:xfrm>
                <a:off x="-2" y="-2"/>
                <a:ext cx="357206" cy="374417"/>
              </a:xfrm>
              <a:prstGeom prst="line">
                <a:avLst/>
              </a:prstGeom>
              <a:solidFill>
                <a:schemeClr val="accent1"/>
              </a:solidFill>
              <a:ln w="38100" cap="flat">
                <a:solidFill>
                  <a:srgbClr val="33333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V="1">
                <a:off x="357203" y="3379"/>
                <a:ext cx="374453" cy="371038"/>
              </a:xfrm>
              <a:prstGeom prst="line">
                <a:avLst/>
              </a:prstGeom>
              <a:solidFill>
                <a:schemeClr val="accent1"/>
              </a:solidFill>
              <a:ln w="38100" cap="flat">
                <a:solidFill>
                  <a:srgbClr val="33333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251" name="Shape 251"/>
          <p:cNvSpPr/>
          <p:nvPr/>
        </p:nvSpPr>
        <p:spPr>
          <a:xfrm>
            <a:off x="4661696" y="2540248"/>
            <a:ext cx="2654803" cy="892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Can you draw</a:t>
            </a:r>
          </a:p>
          <a:p>
            <a:pPr>
              <a:defRPr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next one???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r>
              <a:t>Other  growth phenomenon: cCurve</a:t>
            </a:r>
          </a:p>
        </p:txBody>
      </p:sp>
      <p:grpSp>
        <p:nvGrpSpPr>
          <p:cNvPr id="306" name="Group 306"/>
          <p:cNvGrpSpPr/>
          <p:nvPr/>
        </p:nvGrpSpPr>
        <p:grpSpPr>
          <a:xfrm>
            <a:off x="787605" y="1642869"/>
            <a:ext cx="4615302" cy="2768916"/>
            <a:chOff x="-3" y="-1"/>
            <a:chExt cx="4615300" cy="2768915"/>
          </a:xfrm>
        </p:grpSpPr>
        <p:grpSp>
          <p:nvGrpSpPr>
            <p:cNvPr id="256" name="Group 256"/>
            <p:cNvGrpSpPr/>
            <p:nvPr/>
          </p:nvGrpSpPr>
          <p:grpSpPr>
            <a:xfrm>
              <a:off x="434175" y="352751"/>
              <a:ext cx="504188" cy="264573"/>
              <a:chOff x="-1" y="0"/>
              <a:chExt cx="504187" cy="264572"/>
            </a:xfrm>
          </p:grpSpPr>
          <p:sp>
            <p:nvSpPr>
              <p:cNvPr id="254" name="Shape 254"/>
              <p:cNvSpPr/>
              <p:nvPr/>
            </p:nvSpPr>
            <p:spPr>
              <a:xfrm>
                <a:off x="-1" y="-1"/>
                <a:ext cx="247338" cy="264571"/>
              </a:xfrm>
              <a:prstGeom prst="line">
                <a:avLst/>
              </a:prstGeom>
              <a:solidFill>
                <a:schemeClr val="accent1"/>
              </a:solidFill>
              <a:ln w="38100" cap="flat">
                <a:solidFill>
                  <a:srgbClr val="33333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5" name="Shape 255"/>
              <p:cNvSpPr/>
              <p:nvPr/>
            </p:nvSpPr>
            <p:spPr>
              <a:xfrm flipV="1">
                <a:off x="247336" y="1"/>
                <a:ext cx="256851" cy="264571"/>
              </a:xfrm>
              <a:prstGeom prst="line">
                <a:avLst/>
              </a:prstGeom>
              <a:solidFill>
                <a:schemeClr val="accent1"/>
              </a:solidFill>
              <a:ln w="38100" cap="flat">
                <a:solidFill>
                  <a:srgbClr val="33333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257" name="Shape 257"/>
            <p:cNvSpPr/>
            <p:nvPr/>
          </p:nvSpPr>
          <p:spPr>
            <a:xfrm>
              <a:off x="434177" y="-2"/>
              <a:ext cx="504185" cy="9800"/>
            </a:xfrm>
            <a:prstGeom prst="line">
              <a:avLst/>
            </a:prstGeom>
            <a:solidFill>
              <a:schemeClr val="accent1"/>
            </a:solidFill>
            <a:ln w="38100" cap="flat">
              <a:solidFill>
                <a:srgbClr val="33333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260" name="Group 260"/>
            <p:cNvGrpSpPr/>
            <p:nvPr/>
          </p:nvGrpSpPr>
          <p:grpSpPr>
            <a:xfrm>
              <a:off x="345108" y="931557"/>
              <a:ext cx="368377" cy="362177"/>
              <a:chOff x="-1" y="-1"/>
              <a:chExt cx="368376" cy="362176"/>
            </a:xfrm>
          </p:grpSpPr>
          <p:sp>
            <p:nvSpPr>
              <p:cNvPr id="258" name="Shape 258"/>
              <p:cNvSpPr/>
              <p:nvPr/>
            </p:nvSpPr>
            <p:spPr>
              <a:xfrm flipH="1">
                <a:off x="-1" y="-2"/>
                <a:ext cx="1495" cy="362175"/>
              </a:xfrm>
              <a:prstGeom prst="line">
                <a:avLst/>
              </a:prstGeom>
              <a:solidFill>
                <a:schemeClr val="accent1"/>
              </a:solidFill>
              <a:ln w="38100" cap="flat">
                <a:solidFill>
                  <a:srgbClr val="33333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9" name="Shape 259"/>
              <p:cNvSpPr/>
              <p:nvPr/>
            </p:nvSpPr>
            <p:spPr>
              <a:xfrm flipV="1">
                <a:off x="-2" y="345832"/>
                <a:ext cx="368378" cy="16344"/>
              </a:xfrm>
              <a:prstGeom prst="line">
                <a:avLst/>
              </a:prstGeom>
              <a:solidFill>
                <a:schemeClr val="accent1"/>
              </a:solidFill>
              <a:ln w="38100" cap="flat">
                <a:solidFill>
                  <a:srgbClr val="33333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63" name="Group 263"/>
            <p:cNvGrpSpPr/>
            <p:nvPr/>
          </p:nvGrpSpPr>
          <p:grpSpPr>
            <a:xfrm>
              <a:off x="707744" y="931936"/>
              <a:ext cx="368379" cy="362177"/>
              <a:chOff x="0" y="-1"/>
              <a:chExt cx="368377" cy="362176"/>
            </a:xfrm>
          </p:grpSpPr>
          <p:sp>
            <p:nvSpPr>
              <p:cNvPr id="261" name="Shape 261"/>
              <p:cNvSpPr/>
              <p:nvPr/>
            </p:nvSpPr>
            <p:spPr>
              <a:xfrm>
                <a:off x="366882" y="-2"/>
                <a:ext cx="1495" cy="362175"/>
              </a:xfrm>
              <a:prstGeom prst="line">
                <a:avLst/>
              </a:prstGeom>
              <a:solidFill>
                <a:schemeClr val="accent1"/>
              </a:solidFill>
              <a:ln w="38100" cap="flat">
                <a:solidFill>
                  <a:srgbClr val="33333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 flipV="1">
                <a:off x="-1" y="345832"/>
                <a:ext cx="368379" cy="16344"/>
              </a:xfrm>
              <a:prstGeom prst="line">
                <a:avLst/>
              </a:prstGeom>
              <a:solidFill>
                <a:schemeClr val="accent1"/>
              </a:solidFill>
              <a:ln w="38100" cap="flat">
                <a:solidFill>
                  <a:srgbClr val="33333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70" name="Group 270"/>
            <p:cNvGrpSpPr/>
            <p:nvPr/>
          </p:nvGrpSpPr>
          <p:grpSpPr>
            <a:xfrm>
              <a:off x="-4" y="1902450"/>
              <a:ext cx="780109" cy="762910"/>
              <a:chOff x="-1" y="-2"/>
              <a:chExt cx="780107" cy="762908"/>
            </a:xfrm>
          </p:grpSpPr>
          <p:grpSp>
            <p:nvGrpSpPr>
              <p:cNvPr id="266" name="Group 266"/>
              <p:cNvGrpSpPr/>
              <p:nvPr/>
            </p:nvGrpSpPr>
            <p:grpSpPr>
              <a:xfrm>
                <a:off x="-2" y="-2"/>
                <a:ext cx="280378" cy="503165"/>
                <a:chOff x="0" y="-1"/>
                <a:chExt cx="280376" cy="503164"/>
              </a:xfrm>
            </p:grpSpPr>
            <p:sp>
              <p:nvSpPr>
                <p:cNvPr id="264" name="Shape 264"/>
                <p:cNvSpPr/>
                <p:nvPr/>
              </p:nvSpPr>
              <p:spPr>
                <a:xfrm flipH="1">
                  <a:off x="0" y="-1"/>
                  <a:ext cx="248298" cy="26367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>
                  <a:solidFill>
                    <a:srgbClr val="333333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65" name="Shape 265"/>
                <p:cNvSpPr/>
                <p:nvPr/>
              </p:nvSpPr>
              <p:spPr>
                <a:xfrm>
                  <a:off x="-1" y="263668"/>
                  <a:ext cx="280378" cy="239496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>
                  <a:solidFill>
                    <a:srgbClr val="333333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269" name="Group 269"/>
              <p:cNvGrpSpPr/>
              <p:nvPr/>
            </p:nvGrpSpPr>
            <p:grpSpPr>
              <a:xfrm>
                <a:off x="275922" y="497193"/>
                <a:ext cx="504184" cy="265714"/>
                <a:chOff x="0" y="0"/>
                <a:chExt cx="504182" cy="265712"/>
              </a:xfrm>
            </p:grpSpPr>
            <p:sp>
              <p:nvSpPr>
                <p:cNvPr id="267" name="Shape 267"/>
                <p:cNvSpPr/>
                <p:nvPr/>
              </p:nvSpPr>
              <p:spPr>
                <a:xfrm flipH="1">
                  <a:off x="258068" y="-1"/>
                  <a:ext cx="246115" cy="265711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>
                  <a:solidFill>
                    <a:srgbClr val="333333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68" name="Shape 268"/>
                <p:cNvSpPr/>
                <p:nvPr/>
              </p:nvSpPr>
              <p:spPr>
                <a:xfrm flipH="1" flipV="1">
                  <a:off x="0" y="2328"/>
                  <a:ext cx="258070" cy="263384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>
                  <a:solidFill>
                    <a:srgbClr val="333333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277" name="Group 277"/>
            <p:cNvGrpSpPr/>
            <p:nvPr/>
          </p:nvGrpSpPr>
          <p:grpSpPr>
            <a:xfrm>
              <a:off x="784945" y="1912627"/>
              <a:ext cx="780109" cy="762909"/>
              <a:chOff x="-2" y="-1"/>
              <a:chExt cx="780108" cy="762907"/>
            </a:xfrm>
          </p:grpSpPr>
          <p:grpSp>
            <p:nvGrpSpPr>
              <p:cNvPr id="273" name="Group 273"/>
              <p:cNvGrpSpPr/>
              <p:nvPr/>
            </p:nvGrpSpPr>
            <p:grpSpPr>
              <a:xfrm>
                <a:off x="499729" y="-2"/>
                <a:ext cx="280378" cy="503166"/>
                <a:chOff x="0" y="0"/>
                <a:chExt cx="280376" cy="503165"/>
              </a:xfrm>
            </p:grpSpPr>
            <p:sp>
              <p:nvSpPr>
                <p:cNvPr id="271" name="Shape 271"/>
                <p:cNvSpPr/>
                <p:nvPr/>
              </p:nvSpPr>
              <p:spPr>
                <a:xfrm>
                  <a:off x="32080" y="-1"/>
                  <a:ext cx="248298" cy="263671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>
                  <a:solidFill>
                    <a:srgbClr val="333333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72" name="Shape 272"/>
                <p:cNvSpPr/>
                <p:nvPr/>
              </p:nvSpPr>
              <p:spPr>
                <a:xfrm flipH="1">
                  <a:off x="0" y="263669"/>
                  <a:ext cx="280378" cy="239496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>
                  <a:solidFill>
                    <a:srgbClr val="333333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276" name="Group 276"/>
              <p:cNvGrpSpPr/>
              <p:nvPr/>
            </p:nvGrpSpPr>
            <p:grpSpPr>
              <a:xfrm>
                <a:off x="-3" y="497193"/>
                <a:ext cx="504184" cy="265713"/>
                <a:chOff x="-1" y="-1"/>
                <a:chExt cx="504182" cy="265711"/>
              </a:xfrm>
            </p:grpSpPr>
            <p:sp>
              <p:nvSpPr>
                <p:cNvPr id="274" name="Shape 274"/>
                <p:cNvSpPr/>
                <p:nvPr/>
              </p:nvSpPr>
              <p:spPr>
                <a:xfrm>
                  <a:off x="-2" y="-2"/>
                  <a:ext cx="246114" cy="26571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>
                  <a:solidFill>
                    <a:srgbClr val="333333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75" name="Shape 275"/>
                <p:cNvSpPr/>
                <p:nvPr/>
              </p:nvSpPr>
              <p:spPr>
                <a:xfrm flipV="1">
                  <a:off x="246112" y="2328"/>
                  <a:ext cx="258070" cy="263383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>
                  <a:solidFill>
                    <a:srgbClr val="333333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284" name="Group 284"/>
            <p:cNvGrpSpPr/>
            <p:nvPr/>
          </p:nvGrpSpPr>
          <p:grpSpPr>
            <a:xfrm>
              <a:off x="2430353" y="1641171"/>
              <a:ext cx="362032" cy="760581"/>
              <a:chOff x="-2" y="0"/>
              <a:chExt cx="362031" cy="760580"/>
            </a:xfrm>
          </p:grpSpPr>
          <p:grpSp>
            <p:nvGrpSpPr>
              <p:cNvPr id="280" name="Group 280"/>
              <p:cNvGrpSpPr/>
              <p:nvPr/>
            </p:nvGrpSpPr>
            <p:grpSpPr>
              <a:xfrm>
                <a:off x="368" y="-1"/>
                <a:ext cx="361662" cy="377885"/>
                <a:chOff x="0" y="0"/>
                <a:chExt cx="361660" cy="377884"/>
              </a:xfrm>
            </p:grpSpPr>
            <p:sp>
              <p:nvSpPr>
                <p:cNvPr id="278" name="Shape 278"/>
                <p:cNvSpPr/>
                <p:nvPr/>
              </p:nvSpPr>
              <p:spPr>
                <a:xfrm flipH="1">
                  <a:off x="1" y="-1"/>
                  <a:ext cx="361660" cy="9188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>
                  <a:solidFill>
                    <a:srgbClr val="333333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79" name="Shape 279"/>
                <p:cNvSpPr/>
                <p:nvPr/>
              </p:nvSpPr>
              <p:spPr>
                <a:xfrm>
                  <a:off x="-1" y="9185"/>
                  <a:ext cx="5457" cy="368699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>
                  <a:solidFill>
                    <a:srgbClr val="333333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283" name="Group 283"/>
              <p:cNvGrpSpPr/>
              <p:nvPr/>
            </p:nvGrpSpPr>
            <p:grpSpPr>
              <a:xfrm>
                <a:off x="-3" y="382694"/>
                <a:ext cx="361665" cy="377886"/>
                <a:chOff x="-1" y="0"/>
                <a:chExt cx="361663" cy="377885"/>
              </a:xfrm>
            </p:grpSpPr>
            <p:sp>
              <p:nvSpPr>
                <p:cNvPr id="281" name="Shape 281"/>
                <p:cNvSpPr/>
                <p:nvPr/>
              </p:nvSpPr>
              <p:spPr>
                <a:xfrm flipH="1" flipV="1">
                  <a:off x="2" y="368697"/>
                  <a:ext cx="361661" cy="9188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>
                  <a:solidFill>
                    <a:srgbClr val="333333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82" name="Shape 282"/>
                <p:cNvSpPr/>
                <p:nvPr/>
              </p:nvSpPr>
              <p:spPr>
                <a:xfrm flipV="1">
                  <a:off x="-2" y="-1"/>
                  <a:ext cx="5458" cy="36870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>
                  <a:solidFill>
                    <a:srgbClr val="333333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291" name="Group 291"/>
            <p:cNvGrpSpPr/>
            <p:nvPr/>
          </p:nvGrpSpPr>
          <p:grpSpPr>
            <a:xfrm>
              <a:off x="2808159" y="2395940"/>
              <a:ext cx="731018" cy="362797"/>
              <a:chOff x="-2" y="0"/>
              <a:chExt cx="731017" cy="362795"/>
            </a:xfrm>
          </p:grpSpPr>
          <p:grpSp>
            <p:nvGrpSpPr>
              <p:cNvPr id="287" name="Group 287"/>
              <p:cNvGrpSpPr/>
              <p:nvPr/>
            </p:nvGrpSpPr>
            <p:grpSpPr>
              <a:xfrm>
                <a:off x="362659" y="613"/>
                <a:ext cx="368357" cy="362183"/>
                <a:chOff x="0" y="0"/>
                <a:chExt cx="368356" cy="362182"/>
              </a:xfrm>
            </p:grpSpPr>
            <p:sp>
              <p:nvSpPr>
                <p:cNvPr id="285" name="Shape 285"/>
                <p:cNvSpPr/>
                <p:nvPr/>
              </p:nvSpPr>
              <p:spPr>
                <a:xfrm>
                  <a:off x="367355" y="-2"/>
                  <a:ext cx="1001" cy="36218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>
                  <a:solidFill>
                    <a:srgbClr val="333333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86" name="Shape 286"/>
                <p:cNvSpPr/>
                <p:nvPr/>
              </p:nvSpPr>
              <p:spPr>
                <a:xfrm flipH="1" flipV="1">
                  <a:off x="-1" y="345336"/>
                  <a:ext cx="368357" cy="16846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>
                  <a:solidFill>
                    <a:srgbClr val="333333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290" name="Group 290"/>
              <p:cNvGrpSpPr/>
              <p:nvPr/>
            </p:nvGrpSpPr>
            <p:grpSpPr>
              <a:xfrm>
                <a:off x="-3" y="-1"/>
                <a:ext cx="368401" cy="362177"/>
                <a:chOff x="0" y="0"/>
                <a:chExt cx="368399" cy="362175"/>
              </a:xfrm>
            </p:grpSpPr>
            <p:sp>
              <p:nvSpPr>
                <p:cNvPr id="288" name="Shape 288"/>
                <p:cNvSpPr/>
                <p:nvPr/>
              </p:nvSpPr>
              <p:spPr>
                <a:xfrm flipH="1">
                  <a:off x="0" y="-1"/>
                  <a:ext cx="1990" cy="362175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>
                  <a:solidFill>
                    <a:srgbClr val="333333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89" name="Shape 289"/>
                <p:cNvSpPr/>
                <p:nvPr/>
              </p:nvSpPr>
              <p:spPr>
                <a:xfrm flipV="1">
                  <a:off x="-2" y="346337"/>
                  <a:ext cx="368401" cy="15839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>
                  <a:solidFill>
                    <a:srgbClr val="333333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298" name="Group 298"/>
            <p:cNvGrpSpPr/>
            <p:nvPr/>
          </p:nvGrpSpPr>
          <p:grpSpPr>
            <a:xfrm>
              <a:off x="4253270" y="1651346"/>
              <a:ext cx="362028" cy="760583"/>
              <a:chOff x="0" y="-2"/>
              <a:chExt cx="362027" cy="760582"/>
            </a:xfrm>
          </p:grpSpPr>
          <p:grpSp>
            <p:nvGrpSpPr>
              <p:cNvPr id="294" name="Group 294"/>
              <p:cNvGrpSpPr/>
              <p:nvPr/>
            </p:nvGrpSpPr>
            <p:grpSpPr>
              <a:xfrm>
                <a:off x="0" y="-3"/>
                <a:ext cx="361660" cy="377887"/>
                <a:chOff x="0" y="-1"/>
                <a:chExt cx="361659" cy="377885"/>
              </a:xfrm>
            </p:grpSpPr>
            <p:sp>
              <p:nvSpPr>
                <p:cNvPr id="292" name="Shape 292"/>
                <p:cNvSpPr/>
                <p:nvPr/>
              </p:nvSpPr>
              <p:spPr>
                <a:xfrm>
                  <a:off x="0" y="-2"/>
                  <a:ext cx="361658" cy="9189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>
                  <a:solidFill>
                    <a:srgbClr val="333333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93" name="Shape 293"/>
                <p:cNvSpPr/>
                <p:nvPr/>
              </p:nvSpPr>
              <p:spPr>
                <a:xfrm flipH="1">
                  <a:off x="356202" y="9185"/>
                  <a:ext cx="5458" cy="36870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>
                  <a:solidFill>
                    <a:srgbClr val="333333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297" name="Group 297"/>
              <p:cNvGrpSpPr/>
              <p:nvPr/>
            </p:nvGrpSpPr>
            <p:grpSpPr>
              <a:xfrm>
                <a:off x="363" y="382695"/>
                <a:ext cx="361665" cy="377886"/>
                <a:chOff x="-1" y="0"/>
                <a:chExt cx="361663" cy="377885"/>
              </a:xfrm>
            </p:grpSpPr>
            <p:sp>
              <p:nvSpPr>
                <p:cNvPr id="295" name="Shape 295"/>
                <p:cNvSpPr/>
                <p:nvPr/>
              </p:nvSpPr>
              <p:spPr>
                <a:xfrm flipV="1">
                  <a:off x="-2" y="368696"/>
                  <a:ext cx="361662" cy="9189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>
                  <a:solidFill>
                    <a:srgbClr val="333333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96" name="Shape 296"/>
                <p:cNvSpPr/>
                <p:nvPr/>
              </p:nvSpPr>
              <p:spPr>
                <a:xfrm flipH="1" flipV="1">
                  <a:off x="356205" y="-1"/>
                  <a:ext cx="5458" cy="36870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>
                  <a:solidFill>
                    <a:srgbClr val="333333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305" name="Group 305"/>
            <p:cNvGrpSpPr/>
            <p:nvPr/>
          </p:nvGrpSpPr>
          <p:grpSpPr>
            <a:xfrm>
              <a:off x="3525503" y="2406118"/>
              <a:ext cx="731016" cy="362797"/>
              <a:chOff x="-2" y="0"/>
              <a:chExt cx="731015" cy="362795"/>
            </a:xfrm>
          </p:grpSpPr>
          <p:grpSp>
            <p:nvGrpSpPr>
              <p:cNvPr id="301" name="Group 301"/>
              <p:cNvGrpSpPr/>
              <p:nvPr/>
            </p:nvGrpSpPr>
            <p:grpSpPr>
              <a:xfrm>
                <a:off x="-3" y="613"/>
                <a:ext cx="368357" cy="362183"/>
                <a:chOff x="-1" y="0"/>
                <a:chExt cx="368355" cy="362182"/>
              </a:xfrm>
            </p:grpSpPr>
            <p:sp>
              <p:nvSpPr>
                <p:cNvPr id="299" name="Shape 299"/>
                <p:cNvSpPr/>
                <p:nvPr/>
              </p:nvSpPr>
              <p:spPr>
                <a:xfrm flipH="1">
                  <a:off x="0" y="-2"/>
                  <a:ext cx="1000" cy="36218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>
                  <a:solidFill>
                    <a:srgbClr val="333333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00" name="Shape 300"/>
                <p:cNvSpPr/>
                <p:nvPr/>
              </p:nvSpPr>
              <p:spPr>
                <a:xfrm flipV="1">
                  <a:off x="-2" y="345336"/>
                  <a:ext cx="368356" cy="16846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>
                  <a:solidFill>
                    <a:srgbClr val="333333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304" name="Group 304"/>
              <p:cNvGrpSpPr/>
              <p:nvPr/>
            </p:nvGrpSpPr>
            <p:grpSpPr>
              <a:xfrm>
                <a:off x="362614" y="-1"/>
                <a:ext cx="368400" cy="362177"/>
                <a:chOff x="0" y="0"/>
                <a:chExt cx="368399" cy="362175"/>
              </a:xfrm>
            </p:grpSpPr>
            <p:sp>
              <p:nvSpPr>
                <p:cNvPr id="302" name="Shape 302"/>
                <p:cNvSpPr/>
                <p:nvPr/>
              </p:nvSpPr>
              <p:spPr>
                <a:xfrm>
                  <a:off x="366408" y="-1"/>
                  <a:ext cx="1990" cy="362175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>
                  <a:solidFill>
                    <a:srgbClr val="333333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03" name="Shape 303"/>
                <p:cNvSpPr/>
                <p:nvPr/>
              </p:nvSpPr>
              <p:spPr>
                <a:xfrm flipH="1" flipV="1">
                  <a:off x="-1" y="346337"/>
                  <a:ext cx="368400" cy="15839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>
                  <a:solidFill>
                    <a:srgbClr val="333333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sp>
        <p:nvSpPr>
          <p:cNvPr id="307" name="Shape 307"/>
          <p:cNvSpPr/>
          <p:nvPr/>
        </p:nvSpPr>
        <p:spPr>
          <a:xfrm>
            <a:off x="906345" y="4810285"/>
            <a:ext cx="6949338" cy="792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 next one is:  </a:t>
            </a:r>
            <a:r>
              <a:rPr>
                <a:solidFill>
                  <a:srgbClr val="FF0000"/>
                </a:solidFill>
              </a:rPr>
              <a:t>the previous one rotated left plus</a:t>
            </a:r>
          </a:p>
          <a:p>
            <a:pPr>
              <a:defRPr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            the previous one rotated right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r>
              <a:t>CCurve code</a:t>
            </a:r>
          </a:p>
        </p:txBody>
      </p:sp>
      <p:sp>
        <p:nvSpPr>
          <p:cNvPr id="310" name="Shape 3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Tx/>
              <a:buNone/>
              <a:defRPr sz="3200"/>
            </a:pPr>
            <a:r>
              <a:t>   </a:t>
            </a:r>
            <a:r>
              <a:rPr sz="2000"/>
              <a:t>/**  Recursive function which draws a CCurve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   * </a:t>
            </a:r>
            <a:r>
              <a:rPr b="1"/>
              <a:t>@param rank of the CCurve 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   * </a:t>
            </a:r>
            <a:r>
              <a:rPr b="1"/>
              <a:t>@param angle initial angle of the CCurve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  */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 </a:t>
            </a:r>
            <a:r>
              <a:rPr b="1"/>
              <a:t>def cCurve(int rank, int angle):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     </a:t>
            </a:r>
            <a:r>
              <a:rPr b="1"/>
              <a:t>if rank &lt;= 0: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         </a:t>
            </a:r>
            <a:r>
              <a:rPr i="1"/>
              <a:t>addLine(angle)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     </a:t>
            </a:r>
            <a:r>
              <a:rPr b="1"/>
              <a:t>else: 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         </a:t>
            </a:r>
            <a:r>
              <a:rPr i="1"/>
              <a:t>cCurve(rank - 1, angle - 45)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         </a:t>
            </a:r>
            <a:r>
              <a:rPr i="1"/>
              <a:t>cCurve(rank - 1, angle + 45)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     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 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r>
              <a:t>Dictionary lookup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Suppose you’re looking up a word in the dictionary (paper one, not online!)</a:t>
            </a:r>
          </a:p>
          <a:p>
            <a:r>
              <a:t>You probably won’t scan linearly thru the pages – inefficient.</a:t>
            </a:r>
          </a:p>
          <a:p>
            <a:r>
              <a:t>What would be your strategy?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r>
              <a:t>Binary search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374109" y="1224178"/>
            <a:ext cx="8686801" cy="4759330"/>
          </a:xfrm>
          <a:prstGeom prst="rect">
            <a:avLst/>
          </a:prstGeom>
        </p:spPr>
        <p:txBody>
          <a:bodyPr/>
          <a:lstStyle/>
          <a:p>
            <a:pPr marL="0" lvl="1" indent="344485">
              <a:lnSpc>
                <a:spcPct val="60000"/>
              </a:lnSpc>
              <a:spcBef>
                <a:spcPts val="400"/>
              </a:spcBef>
              <a:buSzTx/>
              <a:buNone/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binarySearch(dictionary,  word):</a:t>
            </a:r>
            <a:endParaRPr sz="2600"/>
          </a:p>
          <a:p>
            <a:pPr marL="0" lvl="1" indent="344485">
              <a:lnSpc>
                <a:spcPct val="60000"/>
              </a:lnSpc>
              <a:spcBef>
                <a:spcPts val="600"/>
              </a:spcBef>
              <a:buSzTx/>
              <a:buNone/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endParaRPr sz="2600"/>
          </a:p>
          <a:p>
            <a:pPr marL="0" lvl="1" indent="344485">
              <a:lnSpc>
                <a:spcPct val="60000"/>
              </a:lnSpc>
              <a:spcBef>
                <a:spcPts val="400"/>
              </a:spcBef>
              <a:buSzTx/>
              <a:buNone/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if (dictionary has one page): </a:t>
            </a:r>
            <a:r>
              <a:rPr>
                <a:solidFill>
                  <a:srgbClr val="008000"/>
                </a:solidFill>
              </a:rPr>
              <a:t>// base case</a:t>
            </a:r>
          </a:p>
          <a:p>
            <a:pPr marL="0" lvl="1" indent="344485">
              <a:lnSpc>
                <a:spcPct val="60000"/>
              </a:lnSpc>
              <a:spcBef>
                <a:spcPts val="400"/>
              </a:spcBef>
              <a:buSzTx/>
              <a:buNone/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  scan the page for word</a:t>
            </a:r>
            <a:endParaRPr sz="2600"/>
          </a:p>
          <a:p>
            <a:pPr marL="0" lvl="1" indent="344485">
              <a:lnSpc>
                <a:spcPct val="60000"/>
              </a:lnSpc>
              <a:spcBef>
                <a:spcPts val="600"/>
              </a:spcBef>
              <a:buSzTx/>
              <a:buNone/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endParaRPr sz="2600"/>
          </a:p>
          <a:p>
            <a:pPr marL="0" lvl="1" indent="344485">
              <a:lnSpc>
                <a:spcPct val="60000"/>
              </a:lnSpc>
              <a:spcBef>
                <a:spcPts val="400"/>
              </a:spcBef>
              <a:buSzTx/>
              <a:buNone/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else: </a:t>
            </a:r>
            <a:r>
              <a:rPr>
                <a:solidFill>
                  <a:srgbClr val="008000"/>
                </a:solidFill>
              </a:rPr>
              <a:t>// recursive case</a:t>
            </a:r>
            <a:endParaRPr sz="2600"/>
          </a:p>
          <a:p>
            <a:pPr marL="0" lvl="1" indent="344485">
              <a:lnSpc>
                <a:spcPct val="60000"/>
              </a:lnSpc>
              <a:spcBef>
                <a:spcPts val="600"/>
              </a:spcBef>
              <a:buSzTx/>
              <a:buNone/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endParaRPr sz="2600"/>
          </a:p>
          <a:p>
            <a:pPr marL="0" lvl="3" indent="1308256">
              <a:lnSpc>
                <a:spcPct val="60000"/>
              </a:lnSpc>
              <a:spcBef>
                <a:spcPts val="400"/>
              </a:spcBef>
              <a:buSzTx/>
              <a:buNone/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open the dictionary to a point near the middle</a:t>
            </a:r>
            <a:endParaRPr sz="2600"/>
          </a:p>
          <a:p>
            <a:pPr marL="0" lvl="1" indent="344485">
              <a:lnSpc>
                <a:spcPct val="60000"/>
              </a:lnSpc>
              <a:spcBef>
                <a:spcPts val="400"/>
              </a:spcBef>
              <a:buSzTx/>
              <a:buNone/>
              <a:defRPr sz="2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</a:t>
            </a:r>
            <a:r>
              <a:rPr sz="1800"/>
              <a:t>determine which half of the dictionary contains word</a:t>
            </a:r>
          </a:p>
          <a:p>
            <a:pPr marL="0" lvl="1" indent="344485">
              <a:lnSpc>
                <a:spcPct val="60000"/>
              </a:lnSpc>
              <a:spcBef>
                <a:spcPts val="600"/>
              </a:spcBef>
              <a:buSzTx/>
              <a:buNone/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endParaRPr sz="1800"/>
          </a:p>
          <a:p>
            <a:pPr marL="0" lvl="1" indent="344485">
              <a:lnSpc>
                <a:spcPct val="60000"/>
              </a:lnSpc>
              <a:spcBef>
                <a:spcPts val="400"/>
              </a:spcBef>
              <a:buSzTx/>
              <a:buNone/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   if (word is in first half of the dictionary):</a:t>
            </a:r>
            <a:endParaRPr sz="2600"/>
          </a:p>
          <a:p>
            <a:pPr marL="0" lvl="1" indent="344485">
              <a:lnSpc>
                <a:spcPct val="60000"/>
              </a:lnSpc>
              <a:spcBef>
                <a:spcPts val="400"/>
              </a:spcBef>
              <a:buSzTx/>
              <a:buNone/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      binarySearch(first half of dictionary, word)  </a:t>
            </a:r>
            <a:endParaRPr sz="2600"/>
          </a:p>
          <a:p>
            <a:pPr marL="0" lvl="1" indent="344485">
              <a:lnSpc>
                <a:spcPct val="60000"/>
              </a:lnSpc>
              <a:spcBef>
                <a:spcPts val="400"/>
              </a:spcBef>
              <a:buSzTx/>
              <a:buNone/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   else:</a:t>
            </a:r>
            <a:endParaRPr sz="2600"/>
          </a:p>
          <a:p>
            <a:pPr marL="0" lvl="1" indent="344485">
              <a:lnSpc>
                <a:spcPct val="60000"/>
              </a:lnSpc>
              <a:spcBef>
                <a:spcPts val="400"/>
              </a:spcBef>
              <a:buSzTx/>
              <a:buNone/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      binarySearch(second half of dictionary, word)</a:t>
            </a:r>
            <a:endParaRPr sz="2600"/>
          </a:p>
          <a:p>
            <a:pPr marL="0" lvl="1" indent="344485">
              <a:lnSpc>
                <a:spcPct val="60000"/>
              </a:lnSpc>
              <a:spcBef>
                <a:spcPts val="400"/>
              </a:spcBef>
              <a:buSzTx/>
              <a:buNone/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  </a:t>
            </a:r>
            <a:endParaRPr sz="2600"/>
          </a:p>
          <a:p>
            <a:pPr marL="0" lvl="1" indent="344485">
              <a:lnSpc>
                <a:spcPct val="60000"/>
              </a:lnSpc>
              <a:spcBef>
                <a:spcPts val="400"/>
              </a:spcBef>
              <a:buSzTx/>
              <a:buNone/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 </a:t>
            </a:r>
            <a:endParaRPr sz="2600"/>
          </a:p>
          <a:p>
            <a:pPr marL="0" lvl="1" indent="344485">
              <a:lnSpc>
                <a:spcPct val="60000"/>
              </a:lnSpc>
              <a:spcBef>
                <a:spcPts val="40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r>
              <a:t>Binary search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Write a method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binarySearch</a:t>
            </a:r>
            <a:r>
              <a:t> that accepts a </a:t>
            </a:r>
            <a:r>
              <a:rPr>
                <a:solidFill>
                  <a:schemeClr val="accent2"/>
                </a:solidFill>
              </a:rPr>
              <a:t>sorted</a:t>
            </a:r>
            <a:r>
              <a:t> array of integers and a target integer and returns the index of an occurrence of that value in the array.</a:t>
            </a:r>
          </a:p>
          <a:p>
            <a:pPr marL="669925" lvl="1" indent="-325438">
              <a:spcBef>
                <a:spcPts val="600"/>
              </a:spcBef>
              <a:buClr>
                <a:schemeClr val="accent2"/>
              </a:buClr>
              <a:defRPr sz="2600"/>
            </a:pPr>
            <a:r>
              <a:t>If the target value is not found, return -1</a:t>
            </a:r>
          </a:p>
          <a:p>
            <a:pPr marL="669925" lvl="1" indent="-325438">
              <a:spcBef>
                <a:spcPts val="600"/>
              </a:spcBef>
              <a:buClr>
                <a:schemeClr val="accent2"/>
              </a:buClr>
              <a:defRPr sz="2600"/>
            </a:pPr>
            <a:endParaRPr/>
          </a:p>
          <a:p>
            <a:pPr marL="669925" lvl="1" indent="-325438">
              <a:spcBef>
                <a:spcPts val="600"/>
              </a:spcBef>
              <a:buClr>
                <a:schemeClr val="accent2"/>
              </a:buClr>
              <a:defRPr sz="2600"/>
            </a:pPr>
            <a:endParaRPr/>
          </a:p>
          <a:p>
            <a:pPr marL="0" lvl="1" indent="344485">
              <a:spcBef>
                <a:spcPts val="6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lvl="1" indent="344485"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index  = binarySearch(data, 42)  </a:t>
            </a:r>
            <a:r>
              <a:rPr b="1">
                <a:solidFill>
                  <a:srgbClr val="008000"/>
                </a:solidFill>
              </a:rPr>
              <a:t>// 10</a:t>
            </a:r>
            <a:endParaRPr sz="2600"/>
          </a:p>
          <a:p>
            <a:pPr marL="0" lvl="1" indent="344485"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index2 = binarySearch(data, 66)  </a:t>
            </a:r>
            <a:r>
              <a:rPr b="1">
                <a:solidFill>
                  <a:srgbClr val="008000"/>
                </a:solidFill>
              </a:rPr>
              <a:t>// -1</a:t>
            </a:r>
          </a:p>
        </p:txBody>
      </p:sp>
      <p:graphicFrame>
        <p:nvGraphicFramePr>
          <p:cNvPr id="145" name="Table 145"/>
          <p:cNvGraphicFramePr/>
          <p:nvPr/>
        </p:nvGraphicFramePr>
        <p:xfrm>
          <a:off x="228600" y="3995458"/>
          <a:ext cx="8701090" cy="66040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index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</a:lnL>
                    <a:lnR w="28575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</a:lnL>
                    <a:lnR w="28575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r>
              <a:t>Binary search</a:t>
            </a:r>
          </a:p>
        </p:txBody>
      </p:sp>
      <p:sp>
        <p:nvSpPr>
          <p:cNvPr id="148" name="Shape 148"/>
          <p:cNvSpPr/>
          <p:nvPr/>
        </p:nvSpPr>
        <p:spPr>
          <a:xfrm>
            <a:off x="338584" y="1065010"/>
            <a:ext cx="9127685" cy="3808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6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def</a:t>
            </a:r>
            <a:r>
              <a:rPr>
                <a:solidFill>
                  <a:srgbClr val="000000"/>
                </a:solidFill>
              </a:rPr>
              <a:t> binarySearch(sortedArr,num,startIndex,endIndex):</a:t>
            </a:r>
          </a:p>
          <a:p>
            <a:pPr>
              <a:defRPr sz="1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433FF"/>
                </a:solidFill>
              </a:rPr>
              <a:t>if</a:t>
            </a:r>
            <a:r>
              <a:t>(startIndex &gt; endIndex):</a:t>
            </a:r>
          </a:p>
          <a:p>
            <a:pPr>
              <a:defRPr sz="1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0433FF"/>
                </a:solidFill>
              </a:rPr>
              <a:t>return</a:t>
            </a:r>
            <a:r>
              <a:t> -</a:t>
            </a:r>
            <a:r>
              <a:rPr>
                <a:solidFill>
                  <a:srgbClr val="941100"/>
                </a:solidFill>
              </a:rPr>
              <a:t>1</a:t>
            </a:r>
            <a:r>
              <a:t>;</a:t>
            </a:r>
          </a:p>
          <a:p>
            <a:pPr>
              <a:defRPr sz="1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433FF"/>
                </a:solidFill>
              </a:rPr>
              <a:t>else</a:t>
            </a:r>
            <a:r>
              <a:t>:</a:t>
            </a:r>
          </a:p>
          <a:p>
            <a:pPr>
              <a:defRPr sz="1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mid = (startIndex + endIndex)/</a:t>
            </a:r>
            <a:r>
              <a:rPr>
                <a:solidFill>
                  <a:srgbClr val="941100"/>
                </a:solidFill>
              </a:rPr>
              <a:t>2</a:t>
            </a:r>
          </a:p>
          <a:p>
            <a:pPr>
              <a:defRPr sz="1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0433FF"/>
                </a:solidFill>
              </a:rPr>
              <a:t>if</a:t>
            </a:r>
            <a:r>
              <a:t> sortedArr[mid]== num:</a:t>
            </a:r>
          </a:p>
          <a:p>
            <a:pPr>
              <a:defRPr sz="1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</a:t>
            </a:r>
            <a:r>
              <a:rPr>
                <a:solidFill>
                  <a:srgbClr val="0433FF"/>
                </a:solidFill>
              </a:rPr>
              <a:t>return</a:t>
            </a:r>
            <a:r>
              <a:t> mid</a:t>
            </a:r>
          </a:p>
          <a:p>
            <a:pPr>
              <a:defRPr sz="1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0433FF"/>
                </a:solidFill>
              </a:rPr>
              <a:t>elif</a:t>
            </a:r>
            <a:r>
              <a:t> sortedArr[mid] &lt; num:</a:t>
            </a:r>
          </a:p>
          <a:p>
            <a:pPr>
              <a:defRPr sz="1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</a:t>
            </a:r>
            <a:r>
              <a:rPr>
                <a:solidFill>
                  <a:srgbClr val="0433FF"/>
                </a:solidFill>
              </a:rPr>
              <a:t>return</a:t>
            </a:r>
            <a:r>
              <a:t> self.binarySearch(sortedArr,num,mid+</a:t>
            </a:r>
            <a:r>
              <a:rPr>
                <a:solidFill>
                  <a:srgbClr val="941100"/>
                </a:solidFill>
              </a:rPr>
              <a:t>1</a:t>
            </a:r>
            <a:r>
              <a:t>,endIndex)</a:t>
            </a:r>
          </a:p>
          <a:p>
            <a:pPr>
              <a:defRPr sz="1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0433FF"/>
                </a:solidFill>
              </a:rPr>
              <a:t>else</a:t>
            </a:r>
            <a:r>
              <a:t>:</a:t>
            </a:r>
          </a:p>
          <a:p>
            <a:pPr>
              <a:defRPr sz="1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</a:t>
            </a:r>
            <a:r>
              <a:rPr>
                <a:solidFill>
                  <a:srgbClr val="0433FF"/>
                </a:solidFill>
              </a:rPr>
              <a:t>return</a:t>
            </a:r>
            <a:r>
              <a:t> self.binarySearch(sortedArr,num,startIndex,mid-</a:t>
            </a:r>
            <a:r>
              <a:rPr>
                <a:solidFill>
                  <a:srgbClr val="941100"/>
                </a:solidFill>
              </a:rPr>
              <a:t>1</a:t>
            </a:r>
            <a:r>
              <a:t>) </a:t>
            </a:r>
          </a:p>
          <a:p>
            <a:pPr>
              <a:defRPr sz="1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>
              <a:defRPr sz="1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def</a:t>
            </a:r>
            <a:r>
              <a:t> binSearch(sortedArr,num):</a:t>
            </a:r>
          </a:p>
          <a:p>
            <a:pPr>
              <a:defRPr sz="1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433FF"/>
                </a:solidFill>
              </a:rPr>
              <a:t>return</a:t>
            </a:r>
            <a:r>
              <a:t> self.binarySearch(sortedArr,num,</a:t>
            </a:r>
            <a:r>
              <a:rPr>
                <a:solidFill>
                  <a:srgbClr val="941100"/>
                </a:solidFill>
              </a:rPr>
              <a:t>0</a:t>
            </a:r>
            <a:r>
              <a:t>,len(sortedArr)-</a:t>
            </a:r>
            <a:r>
              <a:rPr>
                <a:solidFill>
                  <a:srgbClr val="941100"/>
                </a:solidFill>
              </a:rPr>
              <a:t>1</a:t>
            </a:r>
            <a:r>
              <a:t>)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4294967295"/>
          </p:nvPr>
        </p:nvSpPr>
        <p:spPr>
          <a:xfrm>
            <a:off x="8511224" y="6444299"/>
            <a:ext cx="175575" cy="2565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r>
              <a:t>Recursive Algorithms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83058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buSzTx/>
              <a:buNone/>
              <a:defRPr sz="2000"/>
            </a:pPr>
            <a:r>
              <a:t>	</a:t>
            </a:r>
            <a:r>
              <a:rPr sz="2200" u="sng"/>
              <a:t>Example</a:t>
            </a:r>
            <a:r>
              <a:rPr sz="2200"/>
              <a:t>: Tower of Hanoi, move all disks to third peg without ever placing a larger disk on a smaller one.</a:t>
            </a:r>
          </a:p>
        </p:txBody>
      </p:sp>
      <p:sp>
        <p:nvSpPr>
          <p:cNvPr id="153" name="Shape 153"/>
          <p:cNvSpPr/>
          <p:nvPr/>
        </p:nvSpPr>
        <p:spPr>
          <a:xfrm>
            <a:off x="1295400" y="3886200"/>
            <a:ext cx="1752600" cy="228600"/>
          </a:xfrm>
          <a:prstGeom prst="rect">
            <a:avLst/>
          </a:prstGeom>
          <a:solidFill>
            <a:schemeClr val="accent1"/>
          </a:solidFill>
          <a:ln>
            <a:solidFill>
              <a:srgbClr val="333333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447800" y="3657600"/>
            <a:ext cx="1447800" cy="228600"/>
          </a:xfrm>
          <a:prstGeom prst="rect">
            <a:avLst/>
          </a:prstGeom>
          <a:solidFill>
            <a:schemeClr val="accent1"/>
          </a:solidFill>
          <a:ln>
            <a:solidFill>
              <a:srgbClr val="333333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1600200" y="3429000"/>
            <a:ext cx="1143000" cy="228600"/>
          </a:xfrm>
          <a:prstGeom prst="rect">
            <a:avLst/>
          </a:prstGeom>
          <a:solidFill>
            <a:schemeClr val="accent1"/>
          </a:solidFill>
          <a:ln>
            <a:solidFill>
              <a:srgbClr val="333333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1752600" y="3200400"/>
            <a:ext cx="838200" cy="228600"/>
          </a:xfrm>
          <a:prstGeom prst="rect">
            <a:avLst/>
          </a:prstGeom>
          <a:solidFill>
            <a:schemeClr val="accent1"/>
          </a:solidFill>
          <a:ln>
            <a:solidFill>
              <a:srgbClr val="333333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2057400" y="2590800"/>
            <a:ext cx="228600" cy="60960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4419600" y="2590800"/>
            <a:ext cx="228600" cy="152400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6705600" y="2590800"/>
            <a:ext cx="228600" cy="152400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3581400" y="4114800"/>
            <a:ext cx="1828802" cy="0"/>
          </a:xfrm>
          <a:prstGeom prst="line">
            <a:avLst/>
          </a:prstGeom>
          <a:ln>
            <a:solidFill>
              <a:srgbClr val="33333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5943600" y="4114800"/>
            <a:ext cx="1828802" cy="0"/>
          </a:xfrm>
          <a:prstGeom prst="line">
            <a:avLst/>
          </a:prstGeom>
          <a:ln>
            <a:solidFill>
              <a:srgbClr val="33333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r>
              <a:t>Try to find the pattern by cases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disk is easy</a:t>
            </a:r>
          </a:p>
          <a:p>
            <a:endParaRPr/>
          </a:p>
          <a:p>
            <a:r>
              <a:t>Two disks...</a:t>
            </a:r>
          </a:p>
          <a:p>
            <a:endParaRPr/>
          </a:p>
          <a:p>
            <a:r>
              <a:t>Three disks...</a:t>
            </a:r>
          </a:p>
          <a:p>
            <a:endParaRPr/>
          </a:p>
          <a:p>
            <a:r>
              <a:t>Four disk...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sldNum" sz="quarter" idx="4294967295"/>
          </p:nvPr>
        </p:nvSpPr>
        <p:spPr>
          <a:xfrm>
            <a:off x="8511224" y="6444299"/>
            <a:ext cx="175575" cy="2565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r>
              <a:t>Recursive Algorithms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83058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buSzTx/>
              <a:buNone/>
              <a:defRPr sz="2000"/>
            </a:pPr>
            <a:r>
              <a:t>	</a:t>
            </a:r>
            <a:r>
              <a:rPr sz="2200" u="sng"/>
              <a:t>Example</a:t>
            </a:r>
            <a:r>
              <a:rPr sz="2200"/>
              <a:t>: Tower of Hanoi, move all disks to third peg without ever placing a larger disk on a smaller one.</a:t>
            </a:r>
          </a:p>
        </p:txBody>
      </p:sp>
      <p:sp>
        <p:nvSpPr>
          <p:cNvPr id="169" name="Shape 169"/>
          <p:cNvSpPr/>
          <p:nvPr/>
        </p:nvSpPr>
        <p:spPr>
          <a:xfrm>
            <a:off x="1295400" y="3886200"/>
            <a:ext cx="1752600" cy="228600"/>
          </a:xfrm>
          <a:prstGeom prst="rect">
            <a:avLst/>
          </a:prstGeom>
          <a:solidFill>
            <a:schemeClr val="accent1"/>
          </a:solidFill>
          <a:ln>
            <a:solidFill>
              <a:srgbClr val="333333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173" name="Group 173"/>
          <p:cNvGrpSpPr/>
          <p:nvPr/>
        </p:nvGrpSpPr>
        <p:grpSpPr>
          <a:xfrm>
            <a:off x="1447798" y="3047998"/>
            <a:ext cx="1447805" cy="838204"/>
            <a:chOff x="0" y="0"/>
            <a:chExt cx="1447804" cy="838203"/>
          </a:xfrm>
        </p:grpSpPr>
        <p:sp>
          <p:nvSpPr>
            <p:cNvPr id="170" name="Shape 170"/>
            <p:cNvSpPr/>
            <p:nvPr/>
          </p:nvSpPr>
          <p:spPr>
            <a:xfrm flipV="1">
              <a:off x="-1" y="-1"/>
              <a:ext cx="533403" cy="838204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 flipH="1" flipV="1">
              <a:off x="914401" y="-1"/>
              <a:ext cx="533403" cy="838204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33400" y="-1"/>
              <a:ext cx="381002" cy="2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74" name="Shape 174"/>
          <p:cNvSpPr/>
          <p:nvPr/>
        </p:nvSpPr>
        <p:spPr>
          <a:xfrm>
            <a:off x="2057400" y="2590800"/>
            <a:ext cx="2286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3581400" y="4114800"/>
            <a:ext cx="1828802" cy="0"/>
          </a:xfrm>
          <a:prstGeom prst="line">
            <a:avLst/>
          </a:prstGeom>
          <a:ln>
            <a:solidFill>
              <a:srgbClr val="33333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5943600" y="4114800"/>
            <a:ext cx="1828802" cy="0"/>
          </a:xfrm>
          <a:prstGeom prst="line">
            <a:avLst/>
          </a:prstGeom>
          <a:ln>
            <a:solidFill>
              <a:srgbClr val="33333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4419600" y="2590800"/>
            <a:ext cx="228600" cy="152400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6705600" y="2590800"/>
            <a:ext cx="228600" cy="152400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sldNum" sz="quarter" idx="4294967295"/>
          </p:nvPr>
        </p:nvSpPr>
        <p:spPr>
          <a:xfrm>
            <a:off x="8511224" y="6444299"/>
            <a:ext cx="175575" cy="2565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r>
              <a:t>Recursive Algorithms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83058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buSzTx/>
              <a:buNone/>
              <a:defRPr sz="2000"/>
            </a:pPr>
            <a:r>
              <a:t>	</a:t>
            </a:r>
            <a:r>
              <a:rPr sz="2200" u="sng"/>
              <a:t>Example</a:t>
            </a:r>
            <a:r>
              <a:rPr sz="2200"/>
              <a:t>: Tower of Hanoi, move all disks to third peg without ever placing a larger disk on a smaller one.</a:t>
            </a:r>
          </a:p>
          <a:p>
            <a:pPr>
              <a:buSzTx/>
              <a:buNone/>
              <a:defRPr sz="2200"/>
            </a:pPr>
            <a:endParaRPr sz="2200"/>
          </a:p>
          <a:p>
            <a:pPr>
              <a:buSzTx/>
              <a:buNone/>
              <a:defRPr sz="2200"/>
            </a:pPr>
            <a:endParaRPr sz="2200"/>
          </a:p>
          <a:p>
            <a:pPr>
              <a:buSzTx/>
              <a:buNone/>
              <a:defRPr sz="2200"/>
            </a:pPr>
            <a:endParaRPr sz="2200"/>
          </a:p>
          <a:p>
            <a:pPr>
              <a:buSzTx/>
              <a:buNone/>
              <a:defRPr sz="2200"/>
            </a:pPr>
            <a:endParaRPr sz="2200"/>
          </a:p>
          <a:p>
            <a:pPr>
              <a:buSzTx/>
              <a:buNone/>
              <a:defRPr sz="2200"/>
            </a:pPr>
            <a:endParaRPr sz="2200"/>
          </a:p>
          <a:p>
            <a:pPr>
              <a:buSzTx/>
              <a:buNone/>
              <a:defRPr sz="2200"/>
            </a:pPr>
            <a:endParaRPr sz="2200"/>
          </a:p>
          <a:p>
            <a:pPr>
              <a:spcBef>
                <a:spcPts val="500"/>
              </a:spcBef>
              <a:buSzTx/>
              <a:buNone/>
              <a:defRPr sz="2200"/>
            </a:pPr>
            <a:r>
              <a:t>						</a:t>
            </a:r>
          </a:p>
        </p:txBody>
      </p:sp>
      <p:sp>
        <p:nvSpPr>
          <p:cNvPr id="183" name="Shape 183"/>
          <p:cNvSpPr/>
          <p:nvPr/>
        </p:nvSpPr>
        <p:spPr>
          <a:xfrm>
            <a:off x="1295400" y="3886200"/>
            <a:ext cx="1752600" cy="228600"/>
          </a:xfrm>
          <a:prstGeom prst="rect">
            <a:avLst/>
          </a:prstGeom>
          <a:solidFill>
            <a:schemeClr val="accent1"/>
          </a:solidFill>
          <a:ln>
            <a:solidFill>
              <a:srgbClr val="333333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187" name="Group 187"/>
          <p:cNvGrpSpPr/>
          <p:nvPr/>
        </p:nvGrpSpPr>
        <p:grpSpPr>
          <a:xfrm>
            <a:off x="3809997" y="3276597"/>
            <a:ext cx="1447805" cy="838204"/>
            <a:chOff x="0" y="0"/>
            <a:chExt cx="1447804" cy="838203"/>
          </a:xfrm>
        </p:grpSpPr>
        <p:sp>
          <p:nvSpPr>
            <p:cNvPr id="184" name="Shape 184"/>
            <p:cNvSpPr/>
            <p:nvPr/>
          </p:nvSpPr>
          <p:spPr>
            <a:xfrm flipV="1">
              <a:off x="-1" y="-1"/>
              <a:ext cx="533403" cy="838204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 flipH="1" flipV="1">
              <a:off x="914401" y="-1"/>
              <a:ext cx="533403" cy="838204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533400" y="-1"/>
              <a:ext cx="381002" cy="2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88" name="Shape 188"/>
          <p:cNvSpPr/>
          <p:nvPr/>
        </p:nvSpPr>
        <p:spPr>
          <a:xfrm>
            <a:off x="2057400" y="2590800"/>
            <a:ext cx="228600" cy="129540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3581400" y="4114800"/>
            <a:ext cx="1828802" cy="0"/>
          </a:xfrm>
          <a:prstGeom prst="line">
            <a:avLst/>
          </a:prstGeom>
          <a:ln>
            <a:solidFill>
              <a:srgbClr val="33333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5943600" y="4114800"/>
            <a:ext cx="1828802" cy="0"/>
          </a:xfrm>
          <a:prstGeom prst="line">
            <a:avLst/>
          </a:prstGeom>
          <a:ln>
            <a:solidFill>
              <a:srgbClr val="33333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4419600" y="2590800"/>
            <a:ext cx="228600" cy="68580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6705600" y="2590800"/>
            <a:ext cx="228600" cy="152400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introduction">
  <a:themeElements>
    <a:clrScheme name="introduction">
      <a:dk1>
        <a:srgbClr val="333333"/>
      </a:dk1>
      <a:lt1>
        <a:srgbClr val="FFFFFF"/>
      </a:lt1>
      <a:dk2>
        <a:srgbClr val="A7A7A7"/>
      </a:dk2>
      <a:lt2>
        <a:srgbClr val="535353"/>
      </a:lt2>
      <a:accent1>
        <a:srgbClr val="FF9900"/>
      </a:accent1>
      <a:accent2>
        <a:srgbClr val="CC3300"/>
      </a:accent2>
      <a:accent3>
        <a:srgbClr val="C1AAAA"/>
      </a:accent3>
      <a:accent4>
        <a:srgbClr val="DADADA"/>
      </a:accent4>
      <a:accent5>
        <a:srgbClr val="FFCAAA"/>
      </a:accent5>
      <a:accent6>
        <a:srgbClr val="B92D00"/>
      </a:accent6>
      <a:hlink>
        <a:srgbClr val="0000FF"/>
      </a:hlink>
      <a:folHlink>
        <a:srgbClr val="FF00FF"/>
      </a:folHlink>
    </a:clrScheme>
    <a:fontScheme name="introducti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ntrodu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troduction">
  <a:themeElements>
    <a:clrScheme name="introduc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9900"/>
      </a:accent1>
      <a:accent2>
        <a:srgbClr val="CC3300"/>
      </a:accent2>
      <a:accent3>
        <a:srgbClr val="C1AAAA"/>
      </a:accent3>
      <a:accent4>
        <a:srgbClr val="DADADA"/>
      </a:accent4>
      <a:accent5>
        <a:srgbClr val="FFCAAA"/>
      </a:accent5>
      <a:accent6>
        <a:srgbClr val="B92D00"/>
      </a:accent6>
      <a:hlink>
        <a:srgbClr val="0000FF"/>
      </a:hlink>
      <a:folHlink>
        <a:srgbClr val="FF00FF"/>
      </a:folHlink>
    </a:clrScheme>
    <a:fontScheme name="introducti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ntrodu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359</Words>
  <Application>Microsoft Office PowerPoint</Application>
  <PresentationFormat>On-screen Show (4:3)</PresentationFormat>
  <Paragraphs>148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Courier New</vt:lpstr>
      <vt:lpstr>Garamond</vt:lpstr>
      <vt:lpstr>Helvetica</vt:lpstr>
      <vt:lpstr>Monaco</vt:lpstr>
      <vt:lpstr>Tahoma</vt:lpstr>
      <vt:lpstr>Wingdings</vt:lpstr>
      <vt:lpstr>introduction</vt:lpstr>
      <vt:lpstr>Binary Search</vt:lpstr>
      <vt:lpstr>Dictionary lookup</vt:lpstr>
      <vt:lpstr>Binary search</vt:lpstr>
      <vt:lpstr>Binary search</vt:lpstr>
      <vt:lpstr>Binary search</vt:lpstr>
      <vt:lpstr>Recursive Algorithms</vt:lpstr>
      <vt:lpstr>Try to find the pattern by cases</vt:lpstr>
      <vt:lpstr>Recursive Algorithms</vt:lpstr>
      <vt:lpstr>Recursive Algorithms</vt:lpstr>
      <vt:lpstr>Recursive Algorithms</vt:lpstr>
      <vt:lpstr>Recursive Algorithms</vt:lpstr>
      <vt:lpstr>Fractals – the Koch curve</vt:lpstr>
      <vt:lpstr>Simpler example: cCurve</vt:lpstr>
      <vt:lpstr>Other  growth phenomenon: cCurve</vt:lpstr>
      <vt:lpstr>CCurve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</dc:title>
  <cp:lastModifiedBy>Bhavneet Soni</cp:lastModifiedBy>
  <cp:revision>1</cp:revision>
  <dcterms:modified xsi:type="dcterms:W3CDTF">2016-10-07T02:11:31Z</dcterms:modified>
</cp:coreProperties>
</file>