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 b="def" i="def"/>
      <a:tcStyle>
        <a:tcBdr/>
        <a:fill>
          <a:solidFill>
            <a:srgbClr val="FFEF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2E2"/>
          </a:solidFill>
        </a:fill>
      </a:tcStyle>
    </a:wholeTbl>
    <a:band2H>
      <a:tcTxStyle b="def" i="def"/>
      <a:tcStyle>
        <a:tcBdr/>
        <a:fill>
          <a:solidFill>
            <a:srgbClr val="F4F1F1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CCCA"/>
          </a:solidFill>
        </a:fill>
      </a:tcStyle>
    </a:wholeTbl>
    <a:band2H>
      <a:tcTxStyle b="def" i="def"/>
      <a:tcStyle>
        <a:tcBdr/>
        <a:fill>
          <a:solidFill>
            <a:srgbClr val="F3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 steps:  divide, recurse, merge</a:t>
            </a:r>
          </a:p>
          <a:p>
            <a:pPr/>
          </a:p>
          <a:p>
            <a:pPr defTabSz="914400">
              <a:spcBef>
                <a:spcPts val="400"/>
              </a:spcBef>
            </a:pPr>
            <a:r>
              <a:t>It was invented by John von Neumann in 1945.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 out cards, order suits: hearts, diamonds, spades, clubs</a:t>
            </a:r>
          </a:p>
          <a:p>
            <a:pPr/>
            <a:r>
              <a:t>Ask them to sort this way. Point out physical ease.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8" name="Shape 3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 out cards, order suits: hearts, diamonds, spades, clubs</a:t>
            </a:r>
          </a:p>
          <a:p>
            <a:pPr/>
            <a:r>
              <a:t>Ask them to sort this way. Point out physical ease.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5" name="Shape 3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 out cards, order suits: hearts, diamonds, spades, clubs</a:t>
            </a:r>
          </a:p>
          <a:p>
            <a:pPr/>
            <a:r>
              <a:t>Ask them to sort this way. Point out physical ease.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3" name="Shape 4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 out cards, order suits: hearts, diamonds, spades, clubs</a:t>
            </a:r>
          </a:p>
          <a:p>
            <a:pPr/>
            <a:r>
              <a:t>Ask them to sort this way. Point out physical ease.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09599" y="1219200"/>
            <a:ext cx="7924801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Shape 14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694958" indent="-350471">
              <a:spcBef>
                <a:spcPts val="600"/>
              </a:spcBef>
              <a:buClrTx/>
              <a:buFontTx/>
              <a:defRPr sz="2800"/>
            </a:lvl2pPr>
            <a:lvl3pPr marL="1118033" indent="-446521">
              <a:spcBef>
                <a:spcPts val="600"/>
              </a:spcBef>
              <a:buClrTx/>
              <a:buFontTx/>
              <a:defRPr sz="2800"/>
            </a:lvl3pPr>
            <a:lvl4pPr marL="1466215" indent="-442278">
              <a:spcBef>
                <a:spcPts val="600"/>
              </a:spcBef>
              <a:buClrTx/>
              <a:buFontTx/>
              <a:defRPr sz="2800"/>
            </a:lvl4pPr>
            <a:lvl5pPr marL="1817053" indent="-475614">
              <a:spcBef>
                <a:spcPts val="600"/>
              </a:spcBef>
              <a:buClrTx/>
              <a:buFont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6629400" y="277813"/>
            <a:ext cx="2057400" cy="577691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57200" y="277813"/>
            <a:ext cx="6019800" cy="57769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hape 115"/>
          <p:cNvSpPr/>
          <p:nvPr>
            <p:ph type="body" sz="half" idx="1"/>
          </p:nvPr>
        </p:nvSpPr>
        <p:spPr>
          <a:xfrm>
            <a:off x="838200" y="1905000"/>
            <a:ext cx="7772400" cy="1981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8211185" y="6449060"/>
            <a:ext cx="247015" cy="256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Shape 124"/>
          <p:cNvSpPr/>
          <p:nvPr>
            <p:ph type="body" sz="half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8211185" y="6449060"/>
            <a:ext cx="247015" cy="256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half" idx="1"/>
          </p:nvPr>
        </p:nvSpPr>
        <p:spPr>
          <a:xfrm>
            <a:off x="457200" y="1524000"/>
            <a:ext cx="4038600" cy="45307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24164" indent="-379677">
              <a:spcBef>
                <a:spcPts val="600"/>
              </a:spcBef>
              <a:defRPr sz="2800"/>
            </a:lvl2pPr>
            <a:lvl3pPr marL="1162685" indent="-491173">
              <a:spcBef>
                <a:spcPts val="600"/>
              </a:spcBef>
              <a:defRPr sz="2800"/>
            </a:lvl3pPr>
            <a:lvl4pPr marL="1515357" indent="-491420">
              <a:spcBef>
                <a:spcPts val="600"/>
              </a:spcBef>
              <a:defRPr sz="2800"/>
            </a:lvl4pPr>
            <a:lvl5pPr marL="1869899" indent="-528461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ClrTx/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ClrTx/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ClrTx/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FontTx/>
              <a:buNone/>
              <a:defRPr b="1" sz="2400"/>
            </a:pP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6416" indent="-371929">
              <a:defRPr sz="3200"/>
            </a:lvl2pPr>
            <a:lvl3pPr marL="1139295" indent="-467783">
              <a:defRPr sz="3200"/>
            </a:lvl3pPr>
            <a:lvl4pPr marL="1529397" indent="-505460">
              <a:defRPr sz="3200"/>
            </a:lvl4pPr>
            <a:lvl5pPr marL="1884998" indent="-5435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Shape 87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80999" y="228599"/>
            <a:ext cx="8229601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hape 3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277813"/>
            <a:ext cx="8229600" cy="94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295400"/>
            <a:ext cx="8229600" cy="475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39785" y="6444297"/>
            <a:ext cx="247015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2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1pPr>
      <a:lvl2pPr marL="719992" marR="0" indent="-37550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0000"/>
        <a:buFont typeface="Wingdings"/>
        <a:buChar char="❑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2pPr>
      <a:lvl3pPr marL="1149927" marR="0" indent="-47841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3pPr>
      <a:lvl4pPr marL="1497806" marR="0" indent="-4738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0000"/>
        <a:buFont typeface="Wingdings"/>
        <a:buChar char="❑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4pPr>
      <a:lvl5pPr marL="18510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5pPr>
      <a:lvl6pPr marL="23082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6pPr>
      <a:lvl7pPr marL="27654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7pPr>
      <a:lvl8pPr marL="32226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8pPr>
      <a:lvl9pPr marL="36798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Num" sz="quarter" idx="4294967295"/>
          </p:nvPr>
        </p:nvSpPr>
        <p:spPr>
          <a:xfrm>
            <a:off x="8439784" y="6444297"/>
            <a:ext cx="247016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Recursive Algorithms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xfrm>
            <a:off x="381000" y="1371600"/>
            <a:ext cx="83058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SzTx/>
              <a:buNone/>
              <a:defRPr sz="2000"/>
            </a:pPr>
            <a:r>
              <a:t>	</a:t>
            </a:r>
            <a:r>
              <a:rPr sz="2200" u="sng"/>
              <a:t>Example</a:t>
            </a:r>
            <a:r>
              <a:rPr sz="2200"/>
              <a:t>: Tower of Hanoi, move all disks to third peg without ever placing a larger disk on a smaller one.</a:t>
            </a:r>
            <a:endParaRPr sz="2200"/>
          </a:p>
          <a:p>
            <a:pPr>
              <a:buSzTx/>
              <a:buNone/>
              <a:defRPr sz="2200"/>
            </a:pPr>
          </a:p>
          <a:p>
            <a:pPr>
              <a:buSzTx/>
              <a:buNone/>
              <a:defRPr sz="2200"/>
            </a:pPr>
          </a:p>
          <a:p>
            <a:pPr>
              <a:buSzTx/>
              <a:buNone/>
              <a:defRPr sz="2200"/>
            </a:pPr>
          </a:p>
          <a:p>
            <a:pPr>
              <a:buSzTx/>
              <a:buNone/>
              <a:defRPr sz="2200"/>
            </a:pPr>
          </a:p>
          <a:p>
            <a:pPr>
              <a:buSzTx/>
              <a:buNone/>
              <a:defRPr sz="2200"/>
            </a:pPr>
          </a:p>
          <a:p>
            <a:pPr>
              <a:buSzTx/>
              <a:buNone/>
              <a:defRPr sz="2200"/>
            </a:pPr>
          </a:p>
          <a:p>
            <a:pPr>
              <a:spcBef>
                <a:spcPts val="500"/>
              </a:spcBef>
              <a:buSzTx/>
              <a:buNone/>
              <a:defRPr sz="2200"/>
            </a:pPr>
            <a:r>
              <a:t>			</a:t>
            </a:r>
          </a:p>
          <a:p>
            <a:pPr>
              <a:spcBef>
                <a:spcPts val="500"/>
              </a:spcBef>
              <a:buSzTx/>
              <a:buNone/>
              <a:defRPr sz="2200"/>
            </a:pPr>
            <a:r>
              <a:t>                              </a:t>
            </a:r>
          </a:p>
        </p:txBody>
      </p:sp>
      <p:sp>
        <p:nvSpPr>
          <p:cNvPr id="207" name="Shape 207"/>
          <p:cNvSpPr/>
          <p:nvPr/>
        </p:nvSpPr>
        <p:spPr>
          <a:xfrm>
            <a:off x="5943600" y="3886200"/>
            <a:ext cx="1752600" cy="228600"/>
          </a:xfrm>
          <a:prstGeom prst="rect">
            <a:avLst/>
          </a:prstGeom>
          <a:solidFill>
            <a:schemeClr val="accent1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11" name="Group 211"/>
          <p:cNvGrpSpPr/>
          <p:nvPr/>
        </p:nvGrpSpPr>
        <p:grpSpPr>
          <a:xfrm>
            <a:off x="6096000" y="3048000"/>
            <a:ext cx="1447800" cy="838200"/>
            <a:chOff x="0" y="0"/>
            <a:chExt cx="1447800" cy="838200"/>
          </a:xfrm>
        </p:grpSpPr>
        <p:sp>
          <p:nvSpPr>
            <p:cNvPr id="208" name="Shape 208"/>
            <p:cNvSpPr/>
            <p:nvPr/>
          </p:nvSpPr>
          <p:spPr>
            <a:xfrm flipV="1">
              <a:off x="0" y="-1"/>
              <a:ext cx="533400" cy="838202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Shape 209"/>
            <p:cNvSpPr/>
            <p:nvPr/>
          </p:nvSpPr>
          <p:spPr>
            <a:xfrm flipH="1" flipV="1">
              <a:off x="914400" y="-1"/>
              <a:ext cx="533400" cy="838202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33400" y="0"/>
              <a:ext cx="381000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2" name="Shape 212"/>
          <p:cNvSpPr/>
          <p:nvPr/>
        </p:nvSpPr>
        <p:spPr>
          <a:xfrm>
            <a:off x="2057400" y="2590800"/>
            <a:ext cx="228600" cy="1524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3" name="Shape 213"/>
          <p:cNvSpPr/>
          <p:nvPr/>
        </p:nvSpPr>
        <p:spPr>
          <a:xfrm>
            <a:off x="3581400" y="4114800"/>
            <a:ext cx="1828800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Shape 214"/>
          <p:cNvSpPr/>
          <p:nvPr/>
        </p:nvSpPr>
        <p:spPr>
          <a:xfrm>
            <a:off x="4419600" y="2590800"/>
            <a:ext cx="228600" cy="1524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5" name="Shape 215"/>
          <p:cNvSpPr/>
          <p:nvPr/>
        </p:nvSpPr>
        <p:spPr>
          <a:xfrm>
            <a:off x="6705600" y="2590800"/>
            <a:ext cx="2286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6" name="Shape 216"/>
          <p:cNvSpPr/>
          <p:nvPr/>
        </p:nvSpPr>
        <p:spPr>
          <a:xfrm>
            <a:off x="1219200" y="4114800"/>
            <a:ext cx="1828800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Shape 217"/>
          <p:cNvSpPr/>
          <p:nvPr/>
        </p:nvSpPr>
        <p:spPr>
          <a:xfrm>
            <a:off x="491096" y="5114187"/>
            <a:ext cx="799988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Let's go play with it at: http://www.mathsisfun.com/games/towerofhanoi.html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Num" sz="quarter" idx="4294967295"/>
          </p:nvPr>
        </p:nvSpPr>
        <p:spPr>
          <a:xfrm>
            <a:off x="8439784" y="6444297"/>
            <a:ext cx="247016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 Sort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idea</a:t>
            </a:r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sz="2600"/>
            </a:pPr>
            <a:r>
              <a:t>Divide data into two (smaller) parts</a:t>
            </a:r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sz="2600"/>
            </a:pPr>
            <a:r>
              <a:t>Sort the parts</a:t>
            </a:r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sz="2600"/>
            </a:pPr>
            <a:r>
              <a:t>Merge the sorted parts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Num" sz="quarter" idx="4294967295"/>
          </p:nvPr>
        </p:nvSpPr>
        <p:spPr>
          <a:xfrm>
            <a:off x="8439784" y="6444297"/>
            <a:ext cx="247016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 Sort - Divide</a:t>
            </a:r>
          </a:p>
        </p:txBody>
      </p:sp>
      <p:sp>
        <p:nvSpPr>
          <p:cNvPr id="227" name="Shape 227"/>
          <p:cNvSpPr/>
          <p:nvPr/>
        </p:nvSpPr>
        <p:spPr>
          <a:xfrm>
            <a:off x="3338512" y="1828800"/>
            <a:ext cx="171851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{7,3,2,9,1,6,4,5}</a:t>
            </a:r>
          </a:p>
        </p:txBody>
      </p:sp>
      <p:grpSp>
        <p:nvGrpSpPr>
          <p:cNvPr id="232" name="Group 232"/>
          <p:cNvGrpSpPr/>
          <p:nvPr/>
        </p:nvGrpSpPr>
        <p:grpSpPr>
          <a:xfrm>
            <a:off x="1943100" y="2285999"/>
            <a:ext cx="4765921" cy="1023763"/>
            <a:chOff x="0" y="0"/>
            <a:chExt cx="4765920" cy="1023761"/>
          </a:xfrm>
        </p:grpSpPr>
        <p:sp>
          <p:nvSpPr>
            <p:cNvPr id="228" name="Shape 228"/>
            <p:cNvSpPr/>
            <p:nvPr/>
          </p:nvSpPr>
          <p:spPr>
            <a:xfrm>
              <a:off x="0" y="673100"/>
              <a:ext cx="95592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{7,3,2,9}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3810000" y="673100"/>
              <a:ext cx="95592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{1,6,4,5}</a:t>
              </a:r>
            </a:p>
          </p:txBody>
        </p:sp>
        <p:sp>
          <p:nvSpPr>
            <p:cNvPr id="230" name="Shape 230"/>
            <p:cNvSpPr/>
            <p:nvPr/>
          </p:nvSpPr>
          <p:spPr>
            <a:xfrm flipH="1">
              <a:off x="677863" y="0"/>
              <a:ext cx="1903413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581275" y="-1"/>
              <a:ext cx="1906588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1" name="Group 241"/>
          <p:cNvGrpSpPr/>
          <p:nvPr/>
        </p:nvGrpSpPr>
        <p:grpSpPr>
          <a:xfrm>
            <a:off x="1281112" y="3416299"/>
            <a:ext cx="6213424" cy="1023763"/>
            <a:chOff x="0" y="0"/>
            <a:chExt cx="6213422" cy="1023761"/>
          </a:xfrm>
        </p:grpSpPr>
        <p:sp>
          <p:nvSpPr>
            <p:cNvPr id="233" name="Shape 233"/>
            <p:cNvSpPr/>
            <p:nvPr/>
          </p:nvSpPr>
          <p:spPr>
            <a:xfrm>
              <a:off x="0" y="673100"/>
              <a:ext cx="57462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{7,3}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1879600" y="673100"/>
              <a:ext cx="57462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{2,9}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3759200" y="673100"/>
              <a:ext cx="57462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{1,6}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5638800" y="673100"/>
              <a:ext cx="57462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{4,5}</a:t>
              </a:r>
            </a:p>
          </p:txBody>
        </p:sp>
        <p:sp>
          <p:nvSpPr>
            <p:cNvPr id="237" name="Shape 237"/>
            <p:cNvSpPr/>
            <p:nvPr/>
          </p:nvSpPr>
          <p:spPr>
            <a:xfrm flipH="1">
              <a:off x="4181474" y="0"/>
              <a:ext cx="968376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149849" y="-1"/>
              <a:ext cx="911226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" name="Shape 239"/>
            <p:cNvSpPr/>
            <p:nvPr/>
          </p:nvSpPr>
          <p:spPr>
            <a:xfrm flipH="1">
              <a:off x="423862" y="0"/>
              <a:ext cx="915989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339850" y="-1"/>
              <a:ext cx="962025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8" name="Group 258"/>
          <p:cNvGrpSpPr/>
          <p:nvPr/>
        </p:nvGrpSpPr>
        <p:grpSpPr>
          <a:xfrm>
            <a:off x="914399" y="4546599"/>
            <a:ext cx="7013376" cy="1023763"/>
            <a:chOff x="0" y="0"/>
            <a:chExt cx="7013374" cy="1023761"/>
          </a:xfrm>
        </p:grpSpPr>
        <p:sp>
          <p:nvSpPr>
            <p:cNvPr id="242" name="Shape 242"/>
            <p:cNvSpPr/>
            <p:nvPr/>
          </p:nvSpPr>
          <p:spPr>
            <a:xfrm>
              <a:off x="0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{7}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946150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{3}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1893887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{2}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2840037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{9}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3787775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{1}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4733925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{6}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5681662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{4}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6629400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{5}</a:t>
              </a:r>
            </a:p>
          </p:txBody>
        </p:sp>
        <p:sp>
          <p:nvSpPr>
            <p:cNvPr id="250" name="Shape 250"/>
            <p:cNvSpPr/>
            <p:nvPr/>
          </p:nvSpPr>
          <p:spPr>
            <a:xfrm flipH="1">
              <a:off x="296862" y="0"/>
              <a:ext cx="493714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790574" y="-1"/>
              <a:ext cx="452439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Shape 252"/>
            <p:cNvSpPr/>
            <p:nvPr/>
          </p:nvSpPr>
          <p:spPr>
            <a:xfrm flipH="1">
              <a:off x="2189162" y="0"/>
              <a:ext cx="479426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668587" y="0"/>
              <a:ext cx="466726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Shape 254"/>
            <p:cNvSpPr/>
            <p:nvPr/>
          </p:nvSpPr>
          <p:spPr>
            <a:xfrm flipH="1">
              <a:off x="4083050" y="-1"/>
              <a:ext cx="465138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4548187" y="-1"/>
              <a:ext cx="481013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Shape 256"/>
            <p:cNvSpPr/>
            <p:nvPr/>
          </p:nvSpPr>
          <p:spPr>
            <a:xfrm flipH="1">
              <a:off x="5976937" y="-1"/>
              <a:ext cx="450851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427787" y="-1"/>
              <a:ext cx="496888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2"/>
      <p:bldP build="whole" bldLvl="1" animBg="1" rev="0" advAuto="0" spid="258" grpId="3"/>
      <p:bldP build="whole" bldLvl="1" animBg="1" rev="0" advAuto="0" spid="23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Num" sz="quarter" idx="4294967295"/>
          </p:nvPr>
        </p:nvSpPr>
        <p:spPr>
          <a:xfrm>
            <a:off x="8439784" y="6444297"/>
            <a:ext cx="247016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 Sort - Merge</a:t>
            </a:r>
          </a:p>
        </p:txBody>
      </p:sp>
      <p:sp>
        <p:nvSpPr>
          <p:cNvPr id="264" name="Shape 264"/>
          <p:cNvSpPr/>
          <p:nvPr/>
        </p:nvSpPr>
        <p:spPr>
          <a:xfrm>
            <a:off x="3338512" y="1828800"/>
            <a:ext cx="171851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20000"/>
                </a:solidFill>
              </a:defRPr>
            </a:lvl1pPr>
          </a:lstStyle>
          <a:p>
            <a:pPr/>
            <a:r>
              <a:t>{1,2,3,4,5,6,7,9}</a:t>
            </a:r>
          </a:p>
        </p:txBody>
      </p:sp>
      <p:grpSp>
        <p:nvGrpSpPr>
          <p:cNvPr id="269" name="Group 269"/>
          <p:cNvGrpSpPr/>
          <p:nvPr/>
        </p:nvGrpSpPr>
        <p:grpSpPr>
          <a:xfrm>
            <a:off x="1943100" y="2285999"/>
            <a:ext cx="4765921" cy="1023763"/>
            <a:chOff x="0" y="0"/>
            <a:chExt cx="4765920" cy="1023761"/>
          </a:xfrm>
        </p:grpSpPr>
        <p:sp>
          <p:nvSpPr>
            <p:cNvPr id="265" name="Shape 265"/>
            <p:cNvSpPr/>
            <p:nvPr/>
          </p:nvSpPr>
          <p:spPr>
            <a:xfrm flipH="1">
              <a:off x="677863" y="0"/>
              <a:ext cx="1903413" cy="673100"/>
            </a:xfrm>
            <a:prstGeom prst="line">
              <a:avLst/>
            </a:prstGeom>
            <a:noFill/>
            <a:ln w="28575" cap="flat">
              <a:solidFill>
                <a:srgbClr val="008040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581275" y="-1"/>
              <a:ext cx="1906588" cy="673102"/>
            </a:xfrm>
            <a:prstGeom prst="line">
              <a:avLst/>
            </a:prstGeom>
            <a:noFill/>
            <a:ln w="28575" cap="flat">
              <a:solidFill>
                <a:srgbClr val="008040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673100"/>
              <a:ext cx="95592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820000"/>
                  </a:solidFill>
                </a:defRPr>
              </a:lvl1pPr>
            </a:lstStyle>
            <a:p>
              <a:pPr/>
              <a:r>
                <a:t>{2,3,7,9}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3810000" y="673100"/>
              <a:ext cx="95592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820000"/>
                  </a:solidFill>
                </a:defRPr>
              </a:lvl1pPr>
            </a:lstStyle>
            <a:p>
              <a:pPr/>
              <a:r>
                <a:t>{1,4,5,6}</a:t>
              </a:r>
            </a:p>
          </p:txBody>
        </p:sp>
      </p:grpSp>
      <p:grpSp>
        <p:nvGrpSpPr>
          <p:cNvPr id="278" name="Group 278"/>
          <p:cNvGrpSpPr/>
          <p:nvPr/>
        </p:nvGrpSpPr>
        <p:grpSpPr>
          <a:xfrm>
            <a:off x="1281112" y="3416299"/>
            <a:ext cx="6213424" cy="1023763"/>
            <a:chOff x="0" y="0"/>
            <a:chExt cx="6213422" cy="1023761"/>
          </a:xfrm>
        </p:grpSpPr>
        <p:sp>
          <p:nvSpPr>
            <p:cNvPr id="270" name="Shape 270"/>
            <p:cNvSpPr/>
            <p:nvPr/>
          </p:nvSpPr>
          <p:spPr>
            <a:xfrm flipH="1">
              <a:off x="4181474" y="0"/>
              <a:ext cx="968376" cy="673100"/>
            </a:xfrm>
            <a:prstGeom prst="line">
              <a:avLst/>
            </a:prstGeom>
            <a:noFill/>
            <a:ln w="28575" cap="flat">
              <a:solidFill>
                <a:srgbClr val="008040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149849" y="-1"/>
              <a:ext cx="911226" cy="673102"/>
            </a:xfrm>
            <a:prstGeom prst="line">
              <a:avLst/>
            </a:prstGeom>
            <a:noFill/>
            <a:ln w="28575" cap="flat">
              <a:solidFill>
                <a:srgbClr val="008040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Shape 272"/>
            <p:cNvSpPr/>
            <p:nvPr/>
          </p:nvSpPr>
          <p:spPr>
            <a:xfrm flipH="1">
              <a:off x="422275" y="-1"/>
              <a:ext cx="917575" cy="673102"/>
            </a:xfrm>
            <a:prstGeom prst="line">
              <a:avLst/>
            </a:prstGeom>
            <a:noFill/>
            <a:ln w="28575" cap="flat">
              <a:solidFill>
                <a:srgbClr val="008040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339850" y="-1"/>
              <a:ext cx="962025" cy="673102"/>
            </a:xfrm>
            <a:prstGeom prst="line">
              <a:avLst/>
            </a:prstGeom>
            <a:noFill/>
            <a:ln w="28575" cap="flat">
              <a:solidFill>
                <a:srgbClr val="008040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0" y="673100"/>
              <a:ext cx="57462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820000"/>
                  </a:solidFill>
                </a:defRPr>
              </a:lvl1pPr>
            </a:lstStyle>
            <a:p>
              <a:pPr/>
              <a:r>
                <a:t>{3,7}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1879600" y="673100"/>
              <a:ext cx="57462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820000"/>
                  </a:solidFill>
                </a:defRPr>
              </a:lvl1pPr>
            </a:lstStyle>
            <a:p>
              <a:pPr/>
              <a:r>
                <a:t>{2,9}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3759200" y="673100"/>
              <a:ext cx="57462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820000"/>
                  </a:solidFill>
                </a:defRPr>
              </a:lvl1pPr>
            </a:lstStyle>
            <a:p>
              <a:pPr/>
              <a:r>
                <a:t>{1,6}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5638800" y="673100"/>
              <a:ext cx="57462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820000"/>
                  </a:solidFill>
                </a:defRPr>
              </a:lvl1pPr>
            </a:lstStyle>
            <a:p>
              <a:pPr/>
              <a:r>
                <a:t>{4,5}</a:t>
              </a:r>
            </a:p>
          </p:txBody>
        </p:sp>
      </p:grpSp>
      <p:grpSp>
        <p:nvGrpSpPr>
          <p:cNvPr id="295" name="Group 295"/>
          <p:cNvGrpSpPr/>
          <p:nvPr/>
        </p:nvGrpSpPr>
        <p:grpSpPr>
          <a:xfrm>
            <a:off x="914399" y="4546599"/>
            <a:ext cx="7013376" cy="1023763"/>
            <a:chOff x="0" y="0"/>
            <a:chExt cx="7013374" cy="1023761"/>
          </a:xfrm>
        </p:grpSpPr>
        <p:sp>
          <p:nvSpPr>
            <p:cNvPr id="279" name="Shape 279"/>
            <p:cNvSpPr/>
            <p:nvPr/>
          </p:nvSpPr>
          <p:spPr>
            <a:xfrm>
              <a:off x="0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820000"/>
                  </a:solidFill>
                </a:defRPr>
              </a:lvl1pPr>
            </a:lstStyle>
            <a:p>
              <a:pPr/>
              <a:r>
                <a:t>{7}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946150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820000"/>
                  </a:solidFill>
                </a:defRPr>
              </a:lvl1pPr>
            </a:lstStyle>
            <a:p>
              <a:pPr/>
              <a:r>
                <a:t>{3}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1893887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820000"/>
                  </a:solidFill>
                </a:defRPr>
              </a:lvl1pPr>
            </a:lstStyle>
            <a:p>
              <a:pPr/>
              <a:r>
                <a:t>{2}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2840037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820000"/>
                  </a:solidFill>
                </a:defRPr>
              </a:lvl1pPr>
            </a:lstStyle>
            <a:p>
              <a:pPr/>
              <a:r>
                <a:t>{9}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3787775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820000"/>
                  </a:solidFill>
                </a:defRPr>
              </a:lvl1pPr>
            </a:lstStyle>
            <a:p>
              <a:pPr/>
              <a:r>
                <a:t>{1}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4733925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820000"/>
                  </a:solidFill>
                </a:defRPr>
              </a:lvl1pPr>
            </a:lstStyle>
            <a:p>
              <a:pPr/>
              <a:r>
                <a:t>{6}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5681662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820000"/>
                  </a:solidFill>
                </a:defRPr>
              </a:lvl1pPr>
            </a:lstStyle>
            <a:p>
              <a:pPr/>
              <a:r>
                <a:t>{4}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6629400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820000"/>
                  </a:solidFill>
                </a:defRPr>
              </a:lvl1pPr>
            </a:lstStyle>
            <a:p>
              <a:pPr/>
              <a:r>
                <a:t>{5}</a:t>
              </a:r>
            </a:p>
          </p:txBody>
        </p:sp>
        <p:sp>
          <p:nvSpPr>
            <p:cNvPr id="287" name="Shape 287"/>
            <p:cNvSpPr/>
            <p:nvPr/>
          </p:nvSpPr>
          <p:spPr>
            <a:xfrm flipH="1">
              <a:off x="295275" y="0"/>
              <a:ext cx="493713" cy="673100"/>
            </a:xfrm>
            <a:prstGeom prst="line">
              <a:avLst/>
            </a:prstGeom>
            <a:noFill/>
            <a:ln w="28575" cap="flat">
              <a:solidFill>
                <a:srgbClr val="008040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788987" y="-1"/>
              <a:ext cx="452438" cy="673102"/>
            </a:xfrm>
            <a:prstGeom prst="line">
              <a:avLst/>
            </a:prstGeom>
            <a:noFill/>
            <a:ln w="28575" cap="flat">
              <a:solidFill>
                <a:srgbClr val="008040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Shape 289"/>
            <p:cNvSpPr/>
            <p:nvPr/>
          </p:nvSpPr>
          <p:spPr>
            <a:xfrm flipH="1">
              <a:off x="2189162" y="0"/>
              <a:ext cx="479426" cy="673100"/>
            </a:xfrm>
            <a:prstGeom prst="line">
              <a:avLst/>
            </a:prstGeom>
            <a:noFill/>
            <a:ln w="28575" cap="flat">
              <a:solidFill>
                <a:srgbClr val="008040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68587" y="0"/>
              <a:ext cx="466726" cy="673100"/>
            </a:xfrm>
            <a:prstGeom prst="line">
              <a:avLst/>
            </a:prstGeom>
            <a:noFill/>
            <a:ln w="28575" cap="flat">
              <a:solidFill>
                <a:srgbClr val="008040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Shape 291"/>
            <p:cNvSpPr/>
            <p:nvPr/>
          </p:nvSpPr>
          <p:spPr>
            <a:xfrm flipH="1">
              <a:off x="4083050" y="-1"/>
              <a:ext cx="465138" cy="673102"/>
            </a:xfrm>
            <a:prstGeom prst="line">
              <a:avLst/>
            </a:prstGeom>
            <a:noFill/>
            <a:ln w="28575" cap="flat">
              <a:solidFill>
                <a:srgbClr val="008040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548187" y="-1"/>
              <a:ext cx="481013" cy="673102"/>
            </a:xfrm>
            <a:prstGeom prst="line">
              <a:avLst/>
            </a:prstGeom>
            <a:noFill/>
            <a:ln w="28575" cap="flat">
              <a:solidFill>
                <a:srgbClr val="008040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Shape 293"/>
            <p:cNvSpPr/>
            <p:nvPr/>
          </p:nvSpPr>
          <p:spPr>
            <a:xfrm flipH="1">
              <a:off x="5976937" y="-1"/>
              <a:ext cx="450851" cy="673102"/>
            </a:xfrm>
            <a:prstGeom prst="line">
              <a:avLst/>
            </a:prstGeom>
            <a:noFill/>
            <a:ln w="28575" cap="flat">
              <a:solidFill>
                <a:srgbClr val="008040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427787" y="-1"/>
              <a:ext cx="496888" cy="673102"/>
            </a:xfrm>
            <a:prstGeom prst="line">
              <a:avLst/>
            </a:prstGeom>
            <a:noFill/>
            <a:ln w="28575" cap="flat">
              <a:solidFill>
                <a:srgbClr val="008040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9" grpId="2"/>
      <p:bldP build="whole" bldLvl="1" animBg="1" rev="0" advAuto="0" spid="264" grpId="3"/>
      <p:bldP build="whole" bldLvl="1" animBg="1" rev="0" advAuto="0" spid="27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</a:t>
            </a:r>
          </a:p>
        </p:txBody>
      </p:sp>
      <p:sp>
        <p:nvSpPr>
          <p:cNvPr id="298" name="Shape 298"/>
          <p:cNvSpPr/>
          <p:nvPr/>
        </p:nvSpPr>
        <p:spPr>
          <a:xfrm>
            <a:off x="695639" y="1865112"/>
            <a:ext cx="6193512" cy="1749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mergeSort(self,arr,startIndex,endIndex):</a:t>
            </a:r>
          </a:p>
          <a:p>
            <a:pPr>
              <a:defRPr sz="17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if</a:t>
            </a:r>
            <a:r>
              <a:t>(startIndex &lt; endIndex):</a:t>
            </a:r>
          </a:p>
          <a:p>
            <a:pPr>
              <a:defRPr sz="17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mid = (startIndex + endIndex) / </a:t>
            </a:r>
            <a:r>
              <a:rPr>
                <a:solidFill>
                  <a:srgbClr val="941100"/>
                </a:solidFill>
              </a:rPr>
              <a:t>2</a:t>
            </a:r>
          </a:p>
          <a:p>
            <a:pPr>
              <a:defRPr sz="17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self.mergeSort(arr,startIndex,mid)</a:t>
            </a:r>
          </a:p>
          <a:p>
            <a:pPr>
              <a:defRPr sz="17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self.mergeSort(arr,mid+</a:t>
            </a:r>
            <a:r>
              <a:rPr>
                <a:solidFill>
                  <a:srgbClr val="941100"/>
                </a:solidFill>
              </a:rPr>
              <a:t>1</a:t>
            </a:r>
            <a:r>
              <a:t>,endIndex)</a:t>
            </a:r>
          </a:p>
          <a:p>
            <a:pPr>
              <a:defRPr sz="17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self.merge(arr,mid)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</a:t>
            </a:r>
          </a:p>
        </p:txBody>
      </p:sp>
      <p:sp>
        <p:nvSpPr>
          <p:cNvPr id="301" name="Shape 301"/>
          <p:cNvSpPr/>
          <p:nvPr/>
        </p:nvSpPr>
        <p:spPr>
          <a:xfrm>
            <a:off x="1621421" y="1045962"/>
            <a:ext cx="5454252" cy="504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merge(self,arr,mid):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leftArr = arr[:mid]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rightArr = arr[mid:]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i = </a:t>
            </a:r>
            <a:r>
              <a:rPr>
                <a:solidFill>
                  <a:srgbClr val="941100"/>
                </a:solidFill>
              </a:rPr>
              <a:t>0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j = </a:t>
            </a:r>
            <a:r>
              <a:rPr>
                <a:solidFill>
                  <a:srgbClr val="941100"/>
                </a:solidFill>
              </a:rPr>
              <a:t>0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k = </a:t>
            </a:r>
            <a:r>
              <a:rPr>
                <a:solidFill>
                  <a:srgbClr val="941100"/>
                </a:solidFill>
              </a:rPr>
              <a:t>0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while</a:t>
            </a:r>
            <a:r>
              <a:t> i &lt; len(leftArr) </a:t>
            </a:r>
            <a:r>
              <a:rPr>
                <a:solidFill>
                  <a:srgbClr val="0433FF"/>
                </a:solidFill>
              </a:rPr>
              <a:t>and</a:t>
            </a:r>
            <a:r>
              <a:t> j &lt; len(rightArr):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if</a:t>
            </a:r>
            <a:r>
              <a:t>(leftArr[i] &lt; rightArr[j]):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arr[k] = leftArr[i]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i += </a:t>
            </a:r>
            <a:r>
              <a:rPr>
                <a:solidFill>
                  <a:srgbClr val="941100"/>
                </a:solidFill>
              </a:rPr>
              <a:t>1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else</a:t>
            </a:r>
            <a:r>
              <a:t>: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arr[k] = rightArr[j]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j += </a:t>
            </a:r>
            <a:r>
              <a:rPr>
                <a:solidFill>
                  <a:srgbClr val="941100"/>
                </a:solidFill>
              </a:rPr>
              <a:t>1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k += </a:t>
            </a:r>
            <a:r>
              <a:rPr>
                <a:solidFill>
                  <a:srgbClr val="941100"/>
                </a:solidFill>
              </a:rPr>
              <a:t>1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while</a:t>
            </a:r>
            <a:r>
              <a:t> i &lt; len(leftArr):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arr[k] = leftArr[i]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i += </a:t>
            </a:r>
            <a:r>
              <a:rPr>
                <a:solidFill>
                  <a:srgbClr val="941100"/>
                </a:solidFill>
              </a:rPr>
              <a:t>1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k += </a:t>
            </a:r>
            <a:r>
              <a:rPr>
                <a:solidFill>
                  <a:srgbClr val="941100"/>
                </a:solidFill>
              </a:rPr>
              <a:t>1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while</a:t>
            </a:r>
            <a:r>
              <a:t> j &lt; len(rightArr):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arr[k] = rightArr[j]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j += </a:t>
            </a:r>
            <a:r>
              <a:rPr>
                <a:solidFill>
                  <a:srgbClr val="941100"/>
                </a:solidFill>
              </a:rPr>
              <a:t>1</a:t>
            </a:r>
          </a:p>
          <a:p>
            <a:pPr>
              <a:defRPr sz="13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k += </a:t>
            </a:r>
            <a:r>
              <a:rPr>
                <a:solidFill>
                  <a:srgbClr val="941100"/>
                </a:solidFill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Num" sz="quarter" idx="4294967295"/>
          </p:nvPr>
        </p:nvSpPr>
        <p:spPr>
          <a:xfrm>
            <a:off x="8439784" y="6444297"/>
            <a:ext cx="247016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Shape 3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 Sort - Divide</a:t>
            </a:r>
          </a:p>
        </p:txBody>
      </p:sp>
      <p:sp>
        <p:nvSpPr>
          <p:cNvPr id="305" name="Shape 305"/>
          <p:cNvSpPr/>
          <p:nvPr/>
        </p:nvSpPr>
        <p:spPr>
          <a:xfrm>
            <a:off x="3338512" y="1828800"/>
            <a:ext cx="171851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{7,3,2,9,1,6,4,5}</a:t>
            </a:r>
          </a:p>
        </p:txBody>
      </p:sp>
      <p:grpSp>
        <p:nvGrpSpPr>
          <p:cNvPr id="310" name="Group 310"/>
          <p:cNvGrpSpPr/>
          <p:nvPr/>
        </p:nvGrpSpPr>
        <p:grpSpPr>
          <a:xfrm>
            <a:off x="1943100" y="2285999"/>
            <a:ext cx="4765921" cy="1023763"/>
            <a:chOff x="0" y="0"/>
            <a:chExt cx="4765920" cy="1023761"/>
          </a:xfrm>
        </p:grpSpPr>
        <p:sp>
          <p:nvSpPr>
            <p:cNvPr id="306" name="Shape 306"/>
            <p:cNvSpPr/>
            <p:nvPr/>
          </p:nvSpPr>
          <p:spPr>
            <a:xfrm>
              <a:off x="0" y="673100"/>
              <a:ext cx="95592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{7,3,2,9}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3810000" y="673100"/>
              <a:ext cx="95592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{1,6,4,5}</a:t>
              </a:r>
            </a:p>
          </p:txBody>
        </p:sp>
        <p:sp>
          <p:nvSpPr>
            <p:cNvPr id="308" name="Shape 308"/>
            <p:cNvSpPr/>
            <p:nvPr/>
          </p:nvSpPr>
          <p:spPr>
            <a:xfrm flipH="1">
              <a:off x="677863" y="0"/>
              <a:ext cx="1903413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581275" y="-1"/>
              <a:ext cx="1906588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19" name="Group 319"/>
          <p:cNvGrpSpPr/>
          <p:nvPr/>
        </p:nvGrpSpPr>
        <p:grpSpPr>
          <a:xfrm>
            <a:off x="1281112" y="3416299"/>
            <a:ext cx="6213424" cy="1023763"/>
            <a:chOff x="0" y="0"/>
            <a:chExt cx="6213422" cy="1023761"/>
          </a:xfrm>
        </p:grpSpPr>
        <p:sp>
          <p:nvSpPr>
            <p:cNvPr id="311" name="Shape 311"/>
            <p:cNvSpPr/>
            <p:nvPr/>
          </p:nvSpPr>
          <p:spPr>
            <a:xfrm>
              <a:off x="0" y="673100"/>
              <a:ext cx="57462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{7,3}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1879600" y="673100"/>
              <a:ext cx="57462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{2,9}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3759200" y="673100"/>
              <a:ext cx="57462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{1,6}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5638800" y="673100"/>
              <a:ext cx="57462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{4,5}</a:t>
              </a:r>
            </a:p>
          </p:txBody>
        </p:sp>
        <p:sp>
          <p:nvSpPr>
            <p:cNvPr id="315" name="Shape 315"/>
            <p:cNvSpPr/>
            <p:nvPr/>
          </p:nvSpPr>
          <p:spPr>
            <a:xfrm flipH="1">
              <a:off x="4181474" y="0"/>
              <a:ext cx="968376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149849" y="-1"/>
              <a:ext cx="911226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" name="Shape 317"/>
            <p:cNvSpPr/>
            <p:nvPr/>
          </p:nvSpPr>
          <p:spPr>
            <a:xfrm flipH="1">
              <a:off x="423862" y="0"/>
              <a:ext cx="915989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1339850" y="-1"/>
              <a:ext cx="962025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36" name="Group 336"/>
          <p:cNvGrpSpPr/>
          <p:nvPr/>
        </p:nvGrpSpPr>
        <p:grpSpPr>
          <a:xfrm>
            <a:off x="914399" y="4546599"/>
            <a:ext cx="7013376" cy="1023763"/>
            <a:chOff x="0" y="0"/>
            <a:chExt cx="7013374" cy="1023761"/>
          </a:xfrm>
        </p:grpSpPr>
        <p:sp>
          <p:nvSpPr>
            <p:cNvPr id="320" name="Shape 320"/>
            <p:cNvSpPr/>
            <p:nvPr/>
          </p:nvSpPr>
          <p:spPr>
            <a:xfrm>
              <a:off x="0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{7}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946150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{3}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1893887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{2}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2840037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{9}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3787775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{1}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4733925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{6}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5681662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{4}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6629400" y="673100"/>
              <a:ext cx="38397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{5}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H="1">
              <a:off x="296862" y="0"/>
              <a:ext cx="493714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790574" y="-1"/>
              <a:ext cx="452439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Shape 330"/>
            <p:cNvSpPr/>
            <p:nvPr/>
          </p:nvSpPr>
          <p:spPr>
            <a:xfrm flipH="1">
              <a:off x="2189162" y="0"/>
              <a:ext cx="479426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68587" y="0"/>
              <a:ext cx="466726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Shape 332"/>
            <p:cNvSpPr/>
            <p:nvPr/>
          </p:nvSpPr>
          <p:spPr>
            <a:xfrm flipH="1">
              <a:off x="4083050" y="-1"/>
              <a:ext cx="465138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548187" y="-1"/>
              <a:ext cx="481013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Shape 334"/>
            <p:cNvSpPr/>
            <p:nvPr/>
          </p:nvSpPr>
          <p:spPr>
            <a:xfrm flipH="1">
              <a:off x="5976937" y="-1"/>
              <a:ext cx="450851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427787" y="-1"/>
              <a:ext cx="496888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9" grpId="2"/>
      <p:bldP build="whole" bldLvl="1" animBg="1" rev="0" advAuto="0" spid="336" grpId="3"/>
      <p:bldP build="whole" bldLvl="1" animBg="1" rev="0" advAuto="0" spid="31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sldNum" sz="quarter" idx="4294967295"/>
          </p:nvPr>
        </p:nvSpPr>
        <p:spPr>
          <a:xfrm>
            <a:off x="8439784" y="6444297"/>
            <a:ext cx="247016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1" name="Shape 3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 Sort - Divide</a:t>
            </a:r>
          </a:p>
        </p:txBody>
      </p:sp>
      <p:sp>
        <p:nvSpPr>
          <p:cNvPr id="342" name="Shape 342"/>
          <p:cNvSpPr/>
          <p:nvPr/>
        </p:nvSpPr>
        <p:spPr>
          <a:xfrm>
            <a:off x="4318249" y="1828800"/>
            <a:ext cx="5075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cn</a:t>
            </a:r>
          </a:p>
        </p:txBody>
      </p:sp>
      <p:grpSp>
        <p:nvGrpSpPr>
          <p:cNvPr id="347" name="Group 347"/>
          <p:cNvGrpSpPr/>
          <p:nvPr/>
        </p:nvGrpSpPr>
        <p:grpSpPr>
          <a:xfrm>
            <a:off x="1943099" y="2285999"/>
            <a:ext cx="4487864" cy="1023763"/>
            <a:chOff x="0" y="0"/>
            <a:chExt cx="4487862" cy="1023761"/>
          </a:xfrm>
        </p:grpSpPr>
        <p:sp>
          <p:nvSpPr>
            <p:cNvPr id="343" name="Shape 343"/>
            <p:cNvSpPr/>
            <p:nvPr/>
          </p:nvSpPr>
          <p:spPr>
            <a:xfrm>
              <a:off x="0" y="673100"/>
              <a:ext cx="66325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cn / 2</a:t>
              </a:r>
            </a:p>
          </p:txBody>
        </p:sp>
        <p:sp>
          <p:nvSpPr>
            <p:cNvPr id="344" name="Shape 344"/>
            <p:cNvSpPr/>
            <p:nvPr/>
          </p:nvSpPr>
          <p:spPr>
            <a:xfrm>
              <a:off x="3810000" y="673100"/>
              <a:ext cx="66325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cn / 2</a:t>
              </a:r>
            </a:p>
          </p:txBody>
        </p:sp>
        <p:sp>
          <p:nvSpPr>
            <p:cNvPr id="345" name="Shape 345"/>
            <p:cNvSpPr/>
            <p:nvPr/>
          </p:nvSpPr>
          <p:spPr>
            <a:xfrm flipH="1">
              <a:off x="677863" y="0"/>
              <a:ext cx="1903413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581275" y="-1"/>
              <a:ext cx="1906588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56" name="Group 356"/>
          <p:cNvGrpSpPr/>
          <p:nvPr/>
        </p:nvGrpSpPr>
        <p:grpSpPr>
          <a:xfrm>
            <a:off x="1281112" y="3416299"/>
            <a:ext cx="6302052" cy="1023763"/>
            <a:chOff x="0" y="0"/>
            <a:chExt cx="6302050" cy="1023761"/>
          </a:xfrm>
        </p:grpSpPr>
        <p:sp>
          <p:nvSpPr>
            <p:cNvPr id="348" name="Shape 348"/>
            <p:cNvSpPr/>
            <p:nvPr/>
          </p:nvSpPr>
          <p:spPr>
            <a:xfrm>
              <a:off x="0" y="673100"/>
              <a:ext cx="66325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cn / 4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1879600" y="673100"/>
              <a:ext cx="66325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cn / 4</a:t>
              </a:r>
            </a:p>
          </p:txBody>
        </p:sp>
        <p:sp>
          <p:nvSpPr>
            <p:cNvPr id="350" name="Shape 350"/>
            <p:cNvSpPr/>
            <p:nvPr/>
          </p:nvSpPr>
          <p:spPr>
            <a:xfrm>
              <a:off x="3759200" y="673100"/>
              <a:ext cx="66325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cn / 4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5638800" y="673100"/>
              <a:ext cx="66325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cn / 4</a:t>
              </a:r>
            </a:p>
          </p:txBody>
        </p:sp>
        <p:sp>
          <p:nvSpPr>
            <p:cNvPr id="352" name="Shape 352"/>
            <p:cNvSpPr/>
            <p:nvPr/>
          </p:nvSpPr>
          <p:spPr>
            <a:xfrm flipH="1">
              <a:off x="4181474" y="0"/>
              <a:ext cx="968376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149849" y="-1"/>
              <a:ext cx="911226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Shape 354"/>
            <p:cNvSpPr/>
            <p:nvPr/>
          </p:nvSpPr>
          <p:spPr>
            <a:xfrm flipH="1">
              <a:off x="423862" y="0"/>
              <a:ext cx="915989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339850" y="-1"/>
              <a:ext cx="962025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73" name="Group 373"/>
          <p:cNvGrpSpPr/>
          <p:nvPr/>
        </p:nvGrpSpPr>
        <p:grpSpPr>
          <a:xfrm>
            <a:off x="914399" y="4546599"/>
            <a:ext cx="6924676" cy="1023763"/>
            <a:chOff x="0" y="0"/>
            <a:chExt cx="6924674" cy="1023761"/>
          </a:xfrm>
        </p:grpSpPr>
        <p:sp>
          <p:nvSpPr>
            <p:cNvPr id="357" name="Shape 357"/>
            <p:cNvSpPr/>
            <p:nvPr/>
          </p:nvSpPr>
          <p:spPr>
            <a:xfrm>
              <a:off x="0" y="673100"/>
              <a:ext cx="21844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946150" y="673100"/>
              <a:ext cx="21844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1893887" y="673100"/>
              <a:ext cx="21844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2840037" y="673100"/>
              <a:ext cx="21844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3787775" y="673100"/>
              <a:ext cx="21844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4733925" y="673100"/>
              <a:ext cx="21844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5681662" y="673100"/>
              <a:ext cx="21844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6629400" y="673100"/>
              <a:ext cx="21844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365" name="Shape 365"/>
            <p:cNvSpPr/>
            <p:nvPr/>
          </p:nvSpPr>
          <p:spPr>
            <a:xfrm flipH="1">
              <a:off x="296862" y="0"/>
              <a:ext cx="493714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90574" y="-1"/>
              <a:ext cx="452439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Shape 367"/>
            <p:cNvSpPr/>
            <p:nvPr/>
          </p:nvSpPr>
          <p:spPr>
            <a:xfrm flipH="1">
              <a:off x="2189162" y="0"/>
              <a:ext cx="479426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668587" y="0"/>
              <a:ext cx="466726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Shape 369"/>
            <p:cNvSpPr/>
            <p:nvPr/>
          </p:nvSpPr>
          <p:spPr>
            <a:xfrm flipH="1">
              <a:off x="4083050" y="-1"/>
              <a:ext cx="465138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548187" y="-1"/>
              <a:ext cx="481013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1" name="Shape 371"/>
            <p:cNvSpPr/>
            <p:nvPr/>
          </p:nvSpPr>
          <p:spPr>
            <a:xfrm flipH="1">
              <a:off x="5976937" y="-1"/>
              <a:ext cx="450851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427787" y="-1"/>
              <a:ext cx="496888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3" grpId="3"/>
      <p:bldP build="whole" bldLvl="1" animBg="1" rev="0" advAuto="0" spid="356" grpId="2"/>
      <p:bldP build="whole" bldLvl="1" animBg="1" rev="0" advAuto="0" spid="34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sldNum" sz="quarter" idx="4294967295"/>
          </p:nvPr>
        </p:nvSpPr>
        <p:spPr>
          <a:xfrm>
            <a:off x="8439784" y="6444297"/>
            <a:ext cx="247016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8" name="Shape 3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 Sort - Divide</a:t>
            </a:r>
          </a:p>
        </p:txBody>
      </p:sp>
      <p:sp>
        <p:nvSpPr>
          <p:cNvPr id="379" name="Shape 379"/>
          <p:cNvSpPr/>
          <p:nvPr/>
        </p:nvSpPr>
        <p:spPr>
          <a:xfrm>
            <a:off x="4318249" y="1828800"/>
            <a:ext cx="5075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cn</a:t>
            </a:r>
          </a:p>
        </p:txBody>
      </p:sp>
      <p:grpSp>
        <p:nvGrpSpPr>
          <p:cNvPr id="384" name="Group 384"/>
          <p:cNvGrpSpPr/>
          <p:nvPr/>
        </p:nvGrpSpPr>
        <p:grpSpPr>
          <a:xfrm>
            <a:off x="1943099" y="2285999"/>
            <a:ext cx="4487864" cy="1023763"/>
            <a:chOff x="0" y="0"/>
            <a:chExt cx="4487862" cy="1023761"/>
          </a:xfrm>
        </p:grpSpPr>
        <p:sp>
          <p:nvSpPr>
            <p:cNvPr id="380" name="Shape 380"/>
            <p:cNvSpPr/>
            <p:nvPr/>
          </p:nvSpPr>
          <p:spPr>
            <a:xfrm>
              <a:off x="0" y="673100"/>
              <a:ext cx="66325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cn / 2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3810000" y="673100"/>
              <a:ext cx="66325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cn / 2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H="1">
              <a:off x="677863" y="0"/>
              <a:ext cx="1903413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581275" y="-1"/>
              <a:ext cx="1906588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93" name="Group 393"/>
          <p:cNvGrpSpPr/>
          <p:nvPr/>
        </p:nvGrpSpPr>
        <p:grpSpPr>
          <a:xfrm>
            <a:off x="1281112" y="3416299"/>
            <a:ext cx="6302052" cy="1023763"/>
            <a:chOff x="0" y="0"/>
            <a:chExt cx="6302050" cy="1023761"/>
          </a:xfrm>
        </p:grpSpPr>
        <p:sp>
          <p:nvSpPr>
            <p:cNvPr id="385" name="Shape 385"/>
            <p:cNvSpPr/>
            <p:nvPr/>
          </p:nvSpPr>
          <p:spPr>
            <a:xfrm>
              <a:off x="0" y="673100"/>
              <a:ext cx="66325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cn / 4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1879600" y="673100"/>
              <a:ext cx="66325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cn / 4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3759200" y="673100"/>
              <a:ext cx="66325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cn / 4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5638800" y="673100"/>
              <a:ext cx="66325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cn / 4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H="1">
              <a:off x="4181474" y="0"/>
              <a:ext cx="968376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5149849" y="-1"/>
              <a:ext cx="911226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1" name="Shape 391"/>
            <p:cNvSpPr/>
            <p:nvPr/>
          </p:nvSpPr>
          <p:spPr>
            <a:xfrm flipH="1">
              <a:off x="423862" y="0"/>
              <a:ext cx="915989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339850" y="-1"/>
              <a:ext cx="962025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10" name="Group 410"/>
          <p:cNvGrpSpPr/>
          <p:nvPr/>
        </p:nvGrpSpPr>
        <p:grpSpPr>
          <a:xfrm>
            <a:off x="914399" y="4546599"/>
            <a:ext cx="6924676" cy="1023763"/>
            <a:chOff x="0" y="0"/>
            <a:chExt cx="6924674" cy="1023761"/>
          </a:xfrm>
        </p:grpSpPr>
        <p:sp>
          <p:nvSpPr>
            <p:cNvPr id="394" name="Shape 394"/>
            <p:cNvSpPr/>
            <p:nvPr/>
          </p:nvSpPr>
          <p:spPr>
            <a:xfrm>
              <a:off x="0" y="673100"/>
              <a:ext cx="21844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395" name="Shape 395"/>
            <p:cNvSpPr/>
            <p:nvPr/>
          </p:nvSpPr>
          <p:spPr>
            <a:xfrm>
              <a:off x="946150" y="673100"/>
              <a:ext cx="21844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396" name="Shape 396"/>
            <p:cNvSpPr/>
            <p:nvPr/>
          </p:nvSpPr>
          <p:spPr>
            <a:xfrm>
              <a:off x="1893887" y="673100"/>
              <a:ext cx="21844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397" name="Shape 397"/>
            <p:cNvSpPr/>
            <p:nvPr/>
          </p:nvSpPr>
          <p:spPr>
            <a:xfrm>
              <a:off x="2840037" y="673100"/>
              <a:ext cx="21844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398" name="Shape 398"/>
            <p:cNvSpPr/>
            <p:nvPr/>
          </p:nvSpPr>
          <p:spPr>
            <a:xfrm>
              <a:off x="3787775" y="673100"/>
              <a:ext cx="21844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399" name="Shape 399"/>
            <p:cNvSpPr/>
            <p:nvPr/>
          </p:nvSpPr>
          <p:spPr>
            <a:xfrm>
              <a:off x="4733925" y="673100"/>
              <a:ext cx="21844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5681662" y="673100"/>
              <a:ext cx="21844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6629400" y="673100"/>
              <a:ext cx="21844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402" name="Shape 402"/>
            <p:cNvSpPr/>
            <p:nvPr/>
          </p:nvSpPr>
          <p:spPr>
            <a:xfrm flipH="1">
              <a:off x="296862" y="0"/>
              <a:ext cx="493714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790574" y="-1"/>
              <a:ext cx="452439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4" name="Shape 404"/>
            <p:cNvSpPr/>
            <p:nvPr/>
          </p:nvSpPr>
          <p:spPr>
            <a:xfrm flipH="1">
              <a:off x="2189162" y="0"/>
              <a:ext cx="479426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668587" y="0"/>
              <a:ext cx="466726" cy="673100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6" name="Shape 406"/>
            <p:cNvSpPr/>
            <p:nvPr/>
          </p:nvSpPr>
          <p:spPr>
            <a:xfrm flipH="1">
              <a:off x="4083050" y="-1"/>
              <a:ext cx="465138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548187" y="-1"/>
              <a:ext cx="481013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8" name="Shape 408"/>
            <p:cNvSpPr/>
            <p:nvPr/>
          </p:nvSpPr>
          <p:spPr>
            <a:xfrm flipH="1">
              <a:off x="5976937" y="-1"/>
              <a:ext cx="450851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427787" y="-1"/>
              <a:ext cx="496888" cy="673102"/>
            </a:xfrm>
            <a:prstGeom prst="line">
              <a:avLst/>
            </a:prstGeom>
            <a:noFill/>
            <a:ln w="28575" cap="flat">
              <a:solidFill>
                <a:srgbClr val="66663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11" name="Shape 411"/>
          <p:cNvSpPr/>
          <p:nvPr/>
        </p:nvSpPr>
        <p:spPr>
          <a:xfrm>
            <a:off x="4711700" y="2019300"/>
            <a:ext cx="3384331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2" name="Shape 412"/>
          <p:cNvSpPr/>
          <p:nvPr/>
        </p:nvSpPr>
        <p:spPr>
          <a:xfrm>
            <a:off x="8420349" y="1828800"/>
            <a:ext cx="5075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cn</a:t>
            </a:r>
          </a:p>
        </p:txBody>
      </p:sp>
      <p:sp>
        <p:nvSpPr>
          <p:cNvPr id="413" name="Shape 413"/>
          <p:cNvSpPr/>
          <p:nvPr/>
        </p:nvSpPr>
        <p:spPr>
          <a:xfrm>
            <a:off x="6426200" y="3048000"/>
            <a:ext cx="1683876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4" name="Shape 414"/>
          <p:cNvSpPr/>
          <p:nvPr/>
        </p:nvSpPr>
        <p:spPr>
          <a:xfrm>
            <a:off x="8420349" y="2872669"/>
            <a:ext cx="5075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cn</a:t>
            </a:r>
          </a:p>
        </p:txBody>
      </p:sp>
      <p:sp>
        <p:nvSpPr>
          <p:cNvPr id="415" name="Shape 415"/>
          <p:cNvSpPr/>
          <p:nvPr/>
        </p:nvSpPr>
        <p:spPr>
          <a:xfrm>
            <a:off x="7518400" y="4171068"/>
            <a:ext cx="50750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6" name="Shape 416"/>
          <p:cNvSpPr/>
          <p:nvPr/>
        </p:nvSpPr>
        <p:spPr>
          <a:xfrm>
            <a:off x="8420349" y="3916538"/>
            <a:ext cx="5075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cn</a:t>
            </a:r>
          </a:p>
        </p:txBody>
      </p:sp>
      <p:sp>
        <p:nvSpPr>
          <p:cNvPr id="417" name="Shape 417"/>
          <p:cNvSpPr/>
          <p:nvPr/>
        </p:nvSpPr>
        <p:spPr>
          <a:xfrm>
            <a:off x="7823200" y="5441068"/>
            <a:ext cx="50750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8" name="Shape 418"/>
          <p:cNvSpPr/>
          <p:nvPr/>
        </p:nvSpPr>
        <p:spPr>
          <a:xfrm>
            <a:off x="8420349" y="5257800"/>
            <a:ext cx="5075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cn</a:t>
            </a:r>
          </a:p>
        </p:txBody>
      </p:sp>
      <p:sp>
        <p:nvSpPr>
          <p:cNvPr id="419" name="Shape 419"/>
          <p:cNvSpPr/>
          <p:nvPr/>
        </p:nvSpPr>
        <p:spPr>
          <a:xfrm flipV="1">
            <a:off x="571499" y="2872669"/>
            <a:ext cx="1" cy="94138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0" name="Shape 420"/>
          <p:cNvSpPr/>
          <p:nvPr/>
        </p:nvSpPr>
        <p:spPr>
          <a:xfrm flipH="1">
            <a:off x="571500" y="4240669"/>
            <a:ext cx="1" cy="11902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1" name="Shape 421"/>
          <p:cNvSpPr/>
          <p:nvPr/>
        </p:nvSpPr>
        <p:spPr>
          <a:xfrm>
            <a:off x="335143" y="3852032"/>
            <a:ext cx="47271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lg 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0" grpId="3"/>
      <p:bldP build="whole" bldLvl="1" animBg="1" rev="0" advAuto="0" spid="393" grpId="2"/>
      <p:bldP build="whole" bldLvl="1" animBg="1" rev="0" advAuto="0" spid="38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374109" y="1224180"/>
            <a:ext cx="8686801" cy="4759326"/>
          </a:xfrm>
          <a:prstGeom prst="rect">
            <a:avLst/>
          </a:prstGeom>
        </p:spPr>
        <p:txBody>
          <a:bodyPr/>
          <a:lstStyle/>
          <a:p>
            <a:pPr lvl="1" marL="325438" indent="19048">
              <a:lnSpc>
                <a:spcPct val="6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binarySearch(dictionary,  word):</a:t>
            </a:r>
            <a:endParaRPr sz="2600"/>
          </a:p>
          <a:p>
            <a:pPr lvl="1" marL="325438" indent="19048">
              <a:lnSpc>
                <a:spcPct val="60000"/>
              </a:lnSpc>
              <a:spcBef>
                <a:spcPts val="6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325438" indent="19048">
              <a:lnSpc>
                <a:spcPct val="6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if (dictionary has one page): </a:t>
            </a:r>
            <a:r>
              <a:rPr>
                <a:solidFill>
                  <a:srgbClr val="008000"/>
                </a:solidFill>
              </a:rPr>
              <a:t>// base case</a:t>
            </a:r>
          </a:p>
          <a:p>
            <a:pPr lvl="1" marL="325438" indent="19048">
              <a:lnSpc>
                <a:spcPct val="6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  scan the page for word</a:t>
            </a:r>
            <a:endParaRPr sz="2600"/>
          </a:p>
          <a:p>
            <a:pPr lvl="1" marL="325438" indent="19048">
              <a:lnSpc>
                <a:spcPct val="60000"/>
              </a:lnSpc>
              <a:spcBef>
                <a:spcPts val="6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325438" indent="19048">
              <a:lnSpc>
                <a:spcPct val="6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else: </a:t>
            </a:r>
            <a:r>
              <a:rPr>
                <a:solidFill>
                  <a:srgbClr val="008000"/>
                </a:solidFill>
              </a:rPr>
              <a:t>// recursive case</a:t>
            </a:r>
            <a:endParaRPr sz="2600"/>
          </a:p>
          <a:p>
            <a:pPr lvl="1" marL="325438" indent="19048">
              <a:lnSpc>
                <a:spcPct val="60000"/>
              </a:lnSpc>
              <a:spcBef>
                <a:spcPts val="6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3" marL="325438" indent="982820">
              <a:lnSpc>
                <a:spcPct val="6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open the dictionary to a point near the middle</a:t>
            </a:r>
            <a:endParaRPr sz="2600"/>
          </a:p>
          <a:p>
            <a:pPr lvl="1" marL="325438" indent="19048">
              <a:lnSpc>
                <a:spcPct val="6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     </a:t>
            </a:r>
            <a:r>
              <a:t>determine which half of the dictionary contains word</a:t>
            </a:r>
            <a:endParaRPr sz="2600"/>
          </a:p>
          <a:p>
            <a:pPr lvl="1" marL="325438" indent="19048">
              <a:lnSpc>
                <a:spcPct val="60000"/>
              </a:lnSpc>
              <a:spcBef>
                <a:spcPts val="6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325438" indent="19048">
              <a:lnSpc>
                <a:spcPct val="6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if (word is in first half of the dictionary):</a:t>
            </a:r>
            <a:endParaRPr sz="2600"/>
          </a:p>
          <a:p>
            <a:pPr lvl="1" marL="325438" indent="19048">
              <a:lnSpc>
                <a:spcPct val="6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   binarySearch(first half of dictionary, word)  </a:t>
            </a:r>
            <a:endParaRPr sz="2600"/>
          </a:p>
          <a:p>
            <a:pPr lvl="1" marL="325438" indent="19048">
              <a:lnSpc>
                <a:spcPct val="6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else:</a:t>
            </a:r>
            <a:endParaRPr sz="2600"/>
          </a:p>
          <a:p>
            <a:pPr lvl="1" marL="325438" indent="19048">
              <a:lnSpc>
                <a:spcPct val="6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   binarySearch(second half of dictionary, word)</a:t>
            </a:r>
            <a:endParaRPr sz="2600"/>
          </a:p>
          <a:p>
            <a:pPr lvl="1" marL="325438" indent="19048">
              <a:lnSpc>
                <a:spcPct val="6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  </a:t>
            </a:r>
            <a:endParaRPr sz="2600"/>
          </a:p>
          <a:p>
            <a:pPr lvl="1" marL="325438" indent="19048">
              <a:lnSpc>
                <a:spcPct val="60000"/>
              </a:lnSpc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</a:t>
            </a:r>
            <a:endParaRPr sz="2600"/>
          </a:p>
          <a:p>
            <a:pPr lvl="1" marL="325438" indent="19048">
              <a:lnSpc>
                <a:spcPct val="6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Write a method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binarySearch</a:t>
            </a:r>
            <a:r>
              <a:t> that accepts a </a:t>
            </a:r>
            <a:r>
              <a:rPr>
                <a:solidFill>
                  <a:schemeClr val="accent2"/>
                </a:solidFill>
              </a:rPr>
              <a:t>sorted</a:t>
            </a:r>
            <a:r>
              <a:t> array of integers and a target integer and returns the index of an occurrence of that value in the array.</a:t>
            </a:r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sz="2600"/>
            </a:pPr>
            <a:r>
              <a:t>If the target value is not found, return -1</a:t>
            </a:r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sz="2600"/>
            </a:pPr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sz="2600"/>
            </a:pPr>
          </a:p>
          <a:p>
            <a:pPr lvl="1" marL="325438" indent="19048">
              <a:spcBef>
                <a:spcPts val="6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325438" indent="19048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index  = binarySearch(data, 42)  </a:t>
            </a:r>
            <a:r>
              <a:rPr b="1">
                <a:solidFill>
                  <a:srgbClr val="008000"/>
                </a:solidFill>
              </a:rPr>
              <a:t>// 10</a:t>
            </a:r>
            <a:endParaRPr sz="2600"/>
          </a:p>
          <a:p>
            <a:pPr lvl="1" marL="325438" indent="19048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index2 = binarySearch(data, 66)  </a:t>
            </a:r>
            <a:r>
              <a:rPr b="1">
                <a:solidFill>
                  <a:srgbClr val="008000"/>
                </a:solidFill>
              </a:rPr>
              <a:t>// -1</a:t>
            </a:r>
          </a:p>
        </p:txBody>
      </p:sp>
      <p:graphicFrame>
        <p:nvGraphicFramePr>
          <p:cNvPr id="141" name="Table 141"/>
          <p:cNvGraphicFramePr/>
          <p:nvPr/>
        </p:nvGraphicFramePr>
        <p:xfrm>
          <a:off x="228600" y="3995459"/>
          <a:ext cx="8701089" cy="660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82638"/>
                <a:gridCol w="460375"/>
                <a:gridCol w="414337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598488"/>
              </a:tblGrid>
              <a:tr h="33020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28575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28575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</a:t>
            </a:r>
          </a:p>
        </p:txBody>
      </p:sp>
      <p:sp>
        <p:nvSpPr>
          <p:cNvPr id="144" name="Shape 144"/>
          <p:cNvSpPr/>
          <p:nvPr/>
        </p:nvSpPr>
        <p:spPr>
          <a:xfrm>
            <a:off x="338585" y="1065012"/>
            <a:ext cx="9127689" cy="3808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binarySearch(self,sortedArr,num,startIndex,endIndex):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if</a:t>
            </a:r>
            <a:r>
              <a:t>(startIndex &gt; endIndex):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-</a:t>
            </a:r>
            <a:r>
              <a:rPr>
                <a:solidFill>
                  <a:srgbClr val="941100"/>
                </a:solidFill>
              </a:rPr>
              <a:t>1</a:t>
            </a:r>
            <a:r>
              <a:t>;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else</a:t>
            </a:r>
            <a:r>
              <a:t>: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mid = (startIndex + endIndex)/</a:t>
            </a:r>
            <a:r>
              <a:rPr>
                <a:solidFill>
                  <a:srgbClr val="941100"/>
                </a:solidFill>
              </a:rPr>
              <a:t>2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if</a:t>
            </a:r>
            <a:r>
              <a:t> sortedArr[mid]== num: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mid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elif</a:t>
            </a:r>
            <a:r>
              <a:t> sortedArr[mid] &lt; num: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self.binarySearch(sortedArr,num,mid+</a:t>
            </a:r>
            <a:r>
              <a:rPr>
                <a:solidFill>
                  <a:srgbClr val="941100"/>
                </a:solidFill>
              </a:rPr>
              <a:t>1</a:t>
            </a:r>
            <a:r>
              <a:t>,endIndex)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else</a:t>
            </a:r>
            <a:r>
              <a:t>: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self.binarySearch(sortedArr,num,startIndex,mid-</a:t>
            </a:r>
            <a:r>
              <a:rPr>
                <a:solidFill>
                  <a:srgbClr val="941100"/>
                </a:solidFill>
              </a:rPr>
              <a:t>1</a:t>
            </a:r>
            <a:r>
              <a:t>) 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def</a:t>
            </a:r>
            <a:r>
              <a:t> binSearch(self,sortedArr,num):</a:t>
            </a:r>
          </a:p>
          <a:p>
            <a:pPr>
              <a:defRPr sz="1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self.binarySearch(sortedArr,num,</a:t>
            </a:r>
            <a:r>
              <a:rPr>
                <a:solidFill>
                  <a:srgbClr val="941100"/>
                </a:solidFill>
              </a:rPr>
              <a:t>0</a:t>
            </a:r>
            <a:r>
              <a:t>,len(sortedArr)-</a:t>
            </a:r>
            <a:r>
              <a:rPr>
                <a:solidFill>
                  <a:srgbClr val="941100"/>
                </a:solidFill>
              </a:rPr>
              <a:t>1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Num" sz="quarter" idx="4294967295"/>
          </p:nvPr>
        </p:nvSpPr>
        <p:spPr>
          <a:xfrm>
            <a:off x="8511222" y="6444297"/>
            <a:ext cx="17557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Recursive Algorithms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381000" y="1371600"/>
            <a:ext cx="83058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SzTx/>
              <a:buNone/>
              <a:defRPr sz="2000"/>
            </a:pPr>
            <a:r>
              <a:t>	</a:t>
            </a:r>
            <a:r>
              <a:rPr sz="2200" u="sng"/>
              <a:t>Example</a:t>
            </a:r>
            <a:r>
              <a:rPr sz="2200"/>
              <a:t>: Tower of Hanoi, move all disks to third peg without ever placing a larger disk on a smaller one.</a:t>
            </a:r>
          </a:p>
        </p:txBody>
      </p:sp>
      <p:sp>
        <p:nvSpPr>
          <p:cNvPr id="149" name="Shape 149"/>
          <p:cNvSpPr/>
          <p:nvPr/>
        </p:nvSpPr>
        <p:spPr>
          <a:xfrm>
            <a:off x="1295400" y="3886200"/>
            <a:ext cx="1752600" cy="228600"/>
          </a:xfrm>
          <a:prstGeom prst="rect">
            <a:avLst/>
          </a:prstGeom>
          <a:solidFill>
            <a:schemeClr val="accent1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0" name="Shape 150"/>
          <p:cNvSpPr/>
          <p:nvPr/>
        </p:nvSpPr>
        <p:spPr>
          <a:xfrm>
            <a:off x="1447800" y="3657600"/>
            <a:ext cx="1447800" cy="228600"/>
          </a:xfrm>
          <a:prstGeom prst="rect">
            <a:avLst/>
          </a:prstGeom>
          <a:solidFill>
            <a:schemeClr val="accent1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1" name="Shape 151"/>
          <p:cNvSpPr/>
          <p:nvPr/>
        </p:nvSpPr>
        <p:spPr>
          <a:xfrm>
            <a:off x="1600200" y="3429000"/>
            <a:ext cx="1143000" cy="228600"/>
          </a:xfrm>
          <a:prstGeom prst="rect">
            <a:avLst/>
          </a:prstGeom>
          <a:solidFill>
            <a:schemeClr val="accent1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2" name="Shape 152"/>
          <p:cNvSpPr/>
          <p:nvPr/>
        </p:nvSpPr>
        <p:spPr>
          <a:xfrm>
            <a:off x="1752600" y="3200400"/>
            <a:ext cx="838200" cy="228600"/>
          </a:xfrm>
          <a:prstGeom prst="rect">
            <a:avLst/>
          </a:prstGeom>
          <a:solidFill>
            <a:schemeClr val="accent1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3" name="Shape 153"/>
          <p:cNvSpPr/>
          <p:nvPr/>
        </p:nvSpPr>
        <p:spPr>
          <a:xfrm>
            <a:off x="2057400" y="2590800"/>
            <a:ext cx="228600" cy="6096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4" name="Shape 154"/>
          <p:cNvSpPr/>
          <p:nvPr/>
        </p:nvSpPr>
        <p:spPr>
          <a:xfrm>
            <a:off x="4419600" y="2590800"/>
            <a:ext cx="228600" cy="1524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5" name="Shape 155"/>
          <p:cNvSpPr/>
          <p:nvPr/>
        </p:nvSpPr>
        <p:spPr>
          <a:xfrm>
            <a:off x="6705600" y="2590800"/>
            <a:ext cx="228600" cy="1524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6" name="Shape 156"/>
          <p:cNvSpPr/>
          <p:nvPr/>
        </p:nvSpPr>
        <p:spPr>
          <a:xfrm>
            <a:off x="3581400" y="4114800"/>
            <a:ext cx="1828800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Shape 157"/>
          <p:cNvSpPr/>
          <p:nvPr/>
        </p:nvSpPr>
        <p:spPr>
          <a:xfrm>
            <a:off x="5943600" y="4114800"/>
            <a:ext cx="1828800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Try to find the pattern by cases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disk is easy</a:t>
            </a:r>
          </a:p>
          <a:p>
            <a:pPr/>
          </a:p>
          <a:p>
            <a:pPr/>
            <a:r>
              <a:t>Two disks...</a:t>
            </a:r>
          </a:p>
          <a:p>
            <a:pPr/>
          </a:p>
          <a:p>
            <a:pPr/>
            <a:r>
              <a:t>Three disks...</a:t>
            </a:r>
          </a:p>
          <a:p>
            <a:pPr/>
          </a:p>
          <a:p>
            <a:pPr/>
            <a:r>
              <a:t>Four disk...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4294967295"/>
          </p:nvPr>
        </p:nvSpPr>
        <p:spPr>
          <a:xfrm>
            <a:off x="8511222" y="6444297"/>
            <a:ext cx="17557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Recursive Algorithms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381000" y="1371600"/>
            <a:ext cx="83058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SzTx/>
              <a:buNone/>
              <a:defRPr sz="2000"/>
            </a:pPr>
            <a:r>
              <a:t>	</a:t>
            </a:r>
            <a:r>
              <a:rPr sz="2200" u="sng"/>
              <a:t>Example</a:t>
            </a:r>
            <a:r>
              <a:rPr sz="2200"/>
              <a:t>: Tower of Hanoi, move all disks to third peg without ever placing a larger disk on a smaller one.</a:t>
            </a:r>
          </a:p>
        </p:txBody>
      </p:sp>
      <p:sp>
        <p:nvSpPr>
          <p:cNvPr id="165" name="Shape 165"/>
          <p:cNvSpPr/>
          <p:nvPr/>
        </p:nvSpPr>
        <p:spPr>
          <a:xfrm>
            <a:off x="1295400" y="3886200"/>
            <a:ext cx="1752600" cy="228600"/>
          </a:xfrm>
          <a:prstGeom prst="rect">
            <a:avLst/>
          </a:prstGeom>
          <a:solidFill>
            <a:schemeClr val="accent1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69" name="Group 169"/>
          <p:cNvGrpSpPr/>
          <p:nvPr/>
        </p:nvGrpSpPr>
        <p:grpSpPr>
          <a:xfrm>
            <a:off x="1447800" y="3048000"/>
            <a:ext cx="1447800" cy="838200"/>
            <a:chOff x="0" y="0"/>
            <a:chExt cx="1447800" cy="838200"/>
          </a:xfrm>
        </p:grpSpPr>
        <p:sp>
          <p:nvSpPr>
            <p:cNvPr id="166" name="Shape 166"/>
            <p:cNvSpPr/>
            <p:nvPr/>
          </p:nvSpPr>
          <p:spPr>
            <a:xfrm flipV="1">
              <a:off x="0" y="-1"/>
              <a:ext cx="533400" cy="838202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Shape 167"/>
            <p:cNvSpPr/>
            <p:nvPr/>
          </p:nvSpPr>
          <p:spPr>
            <a:xfrm flipH="1" flipV="1">
              <a:off x="914400" y="-1"/>
              <a:ext cx="533400" cy="838202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33400" y="0"/>
              <a:ext cx="381000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0" name="Shape 170"/>
          <p:cNvSpPr/>
          <p:nvPr/>
        </p:nvSpPr>
        <p:spPr>
          <a:xfrm>
            <a:off x="2057400" y="2590800"/>
            <a:ext cx="2286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1" name="Shape 171"/>
          <p:cNvSpPr/>
          <p:nvPr/>
        </p:nvSpPr>
        <p:spPr>
          <a:xfrm>
            <a:off x="3581400" y="4114800"/>
            <a:ext cx="1828800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Shape 172"/>
          <p:cNvSpPr/>
          <p:nvPr/>
        </p:nvSpPr>
        <p:spPr>
          <a:xfrm>
            <a:off x="5943600" y="4114800"/>
            <a:ext cx="1828800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Shape 173"/>
          <p:cNvSpPr/>
          <p:nvPr/>
        </p:nvSpPr>
        <p:spPr>
          <a:xfrm>
            <a:off x="4419600" y="2590800"/>
            <a:ext cx="228600" cy="1524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4" name="Shape 174"/>
          <p:cNvSpPr/>
          <p:nvPr/>
        </p:nvSpPr>
        <p:spPr>
          <a:xfrm>
            <a:off x="6705600" y="2590800"/>
            <a:ext cx="228600" cy="1524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Num" sz="quarter" idx="4294967295"/>
          </p:nvPr>
        </p:nvSpPr>
        <p:spPr>
          <a:xfrm>
            <a:off x="8511222" y="6444297"/>
            <a:ext cx="17557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Recursive Algorithms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xfrm>
            <a:off x="381000" y="1371600"/>
            <a:ext cx="83058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SzTx/>
              <a:buNone/>
              <a:defRPr sz="2000"/>
            </a:pPr>
            <a:r>
              <a:t>	</a:t>
            </a:r>
            <a:r>
              <a:rPr sz="2200" u="sng"/>
              <a:t>Example</a:t>
            </a:r>
            <a:r>
              <a:rPr sz="2200"/>
              <a:t>: Tower of Hanoi, move all disks to third peg without ever placing a larger disk on a smaller one.</a:t>
            </a:r>
            <a:endParaRPr sz="2200"/>
          </a:p>
          <a:p>
            <a:pPr>
              <a:buSzTx/>
              <a:buNone/>
              <a:defRPr sz="2200"/>
            </a:pPr>
          </a:p>
          <a:p>
            <a:pPr>
              <a:buSzTx/>
              <a:buNone/>
              <a:defRPr sz="2200"/>
            </a:pPr>
          </a:p>
          <a:p>
            <a:pPr>
              <a:buSzTx/>
              <a:buNone/>
              <a:defRPr sz="2200"/>
            </a:pPr>
          </a:p>
          <a:p>
            <a:pPr>
              <a:buSzTx/>
              <a:buNone/>
              <a:defRPr sz="2200"/>
            </a:pPr>
          </a:p>
          <a:p>
            <a:pPr>
              <a:buSzTx/>
              <a:buNone/>
              <a:defRPr sz="2200"/>
            </a:pPr>
          </a:p>
          <a:p>
            <a:pPr>
              <a:buSzTx/>
              <a:buNone/>
              <a:defRPr sz="2200"/>
            </a:pPr>
          </a:p>
          <a:p>
            <a:pPr>
              <a:spcBef>
                <a:spcPts val="500"/>
              </a:spcBef>
              <a:buSzTx/>
              <a:buNone/>
              <a:defRPr sz="2200"/>
            </a:pPr>
            <a:r>
              <a:t>						</a:t>
            </a:r>
          </a:p>
        </p:txBody>
      </p:sp>
      <p:sp>
        <p:nvSpPr>
          <p:cNvPr id="179" name="Shape 179"/>
          <p:cNvSpPr/>
          <p:nvPr/>
        </p:nvSpPr>
        <p:spPr>
          <a:xfrm>
            <a:off x="1295400" y="3886200"/>
            <a:ext cx="1752600" cy="228600"/>
          </a:xfrm>
          <a:prstGeom prst="rect">
            <a:avLst/>
          </a:prstGeom>
          <a:solidFill>
            <a:schemeClr val="accent1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83" name="Group 183"/>
          <p:cNvGrpSpPr/>
          <p:nvPr/>
        </p:nvGrpSpPr>
        <p:grpSpPr>
          <a:xfrm>
            <a:off x="3810000" y="3276600"/>
            <a:ext cx="1447800" cy="838200"/>
            <a:chOff x="0" y="0"/>
            <a:chExt cx="1447800" cy="838200"/>
          </a:xfrm>
        </p:grpSpPr>
        <p:sp>
          <p:nvSpPr>
            <p:cNvPr id="180" name="Shape 180"/>
            <p:cNvSpPr/>
            <p:nvPr/>
          </p:nvSpPr>
          <p:spPr>
            <a:xfrm flipV="1">
              <a:off x="0" y="-1"/>
              <a:ext cx="533400" cy="838202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Shape 181"/>
            <p:cNvSpPr/>
            <p:nvPr/>
          </p:nvSpPr>
          <p:spPr>
            <a:xfrm flipH="1" flipV="1">
              <a:off x="914400" y="-1"/>
              <a:ext cx="533400" cy="838202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533400" y="0"/>
              <a:ext cx="381000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4" name="Shape 184"/>
          <p:cNvSpPr/>
          <p:nvPr/>
        </p:nvSpPr>
        <p:spPr>
          <a:xfrm>
            <a:off x="2057400" y="2590800"/>
            <a:ext cx="228600" cy="12954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5" name="Shape 185"/>
          <p:cNvSpPr/>
          <p:nvPr/>
        </p:nvSpPr>
        <p:spPr>
          <a:xfrm>
            <a:off x="3581400" y="4114800"/>
            <a:ext cx="1828800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Shape 186"/>
          <p:cNvSpPr/>
          <p:nvPr/>
        </p:nvSpPr>
        <p:spPr>
          <a:xfrm>
            <a:off x="5943600" y="4114800"/>
            <a:ext cx="1828800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Shape 187"/>
          <p:cNvSpPr/>
          <p:nvPr/>
        </p:nvSpPr>
        <p:spPr>
          <a:xfrm>
            <a:off x="4419600" y="2590800"/>
            <a:ext cx="2286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8" name="Shape 188"/>
          <p:cNvSpPr/>
          <p:nvPr/>
        </p:nvSpPr>
        <p:spPr>
          <a:xfrm>
            <a:off x="6705600" y="2590800"/>
            <a:ext cx="228600" cy="1524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Num" sz="quarter" idx="4294967295"/>
          </p:nvPr>
        </p:nvSpPr>
        <p:spPr>
          <a:xfrm>
            <a:off x="8511222" y="6444297"/>
            <a:ext cx="17557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Recursive Algorithms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381000" y="1371600"/>
            <a:ext cx="83058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SzTx/>
              <a:buNone/>
              <a:defRPr sz="2000"/>
            </a:pPr>
            <a:r>
              <a:t>	</a:t>
            </a:r>
            <a:r>
              <a:rPr sz="2200" u="sng"/>
              <a:t>Example</a:t>
            </a:r>
            <a:r>
              <a:rPr sz="2200"/>
              <a:t>: Tower of Hanoi, move all disks to third peg without ever placing a larger disk on a smaller one.</a:t>
            </a:r>
            <a:endParaRPr sz="2200"/>
          </a:p>
          <a:p>
            <a:pPr>
              <a:buSzTx/>
              <a:buNone/>
              <a:defRPr sz="2200"/>
            </a:pPr>
          </a:p>
          <a:p>
            <a:pPr>
              <a:buSzTx/>
              <a:buNone/>
              <a:defRPr sz="2200"/>
            </a:pPr>
          </a:p>
          <a:p>
            <a:pPr>
              <a:buSzTx/>
              <a:buNone/>
              <a:defRPr sz="2200"/>
            </a:pPr>
          </a:p>
          <a:p>
            <a:pPr>
              <a:buSzTx/>
              <a:buNone/>
              <a:defRPr sz="2200"/>
            </a:pPr>
          </a:p>
          <a:p>
            <a:pPr>
              <a:buSzTx/>
              <a:buNone/>
              <a:defRPr sz="2200"/>
            </a:pPr>
          </a:p>
          <a:p>
            <a:pPr>
              <a:buSzTx/>
              <a:buNone/>
              <a:defRPr sz="2200"/>
            </a:pPr>
          </a:p>
          <a:p>
            <a:pPr>
              <a:spcBef>
                <a:spcPts val="500"/>
              </a:spcBef>
              <a:buSzTx/>
              <a:buNone/>
              <a:defRPr sz="2200"/>
            </a:pPr>
            <a:r>
              <a:t>				</a:t>
            </a:r>
          </a:p>
        </p:txBody>
      </p:sp>
      <p:sp>
        <p:nvSpPr>
          <p:cNvPr id="193" name="Shape 193"/>
          <p:cNvSpPr/>
          <p:nvPr/>
        </p:nvSpPr>
        <p:spPr>
          <a:xfrm>
            <a:off x="5943600" y="3886200"/>
            <a:ext cx="1752600" cy="228600"/>
          </a:xfrm>
          <a:prstGeom prst="rect">
            <a:avLst/>
          </a:prstGeom>
          <a:solidFill>
            <a:schemeClr val="accent1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97" name="Group 197"/>
          <p:cNvGrpSpPr/>
          <p:nvPr/>
        </p:nvGrpSpPr>
        <p:grpSpPr>
          <a:xfrm>
            <a:off x="3810000" y="3276600"/>
            <a:ext cx="1447800" cy="838200"/>
            <a:chOff x="0" y="0"/>
            <a:chExt cx="1447800" cy="838200"/>
          </a:xfrm>
        </p:grpSpPr>
        <p:sp>
          <p:nvSpPr>
            <p:cNvPr id="194" name="Shape 194"/>
            <p:cNvSpPr/>
            <p:nvPr/>
          </p:nvSpPr>
          <p:spPr>
            <a:xfrm flipV="1">
              <a:off x="0" y="-1"/>
              <a:ext cx="533400" cy="838202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Shape 195"/>
            <p:cNvSpPr/>
            <p:nvPr/>
          </p:nvSpPr>
          <p:spPr>
            <a:xfrm flipH="1" flipV="1">
              <a:off x="914400" y="-1"/>
              <a:ext cx="533400" cy="838202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33400" y="0"/>
              <a:ext cx="381000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8" name="Shape 198"/>
          <p:cNvSpPr/>
          <p:nvPr/>
        </p:nvSpPr>
        <p:spPr>
          <a:xfrm>
            <a:off x="2057400" y="2590800"/>
            <a:ext cx="228600" cy="15240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9" name="Shape 199"/>
          <p:cNvSpPr/>
          <p:nvPr/>
        </p:nvSpPr>
        <p:spPr>
          <a:xfrm>
            <a:off x="3581400" y="4114800"/>
            <a:ext cx="1828800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Shape 200"/>
          <p:cNvSpPr/>
          <p:nvPr/>
        </p:nvSpPr>
        <p:spPr>
          <a:xfrm>
            <a:off x="4419600" y="2590800"/>
            <a:ext cx="2286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1" name="Shape 201"/>
          <p:cNvSpPr/>
          <p:nvPr/>
        </p:nvSpPr>
        <p:spPr>
          <a:xfrm>
            <a:off x="6705600" y="2590800"/>
            <a:ext cx="228600" cy="1295400"/>
          </a:xfrm>
          <a:prstGeom prst="rect">
            <a:avLst/>
          </a:prstGeom>
          <a:solidFill>
            <a:srgbClr val="FFFFFF"/>
          </a:solidFill>
          <a:ln>
            <a:solidFill>
              <a:srgbClr val="33333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2" name="Shape 202"/>
          <p:cNvSpPr/>
          <p:nvPr/>
        </p:nvSpPr>
        <p:spPr>
          <a:xfrm>
            <a:off x="1219200" y="4114800"/>
            <a:ext cx="1828800" cy="0"/>
          </a:xfrm>
          <a:prstGeom prst="line">
            <a:avLst/>
          </a:prstGeom>
          <a:ln>
            <a:solidFill>
              <a:srgbClr val="333333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introduction">
  <a:themeElements>
    <a:clrScheme name="introduction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troduction">
  <a:themeElements>
    <a:clrScheme name="introduc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