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8" y="1219199"/>
            <a:ext cx="7924804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3" indent="-442278">
              <a:spcBef>
                <a:spcPts val="600"/>
              </a:spcBef>
              <a:buClrTx/>
              <a:buFontTx/>
              <a:defRPr sz="2800"/>
            </a:lvl4pPr>
            <a:lvl5pPr marL="1817053" indent="-475613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59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1"/>
            <a:ext cx="4041775" cy="63976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8">
              <a:defRPr sz="3200"/>
            </a:lvl2pPr>
            <a:lvl3pPr marL="1139294" indent="-467782">
              <a:defRPr sz="3200"/>
            </a:lvl3pPr>
            <a:lvl4pPr marL="1529395" indent="-505460">
              <a:defRPr sz="3200"/>
            </a:lvl4pPr>
            <a:lvl5pPr marL="1884995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7" y="228598"/>
            <a:ext cx="8229605" cy="609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199" y="6172200"/>
            <a:ext cx="82296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8" y="6444301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6" marR="0" indent="-4784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4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Max-Heapify</a:t>
            </a:r>
          </a:p>
        </p:txBody>
      </p:sp>
      <p:sp>
        <p:nvSpPr>
          <p:cNvPr id="162" name="Shape 162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def</a:t>
            </a:r>
            <a:r>
              <a:rPr>
                <a:solidFill>
                  <a:srgbClr val="000000"/>
                </a:solidFill>
              </a:rPr>
              <a:t> max_heapify(arr,n,i):</a:t>
            </a:r>
            <a:endParaRPr>
              <a:solidFill>
                <a:srgbClr val="000000"/>
              </a:solidFill>
            </a:endParaRP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CBCB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      n = </a:t>
            </a:r>
            <a:r>
              <a:rPr u="sng"/>
              <a:t>len</a:t>
            </a:r>
            <a:r>
              <a:t>(</a:t>
            </a:r>
            <a:r>
              <a:rPr u="sng"/>
              <a:t>arr</a:t>
            </a:r>
            <a:r>
              <a:t>) - 1</a:t>
            </a:r>
            <a:endParaRPr>
              <a:solidFill>
                <a:srgbClr val="000000"/>
              </a:solidFill>
            </a:endParaRP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l = self.left(i)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r = self.right(i)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l &lt;= n </a:t>
            </a:r>
            <a:r>
              <a:rPr>
                <a:solidFill>
                  <a:srgbClr val="0433FF"/>
                </a:solidFill>
              </a:rPr>
              <a:t>and</a:t>
            </a:r>
            <a:r>
              <a:t> arr[l] &gt; arr[i]: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largest = l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largest = i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r &lt;= n </a:t>
            </a:r>
            <a:r>
              <a:rPr>
                <a:solidFill>
                  <a:srgbClr val="0433FF"/>
                </a:solidFill>
              </a:rPr>
              <a:t>and</a:t>
            </a:r>
            <a:r>
              <a:t> arr[r] &gt; arr[largest]: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largest = r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largest != i: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temp = arr[i]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arr[i] = arr[largest]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arr[largest] = temp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self.max_heapify(arr,n, largest)</a:t>
            </a:r>
          </a:p>
          <a:p>
            <a:pPr marL="0" indent="0" defTabSz="233172">
              <a:spcBef>
                <a:spcPts val="0"/>
              </a:spcBef>
              <a:buSzTx/>
              <a:buNone/>
              <a:defRPr sz="142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arr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Heap</a:t>
            </a:r>
          </a:p>
        </p:txBody>
      </p:sp>
      <p:sp>
        <p:nvSpPr>
          <p:cNvPr id="137" name="Shape 137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 data structure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  <a:r>
              <a:t>An array object that can be viewed as a near complete binary tree</a:t>
            </a:r>
          </a:p>
          <a:p>
            <a:pPr lvl="1" marL="669925" indent="-325438">
              <a:spcBef>
                <a:spcPts val="600"/>
              </a:spcBef>
              <a:buClr>
                <a:schemeClr val="accent2"/>
              </a:buClr>
              <a:defRPr sz="2600"/>
            </a:pPr>
          </a:p>
          <a:p>
            <a:pPr marL="297179" indent="-297179">
              <a:spcBef>
                <a:spcPts val="600"/>
              </a:spcBef>
              <a:defRPr sz="2600"/>
            </a:pPr>
          </a:p>
          <a:p>
            <a:pPr marL="297179" indent="-297179">
              <a:spcBef>
                <a:spcPts val="600"/>
              </a:spcBef>
              <a:defRPr sz="2600"/>
            </a:pPr>
          </a:p>
          <a:p>
            <a:pPr marL="297179" indent="-297179">
              <a:spcBef>
                <a:spcPts val="600"/>
              </a:spcBef>
              <a:defRPr sz="2600"/>
            </a:pPr>
          </a:p>
          <a:p>
            <a:pPr marL="297179" indent="-297179">
              <a:spcBef>
                <a:spcPts val="600"/>
              </a:spcBef>
              <a:defRPr sz="2600"/>
            </a:pPr>
            <a:r>
              <a:t>Every row(level) is full except the bottom row which is filled from left to right.</a:t>
            </a:r>
          </a:p>
        </p:txBody>
      </p:sp>
      <p:graphicFrame>
        <p:nvGraphicFramePr>
          <p:cNvPr id="138" name="Table 138"/>
          <p:cNvGraphicFramePr/>
          <p:nvPr/>
        </p:nvGraphicFramePr>
        <p:xfrm>
          <a:off x="1435100" y="3157259"/>
          <a:ext cx="5800725" cy="6604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2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28575">
                      <a:solidFill>
                        <a:srgbClr val="333333"/>
                      </a:solidFill>
                    </a:lnT>
                    <a:lnB w="1270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Heap - Attributes</a:t>
            </a:r>
          </a:p>
        </p:txBody>
      </p:sp>
      <p:sp>
        <p:nvSpPr>
          <p:cNvPr id="141" name="Shape 141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array, A that represents a heap is an object with two attributes:</a:t>
            </a:r>
          </a:p>
          <a:p>
            <a:pPr lvl="1" marL="687387" indent="-342900">
              <a:buSzPct val="65000"/>
              <a:buChar char="■"/>
            </a:pPr>
            <a:r>
              <a:t>A.length, which gives the number of elements in the array, and</a:t>
            </a:r>
          </a:p>
          <a:p>
            <a:pPr lvl="1" marL="687387" indent="-342900">
              <a:buSzPct val="65000"/>
              <a:buChar char="■"/>
            </a:pPr>
            <a:r>
              <a:t>A.heap-size, which represents how many elements in the heap are stored within array A</a:t>
            </a:r>
            <a:br/>
            <a:r>
              <a:t>0 ≤ A.heap-size ≤ A.length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Heap </a:t>
            </a:r>
          </a:p>
        </p:txBody>
      </p:sp>
      <p:sp>
        <p:nvSpPr>
          <p:cNvPr id="144" name="Shape 144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40029" indent="-240029" defTabSz="640079">
              <a:spcBef>
                <a:spcPts val="400"/>
              </a:spcBef>
              <a:defRPr sz="2100"/>
            </a:pPr>
            <a:r>
              <a:t>The root of the tree is A[1], and given the index i of a node, we can easily compute the indices of its parent, left child, and right child:</a:t>
            </a:r>
            <a:br/>
            <a:br/>
            <a:r>
              <a:t>   </a:t>
            </a:r>
            <a:r>
              <a:rPr sz="147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def</a:t>
            </a:r>
            <a:r>
              <a:rPr sz="1470">
                <a:latin typeface="Monaco"/>
                <a:ea typeface="Monaco"/>
                <a:cs typeface="Monaco"/>
                <a:sym typeface="Monaco"/>
              </a:rPr>
              <a:t> parent(i):</a:t>
            </a:r>
            <a:endParaRPr sz="1470">
              <a:latin typeface="Monaco"/>
              <a:ea typeface="Monaco"/>
              <a:cs typeface="Monaco"/>
              <a:sym typeface="Monaco"/>
            </a:endParaRP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i/</a:t>
            </a:r>
            <a:r>
              <a:rPr>
                <a:solidFill>
                  <a:srgbClr val="941100"/>
                </a:solidFill>
              </a:rPr>
              <a:t>2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def</a:t>
            </a:r>
            <a:r>
              <a:t> left(i):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try</a:t>
            </a:r>
            <a:r>
              <a:t>: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</a:t>
            </a:r>
            <a:r>
              <a:rPr>
                <a:solidFill>
                  <a:srgbClr val="941100"/>
                </a:solidFill>
              </a:rPr>
              <a:t>2</a:t>
            </a:r>
            <a:r>
              <a:t>*i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except</a:t>
            </a:r>
            <a:r>
              <a:t>: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pass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def</a:t>
            </a:r>
            <a:r>
              <a:t> right(i):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try</a:t>
            </a:r>
            <a:r>
              <a:t>: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</a:t>
            </a:r>
            <a:r>
              <a:rPr>
                <a:solidFill>
                  <a:srgbClr val="941100"/>
                </a:solidFill>
              </a:rPr>
              <a:t>2</a:t>
            </a:r>
            <a:r>
              <a:t> *i + </a:t>
            </a:r>
            <a:r>
              <a:rPr>
                <a:solidFill>
                  <a:srgbClr val="941100"/>
                </a:solidFill>
              </a:rPr>
              <a:t>1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except</a:t>
            </a:r>
            <a:r>
              <a:t>:</a:t>
            </a:r>
          </a:p>
          <a:p>
            <a:pPr marL="0" indent="0" defTabSz="320039">
              <a:spcBef>
                <a:spcPts val="0"/>
              </a:spcBef>
              <a:buSzTx/>
              <a:buNone/>
              <a:defRPr sz="147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433FF"/>
                </a:solidFill>
              </a:rPr>
              <a:t>pass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Max Heap</a:t>
            </a:r>
          </a:p>
        </p:txBody>
      </p:sp>
      <p:sp>
        <p:nvSpPr>
          <p:cNvPr id="147" name="Shape 147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57175" indent="-257175" defTabSz="685800">
              <a:spcBef>
                <a:spcPts val="500"/>
              </a:spcBef>
              <a:defRPr sz="2200"/>
            </a:pPr>
            <a:r>
              <a:t>Max-heaps and Min Heaps</a:t>
            </a:r>
          </a:p>
          <a:p>
            <a:pPr lvl="1" marL="515538" indent="-257175" defTabSz="685800">
              <a:spcBef>
                <a:spcPts val="500"/>
              </a:spcBef>
              <a:buSzPct val="65000"/>
              <a:buChar char="■"/>
              <a:defRPr sz="2200"/>
            </a:pPr>
            <a:r>
              <a:t>Both types satisfy a heap property depending on the type of heap</a:t>
            </a:r>
            <a:br/>
            <a:r>
              <a:t>In a max heap, the max-heap property is that for every node </a:t>
            </a:r>
            <a:r>
              <a:rPr i="1"/>
              <a:t>i </a:t>
            </a:r>
            <a:r>
              <a:t>other than the root</a:t>
            </a:r>
            <a:br/>
            <a:br/>
            <a:r>
              <a:t>A[parent(i)] ≥ A[i]</a:t>
            </a:r>
          </a:p>
          <a:p>
            <a:pPr lvl="1" marL="515538" indent="-257175" defTabSz="685800">
              <a:spcBef>
                <a:spcPts val="500"/>
              </a:spcBef>
              <a:buSzPct val="65000"/>
              <a:buChar char="■"/>
              <a:defRPr sz="2200"/>
            </a:pPr>
          </a:p>
          <a:p>
            <a:pPr lvl="1" marL="515538" indent="-257175" defTabSz="685800">
              <a:spcBef>
                <a:spcPts val="500"/>
              </a:spcBef>
              <a:buSzPct val="65000"/>
              <a:buChar char="■"/>
              <a:defRPr sz="2200"/>
            </a:pPr>
            <a:r>
              <a:t>that is, the value of a node is at most the value of its parent.</a:t>
            </a:r>
          </a:p>
          <a:p>
            <a:pPr lvl="1" marL="515538" indent="-257175" defTabSz="685800">
              <a:spcBef>
                <a:spcPts val="500"/>
              </a:spcBef>
              <a:buSzPct val="65000"/>
              <a:buChar char="■"/>
              <a:defRPr sz="2200"/>
            </a:pPr>
            <a:r>
              <a:t>The largest element in a max heap is stored at the root, and the subtree rooted at a node contains values no longer than that contained at the node itself.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Min Heap</a:t>
            </a:r>
          </a:p>
        </p:txBody>
      </p:sp>
      <p:sp>
        <p:nvSpPr>
          <p:cNvPr id="150" name="Shape 150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min heap is organized in the opposite way: </a:t>
            </a:r>
            <a:br/>
            <a:r>
              <a:t>the min heap property is that for every node i other than the root,</a:t>
            </a:r>
            <a:br/>
            <a:br/>
            <a:r>
              <a:t>A[parent(i)] ≤ A[i]</a:t>
            </a:r>
            <a:br/>
            <a:br/>
            <a:r>
              <a:t>the smallest element in a min-heap is at the root.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Max-Heap and Min-Heap</a:t>
            </a:r>
          </a:p>
        </p:txBody>
      </p:sp>
      <p:sp>
        <p:nvSpPr>
          <p:cNvPr id="153" name="Shape 15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the heap sort algorithm we use max-heaps</a:t>
            </a:r>
          </a:p>
          <a:p>
            <a:pPr/>
            <a:r>
              <a:t>Min-heaps commonly implement priority queues.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56" name="Shape 156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the array with values </a:t>
            </a:r>
            <a:br/>
            <a:br/>
            <a:r>
              <a:t>&lt;23, 17, 14, 6, 13, 10, 1, 5, 7, 12&gt;</a:t>
            </a:r>
            <a:br/>
            <a:br/>
            <a:r>
              <a:t>a max-heap?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Max-Heap  Procedures</a:t>
            </a:r>
          </a:p>
        </p:txBody>
      </p:sp>
      <p:sp>
        <p:nvSpPr>
          <p:cNvPr id="159" name="Shape 159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294892" indent="-294892" defTabSz="786383">
              <a:spcBef>
                <a:spcPts val="600"/>
              </a:spcBef>
              <a:defRPr sz="2500"/>
            </a:pPr>
            <a:r>
              <a:t>MAX-HEAPIFY procedure, which runs in O(lg n) time, is the key to maintaining the max-heap property.</a:t>
            </a:r>
          </a:p>
          <a:p>
            <a:pPr marL="294892" indent="-294892" defTabSz="786383">
              <a:spcBef>
                <a:spcPts val="600"/>
              </a:spcBef>
              <a:defRPr sz="2500"/>
            </a:pPr>
            <a:r>
              <a:t>The BUILD-MAX-HEAP procedure, which runs in linear time, produces a max heap from an unordered input array.</a:t>
            </a:r>
          </a:p>
          <a:p>
            <a:pPr marL="294892" indent="-294892" defTabSz="786383">
              <a:spcBef>
                <a:spcPts val="600"/>
              </a:spcBef>
              <a:defRPr sz="2500"/>
            </a:pPr>
            <a:r>
              <a:t>The HEAPSORT procedure, which runs in O(n lg n) time, sorts an array in place.</a:t>
            </a:r>
          </a:p>
          <a:p>
            <a:pPr marL="294892" indent="-294892" defTabSz="786383">
              <a:spcBef>
                <a:spcPts val="600"/>
              </a:spcBef>
              <a:defRPr sz="2500"/>
            </a:pPr>
            <a:r>
              <a:t>The MAX-HEAP-INSERT, HEAP-EXTRACT-MAX, HEAP-INCREASE-KEY, and HEAP-MAXIMUM procedures, which run in O(lg n) time, allow the heap data structure to implement a priority queue.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