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3333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2E2"/>
          </a:solidFill>
        </a:fill>
      </a:tcStyle>
    </a:wholeTbl>
    <a:band2H>
      <a:tcTxStyle b="def" i="def"/>
      <a:tcStyle>
        <a:tcBdr/>
        <a:fill>
          <a:solidFill>
            <a:srgbClr val="F4F1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CCCA"/>
          </a:solidFill>
        </a:fill>
      </a:tcStyle>
    </a:wholeTbl>
    <a:band2H>
      <a:tcTxStyle b="def" i="def"/>
      <a:tcStyle>
        <a:tcBdr/>
        <a:fill>
          <a:solidFill>
            <a:srgbClr val="F3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09598" y="1219199"/>
            <a:ext cx="7924805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1981200" y="3962400"/>
            <a:ext cx="65119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694958" indent="-350471">
              <a:spcBef>
                <a:spcPts val="600"/>
              </a:spcBef>
              <a:buClrTx/>
              <a:buFontTx/>
              <a:defRPr sz="2800"/>
            </a:lvl2pPr>
            <a:lvl3pPr marL="1118033" indent="-446521">
              <a:spcBef>
                <a:spcPts val="600"/>
              </a:spcBef>
              <a:buClrTx/>
              <a:buFontTx/>
              <a:defRPr sz="2800"/>
            </a:lvl3pPr>
            <a:lvl4pPr marL="1466213" indent="-442278">
              <a:spcBef>
                <a:spcPts val="600"/>
              </a:spcBef>
              <a:buClrTx/>
              <a:buFontTx/>
              <a:defRPr sz="2800"/>
            </a:lvl4pPr>
            <a:lvl5pPr marL="1817053" indent="-475613">
              <a:spcBef>
                <a:spcPts val="600"/>
              </a:spcBef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629400" y="277813"/>
            <a:ext cx="2057400" cy="57769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457200" y="277813"/>
            <a:ext cx="6019800" cy="57769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sz="half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211188" y="6449065"/>
            <a:ext cx="247012" cy="2565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457200" y="1524000"/>
            <a:ext cx="4038600" cy="45307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4164" indent="-379677">
              <a:spcBef>
                <a:spcPts val="600"/>
              </a:spcBef>
              <a:defRPr sz="2800"/>
            </a:lvl2pPr>
            <a:lvl3pPr marL="1162685" indent="-491173">
              <a:spcBef>
                <a:spcPts val="600"/>
              </a:spcBef>
              <a:defRPr sz="2800"/>
            </a:lvl3pPr>
            <a:lvl4pPr marL="1515357" indent="-491420">
              <a:spcBef>
                <a:spcPts val="600"/>
              </a:spcBef>
              <a:defRPr sz="2800"/>
            </a:lvl4pPr>
            <a:lvl5pPr marL="1869899" indent="-528459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6416" indent="-371928">
              <a:defRPr sz="3200"/>
            </a:lvl2pPr>
            <a:lvl3pPr marL="1139294" indent="-467782">
              <a:defRPr sz="3200"/>
            </a:lvl3pPr>
            <a:lvl4pPr marL="1529395" indent="-505460">
              <a:defRPr sz="3200"/>
            </a:lvl4pPr>
            <a:lvl5pPr marL="1884995" indent="-5435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80996" y="228597"/>
            <a:ext cx="8229606" cy="609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198" y="6172200"/>
            <a:ext cx="822960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7813"/>
            <a:ext cx="8229600" cy="94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95400"/>
            <a:ext cx="8229600" cy="4759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9788" y="6444301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200"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8200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19992" marR="0" indent="-37550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9926" marR="0" indent="-47841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65000"/>
        <a:buFont typeface="Wingdings"/>
        <a:buChar char="■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497804" marR="0" indent="-4738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0000"/>
        <a:buFont typeface="Wingdings"/>
        <a:buChar char="❑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18510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3082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27654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2226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3679825" marR="0" indent="-509587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 typeface="Wingdings"/>
        <a:buChar char="▪"/>
        <a:tabLst/>
        <a:defRPr b="0" baseline="0" cap="none" i="0" spc="0" strike="noStrike" sz="30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graphicFrame>
        <p:nvGraphicFramePr>
          <p:cNvPr id="183" name="Table 183"/>
          <p:cNvGraphicFramePr/>
          <p:nvPr/>
        </p:nvGraphicFramePr>
        <p:xfrm>
          <a:off x="2902742" y="2458759"/>
          <a:ext cx="3176591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graphicFrame>
        <p:nvGraphicFramePr>
          <p:cNvPr id="186" name="Table 186"/>
          <p:cNvGraphicFramePr/>
          <p:nvPr/>
        </p:nvGraphicFramePr>
        <p:xfrm>
          <a:off x="3251200" y="2427066"/>
          <a:ext cx="3176591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Table 187"/>
          <p:cNvGraphicFramePr/>
          <p:nvPr/>
        </p:nvGraphicFramePr>
        <p:xfrm>
          <a:off x="3022600" y="4054197"/>
          <a:ext cx="46037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Table 188"/>
          <p:cNvGraphicFramePr/>
          <p:nvPr/>
        </p:nvGraphicFramePr>
        <p:xfrm>
          <a:off x="5270500" y="4050226"/>
          <a:ext cx="2716216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 189"/>
          <p:cNvGraphicFramePr/>
          <p:nvPr/>
        </p:nvGraphicFramePr>
        <p:xfrm>
          <a:off x="4000500" y="4058165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90" name="Shape 190"/>
          <p:cNvSpPr/>
          <p:nvPr/>
        </p:nvSpPr>
        <p:spPr>
          <a:xfrm flipV="1">
            <a:off x="3251199" y="2873373"/>
            <a:ext cx="812309" cy="11271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hape 191"/>
          <p:cNvSpPr/>
          <p:nvPr/>
        </p:nvSpPr>
        <p:spPr>
          <a:xfrm flipH="1" flipV="1">
            <a:off x="4897189" y="2893484"/>
            <a:ext cx="811515" cy="10710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graphicFrame>
        <p:nvGraphicFramePr>
          <p:cNvPr id="194" name="Table 194"/>
          <p:cNvGraphicFramePr/>
          <p:nvPr/>
        </p:nvGraphicFramePr>
        <p:xfrm>
          <a:off x="3213100" y="2462708"/>
          <a:ext cx="3176591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 195"/>
          <p:cNvGraphicFramePr/>
          <p:nvPr/>
        </p:nvGraphicFramePr>
        <p:xfrm>
          <a:off x="3022600" y="4054197"/>
          <a:ext cx="46037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Table 196"/>
          <p:cNvGraphicFramePr/>
          <p:nvPr/>
        </p:nvGraphicFramePr>
        <p:xfrm>
          <a:off x="5270500" y="4050226"/>
          <a:ext cx="2716216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Table 197"/>
          <p:cNvGraphicFramePr/>
          <p:nvPr/>
        </p:nvGraphicFramePr>
        <p:xfrm>
          <a:off x="4000500" y="4058165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98" name="Shape 198"/>
          <p:cNvSpPr/>
          <p:nvPr/>
        </p:nvSpPr>
        <p:spPr>
          <a:xfrm flipV="1">
            <a:off x="3251199" y="2873373"/>
            <a:ext cx="812309" cy="11271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 flipH="1" flipV="1">
            <a:off x="4897189" y="2893484"/>
            <a:ext cx="811515" cy="10710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00" name="Table 200"/>
          <p:cNvGraphicFramePr/>
          <p:nvPr/>
        </p:nvGraphicFramePr>
        <p:xfrm>
          <a:off x="3022600" y="4876860"/>
          <a:ext cx="46037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Table 201"/>
          <p:cNvGraphicFramePr/>
          <p:nvPr/>
        </p:nvGraphicFramePr>
        <p:xfrm>
          <a:off x="3657600" y="4880828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Table 202"/>
          <p:cNvGraphicFramePr/>
          <p:nvPr/>
        </p:nvGraphicFramePr>
        <p:xfrm>
          <a:off x="4341812" y="4880828"/>
          <a:ext cx="460379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Table 203"/>
          <p:cNvGraphicFramePr/>
          <p:nvPr/>
        </p:nvGraphicFramePr>
        <p:xfrm>
          <a:off x="5095775" y="4880828"/>
          <a:ext cx="414338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 204"/>
          <p:cNvGraphicFramePr/>
          <p:nvPr/>
        </p:nvGraphicFramePr>
        <p:xfrm>
          <a:off x="5654675" y="4858989"/>
          <a:ext cx="230187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graphicFrame>
        <p:nvGraphicFramePr>
          <p:cNvPr id="207" name="Table 207"/>
          <p:cNvGraphicFramePr/>
          <p:nvPr/>
        </p:nvGraphicFramePr>
        <p:xfrm>
          <a:off x="3276600" y="2427066"/>
          <a:ext cx="3176591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Table 208"/>
          <p:cNvGraphicFramePr/>
          <p:nvPr/>
        </p:nvGraphicFramePr>
        <p:xfrm>
          <a:off x="3022600" y="4054197"/>
          <a:ext cx="46037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Table 209"/>
          <p:cNvGraphicFramePr/>
          <p:nvPr/>
        </p:nvGraphicFramePr>
        <p:xfrm>
          <a:off x="5270500" y="4050226"/>
          <a:ext cx="2716216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Table 210"/>
          <p:cNvGraphicFramePr/>
          <p:nvPr/>
        </p:nvGraphicFramePr>
        <p:xfrm>
          <a:off x="4000500" y="4058165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1" name="Shape 211"/>
          <p:cNvSpPr/>
          <p:nvPr/>
        </p:nvSpPr>
        <p:spPr>
          <a:xfrm flipV="1">
            <a:off x="3251199" y="2873373"/>
            <a:ext cx="812309" cy="11271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Shape 212"/>
          <p:cNvSpPr/>
          <p:nvPr/>
        </p:nvSpPr>
        <p:spPr>
          <a:xfrm flipH="1" flipV="1">
            <a:off x="4897189" y="2893484"/>
            <a:ext cx="811515" cy="10710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13" name="Table 213"/>
          <p:cNvGraphicFramePr/>
          <p:nvPr/>
        </p:nvGraphicFramePr>
        <p:xfrm>
          <a:off x="3022600" y="4876860"/>
          <a:ext cx="46037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 214"/>
          <p:cNvGraphicFramePr/>
          <p:nvPr/>
        </p:nvGraphicFramePr>
        <p:xfrm>
          <a:off x="3657600" y="4880828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Table 215"/>
          <p:cNvGraphicFramePr/>
          <p:nvPr/>
        </p:nvGraphicFramePr>
        <p:xfrm>
          <a:off x="4341812" y="4880828"/>
          <a:ext cx="460379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Table 216"/>
          <p:cNvGraphicFramePr/>
          <p:nvPr/>
        </p:nvGraphicFramePr>
        <p:xfrm>
          <a:off x="5095775" y="4880828"/>
          <a:ext cx="414338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Table 217"/>
          <p:cNvGraphicFramePr/>
          <p:nvPr/>
        </p:nvGraphicFramePr>
        <p:xfrm>
          <a:off x="5654675" y="4858989"/>
          <a:ext cx="230187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Table 218"/>
          <p:cNvGraphicFramePr/>
          <p:nvPr/>
        </p:nvGraphicFramePr>
        <p:xfrm>
          <a:off x="3022600" y="5526911"/>
          <a:ext cx="46037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Table 219"/>
          <p:cNvGraphicFramePr/>
          <p:nvPr/>
        </p:nvGraphicFramePr>
        <p:xfrm>
          <a:off x="3657600" y="5530879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Table 220"/>
          <p:cNvGraphicFramePr/>
          <p:nvPr/>
        </p:nvGraphicFramePr>
        <p:xfrm>
          <a:off x="4341812" y="5530879"/>
          <a:ext cx="460379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Table 221"/>
          <p:cNvGraphicFramePr/>
          <p:nvPr/>
        </p:nvGraphicFramePr>
        <p:xfrm>
          <a:off x="4930675" y="5530879"/>
          <a:ext cx="414338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Table 222"/>
          <p:cNvGraphicFramePr/>
          <p:nvPr/>
        </p:nvGraphicFramePr>
        <p:xfrm>
          <a:off x="6057900" y="5490783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Table 223"/>
          <p:cNvGraphicFramePr/>
          <p:nvPr/>
        </p:nvGraphicFramePr>
        <p:xfrm>
          <a:off x="5471266" y="5494751"/>
          <a:ext cx="460379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2000">
                          <a:latin typeface="Tahoma"/>
                          <a:ea typeface="Tahoma"/>
                          <a:cs typeface="Tahoma"/>
                          <a:sym typeface="Tahoma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Table 224"/>
          <p:cNvGraphicFramePr/>
          <p:nvPr/>
        </p:nvGraphicFramePr>
        <p:xfrm>
          <a:off x="6640413" y="5517974"/>
          <a:ext cx="1841504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graphicFrame>
        <p:nvGraphicFramePr>
          <p:cNvPr id="227" name="Table 227"/>
          <p:cNvGraphicFramePr/>
          <p:nvPr/>
        </p:nvGraphicFramePr>
        <p:xfrm>
          <a:off x="1803400" y="2018208"/>
          <a:ext cx="5478463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Randomized Quick sort</a:t>
            </a:r>
          </a:p>
        </p:txBody>
      </p:sp>
      <p:sp>
        <p:nvSpPr>
          <p:cNvPr id="230" name="Shape 230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Randomized-Quicksort(A,p,r):</a:t>
            </a:r>
          </a:p>
          <a:p>
            <a:pPr marL="0" indent="0">
              <a:buSzTx/>
              <a:buNone/>
            </a:pPr>
            <a:r>
              <a:t>   if p &lt; r:</a:t>
            </a:r>
          </a:p>
          <a:p>
            <a:pPr marL="0" indent="0">
              <a:buSzTx/>
              <a:buNone/>
            </a:pPr>
            <a:r>
              <a:t>       q = randomized-partition(A,p,r)</a:t>
            </a:r>
          </a:p>
          <a:p>
            <a:pPr marL="0" indent="0">
              <a:buSzTx/>
              <a:buNone/>
            </a:pPr>
            <a:r>
              <a:t>       Randomized-Quicksort(A,p,q-1)</a:t>
            </a:r>
          </a:p>
          <a:p>
            <a:pPr marL="0" indent="0">
              <a:buSzTx/>
              <a:buNone/>
            </a:pPr>
            <a:r>
              <a:t>       Randomized-Quicksort(A,q+1,r)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Randomized Quicksort</a:t>
            </a:r>
          </a:p>
        </p:txBody>
      </p:sp>
      <p:sp>
        <p:nvSpPr>
          <p:cNvPr id="233" name="Shape 23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342900">
              <a:buSzTx/>
              <a:buNone/>
            </a:pPr>
            <a:r>
              <a:t>randomized-partition(A, p, r):</a:t>
            </a:r>
          </a:p>
          <a:p>
            <a:pPr marL="0" indent="342900">
              <a:buSzTx/>
              <a:buNone/>
            </a:pPr>
            <a:r>
              <a:t>   i = random-number between p and r</a:t>
            </a:r>
          </a:p>
          <a:p>
            <a:pPr marL="0" indent="342900">
              <a:buSzTx/>
              <a:buNone/>
            </a:pPr>
            <a:r>
              <a:t>   exchange A[r] with A[i]</a:t>
            </a:r>
          </a:p>
          <a:p>
            <a:pPr marL="0" indent="342900">
              <a:buSzTx/>
              <a:buNone/>
            </a:pPr>
            <a:r>
              <a:t>   return partition(A,p,r)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Partition the array</a:t>
            </a:r>
          </a:p>
        </p:txBody>
      </p:sp>
      <p:sp>
        <p:nvSpPr>
          <p:cNvPr id="236" name="Shape 236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342900">
              <a:buSzTx/>
              <a:buNone/>
            </a:pPr>
            <a:r>
              <a:t>partition(A, p, r):</a:t>
            </a:r>
            <a:br/>
            <a:r>
              <a:t>      x = A[r]</a:t>
            </a:r>
          </a:p>
          <a:p>
            <a:pPr marL="0" indent="342900">
              <a:buSzTx/>
              <a:buNone/>
            </a:pPr>
            <a:r>
              <a:t>   i = p - 1</a:t>
            </a:r>
          </a:p>
          <a:p>
            <a:pPr marL="0" indent="342900">
              <a:buSzTx/>
              <a:buNone/>
            </a:pPr>
            <a:r>
              <a:t>   for j = p to r-1:</a:t>
            </a:r>
          </a:p>
          <a:p>
            <a:pPr marL="0" indent="342900">
              <a:buSzTx/>
              <a:buNone/>
            </a:pPr>
            <a:r>
              <a:t>       if A[j] ≤ :</a:t>
            </a:r>
          </a:p>
          <a:p>
            <a:pPr marL="0" indent="342900">
              <a:buSzTx/>
              <a:buNone/>
            </a:pPr>
            <a:r>
              <a:t>          i = i + 1</a:t>
            </a:r>
          </a:p>
          <a:p>
            <a:pPr marL="0" indent="342900">
              <a:buSzTx/>
              <a:buNone/>
            </a:pPr>
            <a:r>
              <a:t>          exchange A[i] with A[j]</a:t>
            </a:r>
          </a:p>
          <a:p>
            <a:pPr marL="0" indent="342900">
              <a:buSzTx/>
              <a:buNone/>
            </a:pPr>
            <a:r>
              <a:t>   exchange A[i+1] with A[j]</a:t>
            </a:r>
            <a:br/>
            <a:r>
              <a:t>      return i + 1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sp>
        <p:nvSpPr>
          <p:cNvPr id="137" name="Shape 137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has a worst-case running time of O(n</a:t>
            </a:r>
            <a:r>
              <a:rPr baseline="31999"/>
              <a:t>2</a:t>
            </a:r>
            <a:r>
              <a:t>) on an input array of n numbers.</a:t>
            </a:r>
          </a:p>
          <a:p>
            <a:pPr/>
          </a:p>
          <a:p>
            <a:pPr/>
            <a:r>
              <a:t>Despite this slow worst-case running time, quick sort is often the best practical choice for sorting.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sp>
        <p:nvSpPr>
          <p:cNvPr id="140" name="Shape 140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has a worst-case running time of O(n</a:t>
            </a:r>
            <a:r>
              <a:rPr baseline="31999"/>
              <a:t>2</a:t>
            </a:r>
            <a:r>
              <a:t>) on an input array of n numbers.</a:t>
            </a:r>
          </a:p>
          <a:p>
            <a:pPr/>
          </a:p>
          <a:p>
            <a:pPr/>
            <a:r>
              <a:t>Despite this slow worst-case running time, quick sort is often the best practical choice for sorting.</a:t>
            </a:r>
          </a:p>
          <a:p>
            <a:pPr/>
            <a:r>
              <a:t>Because, it is remarkably efficient on the average: its expected running time is θ(n lg n) and the constant factors are quite small.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Description - Divide and Conquer </a:t>
            </a:r>
          </a:p>
        </p:txBody>
      </p:sp>
      <p:sp>
        <p:nvSpPr>
          <p:cNvPr id="143" name="Shape 14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Divide: Partition the array A[p..r] into two (possibly empty) subarrays A[p…q-1] and </a:t>
            </a:r>
            <a:br/>
            <a:r>
              <a:t>A[q+1.. r]</a:t>
            </a:r>
          </a:p>
          <a:p>
            <a:pPr/>
            <a:r>
              <a:t>Conquer : Sort the two subarrays A[p..q-1] and A[q+1..r] by recursive calls to quick sort.</a:t>
            </a:r>
          </a:p>
          <a:p>
            <a:pPr/>
            <a:r>
              <a:t>Combine: Because the subarrays are already sorted, no work is needed to combine them: the entire array A[p..r] is now sorted.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sp>
        <p:nvSpPr>
          <p:cNvPr id="146" name="Shape 146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Quicksort(A,p,r):</a:t>
            </a:r>
          </a:p>
          <a:p>
            <a:pPr marL="0" indent="0">
              <a:buSzTx/>
              <a:buNone/>
            </a:pPr>
            <a:r>
              <a:t>   if p &lt; r:</a:t>
            </a:r>
          </a:p>
          <a:p>
            <a:pPr marL="0" indent="0">
              <a:buSzTx/>
              <a:buNone/>
            </a:pPr>
            <a:r>
              <a:t>       q = partition(A,p,r)</a:t>
            </a:r>
          </a:p>
          <a:p>
            <a:pPr marL="0" indent="0">
              <a:buSzTx/>
              <a:buNone/>
            </a:pPr>
            <a:r>
              <a:t>       Quicksort(A,p,q-1)</a:t>
            </a:r>
          </a:p>
          <a:p>
            <a:pPr marL="0" indent="0">
              <a:buSzTx/>
              <a:buNone/>
            </a:pPr>
            <a:r>
              <a:t>       Quicksort(A,q+1,r)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The initial call is Quicksort(A,1,A.length)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Partition the array</a:t>
            </a:r>
          </a:p>
        </p:txBody>
      </p:sp>
      <p:sp>
        <p:nvSpPr>
          <p:cNvPr id="149" name="Shape 149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342900">
              <a:buSzTx/>
              <a:buNone/>
            </a:pPr>
            <a:r>
              <a:t>partition(A, p, r):</a:t>
            </a:r>
            <a:br/>
            <a:r>
              <a:t>      x = A[r]</a:t>
            </a:r>
          </a:p>
          <a:p>
            <a:pPr marL="0" indent="342900">
              <a:buSzTx/>
              <a:buNone/>
            </a:pPr>
            <a:r>
              <a:t>   i = p - 1</a:t>
            </a:r>
          </a:p>
          <a:p>
            <a:pPr marL="0" indent="342900">
              <a:buSzTx/>
              <a:buNone/>
            </a:pPr>
            <a:r>
              <a:t>   for j = p to r-1:</a:t>
            </a:r>
          </a:p>
          <a:p>
            <a:pPr marL="0" indent="342900">
              <a:buSzTx/>
              <a:buNone/>
            </a:pPr>
            <a:r>
              <a:t>       if A[j] ≤ x:</a:t>
            </a:r>
          </a:p>
          <a:p>
            <a:pPr marL="0" indent="342900">
              <a:buSzTx/>
              <a:buNone/>
            </a:pPr>
            <a:r>
              <a:t>          i = i + 1</a:t>
            </a:r>
          </a:p>
          <a:p>
            <a:pPr marL="0" indent="342900">
              <a:buSzTx/>
              <a:buNone/>
            </a:pPr>
            <a:r>
              <a:t>          exchange A[i] with A[j]</a:t>
            </a:r>
          </a:p>
          <a:p>
            <a:pPr marL="0" indent="342900">
              <a:buSzTx/>
              <a:buNone/>
            </a:pPr>
            <a:r>
              <a:t>   exchange A[i+1] with A[j]</a:t>
            </a:r>
            <a:br/>
            <a:r>
              <a:t>      return i + 1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sp>
        <p:nvSpPr>
          <p:cNvPr id="152" name="Shape 152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53" name="Table 153"/>
          <p:cNvGraphicFramePr/>
          <p:nvPr/>
        </p:nvGraphicFramePr>
        <p:xfrm>
          <a:off x="2983706" y="2293659"/>
          <a:ext cx="3176591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graphicFrame>
        <p:nvGraphicFramePr>
          <p:cNvPr id="156" name="Table 156"/>
          <p:cNvGraphicFramePr/>
          <p:nvPr/>
        </p:nvGraphicFramePr>
        <p:xfrm>
          <a:off x="3111500" y="2405177"/>
          <a:ext cx="3176591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157"/>
          <p:cNvGraphicFramePr/>
          <p:nvPr/>
        </p:nvGraphicFramePr>
        <p:xfrm>
          <a:off x="1955800" y="4054197"/>
          <a:ext cx="138112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 158"/>
          <p:cNvGraphicFramePr/>
          <p:nvPr/>
        </p:nvGraphicFramePr>
        <p:xfrm>
          <a:off x="5270500" y="4050226"/>
          <a:ext cx="1335088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159"/>
          <p:cNvGraphicFramePr/>
          <p:nvPr/>
        </p:nvGraphicFramePr>
        <p:xfrm>
          <a:off x="4000500" y="4058165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0" name="Shape 160"/>
          <p:cNvSpPr/>
          <p:nvPr/>
        </p:nvSpPr>
        <p:spPr>
          <a:xfrm flipV="1">
            <a:off x="3251199" y="2873373"/>
            <a:ext cx="812309" cy="11271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 flipH="1" flipV="1">
            <a:off x="4897189" y="2893484"/>
            <a:ext cx="811515" cy="10710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457200" y="277813"/>
            <a:ext cx="8229600" cy="941389"/>
          </a:xfrm>
          <a:prstGeom prst="rect">
            <a:avLst/>
          </a:prstGeom>
        </p:spPr>
        <p:txBody>
          <a:bodyPr/>
          <a:lstStyle/>
          <a:p>
            <a:pPr/>
            <a:r>
              <a:t>Quick Sort Algorithm</a:t>
            </a:r>
          </a:p>
        </p:txBody>
      </p:sp>
      <p:graphicFrame>
        <p:nvGraphicFramePr>
          <p:cNvPr id="164" name="Table 164"/>
          <p:cNvGraphicFramePr/>
          <p:nvPr/>
        </p:nvGraphicFramePr>
        <p:xfrm>
          <a:off x="3022600" y="2449340"/>
          <a:ext cx="3176591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Table 165"/>
          <p:cNvGraphicFramePr/>
          <p:nvPr/>
        </p:nvGraphicFramePr>
        <p:xfrm>
          <a:off x="1955800" y="4054197"/>
          <a:ext cx="1381125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Table 166"/>
          <p:cNvGraphicFramePr/>
          <p:nvPr/>
        </p:nvGraphicFramePr>
        <p:xfrm>
          <a:off x="5270500" y="4050226"/>
          <a:ext cx="1335088" cy="3302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  <a:gridCol w="460375"/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Table 167"/>
          <p:cNvGraphicFramePr/>
          <p:nvPr/>
        </p:nvGraphicFramePr>
        <p:xfrm>
          <a:off x="4000500" y="4058165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 flipV="1">
            <a:off x="3251199" y="2873373"/>
            <a:ext cx="812309" cy="11271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Shape 169"/>
          <p:cNvSpPr/>
          <p:nvPr/>
        </p:nvSpPr>
        <p:spPr>
          <a:xfrm flipH="1" flipV="1">
            <a:off x="4897189" y="2893484"/>
            <a:ext cx="811515" cy="10710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Table 170"/>
          <p:cNvGraphicFramePr/>
          <p:nvPr/>
        </p:nvGraphicFramePr>
        <p:xfrm>
          <a:off x="2540000" y="5013978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Table 171"/>
          <p:cNvGraphicFramePr/>
          <p:nvPr/>
        </p:nvGraphicFramePr>
        <p:xfrm>
          <a:off x="1828800" y="5017946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Table 172"/>
          <p:cNvGraphicFramePr/>
          <p:nvPr/>
        </p:nvGraphicFramePr>
        <p:xfrm>
          <a:off x="3244850" y="5017946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Table 173"/>
          <p:cNvGraphicFramePr/>
          <p:nvPr/>
        </p:nvGraphicFramePr>
        <p:xfrm>
          <a:off x="4000500" y="5017946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Table 174"/>
          <p:cNvGraphicFramePr/>
          <p:nvPr/>
        </p:nvGraphicFramePr>
        <p:xfrm>
          <a:off x="5072757" y="5017946"/>
          <a:ext cx="460380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Table 175"/>
          <p:cNvGraphicFramePr/>
          <p:nvPr/>
        </p:nvGraphicFramePr>
        <p:xfrm>
          <a:off x="6464300" y="5017946"/>
          <a:ext cx="460375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60375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176"/>
          <p:cNvGraphicFramePr/>
          <p:nvPr/>
        </p:nvGraphicFramePr>
        <p:xfrm>
          <a:off x="5791546" y="5017946"/>
          <a:ext cx="414342" cy="3302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4337"/>
              </a:tblGrid>
              <a:tr h="33020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3333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333333"/>
                      </a:solidFill>
                    </a:lnL>
                    <a:lnR w="12700">
                      <a:solidFill>
                        <a:srgbClr val="333333"/>
                      </a:solidFill>
                    </a:lnR>
                    <a:lnT w="12700">
                      <a:solidFill>
                        <a:srgbClr val="333333"/>
                      </a:solidFill>
                    </a:lnT>
                    <a:lnB w="28575">
                      <a:solidFill>
                        <a:srgbClr val="333333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 flipV="1">
            <a:off x="2060107" y="4482379"/>
            <a:ext cx="224237" cy="52144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Shape 178"/>
          <p:cNvSpPr/>
          <p:nvPr/>
        </p:nvSpPr>
        <p:spPr>
          <a:xfrm flipH="1" flipV="1">
            <a:off x="3148270" y="4541144"/>
            <a:ext cx="237153" cy="4039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 flipV="1">
            <a:off x="5300305" y="4482380"/>
            <a:ext cx="419556" cy="41955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 flipH="1" flipV="1">
            <a:off x="5886598" y="4525283"/>
            <a:ext cx="754762" cy="43563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duction">
  <a:themeElements>
    <a:clrScheme name="introduc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CC3300"/>
      </a:accent2>
      <a:accent3>
        <a:srgbClr val="C1AAAA"/>
      </a:accent3>
      <a:accent4>
        <a:srgbClr val="DADADA"/>
      </a:accent4>
      <a:accent5>
        <a:srgbClr val="FFCAAA"/>
      </a:accent5>
      <a:accent6>
        <a:srgbClr val="B92D00"/>
      </a:accent6>
      <a:hlink>
        <a:srgbClr val="0000FF"/>
      </a:hlink>
      <a:folHlink>
        <a:srgbClr val="FF00FF"/>
      </a:folHlink>
    </a:clrScheme>
    <a:fontScheme name="introduct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ntrodu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