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9" y="1219200"/>
            <a:ext cx="7924801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5" indent="-442278">
              <a:spcBef>
                <a:spcPts val="600"/>
              </a:spcBef>
              <a:buClrTx/>
              <a:buFontTx/>
              <a:defRPr sz="2800"/>
            </a:lvl4pPr>
            <a:lvl5pPr marL="1817053" indent="-475614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5" y="6449060"/>
            <a:ext cx="247015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61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9">
              <a:defRPr sz="3200"/>
            </a:lvl2pPr>
            <a:lvl3pPr marL="1139295" indent="-467783">
              <a:defRPr sz="3200"/>
            </a:lvl3pPr>
            <a:lvl4pPr marL="1529397" indent="-505460">
              <a:defRPr sz="3200"/>
            </a:lvl4pPr>
            <a:lvl5pPr marL="1884998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9" y="228599"/>
            <a:ext cx="82296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5" y="6444297"/>
            <a:ext cx="24701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7" marR="0" indent="-47841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6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 Black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</a:t>
            </a:r>
          </a:p>
        </p:txBody>
      </p:sp>
      <p:sp>
        <p:nvSpPr>
          <p:cNvPr id="352" name="Shape 352"/>
          <p:cNvSpPr/>
          <p:nvPr>
            <p:ph type="body" sz="half" idx="1"/>
          </p:nvPr>
        </p:nvSpPr>
        <p:spPr>
          <a:xfrm>
            <a:off x="457200" y="1295400"/>
            <a:ext cx="4560440" cy="4759325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500"/>
            </a:pPr>
            <a:r>
              <a:t>To understand how RB-Insert-FixUp works, we break our code into three major steps.</a:t>
            </a:r>
          </a:p>
          <a:p>
            <a:pPr marL="342899" indent="-342899">
              <a:defRPr sz="2500"/>
            </a:pPr>
            <a:r>
              <a:t>First, find the violations</a:t>
            </a:r>
          </a:p>
          <a:p>
            <a:pPr marL="342899" indent="-342899">
              <a:defRPr sz="2500"/>
            </a:pPr>
            <a:r>
              <a:t>Second, explore overall goal of the while loop.</a:t>
            </a:r>
          </a:p>
          <a:p>
            <a:pPr marL="342899" indent="-342899">
              <a:defRPr sz="2500"/>
            </a:pPr>
            <a:r>
              <a:t>Finally, we shall explore each of the three cases within the while loop</a:t>
            </a:r>
          </a:p>
        </p:txBody>
      </p:sp>
      <p:sp>
        <p:nvSpPr>
          <p:cNvPr id="353" name="Shape 353"/>
          <p:cNvSpPr/>
          <p:nvPr/>
        </p:nvSpPr>
        <p:spPr>
          <a:xfrm>
            <a:off x="5656403" y="1049337"/>
            <a:ext cx="2797217" cy="475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66344">
              <a:spcBef>
                <a:spcPts val="300"/>
              </a:spcBef>
              <a:defRPr sz="1275"/>
            </a:pPr>
            <a:r>
              <a:t>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RB-Insert-FixUp(T, z)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while z.p.color ==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if z.p == z.p.p.left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y = z.p.p.right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if y.color ==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z.p.color = BLACK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466344">
              <a:spcBef>
                <a:spcPts val="300"/>
              </a:spcBef>
              <a:defRPr sz="1275"/>
            </a:pP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y.color = BLACK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z.p.p.color 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 = z.p.p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else if z == z.p.right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   z = z.p</a:t>
            </a: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   Left-Rotate(T, z)</a:t>
            </a: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z.p.color = BLACK</a:t>
            </a:r>
            <a:br/>
            <a:r>
              <a:t>          z.p.p.color = RED</a:t>
            </a:r>
            <a:br/>
            <a:r>
              <a:t>          Right-Rotate(T, z.p.p)</a:t>
            </a: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else (same as then clause with </a:t>
            </a:r>
            <a:br/>
            <a:r>
              <a:t>             right and left exchanged)</a:t>
            </a:r>
            <a:br/>
            <a:r>
              <a:t>    T.root.color = BLACK</a:t>
            </a:r>
            <a:br/>
            <a:r>
              <a:t>   </a:t>
            </a:r>
          </a:p>
        </p:txBody>
      </p:sp>
      <p:sp>
        <p:nvSpPr>
          <p:cNvPr id="354" name="Shape 354"/>
          <p:cNvSpPr/>
          <p:nvPr/>
        </p:nvSpPr>
        <p:spPr>
          <a:xfrm>
            <a:off x="8166516" y="1989013"/>
            <a:ext cx="7776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1</a:t>
            </a:r>
          </a:p>
        </p:txBody>
      </p:sp>
      <p:sp>
        <p:nvSpPr>
          <p:cNvPr id="355" name="Shape 355"/>
          <p:cNvSpPr/>
          <p:nvPr/>
        </p:nvSpPr>
        <p:spPr>
          <a:xfrm>
            <a:off x="8166516" y="2217865"/>
            <a:ext cx="7776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1</a:t>
            </a:r>
          </a:p>
        </p:txBody>
      </p:sp>
      <p:sp>
        <p:nvSpPr>
          <p:cNvPr id="356" name="Shape 356"/>
          <p:cNvSpPr/>
          <p:nvPr/>
        </p:nvSpPr>
        <p:spPr>
          <a:xfrm>
            <a:off x="8166516" y="2411382"/>
            <a:ext cx="7776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1</a:t>
            </a:r>
          </a:p>
        </p:txBody>
      </p:sp>
      <p:sp>
        <p:nvSpPr>
          <p:cNvPr id="357" name="Shape 357"/>
          <p:cNvSpPr/>
          <p:nvPr/>
        </p:nvSpPr>
        <p:spPr>
          <a:xfrm>
            <a:off x="8166516" y="2666011"/>
            <a:ext cx="7776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1</a:t>
            </a:r>
          </a:p>
        </p:txBody>
      </p:sp>
      <p:sp>
        <p:nvSpPr>
          <p:cNvPr id="358" name="Shape 358"/>
          <p:cNvSpPr/>
          <p:nvPr/>
        </p:nvSpPr>
        <p:spPr>
          <a:xfrm>
            <a:off x="8166516" y="3114157"/>
            <a:ext cx="7776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2</a:t>
            </a:r>
          </a:p>
        </p:txBody>
      </p:sp>
      <p:sp>
        <p:nvSpPr>
          <p:cNvPr id="359" name="Shape 359"/>
          <p:cNvSpPr/>
          <p:nvPr/>
        </p:nvSpPr>
        <p:spPr>
          <a:xfrm>
            <a:off x="8166516" y="3343009"/>
            <a:ext cx="7776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2</a:t>
            </a:r>
          </a:p>
        </p:txBody>
      </p:sp>
      <p:sp>
        <p:nvSpPr>
          <p:cNvPr id="360" name="Shape 360"/>
          <p:cNvSpPr/>
          <p:nvPr/>
        </p:nvSpPr>
        <p:spPr>
          <a:xfrm>
            <a:off x="8166516" y="3668934"/>
            <a:ext cx="7776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3</a:t>
            </a:r>
          </a:p>
        </p:txBody>
      </p:sp>
      <p:sp>
        <p:nvSpPr>
          <p:cNvPr id="361" name="Shape 361"/>
          <p:cNvSpPr/>
          <p:nvPr/>
        </p:nvSpPr>
        <p:spPr>
          <a:xfrm>
            <a:off x="8166516" y="3856932"/>
            <a:ext cx="7776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3</a:t>
            </a:r>
          </a:p>
        </p:txBody>
      </p:sp>
      <p:sp>
        <p:nvSpPr>
          <p:cNvPr id="362" name="Shape 362"/>
          <p:cNvSpPr/>
          <p:nvPr/>
        </p:nvSpPr>
        <p:spPr>
          <a:xfrm>
            <a:off x="8166516" y="4058107"/>
            <a:ext cx="7776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</a:t>
            </a:r>
          </a:p>
        </p:txBody>
      </p:sp>
      <p:sp>
        <p:nvSpPr>
          <p:cNvPr id="365" name="Shape 365"/>
          <p:cNvSpPr/>
          <p:nvPr>
            <p:ph type="body" sz="half" idx="1"/>
          </p:nvPr>
        </p:nvSpPr>
        <p:spPr>
          <a:xfrm>
            <a:off x="457200" y="1049337"/>
            <a:ext cx="2797216" cy="4759326"/>
          </a:xfrm>
          <a:prstGeom prst="rect">
            <a:avLst/>
          </a:prstGeom>
        </p:spPr>
        <p:txBody>
          <a:bodyPr/>
          <a:lstStyle/>
          <a:p>
            <a:pPr marL="0" indent="0" defTabSz="576072">
              <a:spcBef>
                <a:spcPts val="400"/>
              </a:spcBef>
              <a:buClrTx/>
              <a:buSzTx/>
              <a:buFontTx/>
              <a:buNone/>
              <a:defRPr sz="1575"/>
            </a:pPr>
            <a:r>
              <a:t>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RB-Insert(T, z)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y = T.nil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x = T.root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while x ≠ T.nil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y = x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marL="0" indent="0" defTabSz="576072">
              <a:spcBef>
                <a:spcPts val="400"/>
              </a:spcBef>
              <a:buClrTx/>
              <a:buSzTx/>
              <a:buFontTx/>
              <a:buNone/>
              <a:defRPr sz="1575"/>
            </a:pP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if z.key &lt; x.key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x = x.left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else x = x.right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z.p = y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marL="0" indent="0" defTabSz="576072">
              <a:spcBef>
                <a:spcPts val="400"/>
              </a:spcBef>
              <a:buClrTx/>
              <a:buSzTx/>
              <a:buFontTx/>
              <a:buNone/>
              <a:defRPr sz="15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if y == T.nil</a:t>
            </a:r>
          </a:p>
          <a:p>
            <a:pPr marL="0" indent="0" defTabSz="576072">
              <a:spcBef>
                <a:spcPts val="400"/>
              </a:spcBef>
              <a:buClrTx/>
              <a:buSzTx/>
              <a:buFontTx/>
              <a:buNone/>
              <a:defRPr sz="15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T.root = z</a:t>
            </a:r>
          </a:p>
          <a:p>
            <a:pPr marL="0" indent="0" defTabSz="576072">
              <a:spcBef>
                <a:spcPts val="400"/>
              </a:spcBef>
              <a:buClrTx/>
              <a:buSzTx/>
              <a:buFontTx/>
              <a:buNone/>
              <a:defRPr sz="15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elseif z.key &lt; y.key</a:t>
            </a:r>
            <a:br/>
            <a:r>
              <a:t>        y.left = z</a:t>
            </a:r>
            <a:br/>
            <a:r>
              <a:t>    else y.right = z</a:t>
            </a:r>
            <a:br/>
            <a:r>
              <a:t>    z.left = T.nil</a:t>
            </a:r>
            <a:br/>
            <a:r>
              <a:t>    z.right = T.nil</a:t>
            </a:r>
            <a:br/>
            <a:r>
              <a:t>    z.color = RED</a:t>
            </a:r>
            <a:br/>
            <a:r>
              <a:t>    RB-Insert-FixUp </a:t>
            </a:r>
          </a:p>
        </p:txBody>
      </p:sp>
      <p:sp>
        <p:nvSpPr>
          <p:cNvPr id="366" name="Shape 366"/>
          <p:cNvSpPr/>
          <p:nvPr/>
        </p:nvSpPr>
        <p:spPr>
          <a:xfrm>
            <a:off x="4546222" y="1049337"/>
            <a:ext cx="2797217" cy="475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66344">
              <a:spcBef>
                <a:spcPts val="300"/>
              </a:spcBef>
              <a:defRPr sz="1275"/>
            </a:pPr>
            <a:r>
              <a:t>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RB-Insert-FixUp(T, z)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while z.p.color ==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if z.p == z.p.p.left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y = z.p.p.right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if y.color ==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z.p.color = BLACK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466344">
              <a:spcBef>
                <a:spcPts val="300"/>
              </a:spcBef>
              <a:defRPr sz="1275"/>
            </a:pP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y.color = BLACK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z.p.p.color 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 = z.p.p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else if z == z.p.right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   z = z.p</a:t>
            </a: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   Left-Rotate(T, z)</a:t>
            </a: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z.p.color = BLACK</a:t>
            </a:r>
            <a:br/>
            <a:r>
              <a:t>          z.p.p.color = RED</a:t>
            </a:r>
            <a:br/>
            <a:r>
              <a:t>          Right-Rotate(T, z.p.p)</a:t>
            </a:r>
          </a:p>
          <a:p>
            <a:pPr defTabSz="466344">
              <a:spcBef>
                <a:spcPts val="300"/>
              </a:spcBef>
              <a:defRPr sz="12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else (same as then clause with </a:t>
            </a:r>
            <a:br/>
            <a:r>
              <a:t>             right and left exchanged)</a:t>
            </a:r>
            <a:br/>
            <a:r>
              <a:t>    T.root.color = BLACK</a:t>
            </a:r>
            <a:br/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890" indent="-270890" defTabSz="722376">
              <a:spcBef>
                <a:spcPts val="500"/>
              </a:spcBef>
              <a:defRPr sz="2370"/>
            </a:pPr>
            <a:r>
              <a:t>The while loop maintains the following invariants at the start of each iteration:</a:t>
            </a:r>
          </a:p>
          <a:p>
            <a:pPr lvl="1" marL="543035" indent="-270891" defTabSz="722376">
              <a:spcBef>
                <a:spcPts val="500"/>
              </a:spcBef>
              <a:buSzPct val="65000"/>
              <a:buChar char="■"/>
              <a:defRPr sz="2370"/>
            </a:pPr>
            <a:r>
              <a:t>Node z is red</a:t>
            </a:r>
          </a:p>
          <a:p>
            <a:pPr lvl="1" marL="543035" indent="-270891" defTabSz="722376">
              <a:spcBef>
                <a:spcPts val="500"/>
              </a:spcBef>
              <a:buSzPct val="65000"/>
              <a:buChar char="■"/>
              <a:defRPr sz="2370"/>
            </a:pPr>
            <a:r>
              <a:t>If z.p is the root, then z.p is black</a:t>
            </a:r>
          </a:p>
          <a:p>
            <a:pPr lvl="1" marL="543035" indent="-270891" defTabSz="722376">
              <a:spcBef>
                <a:spcPts val="500"/>
              </a:spcBef>
              <a:buSzPct val="65000"/>
              <a:buChar char="■"/>
              <a:defRPr sz="2370"/>
            </a:pPr>
            <a:r>
              <a:t>If the tree violates any of the red-black properties, then it violates at most one of them, and the violation is either</a:t>
            </a:r>
          </a:p>
          <a:p>
            <a:pPr lvl="2" marL="801385" indent="-270890" defTabSz="722376">
              <a:spcBef>
                <a:spcPts val="500"/>
              </a:spcBef>
              <a:defRPr sz="2370"/>
            </a:pPr>
            <a:r>
              <a:t>property 2, the root is black, or</a:t>
            </a:r>
          </a:p>
          <a:p>
            <a:pPr lvl="2" marL="801385" indent="-270890" defTabSz="722376">
              <a:spcBef>
                <a:spcPts val="500"/>
              </a:spcBef>
              <a:defRPr sz="2370"/>
            </a:pPr>
            <a:r>
              <a:t>property 4, if a node is red, then both its children are black </a:t>
            </a:r>
          </a:p>
          <a:p>
            <a:pPr lvl="2" marL="801385" indent="-270890" defTabSz="722376">
              <a:spcBef>
                <a:spcPts val="500"/>
              </a:spcBef>
              <a:defRPr sz="2370"/>
            </a:pPr>
            <a:r>
              <a:t>If the tree violates property 4, it is because both z and z.p are red.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1: z’s uncle y is red</a:t>
            </a:r>
          </a:p>
        </p:txBody>
      </p:sp>
      <p:sp>
        <p:nvSpPr>
          <p:cNvPr id="372" name="Shape 372"/>
          <p:cNvSpPr/>
          <p:nvPr>
            <p:ph type="body" sz="half" idx="1"/>
          </p:nvPr>
        </p:nvSpPr>
        <p:spPr>
          <a:xfrm>
            <a:off x="318666" y="1039710"/>
            <a:ext cx="3721946" cy="4759326"/>
          </a:xfrm>
          <a:prstGeom prst="rect">
            <a:avLst/>
          </a:prstGeom>
        </p:spPr>
        <p:txBody>
          <a:bodyPr/>
          <a:lstStyle/>
          <a:p>
            <a:pPr marL="233172" indent="-233172" defTabSz="621791">
              <a:spcBef>
                <a:spcPts val="400"/>
              </a:spcBef>
              <a:defRPr sz="2040"/>
            </a:pPr>
            <a:r>
              <a:t>Both z.p and y are red</a:t>
            </a:r>
          </a:p>
          <a:p>
            <a:pPr marL="233172" indent="-233172" defTabSz="621791">
              <a:spcBef>
                <a:spcPts val="400"/>
              </a:spcBef>
              <a:defRPr sz="2040"/>
            </a:pPr>
            <a:r>
              <a:t>Because z.p.p is black, we can </a:t>
            </a:r>
            <a:br/>
            <a:r>
              <a:t>color both z.p and y black</a:t>
            </a:r>
            <a:br/>
            <a:r>
              <a:t>fixing the problem that z.p</a:t>
            </a:r>
            <a:br/>
            <a:r>
              <a:t>and z are red </a:t>
            </a:r>
          </a:p>
          <a:p>
            <a:pPr marL="233172" indent="-233172" defTabSz="621791">
              <a:spcBef>
                <a:spcPts val="400"/>
              </a:spcBef>
              <a:defRPr sz="2040"/>
            </a:pPr>
            <a:r>
              <a:t>we can color z.p.p red,</a:t>
            </a:r>
            <a:br/>
            <a:r>
              <a:t>thereby maintaining property 5 </a:t>
            </a:r>
          </a:p>
          <a:p>
            <a:pPr marL="233172" indent="-233172" defTabSz="621791">
              <a:spcBef>
                <a:spcPts val="400"/>
              </a:spcBef>
              <a:defRPr sz="2040"/>
            </a:pPr>
            <a:r>
              <a:t>We then repeat the while loop</a:t>
            </a:r>
            <a:br/>
            <a:r>
              <a:t>with z.p.p as the new node z </a:t>
            </a:r>
            <a:br/>
            <a:br/>
            <a:r>
              <a:rPr>
                <a:solidFill>
                  <a:schemeClr val="accent6">
                    <a:lumOff val="-7254"/>
                  </a:schemeClr>
                </a:solidFill>
              </a:rPr>
              <a:t>Case 2: z’s uncle y is black and z is a right child</a:t>
            </a:r>
          </a:p>
        </p:txBody>
      </p:sp>
      <p:sp>
        <p:nvSpPr>
          <p:cNvPr id="373" name="Shape 373"/>
          <p:cNvSpPr/>
          <p:nvPr/>
        </p:nvSpPr>
        <p:spPr>
          <a:xfrm>
            <a:off x="5389695" y="1134704"/>
            <a:ext cx="505081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374" name="Shape 374"/>
          <p:cNvSpPr/>
          <p:nvPr/>
        </p:nvSpPr>
        <p:spPr>
          <a:xfrm>
            <a:off x="4803735" y="1638554"/>
            <a:ext cx="505080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375" name="Shape 375"/>
          <p:cNvSpPr/>
          <p:nvPr/>
        </p:nvSpPr>
        <p:spPr>
          <a:xfrm>
            <a:off x="6081657" y="1638554"/>
            <a:ext cx="505080" cy="501540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D</a:t>
            </a:r>
          </a:p>
        </p:txBody>
      </p:sp>
      <p:sp>
        <p:nvSpPr>
          <p:cNvPr id="376" name="Shape 376"/>
          <p:cNvSpPr/>
          <p:nvPr/>
        </p:nvSpPr>
        <p:spPr>
          <a:xfrm>
            <a:off x="5302179" y="2040553"/>
            <a:ext cx="505080" cy="501540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377" name="Shape 377"/>
          <p:cNvSpPr/>
          <p:nvPr/>
        </p:nvSpPr>
        <p:spPr>
          <a:xfrm flipV="1">
            <a:off x="5288351" y="1561183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 flipV="1">
            <a:off x="4791937" y="2130146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 flipV="1">
            <a:off x="5174601" y="2452069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 flipH="1" flipV="1">
            <a:off x="5886533" y="1489173"/>
            <a:ext cx="252533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 flipH="1" flipV="1">
            <a:off x="6473170" y="2083536"/>
            <a:ext cx="252534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2" name="Shape 382"/>
          <p:cNvSpPr/>
          <p:nvPr/>
        </p:nvSpPr>
        <p:spPr>
          <a:xfrm>
            <a:off x="5758173" y="2424707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5298459" y="1962420"/>
            <a:ext cx="123976" cy="123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>
            <a:off x="5640966" y="1799219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385" name="Shape 385"/>
          <p:cNvSpPr/>
          <p:nvPr/>
        </p:nvSpPr>
        <p:spPr>
          <a:xfrm flipV="1">
            <a:off x="6077937" y="2130146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6" name="Shape 386"/>
          <p:cNvSpPr/>
          <p:nvPr/>
        </p:nvSpPr>
        <p:spPr>
          <a:xfrm>
            <a:off x="7711729" y="909516"/>
            <a:ext cx="505080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387" name="Shape 387"/>
          <p:cNvSpPr/>
          <p:nvPr/>
        </p:nvSpPr>
        <p:spPr>
          <a:xfrm>
            <a:off x="7125769" y="1413366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388" name="Shape 388"/>
          <p:cNvSpPr/>
          <p:nvPr/>
        </p:nvSpPr>
        <p:spPr>
          <a:xfrm>
            <a:off x="8403691" y="1413366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D</a:t>
            </a:r>
          </a:p>
        </p:txBody>
      </p:sp>
      <p:sp>
        <p:nvSpPr>
          <p:cNvPr id="389" name="Shape 389"/>
          <p:cNvSpPr/>
          <p:nvPr/>
        </p:nvSpPr>
        <p:spPr>
          <a:xfrm>
            <a:off x="7624213" y="1815365"/>
            <a:ext cx="505080" cy="501540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390" name="Shape 390"/>
          <p:cNvSpPr/>
          <p:nvPr/>
        </p:nvSpPr>
        <p:spPr>
          <a:xfrm flipV="1">
            <a:off x="7610384" y="1335995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 flipV="1">
            <a:off x="7496634" y="2226881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2" name="Shape 392"/>
          <p:cNvSpPr/>
          <p:nvPr/>
        </p:nvSpPr>
        <p:spPr>
          <a:xfrm flipH="1" flipV="1">
            <a:off x="8208566" y="1263984"/>
            <a:ext cx="252533" cy="2525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3" name="Shape 393"/>
          <p:cNvSpPr/>
          <p:nvPr/>
        </p:nvSpPr>
        <p:spPr>
          <a:xfrm flipH="1" flipV="1">
            <a:off x="8821483" y="1858348"/>
            <a:ext cx="200481" cy="20048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>
            <a:off x="8080207" y="2199519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>
            <a:off x="7620493" y="1737231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6" name="Shape 396"/>
          <p:cNvSpPr/>
          <p:nvPr/>
        </p:nvSpPr>
        <p:spPr>
          <a:xfrm flipV="1">
            <a:off x="8399971" y="1904958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7" name="Shape 397"/>
          <p:cNvSpPr/>
          <p:nvPr/>
        </p:nvSpPr>
        <p:spPr>
          <a:xfrm>
            <a:off x="7027652" y="944102"/>
            <a:ext cx="7013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new z</a:t>
            </a:r>
          </a:p>
        </p:txBody>
      </p:sp>
      <p:sp>
        <p:nvSpPr>
          <p:cNvPr id="398" name="Shape 398"/>
          <p:cNvSpPr/>
          <p:nvPr/>
        </p:nvSpPr>
        <p:spPr>
          <a:xfrm flipV="1">
            <a:off x="7077806" y="1872904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9" name="Shape 399"/>
          <p:cNvSpPr/>
          <p:nvPr/>
        </p:nvSpPr>
        <p:spPr>
          <a:xfrm>
            <a:off x="6267990" y="1355724"/>
            <a:ext cx="662893" cy="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0" name="Shape 400"/>
          <p:cNvSpPr/>
          <p:nvPr/>
        </p:nvSpPr>
        <p:spPr>
          <a:xfrm>
            <a:off x="5374103" y="2938637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401" name="Shape 401"/>
          <p:cNvSpPr/>
          <p:nvPr/>
        </p:nvSpPr>
        <p:spPr>
          <a:xfrm>
            <a:off x="4788143" y="3442488"/>
            <a:ext cx="505080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402" name="Shape 402"/>
          <p:cNvSpPr/>
          <p:nvPr/>
        </p:nvSpPr>
        <p:spPr>
          <a:xfrm>
            <a:off x="6066065" y="3442488"/>
            <a:ext cx="505080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D</a:t>
            </a:r>
          </a:p>
        </p:txBody>
      </p:sp>
      <p:sp>
        <p:nvSpPr>
          <p:cNvPr id="403" name="Shape 403"/>
          <p:cNvSpPr/>
          <p:nvPr/>
        </p:nvSpPr>
        <p:spPr>
          <a:xfrm>
            <a:off x="4431034" y="4039859"/>
            <a:ext cx="505081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5272758" y="3365116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5" name="Shape 405"/>
          <p:cNvSpPr/>
          <p:nvPr/>
        </p:nvSpPr>
        <p:spPr>
          <a:xfrm flipV="1">
            <a:off x="4725419" y="3870648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6" name="Shape 406"/>
          <p:cNvSpPr/>
          <p:nvPr/>
        </p:nvSpPr>
        <p:spPr>
          <a:xfrm flipV="1">
            <a:off x="4334011" y="4462183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7" name="Shape 407"/>
          <p:cNvSpPr/>
          <p:nvPr/>
        </p:nvSpPr>
        <p:spPr>
          <a:xfrm flipH="1" flipV="1">
            <a:off x="5870940" y="3293106"/>
            <a:ext cx="252534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8" name="Shape 408"/>
          <p:cNvSpPr/>
          <p:nvPr/>
        </p:nvSpPr>
        <p:spPr>
          <a:xfrm flipH="1" flipV="1">
            <a:off x="6457578" y="3887469"/>
            <a:ext cx="252534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>
            <a:off x="4840161" y="4479852"/>
            <a:ext cx="123975" cy="123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>
            <a:off x="5282867" y="3766353"/>
            <a:ext cx="123976" cy="123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 flipV="1">
            <a:off x="6062345" y="3934079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>
            <a:off x="7839960" y="2833129"/>
            <a:ext cx="505081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413" name="Shape 413"/>
          <p:cNvSpPr/>
          <p:nvPr/>
        </p:nvSpPr>
        <p:spPr>
          <a:xfrm>
            <a:off x="7254000" y="3336979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414" name="Shape 414"/>
          <p:cNvSpPr/>
          <p:nvPr/>
        </p:nvSpPr>
        <p:spPr>
          <a:xfrm>
            <a:off x="8531922" y="3336979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D</a:t>
            </a:r>
          </a:p>
        </p:txBody>
      </p:sp>
      <p:sp>
        <p:nvSpPr>
          <p:cNvPr id="415" name="Shape 415"/>
          <p:cNvSpPr/>
          <p:nvPr/>
        </p:nvSpPr>
        <p:spPr>
          <a:xfrm>
            <a:off x="6988848" y="3961849"/>
            <a:ext cx="505080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416" name="Shape 416"/>
          <p:cNvSpPr/>
          <p:nvPr/>
        </p:nvSpPr>
        <p:spPr>
          <a:xfrm flipV="1">
            <a:off x="7738616" y="3259608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7" name="Shape 417"/>
          <p:cNvSpPr/>
          <p:nvPr/>
        </p:nvSpPr>
        <p:spPr>
          <a:xfrm flipV="1">
            <a:off x="6931045" y="4415462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 flipH="1" flipV="1">
            <a:off x="8336798" y="3187597"/>
            <a:ext cx="252533" cy="2525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 flipH="1" flipV="1">
            <a:off x="8889488" y="3834337"/>
            <a:ext cx="137938" cy="13793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0" name="Shape 420"/>
          <p:cNvSpPr/>
          <p:nvPr/>
        </p:nvSpPr>
        <p:spPr>
          <a:xfrm>
            <a:off x="7346876" y="4446113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1" name="Shape 421"/>
          <p:cNvSpPr/>
          <p:nvPr/>
        </p:nvSpPr>
        <p:spPr>
          <a:xfrm>
            <a:off x="7748725" y="3660844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2" name="Shape 422"/>
          <p:cNvSpPr/>
          <p:nvPr/>
        </p:nvSpPr>
        <p:spPr>
          <a:xfrm flipV="1">
            <a:off x="8430526" y="3766353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3" name="Shape 423"/>
          <p:cNvSpPr/>
          <p:nvPr/>
        </p:nvSpPr>
        <p:spPr>
          <a:xfrm>
            <a:off x="7155883" y="2867715"/>
            <a:ext cx="70131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new z</a:t>
            </a:r>
          </a:p>
        </p:txBody>
      </p:sp>
      <p:sp>
        <p:nvSpPr>
          <p:cNvPr id="424" name="Shape 424"/>
          <p:cNvSpPr/>
          <p:nvPr/>
        </p:nvSpPr>
        <p:spPr>
          <a:xfrm flipV="1">
            <a:off x="7230367" y="3823650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5" name="Shape 425"/>
          <p:cNvSpPr/>
          <p:nvPr/>
        </p:nvSpPr>
        <p:spPr>
          <a:xfrm>
            <a:off x="6252398" y="3159657"/>
            <a:ext cx="662893" cy="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6" name="Shape 426"/>
          <p:cNvSpPr/>
          <p:nvPr/>
        </p:nvSpPr>
        <p:spPr>
          <a:xfrm>
            <a:off x="4493335" y="4469905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427" name="Shape 427"/>
          <p:cNvSpPr/>
          <p:nvPr/>
        </p:nvSpPr>
        <p:spPr>
          <a:xfrm>
            <a:off x="6570698" y="3429788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654"/>
            </a:lvl1pPr>
          </a:lstStyle>
          <a:p>
            <a:pPr/>
            <a:r>
              <a:t>Case 3: z’s uncle y is black and z is a left child</a:t>
            </a:r>
          </a:p>
        </p:txBody>
      </p:sp>
      <p:sp>
        <p:nvSpPr>
          <p:cNvPr id="430" name="Shape 430"/>
          <p:cNvSpPr/>
          <p:nvPr>
            <p:ph type="body" sz="half" idx="1"/>
          </p:nvPr>
        </p:nvSpPr>
        <p:spPr>
          <a:xfrm>
            <a:off x="457199" y="951602"/>
            <a:ext cx="3327800" cy="4763593"/>
          </a:xfrm>
          <a:prstGeom prst="rect">
            <a:avLst/>
          </a:prstGeom>
        </p:spPr>
        <p:txBody>
          <a:bodyPr/>
          <a:lstStyle/>
          <a:p>
            <a:pPr marL="243458" indent="-243458" defTabSz="649223">
              <a:spcBef>
                <a:spcPts val="500"/>
              </a:spcBef>
              <a:defRPr sz="1633"/>
            </a:pPr>
            <a:r>
              <a:t>In cases 2 and 3, the color of z’s uncle</a:t>
            </a:r>
            <a:br/>
            <a:r>
              <a:t>y is black</a:t>
            </a:r>
          </a:p>
          <a:p>
            <a:pPr marL="243458" indent="-243458" defTabSz="649223">
              <a:spcBef>
                <a:spcPts val="500"/>
              </a:spcBef>
              <a:defRPr sz="1633"/>
            </a:pPr>
            <a:r>
              <a:t>We distinguish the two </a:t>
            </a:r>
            <a:br/>
            <a:r>
              <a:t>cases according to </a:t>
            </a:r>
            <a:br/>
            <a:r>
              <a:t>whether z is a right or a </a:t>
            </a:r>
            <a:br/>
            <a:r>
              <a:t>left child of z.p</a:t>
            </a:r>
          </a:p>
          <a:p>
            <a:pPr marL="243458" indent="-243458" defTabSz="649223">
              <a:spcBef>
                <a:spcPts val="500"/>
              </a:spcBef>
              <a:defRPr sz="1633"/>
            </a:pPr>
            <a:r>
              <a:t>We use left rotation</a:t>
            </a:r>
            <a:br/>
            <a:r>
              <a:t>to transform the situation into</a:t>
            </a:r>
            <a:br/>
            <a:r>
              <a:t>into case 3, in which node z is left child</a:t>
            </a:r>
          </a:p>
          <a:p>
            <a:pPr marL="243458" indent="-243458" defTabSz="649223">
              <a:spcBef>
                <a:spcPts val="500"/>
              </a:spcBef>
              <a:defRPr sz="1633"/>
            </a:pPr>
            <a:r>
              <a:t>Because both z and z.p are red, the rotation affects neither black height nor property 5</a:t>
            </a:r>
          </a:p>
          <a:p>
            <a:pPr marL="243458" indent="-243458" defTabSz="649223">
              <a:spcBef>
                <a:spcPts val="500"/>
              </a:spcBef>
              <a:defRPr sz="1633"/>
            </a:pPr>
            <a:r>
              <a:t>In case 3, we execute some color changes and a right rotation which preserve property 5.</a:t>
            </a:r>
          </a:p>
        </p:txBody>
      </p:sp>
      <p:sp>
        <p:nvSpPr>
          <p:cNvPr id="431" name="Shape 431"/>
          <p:cNvSpPr/>
          <p:nvPr/>
        </p:nvSpPr>
        <p:spPr>
          <a:xfrm>
            <a:off x="6702162" y="1414801"/>
            <a:ext cx="505081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432" name="Shape 432"/>
          <p:cNvSpPr/>
          <p:nvPr/>
        </p:nvSpPr>
        <p:spPr>
          <a:xfrm>
            <a:off x="6116202" y="1918651"/>
            <a:ext cx="505080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433" name="Shape 433"/>
          <p:cNvSpPr/>
          <p:nvPr/>
        </p:nvSpPr>
        <p:spPr>
          <a:xfrm>
            <a:off x="5530242" y="2320650"/>
            <a:ext cx="505080" cy="501540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434" name="Shape 434"/>
          <p:cNvSpPr/>
          <p:nvPr/>
        </p:nvSpPr>
        <p:spPr>
          <a:xfrm flipV="1">
            <a:off x="6600818" y="1841280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5" name="Shape 435"/>
          <p:cNvSpPr/>
          <p:nvPr/>
        </p:nvSpPr>
        <p:spPr>
          <a:xfrm flipV="1">
            <a:off x="6007187" y="2321607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6" name="Shape 436"/>
          <p:cNvSpPr/>
          <p:nvPr/>
        </p:nvSpPr>
        <p:spPr>
          <a:xfrm flipV="1">
            <a:off x="5437997" y="2732166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7" name="Shape 437"/>
          <p:cNvSpPr/>
          <p:nvPr/>
        </p:nvSpPr>
        <p:spPr>
          <a:xfrm flipH="1" flipV="1">
            <a:off x="7199000" y="1769270"/>
            <a:ext cx="252533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8" name="Shape 438"/>
          <p:cNvSpPr/>
          <p:nvPr/>
        </p:nvSpPr>
        <p:spPr>
          <a:xfrm>
            <a:off x="5944616" y="2749834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>
            <a:off x="5243621" y="2274317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440" name="Shape 440"/>
          <p:cNvSpPr/>
          <p:nvPr/>
        </p:nvSpPr>
        <p:spPr>
          <a:xfrm>
            <a:off x="7524927" y="1786205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441" name="Shape 441"/>
          <p:cNvSpPr/>
          <p:nvPr/>
        </p:nvSpPr>
        <p:spPr>
          <a:xfrm>
            <a:off x="6103502" y="2703873"/>
            <a:ext cx="2797217" cy="35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84047">
              <a:spcBef>
                <a:spcPts val="300"/>
              </a:spcBef>
              <a:defRPr sz="1050"/>
            </a:pPr>
            <a:r>
              <a:t>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RB-Insert-FixUp(T, z)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while z.p.color ==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if z.p == z.p.p.left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y = z.p.p.right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if y.color ==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z.p.color = BLACK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384047">
              <a:spcBef>
                <a:spcPts val="300"/>
              </a:spcBef>
              <a:defRPr sz="1050"/>
            </a:pP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y.color = BLACK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z.p.p.color = RED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 z = z.p.p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else if z == z.p.right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384047">
              <a:spcBef>
                <a:spcPts val="300"/>
              </a:spcBef>
              <a:defRPr sz="1050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   z = z.p</a:t>
            </a:r>
          </a:p>
          <a:p>
            <a:pPr defTabSz="384047">
              <a:spcBef>
                <a:spcPts val="300"/>
              </a:spcBef>
              <a:defRPr sz="1050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   Left-Rotate(T, z)</a:t>
            </a:r>
          </a:p>
          <a:p>
            <a:pPr defTabSz="384047">
              <a:spcBef>
                <a:spcPts val="300"/>
              </a:spcBef>
              <a:defRPr sz="1050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  z.p.color = BLACK</a:t>
            </a:r>
            <a:br/>
            <a:r>
              <a:t>          z.p.p.color = RED</a:t>
            </a:r>
            <a:br/>
            <a:r>
              <a:t>          Right-Rotate(T, z.p.p)</a:t>
            </a:r>
          </a:p>
          <a:p>
            <a:pPr defTabSz="384047">
              <a:spcBef>
                <a:spcPts val="300"/>
              </a:spcBef>
              <a:defRPr sz="1050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else (same as then clause with </a:t>
            </a:r>
            <a:br/>
            <a:r>
              <a:t>             right and left exchanged)</a:t>
            </a:r>
            <a:br/>
            <a:r>
              <a:t>    T.root.color = BLACK</a:t>
            </a:r>
            <a:br/>
            <a:r>
              <a:t>   </a:t>
            </a:r>
          </a:p>
        </p:txBody>
      </p:sp>
      <p:sp>
        <p:nvSpPr>
          <p:cNvPr id="442" name="Shape 442"/>
          <p:cNvSpPr/>
          <p:nvPr/>
        </p:nvSpPr>
        <p:spPr>
          <a:xfrm>
            <a:off x="8191491" y="4524527"/>
            <a:ext cx="62799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case 2</a:t>
            </a:r>
          </a:p>
        </p:txBody>
      </p:sp>
      <p:sp>
        <p:nvSpPr>
          <p:cNvPr id="443" name="Shape 443"/>
          <p:cNvSpPr/>
          <p:nvPr/>
        </p:nvSpPr>
        <p:spPr>
          <a:xfrm>
            <a:off x="8191491" y="4353214"/>
            <a:ext cx="62799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case 2</a:t>
            </a:r>
          </a:p>
        </p:txBody>
      </p:sp>
      <p:sp>
        <p:nvSpPr>
          <p:cNvPr id="444" name="Shape 444"/>
          <p:cNvSpPr/>
          <p:nvPr/>
        </p:nvSpPr>
        <p:spPr>
          <a:xfrm>
            <a:off x="8191491" y="4916425"/>
            <a:ext cx="62799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case 3</a:t>
            </a:r>
          </a:p>
        </p:txBody>
      </p:sp>
      <p:sp>
        <p:nvSpPr>
          <p:cNvPr id="445" name="Shape 445"/>
          <p:cNvSpPr/>
          <p:nvPr/>
        </p:nvSpPr>
        <p:spPr>
          <a:xfrm>
            <a:off x="8191491" y="4755213"/>
            <a:ext cx="62799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case 3</a:t>
            </a:r>
          </a:p>
        </p:txBody>
      </p:sp>
      <p:sp>
        <p:nvSpPr>
          <p:cNvPr id="446" name="Shape 446"/>
          <p:cNvSpPr/>
          <p:nvPr/>
        </p:nvSpPr>
        <p:spPr>
          <a:xfrm>
            <a:off x="8204191" y="5095738"/>
            <a:ext cx="62799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case 3</a:t>
            </a:r>
          </a:p>
        </p:txBody>
      </p:sp>
      <p:sp>
        <p:nvSpPr>
          <p:cNvPr id="447" name="Shape 447"/>
          <p:cNvSpPr/>
          <p:nvPr/>
        </p:nvSpPr>
        <p:spPr>
          <a:xfrm>
            <a:off x="4410962" y="3773924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448" name="Shape 448"/>
          <p:cNvSpPr/>
          <p:nvPr/>
        </p:nvSpPr>
        <p:spPr>
          <a:xfrm>
            <a:off x="3825001" y="4277775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449" name="Shape 449"/>
          <p:cNvSpPr/>
          <p:nvPr/>
        </p:nvSpPr>
        <p:spPr>
          <a:xfrm>
            <a:off x="4323445" y="4679774"/>
            <a:ext cx="505081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450" name="Shape 450"/>
          <p:cNvSpPr/>
          <p:nvPr/>
        </p:nvSpPr>
        <p:spPr>
          <a:xfrm flipV="1">
            <a:off x="4309617" y="4200403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1" name="Shape 451"/>
          <p:cNvSpPr/>
          <p:nvPr/>
        </p:nvSpPr>
        <p:spPr>
          <a:xfrm flipV="1">
            <a:off x="3715986" y="4680730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2" name="Shape 452"/>
          <p:cNvSpPr/>
          <p:nvPr/>
        </p:nvSpPr>
        <p:spPr>
          <a:xfrm flipV="1">
            <a:off x="4195867" y="5091289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3" name="Shape 453"/>
          <p:cNvSpPr/>
          <p:nvPr/>
        </p:nvSpPr>
        <p:spPr>
          <a:xfrm flipH="1" flipV="1">
            <a:off x="4907799" y="4128393"/>
            <a:ext cx="252533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4" name="Shape 454"/>
          <p:cNvSpPr/>
          <p:nvPr/>
        </p:nvSpPr>
        <p:spPr>
          <a:xfrm>
            <a:off x="4327285" y="4606951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5" name="Shape 455"/>
          <p:cNvSpPr/>
          <p:nvPr/>
        </p:nvSpPr>
        <p:spPr>
          <a:xfrm>
            <a:off x="4794152" y="5067868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>
            <a:off x="4791784" y="4633441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457" name="Shape 457"/>
          <p:cNvSpPr/>
          <p:nvPr/>
        </p:nvSpPr>
        <p:spPr>
          <a:xfrm>
            <a:off x="5243621" y="4165985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458" name="Shape 458"/>
          <p:cNvSpPr/>
          <p:nvPr/>
        </p:nvSpPr>
        <p:spPr>
          <a:xfrm>
            <a:off x="4249277" y="5302013"/>
            <a:ext cx="8284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2</a:t>
            </a:r>
          </a:p>
        </p:txBody>
      </p:sp>
      <p:sp>
        <p:nvSpPr>
          <p:cNvPr id="459" name="Shape 459"/>
          <p:cNvSpPr/>
          <p:nvPr/>
        </p:nvSpPr>
        <p:spPr>
          <a:xfrm>
            <a:off x="7516249" y="1490239"/>
            <a:ext cx="8284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3</a:t>
            </a:r>
          </a:p>
        </p:txBody>
      </p:sp>
      <p:sp>
        <p:nvSpPr>
          <p:cNvPr id="460" name="Shape 460"/>
          <p:cNvSpPr/>
          <p:nvPr/>
        </p:nvSpPr>
        <p:spPr>
          <a:xfrm>
            <a:off x="4841225" y="3388810"/>
            <a:ext cx="112215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Left-Rotation</a:t>
            </a:r>
          </a:p>
        </p:txBody>
      </p:sp>
      <p:sp>
        <p:nvSpPr>
          <p:cNvPr id="461" name="Shape 461"/>
          <p:cNvSpPr/>
          <p:nvPr/>
        </p:nvSpPr>
        <p:spPr>
          <a:xfrm flipV="1">
            <a:off x="4909984" y="3129691"/>
            <a:ext cx="732512" cy="732512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2" name="Shape 462"/>
          <p:cNvSpPr/>
          <p:nvPr/>
        </p:nvSpPr>
        <p:spPr>
          <a:xfrm>
            <a:off x="6529948" y="2351975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3" name="Shape 463"/>
          <p:cNvSpPr/>
          <p:nvPr/>
        </p:nvSpPr>
        <p:spPr>
          <a:xfrm flipV="1">
            <a:off x="4663501" y="3559225"/>
            <a:ext cx="1" cy="2126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4" name="Shape 464"/>
          <p:cNvSpPr/>
          <p:nvPr/>
        </p:nvSpPr>
        <p:spPr>
          <a:xfrm flipV="1">
            <a:off x="6954702" y="1195894"/>
            <a:ext cx="1" cy="21262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5" name="Shape 465"/>
          <p:cNvSpPr/>
          <p:nvPr/>
        </p:nvSpPr>
        <p:spPr>
          <a:xfrm>
            <a:off x="4398730" y="2048943"/>
            <a:ext cx="505081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</a:t>
            </a:r>
          </a:p>
        </p:txBody>
      </p:sp>
      <p:sp>
        <p:nvSpPr>
          <p:cNvPr id="466" name="Shape 466"/>
          <p:cNvSpPr/>
          <p:nvPr/>
        </p:nvSpPr>
        <p:spPr>
          <a:xfrm>
            <a:off x="3945037" y="1525767"/>
            <a:ext cx="505080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</a:t>
            </a:r>
          </a:p>
        </p:txBody>
      </p:sp>
      <p:sp>
        <p:nvSpPr>
          <p:cNvPr id="467" name="Shape 467"/>
          <p:cNvSpPr/>
          <p:nvPr/>
        </p:nvSpPr>
        <p:spPr>
          <a:xfrm>
            <a:off x="3359077" y="1927766"/>
            <a:ext cx="505080" cy="501539"/>
          </a:xfrm>
          <a:prstGeom prst="ellipse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A</a:t>
            </a:r>
          </a:p>
        </p:txBody>
      </p:sp>
      <p:sp>
        <p:nvSpPr>
          <p:cNvPr id="468" name="Shape 468"/>
          <p:cNvSpPr/>
          <p:nvPr/>
        </p:nvSpPr>
        <p:spPr>
          <a:xfrm flipV="1">
            <a:off x="3836021" y="1928722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9" name="Shape 469"/>
          <p:cNvSpPr/>
          <p:nvPr/>
        </p:nvSpPr>
        <p:spPr>
          <a:xfrm flipV="1">
            <a:off x="3266832" y="2339281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0" name="Shape 470"/>
          <p:cNvSpPr/>
          <p:nvPr/>
        </p:nvSpPr>
        <p:spPr>
          <a:xfrm>
            <a:off x="3773451" y="2356950"/>
            <a:ext cx="123976" cy="123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1" name="Shape 471"/>
          <p:cNvSpPr/>
          <p:nvPr/>
        </p:nvSpPr>
        <p:spPr>
          <a:xfrm>
            <a:off x="3072456" y="1881433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472" name="Shape 472"/>
          <p:cNvSpPr/>
          <p:nvPr/>
        </p:nvSpPr>
        <p:spPr>
          <a:xfrm>
            <a:off x="5345084" y="1097354"/>
            <a:ext cx="8284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3</a:t>
            </a:r>
          </a:p>
        </p:txBody>
      </p:sp>
      <p:sp>
        <p:nvSpPr>
          <p:cNvPr id="473" name="Shape 473"/>
          <p:cNvSpPr/>
          <p:nvPr/>
        </p:nvSpPr>
        <p:spPr>
          <a:xfrm>
            <a:off x="4358782" y="1959091"/>
            <a:ext cx="123976" cy="123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4" name="Shape 474"/>
          <p:cNvSpPr/>
          <p:nvPr/>
        </p:nvSpPr>
        <p:spPr>
          <a:xfrm flipV="1">
            <a:off x="4197576" y="1310194"/>
            <a:ext cx="1" cy="21262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5" name="Shape 475"/>
          <p:cNvSpPr/>
          <p:nvPr/>
        </p:nvSpPr>
        <p:spPr>
          <a:xfrm flipH="1">
            <a:off x="5013035" y="1609526"/>
            <a:ext cx="679613" cy="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6" name="Shape 476"/>
          <p:cNvSpPr/>
          <p:nvPr/>
        </p:nvSpPr>
        <p:spPr>
          <a:xfrm>
            <a:off x="4841225" y="1716755"/>
            <a:ext cx="124065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Right-Rotation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Red-Black Trees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500"/>
            </a:pPr>
            <a:r>
              <a:t>A red-black tree is a binary tree that satisfies the following red-black properties:</a:t>
            </a:r>
          </a:p>
          <a:p>
            <a:pPr lvl="1" marL="687386" indent="-342899">
              <a:buSzPct val="65000"/>
              <a:buChar char="■"/>
              <a:defRPr sz="2500"/>
            </a:pPr>
            <a:r>
              <a:t>Every node is either red or black</a:t>
            </a:r>
          </a:p>
          <a:p>
            <a:pPr lvl="1" marL="687386" indent="-342899">
              <a:buSzPct val="65000"/>
              <a:buChar char="■"/>
              <a:defRPr sz="2500"/>
            </a:pPr>
            <a:r>
              <a:t>The root is black</a:t>
            </a:r>
          </a:p>
          <a:p>
            <a:pPr lvl="1" marL="687386" indent="-342899">
              <a:buSzPct val="65000"/>
              <a:buChar char="■"/>
              <a:defRPr sz="2500"/>
            </a:pPr>
            <a:r>
              <a:t>Every leaf is black</a:t>
            </a:r>
          </a:p>
          <a:p>
            <a:pPr lvl="1" marL="687386" indent="-342899">
              <a:buSzPct val="65000"/>
              <a:buChar char="■"/>
              <a:defRPr sz="2500"/>
            </a:pPr>
            <a:r>
              <a:t>If a node is red, then both its children are black.</a:t>
            </a:r>
          </a:p>
          <a:p>
            <a:pPr lvl="1" marL="687386" indent="-342899">
              <a:buSzPct val="65000"/>
              <a:buChar char="■"/>
              <a:defRPr sz="2500"/>
            </a:pPr>
            <a:r>
              <a:t>for each node, all simple paths from the node to descendent leaves contain the same number of black nodes.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Rotations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500"/>
            </a:pPr>
            <a:r>
              <a:t>The search-tree operations, Tree-Insert and Tree-Delete, when run on a red-black tree with n keys, take O(lg n) time.</a:t>
            </a:r>
          </a:p>
          <a:p>
            <a:pPr marL="342899" indent="-342899">
              <a:defRPr sz="2500"/>
            </a:pPr>
            <a:r>
              <a:t>Because they modify the tree, the result may violate the red-black properties.</a:t>
            </a:r>
          </a:p>
          <a:p>
            <a:pPr marL="342899" indent="-342899">
              <a:defRPr sz="2500"/>
            </a:pPr>
            <a:r>
              <a:t>To restore these properties, we must change the colors of some of the nodes in the tree and also change the pointer structure.</a:t>
            </a:r>
          </a:p>
          <a:p>
            <a:pPr marL="342899" indent="-342899">
              <a:defRPr sz="2500"/>
            </a:pPr>
            <a:r>
              <a:t>We change the pointer structure through rotation.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Rotations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376237" y="1227137"/>
            <a:ext cx="8229601" cy="4759326"/>
          </a:xfrm>
          <a:prstGeom prst="rect">
            <a:avLst/>
          </a:prstGeom>
        </p:spPr>
        <p:txBody>
          <a:bodyPr/>
          <a:lstStyle/>
          <a:p>
            <a:pPr marL="294893" indent="-294893" defTabSz="786384">
              <a:spcBef>
                <a:spcPts val="600"/>
              </a:spcBef>
              <a:defRPr sz="2150"/>
            </a:pPr>
            <a:r>
              <a:t>There are two kinds of rotations: left rotations and right rotations.</a:t>
            </a:r>
          </a:p>
          <a:p>
            <a:pPr marL="294893" indent="-294893" defTabSz="786384">
              <a:spcBef>
                <a:spcPts val="600"/>
              </a:spcBef>
              <a:defRPr sz="2150"/>
            </a:pPr>
          </a:p>
          <a:p>
            <a:pPr marL="294893" indent="-294893" defTabSz="786384">
              <a:spcBef>
                <a:spcPts val="600"/>
              </a:spcBef>
              <a:defRPr sz="2150"/>
            </a:pPr>
          </a:p>
          <a:p>
            <a:pPr marL="294893" indent="-294893" defTabSz="786384">
              <a:spcBef>
                <a:spcPts val="600"/>
              </a:spcBef>
              <a:defRPr sz="2150"/>
            </a:pPr>
          </a:p>
          <a:p>
            <a:pPr marL="294893" indent="-294893" defTabSz="786384">
              <a:spcBef>
                <a:spcPts val="600"/>
              </a:spcBef>
              <a:defRPr sz="2150"/>
            </a:pPr>
          </a:p>
          <a:p>
            <a:pPr marL="294893" indent="-294893" defTabSz="786384">
              <a:spcBef>
                <a:spcPts val="600"/>
              </a:spcBef>
              <a:defRPr sz="2150"/>
            </a:pPr>
          </a:p>
          <a:p>
            <a:pPr marL="294893" indent="-294893" defTabSz="786384">
              <a:spcBef>
                <a:spcPts val="600"/>
              </a:spcBef>
              <a:defRPr sz="2150"/>
            </a:pPr>
            <a:r>
              <a:t>When we do a left rotation on a node x, we assume that its right child y is not T.nil; x may be any node in the tree whose right child is not T.nil</a:t>
            </a:r>
          </a:p>
          <a:p>
            <a:pPr marL="294893" indent="-294893" defTabSz="786384">
              <a:spcBef>
                <a:spcPts val="600"/>
              </a:spcBef>
              <a:defRPr sz="2150"/>
            </a:pPr>
            <a:r>
              <a:t>The left rotation “pivots” around the link from x to y. It makes y the new root of the subtree, with x as y’s left child and y’s left child as x’s right child. </a:t>
            </a:r>
            <a:br/>
          </a:p>
        </p:txBody>
      </p:sp>
      <p:sp>
        <p:nvSpPr>
          <p:cNvPr id="144" name="Shape 144"/>
          <p:cNvSpPr/>
          <p:nvPr/>
        </p:nvSpPr>
        <p:spPr>
          <a:xfrm>
            <a:off x="2690451" y="2087736"/>
            <a:ext cx="393004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y</a:t>
            </a:r>
          </a:p>
        </p:txBody>
      </p:sp>
      <p:sp>
        <p:nvSpPr>
          <p:cNvPr id="145" name="Shape 145"/>
          <p:cNvSpPr/>
          <p:nvPr/>
        </p:nvSpPr>
        <p:spPr>
          <a:xfrm>
            <a:off x="2170932" y="2776710"/>
            <a:ext cx="393004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x</a:t>
            </a:r>
          </a:p>
        </p:txBody>
      </p:sp>
      <p:sp>
        <p:nvSpPr>
          <p:cNvPr id="146" name="Shape 146"/>
          <p:cNvSpPr/>
          <p:nvPr/>
        </p:nvSpPr>
        <p:spPr>
          <a:xfrm>
            <a:off x="4844295" y="2087736"/>
            <a:ext cx="347410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x</a:t>
            </a:r>
          </a:p>
        </p:txBody>
      </p:sp>
      <p:sp>
        <p:nvSpPr>
          <p:cNvPr id="147" name="Shape 147"/>
          <p:cNvSpPr/>
          <p:nvPr/>
        </p:nvSpPr>
        <p:spPr>
          <a:xfrm>
            <a:off x="5322997" y="2749268"/>
            <a:ext cx="480692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y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2487443" y="2514788"/>
            <a:ext cx="266006" cy="266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 flipV="1">
            <a:off x="1939834" y="3140735"/>
            <a:ext cx="266006" cy="266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2996005" y="2506944"/>
            <a:ext cx="281694" cy="2816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2492299" y="3170991"/>
            <a:ext cx="281694" cy="2816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2" name="Shape 152"/>
          <p:cNvSpPr/>
          <p:nvPr/>
        </p:nvSpPr>
        <p:spPr>
          <a:xfrm flipV="1">
            <a:off x="2902255" y="1700538"/>
            <a:ext cx="1" cy="3962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 flipV="1">
            <a:off x="5017999" y="1700538"/>
            <a:ext cx="1" cy="3962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 flipV="1">
            <a:off x="4661658" y="2514788"/>
            <a:ext cx="266006" cy="266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 flipV="1">
            <a:off x="5145138" y="3153435"/>
            <a:ext cx="266006" cy="266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5137294" y="2506944"/>
            <a:ext cx="281694" cy="2816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5704752" y="3158291"/>
            <a:ext cx="281694" cy="2816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698946" y="3325106"/>
            <a:ext cx="23630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α</a:t>
            </a:r>
          </a:p>
        </p:txBody>
      </p:sp>
      <p:sp>
        <p:nvSpPr>
          <p:cNvPr id="159" name="Shape 159"/>
          <p:cNvSpPr/>
          <p:nvPr/>
        </p:nvSpPr>
        <p:spPr>
          <a:xfrm>
            <a:off x="2763231" y="3324400"/>
            <a:ext cx="23563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β</a:t>
            </a:r>
          </a:p>
        </p:txBody>
      </p:sp>
      <p:sp>
        <p:nvSpPr>
          <p:cNvPr id="160" name="Shape 160"/>
          <p:cNvSpPr/>
          <p:nvPr/>
        </p:nvSpPr>
        <p:spPr>
          <a:xfrm>
            <a:off x="3308200" y="2620492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γ</a:t>
            </a:r>
          </a:p>
        </p:txBody>
      </p:sp>
      <p:sp>
        <p:nvSpPr>
          <p:cNvPr id="161" name="Shape 161"/>
          <p:cNvSpPr/>
          <p:nvPr/>
        </p:nvSpPr>
        <p:spPr>
          <a:xfrm>
            <a:off x="4453850" y="2620492"/>
            <a:ext cx="2363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α</a:t>
            </a:r>
          </a:p>
        </p:txBody>
      </p:sp>
      <p:sp>
        <p:nvSpPr>
          <p:cNvPr id="162" name="Shape 162"/>
          <p:cNvSpPr/>
          <p:nvPr/>
        </p:nvSpPr>
        <p:spPr>
          <a:xfrm>
            <a:off x="4900185" y="3253669"/>
            <a:ext cx="23563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β</a:t>
            </a:r>
          </a:p>
        </p:txBody>
      </p:sp>
      <p:sp>
        <p:nvSpPr>
          <p:cNvPr id="163" name="Shape 163"/>
          <p:cNvSpPr/>
          <p:nvPr/>
        </p:nvSpPr>
        <p:spPr>
          <a:xfrm>
            <a:off x="5991672" y="3253669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γ</a:t>
            </a:r>
          </a:p>
        </p:txBody>
      </p:sp>
      <p:sp>
        <p:nvSpPr>
          <p:cNvPr id="164" name="Shape 164"/>
          <p:cNvSpPr/>
          <p:nvPr/>
        </p:nvSpPr>
        <p:spPr>
          <a:xfrm>
            <a:off x="3333365" y="2208605"/>
            <a:ext cx="1261020" cy="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34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 flipH="1">
            <a:off x="3333396" y="2356129"/>
            <a:ext cx="1210157" cy="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3331385" y="2404592"/>
            <a:ext cx="137030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Left-Rotate(T,x)</a:t>
            </a:r>
          </a:p>
        </p:txBody>
      </p:sp>
      <p:sp>
        <p:nvSpPr>
          <p:cNvPr id="167" name="Shape 167"/>
          <p:cNvSpPr/>
          <p:nvPr/>
        </p:nvSpPr>
        <p:spPr>
          <a:xfrm>
            <a:off x="3249333" y="1869397"/>
            <a:ext cx="1602788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Right-Rotate(T,y)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Left-Rotate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 </a:t>
            </a:r>
            <a: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  <a:t>Left-Rotate(T, x)</a:t>
            </a:r>
            <a:b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</a:br>
            <a: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  <a:t>    y = x.right</a:t>
            </a:r>
            <a:b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</a:br>
            <a: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  <a:t>    x.right = y.left</a:t>
            </a:r>
            <a:b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</a:br>
            <a: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  <a:t>    if y.left ≠ T.nil</a:t>
            </a:r>
            <a:b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</a:br>
            <a: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  <a:t>        y.left.p = x</a:t>
            </a:r>
            <a:b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</a:br>
            <a:r>
              <a:rPr sz="1800">
                <a:latin typeface="Chalkboard SE Regular"/>
                <a:ea typeface="Chalkboard SE Regular"/>
                <a:cs typeface="Chalkboard SE Regular"/>
                <a:sym typeface="Chalkboard SE Regular"/>
              </a:rPr>
              <a:t>    y.p = x.p</a:t>
            </a:r>
            <a:endParaRPr sz="1800">
              <a:latin typeface="Chalkboard SE Regular"/>
              <a:ea typeface="Chalkboard SE Regular"/>
              <a:cs typeface="Chalkboard SE Regular"/>
              <a:sym typeface="Chalkboard SE Regular"/>
            </a:endParaRPr>
          </a:p>
          <a:p>
            <a:pPr marL="0" indent="0">
              <a:buClrTx/>
              <a:buSzTx/>
              <a:buFontTx/>
              <a:buNone/>
              <a:defRPr sz="18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    if x.p == T.nil</a:t>
            </a:r>
          </a:p>
          <a:p>
            <a:pPr marL="0" indent="0">
              <a:buClrTx/>
              <a:buSzTx/>
              <a:buFontTx/>
              <a:buNone/>
              <a:defRPr sz="18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        T.root = y</a:t>
            </a:r>
          </a:p>
          <a:p>
            <a:pPr marL="0" indent="0">
              <a:buClrTx/>
              <a:buSzTx/>
              <a:buFontTx/>
              <a:buNone/>
              <a:defRPr sz="1800">
                <a:latin typeface="Chalkboard SE Regular"/>
                <a:ea typeface="Chalkboard SE Regular"/>
                <a:cs typeface="Chalkboard SE Regular"/>
                <a:sym typeface="Chalkboard SE Regular"/>
              </a:defRPr>
            </a:pPr>
            <a:r>
              <a:t>    elseif x == x.p.left</a:t>
            </a:r>
            <a:br/>
            <a:r>
              <a:t>        x.p.left = y</a:t>
            </a:r>
            <a:br/>
            <a:r>
              <a:t>    else x.p.right = y</a:t>
            </a:r>
            <a:br/>
            <a:r>
              <a:t>    y.left = x</a:t>
            </a:r>
            <a:br/>
            <a:r>
              <a:t>    x.p = y </a:t>
            </a:r>
          </a:p>
        </p:txBody>
      </p:sp>
      <p:sp>
        <p:nvSpPr>
          <p:cNvPr id="171" name="Shape 171"/>
          <p:cNvSpPr/>
          <p:nvPr/>
        </p:nvSpPr>
        <p:spPr>
          <a:xfrm>
            <a:off x="5165442" y="1354406"/>
            <a:ext cx="393004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y</a:t>
            </a:r>
          </a:p>
        </p:txBody>
      </p:sp>
      <p:sp>
        <p:nvSpPr>
          <p:cNvPr id="172" name="Shape 172"/>
          <p:cNvSpPr/>
          <p:nvPr/>
        </p:nvSpPr>
        <p:spPr>
          <a:xfrm>
            <a:off x="4645923" y="2043379"/>
            <a:ext cx="393004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x</a:t>
            </a:r>
          </a:p>
        </p:txBody>
      </p:sp>
      <p:sp>
        <p:nvSpPr>
          <p:cNvPr id="173" name="Shape 173"/>
          <p:cNvSpPr/>
          <p:nvPr/>
        </p:nvSpPr>
        <p:spPr>
          <a:xfrm>
            <a:off x="7319286" y="1354406"/>
            <a:ext cx="347410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x</a:t>
            </a:r>
          </a:p>
        </p:txBody>
      </p:sp>
      <p:sp>
        <p:nvSpPr>
          <p:cNvPr id="174" name="Shape 174"/>
          <p:cNvSpPr/>
          <p:nvPr/>
        </p:nvSpPr>
        <p:spPr>
          <a:xfrm>
            <a:off x="7797988" y="2015937"/>
            <a:ext cx="480692" cy="47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y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4962434" y="1781458"/>
            <a:ext cx="266006" cy="26600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6" name="Shape 176"/>
          <p:cNvSpPr/>
          <p:nvPr/>
        </p:nvSpPr>
        <p:spPr>
          <a:xfrm flipV="1">
            <a:off x="4414825" y="2407404"/>
            <a:ext cx="266006" cy="266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5470996" y="1773613"/>
            <a:ext cx="281694" cy="28169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8" name="Shape 178"/>
          <p:cNvSpPr/>
          <p:nvPr/>
        </p:nvSpPr>
        <p:spPr>
          <a:xfrm>
            <a:off x="4967290" y="2437660"/>
            <a:ext cx="281694" cy="2816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 flipV="1">
            <a:off x="5377246" y="967207"/>
            <a:ext cx="1" cy="3962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 flipV="1">
            <a:off x="7492991" y="967207"/>
            <a:ext cx="1" cy="3962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 flipV="1">
            <a:off x="7136649" y="1781458"/>
            <a:ext cx="266005" cy="26600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 flipV="1">
            <a:off x="7620129" y="2420104"/>
            <a:ext cx="266006" cy="266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7612284" y="1773613"/>
            <a:ext cx="281695" cy="28169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8179743" y="2424960"/>
            <a:ext cx="281694" cy="28169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4173937" y="2591776"/>
            <a:ext cx="2363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α</a:t>
            </a:r>
          </a:p>
        </p:txBody>
      </p:sp>
      <p:sp>
        <p:nvSpPr>
          <p:cNvPr id="186" name="Shape 186"/>
          <p:cNvSpPr/>
          <p:nvPr/>
        </p:nvSpPr>
        <p:spPr>
          <a:xfrm>
            <a:off x="5238222" y="2591070"/>
            <a:ext cx="2356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β</a:t>
            </a:r>
          </a:p>
        </p:txBody>
      </p:sp>
      <p:sp>
        <p:nvSpPr>
          <p:cNvPr id="187" name="Shape 187"/>
          <p:cNvSpPr/>
          <p:nvPr/>
        </p:nvSpPr>
        <p:spPr>
          <a:xfrm>
            <a:off x="5783191" y="1887161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γ</a:t>
            </a:r>
          </a:p>
        </p:txBody>
      </p:sp>
      <p:sp>
        <p:nvSpPr>
          <p:cNvPr id="188" name="Shape 188"/>
          <p:cNvSpPr/>
          <p:nvPr/>
        </p:nvSpPr>
        <p:spPr>
          <a:xfrm>
            <a:off x="6928841" y="1887161"/>
            <a:ext cx="2363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α</a:t>
            </a:r>
          </a:p>
        </p:txBody>
      </p:sp>
      <p:sp>
        <p:nvSpPr>
          <p:cNvPr id="189" name="Shape 189"/>
          <p:cNvSpPr/>
          <p:nvPr/>
        </p:nvSpPr>
        <p:spPr>
          <a:xfrm>
            <a:off x="7375176" y="2520338"/>
            <a:ext cx="23563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β</a:t>
            </a:r>
          </a:p>
        </p:txBody>
      </p:sp>
      <p:sp>
        <p:nvSpPr>
          <p:cNvPr id="190" name="Shape 190"/>
          <p:cNvSpPr/>
          <p:nvPr/>
        </p:nvSpPr>
        <p:spPr>
          <a:xfrm>
            <a:off x="8466663" y="2520338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γ</a:t>
            </a:r>
          </a:p>
        </p:txBody>
      </p:sp>
      <p:sp>
        <p:nvSpPr>
          <p:cNvPr id="191" name="Shape 191"/>
          <p:cNvSpPr/>
          <p:nvPr/>
        </p:nvSpPr>
        <p:spPr>
          <a:xfrm flipH="1" flipV="1">
            <a:off x="5808388" y="1622798"/>
            <a:ext cx="1210156" cy="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5753714" y="1020936"/>
            <a:ext cx="1370305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Left-Rotate(T,x)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rot="8220000">
            <a:off x="3883837" y="3529927"/>
            <a:ext cx="1996263" cy="988841"/>
          </a:xfrm>
          <a:prstGeom prst="ellipse">
            <a:avLst/>
          </a:prstGeom>
          <a:solidFill>
            <a:srgbClr val="535353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 rot="1920000">
            <a:off x="5071954" y="886125"/>
            <a:ext cx="1996263" cy="988841"/>
          </a:xfrm>
          <a:prstGeom prst="ellipse">
            <a:avLst/>
          </a:prstGeom>
          <a:solidFill>
            <a:srgbClr val="535353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97" name="Shape 197"/>
          <p:cNvSpPr/>
          <p:nvPr/>
        </p:nvSpPr>
        <p:spPr>
          <a:xfrm>
            <a:off x="4017060" y="391122"/>
            <a:ext cx="410748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7</a:t>
            </a:r>
          </a:p>
        </p:txBody>
      </p:sp>
      <p:sp>
        <p:nvSpPr>
          <p:cNvPr id="198" name="Shape 198"/>
          <p:cNvSpPr/>
          <p:nvPr/>
        </p:nvSpPr>
        <p:spPr>
          <a:xfrm>
            <a:off x="2779376" y="986639"/>
            <a:ext cx="410748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4</a:t>
            </a:r>
          </a:p>
        </p:txBody>
      </p:sp>
      <p:sp>
        <p:nvSpPr>
          <p:cNvPr id="199" name="Shape 199"/>
          <p:cNvSpPr/>
          <p:nvPr/>
        </p:nvSpPr>
        <p:spPr>
          <a:xfrm>
            <a:off x="3354774" y="1539026"/>
            <a:ext cx="410748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6</a:t>
            </a:r>
          </a:p>
        </p:txBody>
      </p:sp>
      <p:sp>
        <p:nvSpPr>
          <p:cNvPr id="200" name="Shape 200"/>
          <p:cNvSpPr/>
          <p:nvPr/>
        </p:nvSpPr>
        <p:spPr>
          <a:xfrm>
            <a:off x="2035860" y="1475526"/>
            <a:ext cx="410748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3</a:t>
            </a:r>
          </a:p>
        </p:txBody>
      </p:sp>
      <p:sp>
        <p:nvSpPr>
          <p:cNvPr id="201" name="Shape 201"/>
          <p:cNvSpPr/>
          <p:nvPr/>
        </p:nvSpPr>
        <p:spPr>
          <a:xfrm>
            <a:off x="1312714" y="1984783"/>
            <a:ext cx="410749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</a:t>
            </a:r>
          </a:p>
        </p:txBody>
      </p:sp>
      <p:sp>
        <p:nvSpPr>
          <p:cNvPr id="202" name="Shape 202"/>
          <p:cNvSpPr/>
          <p:nvPr/>
        </p:nvSpPr>
        <p:spPr>
          <a:xfrm>
            <a:off x="5335848" y="827217"/>
            <a:ext cx="518807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11</a:t>
            </a:r>
          </a:p>
        </p:txBody>
      </p:sp>
      <p:sp>
        <p:nvSpPr>
          <p:cNvPr id="203" name="Shape 203"/>
          <p:cNvSpPr/>
          <p:nvPr/>
        </p:nvSpPr>
        <p:spPr>
          <a:xfrm>
            <a:off x="4709147" y="1436556"/>
            <a:ext cx="518806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9</a:t>
            </a:r>
          </a:p>
        </p:txBody>
      </p:sp>
      <p:sp>
        <p:nvSpPr>
          <p:cNvPr id="204" name="Shape 204"/>
          <p:cNvSpPr/>
          <p:nvPr/>
        </p:nvSpPr>
        <p:spPr>
          <a:xfrm>
            <a:off x="6158878" y="1398456"/>
            <a:ext cx="518807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18</a:t>
            </a:r>
          </a:p>
        </p:txBody>
      </p:sp>
      <p:sp>
        <p:nvSpPr>
          <p:cNvPr id="205" name="Shape 205"/>
          <p:cNvSpPr/>
          <p:nvPr/>
        </p:nvSpPr>
        <p:spPr>
          <a:xfrm>
            <a:off x="5595255" y="2064398"/>
            <a:ext cx="518806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14</a:t>
            </a:r>
          </a:p>
        </p:txBody>
      </p:sp>
      <p:sp>
        <p:nvSpPr>
          <p:cNvPr id="206" name="Shape 206"/>
          <p:cNvSpPr/>
          <p:nvPr/>
        </p:nvSpPr>
        <p:spPr>
          <a:xfrm>
            <a:off x="4910209" y="2615653"/>
            <a:ext cx="518807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12</a:t>
            </a:r>
          </a:p>
        </p:txBody>
      </p:sp>
      <p:sp>
        <p:nvSpPr>
          <p:cNvPr id="207" name="Shape 207"/>
          <p:cNvSpPr/>
          <p:nvPr/>
        </p:nvSpPr>
        <p:spPr>
          <a:xfrm>
            <a:off x="6171578" y="2641305"/>
            <a:ext cx="518807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17</a:t>
            </a:r>
          </a:p>
        </p:txBody>
      </p:sp>
      <p:sp>
        <p:nvSpPr>
          <p:cNvPr id="208" name="Shape 208"/>
          <p:cNvSpPr/>
          <p:nvPr/>
        </p:nvSpPr>
        <p:spPr>
          <a:xfrm>
            <a:off x="7021176" y="2064398"/>
            <a:ext cx="518806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19</a:t>
            </a:r>
          </a:p>
        </p:txBody>
      </p:sp>
      <p:sp>
        <p:nvSpPr>
          <p:cNvPr id="209" name="Shape 209"/>
          <p:cNvSpPr/>
          <p:nvPr/>
        </p:nvSpPr>
        <p:spPr>
          <a:xfrm>
            <a:off x="7886913" y="2679405"/>
            <a:ext cx="518807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22</a:t>
            </a:r>
          </a:p>
        </p:txBody>
      </p:sp>
      <p:sp>
        <p:nvSpPr>
          <p:cNvPr id="210" name="Shape 210"/>
          <p:cNvSpPr/>
          <p:nvPr/>
        </p:nvSpPr>
        <p:spPr>
          <a:xfrm>
            <a:off x="7418396" y="3322201"/>
            <a:ext cx="518807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20</a:t>
            </a:r>
          </a:p>
        </p:txBody>
      </p:sp>
      <p:sp>
        <p:nvSpPr>
          <p:cNvPr id="211" name="Shape 211"/>
          <p:cNvSpPr/>
          <p:nvPr/>
        </p:nvSpPr>
        <p:spPr>
          <a:xfrm flipV="1">
            <a:off x="3181727" y="675408"/>
            <a:ext cx="833042" cy="43998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 flipV="1">
            <a:off x="2360921" y="1286690"/>
            <a:ext cx="423757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 flipV="1">
            <a:off x="1632369" y="1770171"/>
            <a:ext cx="423756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4" name="Shape 214"/>
          <p:cNvSpPr/>
          <p:nvPr/>
        </p:nvSpPr>
        <p:spPr>
          <a:xfrm flipH="1" flipV="1">
            <a:off x="3151767" y="1356037"/>
            <a:ext cx="256918" cy="25691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5" name="Shape 215"/>
          <p:cNvSpPr/>
          <p:nvPr/>
        </p:nvSpPr>
        <p:spPr>
          <a:xfrm>
            <a:off x="4421926" y="609537"/>
            <a:ext cx="920085" cy="43957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6" name="Shape 216"/>
          <p:cNvSpPr/>
          <p:nvPr/>
        </p:nvSpPr>
        <p:spPr>
          <a:xfrm>
            <a:off x="5827476" y="1209111"/>
            <a:ext cx="423718" cy="2311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>
            <a:off x="6647476" y="1695196"/>
            <a:ext cx="532686" cy="40167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7516611" y="2457882"/>
            <a:ext cx="374007" cy="374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>
            <a:off x="6046143" y="2457882"/>
            <a:ext cx="231131" cy="2311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 flipV="1">
            <a:off x="5170278" y="1286690"/>
            <a:ext cx="251725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1" name="Shape 221"/>
          <p:cNvSpPr/>
          <p:nvPr/>
        </p:nvSpPr>
        <p:spPr>
          <a:xfrm flipV="1">
            <a:off x="5381600" y="2447585"/>
            <a:ext cx="251725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2" name="Shape 222"/>
          <p:cNvSpPr/>
          <p:nvPr/>
        </p:nvSpPr>
        <p:spPr>
          <a:xfrm flipV="1">
            <a:off x="7695928" y="3073870"/>
            <a:ext cx="251725" cy="25172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3" name="Shape 223"/>
          <p:cNvSpPr/>
          <p:nvPr/>
        </p:nvSpPr>
        <p:spPr>
          <a:xfrm>
            <a:off x="3502395" y="3066188"/>
            <a:ext cx="410749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7</a:t>
            </a:r>
          </a:p>
        </p:txBody>
      </p:sp>
      <p:sp>
        <p:nvSpPr>
          <p:cNvPr id="224" name="Shape 224"/>
          <p:cNvSpPr/>
          <p:nvPr/>
        </p:nvSpPr>
        <p:spPr>
          <a:xfrm>
            <a:off x="2264711" y="3661705"/>
            <a:ext cx="410749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4</a:t>
            </a:r>
          </a:p>
        </p:txBody>
      </p:sp>
      <p:sp>
        <p:nvSpPr>
          <p:cNvPr id="225" name="Shape 225"/>
          <p:cNvSpPr/>
          <p:nvPr/>
        </p:nvSpPr>
        <p:spPr>
          <a:xfrm>
            <a:off x="2840109" y="4214092"/>
            <a:ext cx="410749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6</a:t>
            </a:r>
          </a:p>
        </p:txBody>
      </p:sp>
      <p:sp>
        <p:nvSpPr>
          <p:cNvPr id="226" name="Shape 226"/>
          <p:cNvSpPr/>
          <p:nvPr/>
        </p:nvSpPr>
        <p:spPr>
          <a:xfrm>
            <a:off x="1521196" y="4150592"/>
            <a:ext cx="410748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3</a:t>
            </a:r>
          </a:p>
        </p:txBody>
      </p:sp>
      <p:sp>
        <p:nvSpPr>
          <p:cNvPr id="227" name="Shape 227"/>
          <p:cNvSpPr/>
          <p:nvPr/>
        </p:nvSpPr>
        <p:spPr>
          <a:xfrm>
            <a:off x="798050" y="4659849"/>
            <a:ext cx="410748" cy="43772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</a:t>
            </a:r>
          </a:p>
        </p:txBody>
      </p:sp>
      <p:sp>
        <p:nvSpPr>
          <p:cNvPr id="228" name="Shape 228"/>
          <p:cNvSpPr/>
          <p:nvPr/>
        </p:nvSpPr>
        <p:spPr>
          <a:xfrm>
            <a:off x="4821184" y="3502283"/>
            <a:ext cx="518806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18</a:t>
            </a:r>
          </a:p>
        </p:txBody>
      </p:sp>
      <p:sp>
        <p:nvSpPr>
          <p:cNvPr id="229" name="Shape 229"/>
          <p:cNvSpPr/>
          <p:nvPr/>
        </p:nvSpPr>
        <p:spPr>
          <a:xfrm>
            <a:off x="4194483" y="4111621"/>
            <a:ext cx="518806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11</a:t>
            </a:r>
          </a:p>
        </p:txBody>
      </p:sp>
      <p:sp>
        <p:nvSpPr>
          <p:cNvPr id="230" name="Shape 230"/>
          <p:cNvSpPr/>
          <p:nvPr/>
        </p:nvSpPr>
        <p:spPr>
          <a:xfrm>
            <a:off x="5093291" y="4815664"/>
            <a:ext cx="518806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14</a:t>
            </a:r>
          </a:p>
        </p:txBody>
      </p:sp>
      <p:sp>
        <p:nvSpPr>
          <p:cNvPr id="231" name="Shape 231"/>
          <p:cNvSpPr/>
          <p:nvPr/>
        </p:nvSpPr>
        <p:spPr>
          <a:xfrm>
            <a:off x="4408793" y="5388998"/>
            <a:ext cx="518807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12</a:t>
            </a:r>
          </a:p>
        </p:txBody>
      </p:sp>
      <p:sp>
        <p:nvSpPr>
          <p:cNvPr id="232" name="Shape 232"/>
          <p:cNvSpPr/>
          <p:nvPr/>
        </p:nvSpPr>
        <p:spPr>
          <a:xfrm>
            <a:off x="5758256" y="5539753"/>
            <a:ext cx="518806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17</a:t>
            </a:r>
          </a:p>
        </p:txBody>
      </p:sp>
      <p:sp>
        <p:nvSpPr>
          <p:cNvPr id="233" name="Shape 233"/>
          <p:cNvSpPr/>
          <p:nvPr/>
        </p:nvSpPr>
        <p:spPr>
          <a:xfrm>
            <a:off x="5859856" y="4175122"/>
            <a:ext cx="518806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19</a:t>
            </a:r>
          </a:p>
        </p:txBody>
      </p:sp>
      <p:sp>
        <p:nvSpPr>
          <p:cNvPr id="234" name="Shape 234"/>
          <p:cNvSpPr/>
          <p:nvPr/>
        </p:nvSpPr>
        <p:spPr>
          <a:xfrm>
            <a:off x="6654417" y="4816893"/>
            <a:ext cx="518806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22</a:t>
            </a:r>
          </a:p>
        </p:txBody>
      </p:sp>
      <p:sp>
        <p:nvSpPr>
          <p:cNvPr id="235" name="Shape 235"/>
          <p:cNvSpPr/>
          <p:nvPr/>
        </p:nvSpPr>
        <p:spPr>
          <a:xfrm>
            <a:off x="6389445" y="5565153"/>
            <a:ext cx="518806" cy="51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20</a:t>
            </a:r>
          </a:p>
        </p:txBody>
      </p:sp>
      <p:sp>
        <p:nvSpPr>
          <p:cNvPr id="236" name="Shape 236"/>
          <p:cNvSpPr/>
          <p:nvPr/>
        </p:nvSpPr>
        <p:spPr>
          <a:xfrm flipV="1">
            <a:off x="2667062" y="3350474"/>
            <a:ext cx="833043" cy="43998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7" name="Shape 237"/>
          <p:cNvSpPr/>
          <p:nvPr/>
        </p:nvSpPr>
        <p:spPr>
          <a:xfrm flipV="1">
            <a:off x="1846257" y="3961756"/>
            <a:ext cx="423757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 flipV="1">
            <a:off x="1117704" y="4445236"/>
            <a:ext cx="423757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 flipH="1" flipV="1">
            <a:off x="2637103" y="4031103"/>
            <a:ext cx="256918" cy="25691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0" name="Shape 240"/>
          <p:cNvSpPr/>
          <p:nvPr/>
        </p:nvSpPr>
        <p:spPr>
          <a:xfrm>
            <a:off x="3907262" y="3284602"/>
            <a:ext cx="920085" cy="43957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5312812" y="3884177"/>
            <a:ext cx="564879" cy="40688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6332878" y="4573797"/>
            <a:ext cx="374007" cy="37400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5539848" y="5204385"/>
            <a:ext cx="357940" cy="35794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 flipV="1">
            <a:off x="4655613" y="3961756"/>
            <a:ext cx="251725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 flipV="1">
            <a:off x="4880788" y="5219393"/>
            <a:ext cx="251725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 flipV="1">
            <a:off x="6640252" y="5311724"/>
            <a:ext cx="251725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3650555" y="4742122"/>
            <a:ext cx="518806" cy="51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9</a:t>
            </a:r>
          </a:p>
        </p:txBody>
      </p:sp>
      <p:sp>
        <p:nvSpPr>
          <p:cNvPr id="248" name="Shape 248"/>
          <p:cNvSpPr/>
          <p:nvPr/>
        </p:nvSpPr>
        <p:spPr>
          <a:xfrm flipV="1">
            <a:off x="4054292" y="4559536"/>
            <a:ext cx="251725" cy="2517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 flipH="1" flipV="1">
            <a:off x="4681695" y="4505836"/>
            <a:ext cx="450708" cy="45070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0" name="Shape 250"/>
          <p:cNvSpPr/>
          <p:nvPr/>
        </p:nvSpPr>
        <p:spPr>
          <a:xfrm flipV="1">
            <a:off x="5993397" y="1847090"/>
            <a:ext cx="251724" cy="25172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>
            <a:off x="5883038" y="817738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2" name="Shape 252"/>
          <p:cNvSpPr/>
          <p:nvPr/>
        </p:nvSpPr>
        <p:spPr>
          <a:xfrm>
            <a:off x="6656894" y="1380545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53" name="Shape 253"/>
          <p:cNvSpPr/>
          <p:nvPr/>
        </p:nvSpPr>
        <p:spPr>
          <a:xfrm>
            <a:off x="4381817" y="3756035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4" name="Shape 254"/>
          <p:cNvSpPr/>
          <p:nvPr/>
        </p:nvSpPr>
        <p:spPr>
          <a:xfrm>
            <a:off x="5243473" y="3260274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55" name="Shape 255"/>
          <p:cNvSpPr/>
          <p:nvPr/>
        </p:nvSpPr>
        <p:spPr>
          <a:xfrm>
            <a:off x="4187023" y="1942564"/>
            <a:ext cx="1" cy="1122326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2304021" y="2469554"/>
            <a:ext cx="17429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Left-Rotate(T, 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500"/>
            </a:pPr>
            <a:r>
              <a:t>We can insert a node into an n-node red-black tree in O(lg n) time.</a:t>
            </a:r>
          </a:p>
          <a:p>
            <a:pPr marL="342899" indent="-342899">
              <a:defRPr sz="2500"/>
            </a:pPr>
            <a:r>
              <a:t>We use a slightly modified version of the Tree-Insert procedure to insert node z into the tree T as if it were an ordinary binary search tree, then we color z red.</a:t>
            </a:r>
          </a:p>
          <a:p>
            <a:pPr marL="342899" indent="-342899">
              <a:defRPr sz="2500"/>
            </a:pPr>
            <a:r>
              <a:t>To guarantee that the red-black properties are preserved , we call an auxiliary procedure RB-Insert-FixUp to recolor nodes and perform rotations.</a:t>
            </a:r>
          </a:p>
          <a:p>
            <a:pPr marL="342899" indent="-342899">
              <a:defRPr sz="2500"/>
            </a:pPr>
            <a:r>
              <a:t>The call RB-Insert(T,z) inserts node z, whose key is assumed to have already been filled in, into the red-black tree 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xfrm>
            <a:off x="457200" y="1295400"/>
            <a:ext cx="4560440" cy="4759325"/>
          </a:xfrm>
          <a:prstGeom prst="rect">
            <a:avLst/>
          </a:prstGeom>
        </p:spPr>
        <p:txBody>
          <a:bodyPr/>
          <a:lstStyle/>
          <a:p>
            <a:pPr marL="298322" indent="-298322" defTabSz="795527">
              <a:spcBef>
                <a:spcPts val="600"/>
              </a:spcBef>
              <a:defRPr sz="2175"/>
            </a:pPr>
            <a:r>
              <a:t>The procedures Tree-Insert and RB-Insert differ in four ways. </a:t>
            </a:r>
          </a:p>
          <a:p>
            <a:pPr marL="298322" indent="-298322" defTabSz="795527">
              <a:spcBef>
                <a:spcPts val="600"/>
              </a:spcBef>
              <a:defRPr sz="2175"/>
            </a:pPr>
            <a:r>
              <a:t>First, all instances of NIL in Tree-Insert are replaced by T.nil.</a:t>
            </a:r>
          </a:p>
          <a:p>
            <a:pPr marL="298322" indent="-298322" defTabSz="795527">
              <a:spcBef>
                <a:spcPts val="600"/>
              </a:spcBef>
              <a:defRPr sz="2175"/>
            </a:pPr>
            <a:r>
              <a:t>Second, we set z.left and z.right to T.nil of RB-Insert in order to maintain the proper tree structure.</a:t>
            </a:r>
          </a:p>
          <a:p>
            <a:pPr marL="298322" indent="-298322" defTabSz="795527">
              <a:spcBef>
                <a:spcPts val="600"/>
              </a:spcBef>
              <a:defRPr sz="2175"/>
            </a:pPr>
            <a:r>
              <a:t>Third, we color z red</a:t>
            </a:r>
          </a:p>
          <a:p>
            <a:pPr marL="298322" indent="-298322" defTabSz="795527">
              <a:spcBef>
                <a:spcPts val="600"/>
              </a:spcBef>
              <a:defRPr sz="2175"/>
            </a:pPr>
            <a:r>
              <a:t>Fourth, because coloring z red may cause a violation of one of the red-black properties, we call RB-Insert-FixUp(T,z) to restore the red-black properties.</a:t>
            </a:r>
          </a:p>
        </p:txBody>
      </p:sp>
      <p:sp>
        <p:nvSpPr>
          <p:cNvPr id="263" name="Shape 263"/>
          <p:cNvSpPr/>
          <p:nvPr/>
        </p:nvSpPr>
        <p:spPr>
          <a:xfrm>
            <a:off x="5682181" y="896560"/>
            <a:ext cx="2797217" cy="475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576072">
              <a:spcBef>
                <a:spcPts val="400"/>
              </a:spcBef>
              <a:defRPr sz="1575"/>
            </a:pPr>
            <a:r>
              <a:t> </a:t>
            </a:r>
            <a:r>
              <a:rPr>
                <a:latin typeface="Chalkboard"/>
                <a:ea typeface="Chalkboard"/>
                <a:cs typeface="Chalkboard"/>
                <a:sym typeface="Chalkboard"/>
              </a:rPr>
              <a:t>RB-Insert(T, z)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y = T.nil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x = T.root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while x ≠ T.nil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y = x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576072">
              <a:spcBef>
                <a:spcPts val="400"/>
              </a:spcBef>
              <a:defRPr sz="1575"/>
            </a:pP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if z.key &lt; x.key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   x = x.left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    else x = x.right</a:t>
            </a:r>
            <a:br>
              <a:rPr>
                <a:latin typeface="Chalkboard"/>
                <a:ea typeface="Chalkboard"/>
                <a:cs typeface="Chalkboard"/>
                <a:sym typeface="Chalkboard"/>
              </a:rPr>
            </a:br>
            <a:r>
              <a:rPr>
                <a:latin typeface="Chalkboard"/>
                <a:ea typeface="Chalkboard"/>
                <a:cs typeface="Chalkboard"/>
                <a:sym typeface="Chalkboard"/>
              </a:rPr>
              <a:t>    z.p = y</a:t>
            </a:r>
            <a:endParaRPr>
              <a:latin typeface="Chalkboard"/>
              <a:ea typeface="Chalkboard"/>
              <a:cs typeface="Chalkboard"/>
              <a:sym typeface="Chalkboard"/>
            </a:endParaRPr>
          </a:p>
          <a:p>
            <a:pPr defTabSz="576072">
              <a:spcBef>
                <a:spcPts val="400"/>
              </a:spcBef>
              <a:defRPr sz="15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if y == T.nil</a:t>
            </a:r>
          </a:p>
          <a:p>
            <a:pPr defTabSz="576072">
              <a:spcBef>
                <a:spcPts val="400"/>
              </a:spcBef>
              <a:defRPr sz="15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    T.root = z</a:t>
            </a:r>
          </a:p>
          <a:p>
            <a:pPr defTabSz="576072">
              <a:spcBef>
                <a:spcPts val="400"/>
              </a:spcBef>
              <a:defRPr sz="1575">
                <a:latin typeface="Chalkboard"/>
                <a:ea typeface="Chalkboard"/>
                <a:cs typeface="Chalkboard"/>
                <a:sym typeface="Chalkboard"/>
              </a:defRPr>
            </a:pPr>
            <a:r>
              <a:t>    elseif z.key &lt; y.key</a:t>
            </a:r>
            <a:br/>
            <a:r>
              <a:t>        y.left = z</a:t>
            </a:r>
            <a:br/>
            <a:r>
              <a:t>    else y.right = z</a:t>
            </a:r>
            <a:br/>
            <a:r>
              <a:t>    z.left = T.nil</a:t>
            </a:r>
            <a:br/>
            <a:r>
              <a:t>    z.right = T.nil</a:t>
            </a:r>
            <a:br/>
            <a:r>
              <a:t>    z.color = RED</a:t>
            </a:r>
            <a:br/>
            <a:r>
              <a:t>    RB-Insert-FixUp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2018231" y="471386"/>
            <a:ext cx="505080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11</a:t>
            </a:r>
          </a:p>
        </p:txBody>
      </p:sp>
      <p:sp>
        <p:nvSpPr>
          <p:cNvPr id="266" name="Shape 266"/>
          <p:cNvSpPr/>
          <p:nvPr/>
        </p:nvSpPr>
        <p:spPr>
          <a:xfrm>
            <a:off x="1432271" y="975236"/>
            <a:ext cx="505080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2710192" y="975236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14</a:t>
            </a:r>
          </a:p>
        </p:txBody>
      </p:sp>
      <p:sp>
        <p:nvSpPr>
          <p:cNvPr id="268" name="Shape 268"/>
          <p:cNvSpPr/>
          <p:nvPr/>
        </p:nvSpPr>
        <p:spPr>
          <a:xfrm>
            <a:off x="3264969" y="1617637"/>
            <a:ext cx="505080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15</a:t>
            </a:r>
          </a:p>
        </p:txBody>
      </p:sp>
      <p:sp>
        <p:nvSpPr>
          <p:cNvPr id="269" name="Shape 269"/>
          <p:cNvSpPr/>
          <p:nvPr/>
        </p:nvSpPr>
        <p:spPr>
          <a:xfrm>
            <a:off x="1930714" y="1377235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7</a:t>
            </a:r>
          </a:p>
        </p:txBody>
      </p:sp>
      <p:sp>
        <p:nvSpPr>
          <p:cNvPr id="270" name="Shape 270"/>
          <p:cNvSpPr/>
          <p:nvPr/>
        </p:nvSpPr>
        <p:spPr>
          <a:xfrm>
            <a:off x="2414194" y="1819849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8</a:t>
            </a:r>
          </a:p>
        </p:txBody>
      </p:sp>
      <p:sp>
        <p:nvSpPr>
          <p:cNvPr id="271" name="Shape 271"/>
          <p:cNvSpPr/>
          <p:nvPr/>
        </p:nvSpPr>
        <p:spPr>
          <a:xfrm>
            <a:off x="846310" y="1377235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</a:t>
            </a:r>
          </a:p>
        </p:txBody>
      </p:sp>
      <p:sp>
        <p:nvSpPr>
          <p:cNvPr id="272" name="Shape 272"/>
          <p:cNvSpPr/>
          <p:nvPr/>
        </p:nvSpPr>
        <p:spPr>
          <a:xfrm>
            <a:off x="1432271" y="1896678"/>
            <a:ext cx="505080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5</a:t>
            </a:r>
          </a:p>
        </p:txBody>
      </p:sp>
      <p:sp>
        <p:nvSpPr>
          <p:cNvPr id="273" name="Shape 273"/>
          <p:cNvSpPr/>
          <p:nvPr/>
        </p:nvSpPr>
        <p:spPr>
          <a:xfrm>
            <a:off x="846310" y="2324454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4</a:t>
            </a:r>
          </a:p>
        </p:txBody>
      </p:sp>
      <p:sp>
        <p:nvSpPr>
          <p:cNvPr id="274" name="Shape 274"/>
          <p:cNvSpPr/>
          <p:nvPr/>
        </p:nvSpPr>
        <p:spPr>
          <a:xfrm flipV="1">
            <a:off x="1916886" y="897864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5" name="Shape 275"/>
          <p:cNvSpPr/>
          <p:nvPr/>
        </p:nvSpPr>
        <p:spPr>
          <a:xfrm flipV="1">
            <a:off x="1323255" y="1378192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6" name="Shape 276"/>
          <p:cNvSpPr/>
          <p:nvPr/>
        </p:nvSpPr>
        <p:spPr>
          <a:xfrm flipV="1">
            <a:off x="1803136" y="1788751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7" name="Shape 277"/>
          <p:cNvSpPr/>
          <p:nvPr/>
        </p:nvSpPr>
        <p:spPr>
          <a:xfrm flipV="1">
            <a:off x="1323255" y="2308193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8" name="Shape 278"/>
          <p:cNvSpPr/>
          <p:nvPr/>
        </p:nvSpPr>
        <p:spPr>
          <a:xfrm flipH="1" flipV="1">
            <a:off x="2515068" y="825854"/>
            <a:ext cx="252533" cy="2525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9" name="Shape 279"/>
          <p:cNvSpPr/>
          <p:nvPr/>
        </p:nvSpPr>
        <p:spPr>
          <a:xfrm flipH="1" flipV="1">
            <a:off x="3151325" y="1379967"/>
            <a:ext cx="252534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0" name="Shape 280"/>
          <p:cNvSpPr/>
          <p:nvPr/>
        </p:nvSpPr>
        <p:spPr>
          <a:xfrm>
            <a:off x="2196157" y="3469394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11</a:t>
            </a:r>
          </a:p>
        </p:txBody>
      </p:sp>
      <p:sp>
        <p:nvSpPr>
          <p:cNvPr id="281" name="Shape 281"/>
          <p:cNvSpPr/>
          <p:nvPr/>
        </p:nvSpPr>
        <p:spPr>
          <a:xfrm>
            <a:off x="1610196" y="3973245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</a:t>
            </a:r>
          </a:p>
        </p:txBody>
      </p:sp>
      <p:sp>
        <p:nvSpPr>
          <p:cNvPr id="282" name="Shape 282"/>
          <p:cNvSpPr/>
          <p:nvPr/>
        </p:nvSpPr>
        <p:spPr>
          <a:xfrm>
            <a:off x="2888118" y="3973245"/>
            <a:ext cx="505081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14</a:t>
            </a:r>
          </a:p>
        </p:txBody>
      </p:sp>
      <p:sp>
        <p:nvSpPr>
          <p:cNvPr id="283" name="Shape 283"/>
          <p:cNvSpPr/>
          <p:nvPr/>
        </p:nvSpPr>
        <p:spPr>
          <a:xfrm>
            <a:off x="3442894" y="4615646"/>
            <a:ext cx="505081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15</a:t>
            </a:r>
          </a:p>
        </p:txBody>
      </p:sp>
      <p:sp>
        <p:nvSpPr>
          <p:cNvPr id="284" name="Shape 284"/>
          <p:cNvSpPr/>
          <p:nvPr/>
        </p:nvSpPr>
        <p:spPr>
          <a:xfrm>
            <a:off x="2108640" y="4375244"/>
            <a:ext cx="505081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7</a:t>
            </a:r>
          </a:p>
        </p:txBody>
      </p:sp>
      <p:sp>
        <p:nvSpPr>
          <p:cNvPr id="285" name="Shape 285"/>
          <p:cNvSpPr/>
          <p:nvPr/>
        </p:nvSpPr>
        <p:spPr>
          <a:xfrm>
            <a:off x="2585693" y="4862651"/>
            <a:ext cx="505080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8</a:t>
            </a:r>
          </a:p>
        </p:txBody>
      </p:sp>
      <p:sp>
        <p:nvSpPr>
          <p:cNvPr id="286" name="Shape 286"/>
          <p:cNvSpPr/>
          <p:nvPr/>
        </p:nvSpPr>
        <p:spPr>
          <a:xfrm>
            <a:off x="1024236" y="4375244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</a:t>
            </a:r>
          </a:p>
        </p:txBody>
      </p:sp>
      <p:sp>
        <p:nvSpPr>
          <p:cNvPr id="287" name="Shape 287"/>
          <p:cNvSpPr/>
          <p:nvPr/>
        </p:nvSpPr>
        <p:spPr>
          <a:xfrm>
            <a:off x="1610196" y="4894686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5</a:t>
            </a:r>
          </a:p>
        </p:txBody>
      </p:sp>
      <p:sp>
        <p:nvSpPr>
          <p:cNvPr id="288" name="Shape 288"/>
          <p:cNvSpPr/>
          <p:nvPr/>
        </p:nvSpPr>
        <p:spPr>
          <a:xfrm>
            <a:off x="1024236" y="5322463"/>
            <a:ext cx="505080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4</a:t>
            </a:r>
          </a:p>
        </p:txBody>
      </p:sp>
      <p:sp>
        <p:nvSpPr>
          <p:cNvPr id="289" name="Shape 289"/>
          <p:cNvSpPr/>
          <p:nvPr/>
        </p:nvSpPr>
        <p:spPr>
          <a:xfrm flipV="1">
            <a:off x="2094812" y="3895873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 flipV="1">
            <a:off x="1501181" y="4376200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Shape 291"/>
          <p:cNvSpPr/>
          <p:nvPr/>
        </p:nvSpPr>
        <p:spPr>
          <a:xfrm flipV="1">
            <a:off x="1981062" y="4786759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 flipV="1">
            <a:off x="1501181" y="5306202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Shape 293"/>
          <p:cNvSpPr/>
          <p:nvPr/>
        </p:nvSpPr>
        <p:spPr>
          <a:xfrm flipH="1" flipV="1">
            <a:off x="2692994" y="3823863"/>
            <a:ext cx="252533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 flipH="1" flipV="1">
            <a:off x="3329251" y="4377975"/>
            <a:ext cx="252533" cy="2525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2112480" y="4302421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2579347" y="4763338"/>
            <a:ext cx="123975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2386709" y="1761389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>
            <a:off x="1926995" y="1299101"/>
            <a:ext cx="123975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2448696" y="2565820"/>
            <a:ext cx="1" cy="526939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6020365" y="450701"/>
            <a:ext cx="505081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11</a:t>
            </a:r>
          </a:p>
        </p:txBody>
      </p:sp>
      <p:sp>
        <p:nvSpPr>
          <p:cNvPr id="301" name="Shape 301"/>
          <p:cNvSpPr/>
          <p:nvPr/>
        </p:nvSpPr>
        <p:spPr>
          <a:xfrm>
            <a:off x="5434405" y="954552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7</a:t>
            </a:r>
          </a:p>
        </p:txBody>
      </p:sp>
      <p:sp>
        <p:nvSpPr>
          <p:cNvPr id="302" name="Shape 302"/>
          <p:cNvSpPr/>
          <p:nvPr/>
        </p:nvSpPr>
        <p:spPr>
          <a:xfrm>
            <a:off x="6712327" y="954552"/>
            <a:ext cx="505080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14</a:t>
            </a:r>
          </a:p>
        </p:txBody>
      </p:sp>
      <p:sp>
        <p:nvSpPr>
          <p:cNvPr id="303" name="Shape 303"/>
          <p:cNvSpPr/>
          <p:nvPr/>
        </p:nvSpPr>
        <p:spPr>
          <a:xfrm>
            <a:off x="7267103" y="1596953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15</a:t>
            </a:r>
          </a:p>
        </p:txBody>
      </p:sp>
      <p:sp>
        <p:nvSpPr>
          <p:cNvPr id="304" name="Shape 304"/>
          <p:cNvSpPr/>
          <p:nvPr/>
        </p:nvSpPr>
        <p:spPr>
          <a:xfrm>
            <a:off x="6002813" y="1377235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8</a:t>
            </a:r>
          </a:p>
        </p:txBody>
      </p:sp>
      <p:sp>
        <p:nvSpPr>
          <p:cNvPr id="305" name="Shape 305"/>
          <p:cNvSpPr/>
          <p:nvPr/>
        </p:nvSpPr>
        <p:spPr>
          <a:xfrm>
            <a:off x="4349687" y="1881107"/>
            <a:ext cx="505080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</a:t>
            </a:r>
          </a:p>
        </p:txBody>
      </p:sp>
      <p:sp>
        <p:nvSpPr>
          <p:cNvPr id="306" name="Shape 306"/>
          <p:cNvSpPr/>
          <p:nvPr/>
        </p:nvSpPr>
        <p:spPr>
          <a:xfrm>
            <a:off x="4848445" y="1356551"/>
            <a:ext cx="505080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</a:t>
            </a:r>
          </a:p>
        </p:txBody>
      </p:sp>
      <p:sp>
        <p:nvSpPr>
          <p:cNvPr id="307" name="Shape 307"/>
          <p:cNvSpPr/>
          <p:nvPr/>
        </p:nvSpPr>
        <p:spPr>
          <a:xfrm>
            <a:off x="5434405" y="1875993"/>
            <a:ext cx="505081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5</a:t>
            </a:r>
          </a:p>
        </p:txBody>
      </p:sp>
      <p:sp>
        <p:nvSpPr>
          <p:cNvPr id="308" name="Shape 308"/>
          <p:cNvSpPr/>
          <p:nvPr/>
        </p:nvSpPr>
        <p:spPr>
          <a:xfrm>
            <a:off x="4848445" y="2303769"/>
            <a:ext cx="505080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4</a:t>
            </a:r>
          </a:p>
        </p:txBody>
      </p:sp>
      <p:sp>
        <p:nvSpPr>
          <p:cNvPr id="309" name="Shape 309"/>
          <p:cNvSpPr/>
          <p:nvPr/>
        </p:nvSpPr>
        <p:spPr>
          <a:xfrm flipV="1">
            <a:off x="5919021" y="877180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Shape 310"/>
          <p:cNvSpPr/>
          <p:nvPr/>
        </p:nvSpPr>
        <p:spPr>
          <a:xfrm flipV="1">
            <a:off x="5325390" y="1357507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1" name="Shape 311"/>
          <p:cNvSpPr/>
          <p:nvPr/>
        </p:nvSpPr>
        <p:spPr>
          <a:xfrm flipV="1">
            <a:off x="5325390" y="2287508"/>
            <a:ext cx="159313" cy="15931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 flipH="1" flipV="1">
            <a:off x="6517203" y="805170"/>
            <a:ext cx="252533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3" name="Shape 313"/>
          <p:cNvSpPr/>
          <p:nvPr/>
        </p:nvSpPr>
        <p:spPr>
          <a:xfrm flipH="1" flipV="1">
            <a:off x="7153460" y="1359282"/>
            <a:ext cx="252534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>
            <a:off x="5306200" y="1785735"/>
            <a:ext cx="173952" cy="17395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>
            <a:off x="5929129" y="1344748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6" name="Shape 316"/>
          <p:cNvSpPr/>
          <p:nvPr/>
        </p:nvSpPr>
        <p:spPr>
          <a:xfrm flipV="1">
            <a:off x="4771793" y="1788751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Shape 317"/>
          <p:cNvSpPr/>
          <p:nvPr/>
        </p:nvSpPr>
        <p:spPr>
          <a:xfrm>
            <a:off x="6374757" y="2565820"/>
            <a:ext cx="1" cy="526939"/>
          </a:xfrm>
          <a:prstGeom prst="line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8" name="Shape 318"/>
          <p:cNvSpPr/>
          <p:nvPr/>
        </p:nvSpPr>
        <p:spPr>
          <a:xfrm>
            <a:off x="5982957" y="3441700"/>
            <a:ext cx="505080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7</a:t>
            </a:r>
          </a:p>
        </p:txBody>
      </p:sp>
      <p:sp>
        <p:nvSpPr>
          <p:cNvPr id="319" name="Shape 319"/>
          <p:cNvSpPr/>
          <p:nvPr/>
        </p:nvSpPr>
        <p:spPr>
          <a:xfrm>
            <a:off x="5396996" y="3945550"/>
            <a:ext cx="505081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2</a:t>
            </a:r>
          </a:p>
        </p:txBody>
      </p:sp>
      <p:sp>
        <p:nvSpPr>
          <p:cNvPr id="320" name="Shape 320"/>
          <p:cNvSpPr/>
          <p:nvPr/>
        </p:nvSpPr>
        <p:spPr>
          <a:xfrm>
            <a:off x="6674918" y="3945550"/>
            <a:ext cx="505081" cy="5015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11</a:t>
            </a:r>
          </a:p>
        </p:txBody>
      </p:sp>
      <p:sp>
        <p:nvSpPr>
          <p:cNvPr id="321" name="Shape 321"/>
          <p:cNvSpPr/>
          <p:nvPr/>
        </p:nvSpPr>
        <p:spPr>
          <a:xfrm>
            <a:off x="7229695" y="4587951"/>
            <a:ext cx="505080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14</a:t>
            </a:r>
          </a:p>
        </p:txBody>
      </p:sp>
      <p:sp>
        <p:nvSpPr>
          <p:cNvPr id="322" name="Shape 322"/>
          <p:cNvSpPr/>
          <p:nvPr/>
        </p:nvSpPr>
        <p:spPr>
          <a:xfrm>
            <a:off x="5895440" y="4347549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5</a:t>
            </a:r>
          </a:p>
        </p:txBody>
      </p:sp>
      <p:sp>
        <p:nvSpPr>
          <p:cNvPr id="323" name="Shape 323"/>
          <p:cNvSpPr/>
          <p:nvPr/>
        </p:nvSpPr>
        <p:spPr>
          <a:xfrm>
            <a:off x="6390929" y="4605529"/>
            <a:ext cx="505081" cy="501539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8</a:t>
            </a:r>
          </a:p>
        </p:txBody>
      </p:sp>
      <p:sp>
        <p:nvSpPr>
          <p:cNvPr id="324" name="Shape 324"/>
          <p:cNvSpPr/>
          <p:nvPr/>
        </p:nvSpPr>
        <p:spPr>
          <a:xfrm>
            <a:off x="4811036" y="4347549"/>
            <a:ext cx="505081" cy="501540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</a:t>
            </a:r>
          </a:p>
        </p:txBody>
      </p:sp>
      <p:sp>
        <p:nvSpPr>
          <p:cNvPr id="325" name="Shape 325"/>
          <p:cNvSpPr/>
          <p:nvPr/>
        </p:nvSpPr>
        <p:spPr>
          <a:xfrm>
            <a:off x="5396996" y="4866992"/>
            <a:ext cx="505081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7591582" y="5135089"/>
            <a:ext cx="505080" cy="5015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15</a:t>
            </a:r>
          </a:p>
        </p:txBody>
      </p:sp>
      <p:sp>
        <p:nvSpPr>
          <p:cNvPr id="327" name="Shape 327"/>
          <p:cNvSpPr/>
          <p:nvPr/>
        </p:nvSpPr>
        <p:spPr>
          <a:xfrm flipV="1">
            <a:off x="5881612" y="3868178"/>
            <a:ext cx="159313" cy="15931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8" name="Shape 328"/>
          <p:cNvSpPr/>
          <p:nvPr/>
        </p:nvSpPr>
        <p:spPr>
          <a:xfrm flipV="1">
            <a:off x="5287981" y="4348505"/>
            <a:ext cx="159314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9" name="Shape 329"/>
          <p:cNvSpPr/>
          <p:nvPr/>
        </p:nvSpPr>
        <p:spPr>
          <a:xfrm flipV="1">
            <a:off x="5818662" y="4759064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0" name="Shape 330"/>
          <p:cNvSpPr/>
          <p:nvPr/>
        </p:nvSpPr>
        <p:spPr>
          <a:xfrm flipV="1">
            <a:off x="6709299" y="4438285"/>
            <a:ext cx="159313" cy="1593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 flipH="1" flipV="1">
            <a:off x="6479794" y="3796168"/>
            <a:ext cx="252533" cy="2525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 flipH="1" flipV="1">
            <a:off x="7116052" y="4350281"/>
            <a:ext cx="252533" cy="25253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3" name="Shape 333"/>
          <p:cNvSpPr/>
          <p:nvPr/>
        </p:nvSpPr>
        <p:spPr>
          <a:xfrm>
            <a:off x="5899281" y="4274726"/>
            <a:ext cx="123976" cy="123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4" name="Shape 334"/>
          <p:cNvSpPr/>
          <p:nvPr/>
        </p:nvSpPr>
        <p:spPr>
          <a:xfrm>
            <a:off x="7666090" y="4999513"/>
            <a:ext cx="123975" cy="12397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5" name="Shape 335"/>
          <p:cNvSpPr/>
          <p:nvPr/>
        </p:nvSpPr>
        <p:spPr>
          <a:xfrm flipV="1">
            <a:off x="3489985" y="2792302"/>
            <a:ext cx="1270001" cy="127000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6" name="Shape 336"/>
          <p:cNvSpPr/>
          <p:nvPr/>
        </p:nvSpPr>
        <p:spPr>
          <a:xfrm>
            <a:off x="2548507" y="2549679"/>
            <a:ext cx="8284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1</a:t>
            </a:r>
          </a:p>
        </p:txBody>
      </p:sp>
      <p:sp>
        <p:nvSpPr>
          <p:cNvPr id="337" name="Shape 337"/>
          <p:cNvSpPr/>
          <p:nvPr/>
        </p:nvSpPr>
        <p:spPr>
          <a:xfrm>
            <a:off x="3474237" y="4077500"/>
            <a:ext cx="8284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2</a:t>
            </a:r>
          </a:p>
        </p:txBody>
      </p:sp>
      <p:sp>
        <p:nvSpPr>
          <p:cNvPr id="338" name="Shape 338"/>
          <p:cNvSpPr/>
          <p:nvPr/>
        </p:nvSpPr>
        <p:spPr>
          <a:xfrm>
            <a:off x="6550642" y="2603554"/>
            <a:ext cx="8284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Case 3</a:t>
            </a:r>
          </a:p>
        </p:txBody>
      </p:sp>
      <p:sp>
        <p:nvSpPr>
          <p:cNvPr id="339" name="Shape 339"/>
          <p:cNvSpPr/>
          <p:nvPr/>
        </p:nvSpPr>
        <p:spPr>
          <a:xfrm>
            <a:off x="559689" y="2493414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340" name="Shape 340"/>
          <p:cNvSpPr/>
          <p:nvPr/>
        </p:nvSpPr>
        <p:spPr>
          <a:xfrm>
            <a:off x="2932101" y="1990116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341" name="Shape 341"/>
          <p:cNvSpPr/>
          <p:nvPr/>
        </p:nvSpPr>
        <p:spPr>
          <a:xfrm>
            <a:off x="2576979" y="4328911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342" name="Shape 342"/>
          <p:cNvSpPr/>
          <p:nvPr/>
        </p:nvSpPr>
        <p:spPr>
          <a:xfrm>
            <a:off x="3192068" y="3650744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343" name="Shape 343"/>
          <p:cNvSpPr/>
          <p:nvPr/>
        </p:nvSpPr>
        <p:spPr>
          <a:xfrm>
            <a:off x="4649657" y="1175138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344" name="Shape 344"/>
          <p:cNvSpPr/>
          <p:nvPr/>
        </p:nvSpPr>
        <p:spPr>
          <a:xfrm>
            <a:off x="7199624" y="870907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345" name="Shape 345"/>
          <p:cNvSpPr/>
          <p:nvPr/>
        </p:nvSpPr>
        <p:spPr>
          <a:xfrm>
            <a:off x="5245174" y="3800199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346" name="Shape 346"/>
          <p:cNvSpPr/>
          <p:nvPr/>
        </p:nvSpPr>
        <p:spPr>
          <a:xfrm>
            <a:off x="553271" y="502538"/>
            <a:ext cx="2312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347" name="Shape 347"/>
          <p:cNvSpPr/>
          <p:nvPr/>
        </p:nvSpPr>
        <p:spPr>
          <a:xfrm>
            <a:off x="634369" y="3651925"/>
            <a:ext cx="2312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8" name="Shape 348"/>
          <p:cNvSpPr/>
          <p:nvPr/>
        </p:nvSpPr>
        <p:spPr>
          <a:xfrm>
            <a:off x="4526763" y="526139"/>
            <a:ext cx="2184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349" name="Shape 349"/>
          <p:cNvSpPr/>
          <p:nvPr/>
        </p:nvSpPr>
        <p:spPr>
          <a:xfrm>
            <a:off x="5080255" y="3133772"/>
            <a:ext cx="23127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