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2305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sz="3000" b="0" i="0" u="none" strike="noStrike" cap="none" spc="0" baseline="0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Graphs Algorithms - </a:t>
            </a:r>
            <a:br/>
            <a:r>
              <a:t>Depth First Search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</a:t>
            </a:r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every vertex u,</a:t>
            </a:r>
            <a:br/>
            <a:r>
              <a:t>u.d &lt; u.f</a:t>
            </a:r>
            <a:br/>
            <a:r>
              <a:t>Vertex u is white before time u.d, gray between time u.d and time u.f, and BLACK thereafter. 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3050691" cy="475932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100"/>
            </a:pPr>
            <a:r>
              <a:t>DFS (G)</a:t>
            </a:r>
            <a:br/>
            <a:r>
              <a:t>  for each vertex u ∈ G.V</a:t>
            </a:r>
            <a:br/>
            <a:r>
              <a:t>        u.color = WHITE</a:t>
            </a:r>
            <a:br/>
            <a:r>
              <a:t>        u.π = NIL</a:t>
            </a:r>
            <a:br/>
            <a:r>
              <a:t>  time = 0</a:t>
            </a:r>
            <a:br/>
            <a:r>
              <a:t>  for each vertex u ∈ G.V</a:t>
            </a:r>
            <a:br/>
            <a:r>
              <a:t>        if u.color == WHITE</a:t>
            </a:r>
            <a:br/>
            <a:r>
              <a:t>             DFS-VISIT(G, u)</a:t>
            </a:r>
          </a:p>
        </p:txBody>
      </p:sp>
      <p:sp>
        <p:nvSpPr>
          <p:cNvPr id="392" name="Shape 392"/>
          <p:cNvSpPr/>
          <p:nvPr/>
        </p:nvSpPr>
        <p:spPr>
          <a:xfrm>
            <a:off x="4352704" y="1120775"/>
            <a:ext cx="3050692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914400">
              <a:spcBef>
                <a:spcPts val="700"/>
              </a:spcBef>
              <a:defRPr sz="2100"/>
            </a:pPr>
            <a:r>
              <a:t>DFS-VIST(G,u)</a:t>
            </a:r>
            <a:br/>
            <a:r>
              <a:t>     time = time + 1</a:t>
            </a:r>
            <a:br/>
            <a:r>
              <a:t>     u.d = time</a:t>
            </a:r>
            <a:br/>
            <a:r>
              <a:t>     u.color = GRAY</a:t>
            </a:r>
          </a:p>
          <a:p>
            <a:pPr defTabSz="914400">
              <a:spcBef>
                <a:spcPts val="700"/>
              </a:spcBef>
              <a:defRPr sz="2100"/>
            </a:pPr>
            <a:r>
              <a:t>     for each v ∈ G.Adj[u]</a:t>
            </a:r>
            <a:br/>
            <a:r>
              <a:t>        if v.color == WHITE</a:t>
            </a:r>
            <a:br/>
            <a:r>
              <a:t>            v.π = u</a:t>
            </a:r>
            <a:br/>
            <a:r>
              <a:t>            DFS-VISIT(G, v)</a:t>
            </a:r>
            <a:br/>
            <a:r>
              <a:t>     u.color = BLACK</a:t>
            </a:r>
            <a:br/>
            <a:r>
              <a:t>     time = time + 1</a:t>
            </a:r>
            <a:br/>
            <a:r>
              <a:t>     u.f = time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57200" y="277813"/>
            <a:ext cx="4142173" cy="50164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814"/>
            </a:lvl1pPr>
          </a:lstStyle>
          <a:p>
            <a:r>
              <a:t>Depth-First Search</a:t>
            </a:r>
          </a:p>
        </p:txBody>
      </p:sp>
      <p:pic>
        <p:nvPicPr>
          <p:cNvPr id="395" name="Fig-22-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07" y="911907"/>
            <a:ext cx="7317887" cy="5177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3459" indent="-243459" defTabSz="649223">
              <a:spcBef>
                <a:spcPts val="500"/>
              </a:spcBef>
              <a:defRPr sz="2130"/>
            </a:pPr>
            <a:r>
              <a:t>Initially all vertices are white and the π attributes to NIL.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The global time counter is set to 0.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Every time DFS-visit(G, u) is called vertex u becomes the root of a new tree in the depth-first forest.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When DFS returns, every vertex u has been assigned a discovery time u.d and a finishing time u.f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In each call DFS-VISIT(G,u) vertex u is initially white.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Examine each vertex v adjacent to u and recursively visit v if it is white.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As each vertex v ∈ Adj[u] is considered, we say that the edge (u,v) is explored by the depth-first search.</a:t>
            </a:r>
          </a:p>
          <a:p>
            <a:pPr marL="243459" indent="-243459" defTabSz="649223">
              <a:spcBef>
                <a:spcPts val="500"/>
              </a:spcBef>
              <a:defRPr sz="2130"/>
            </a:pPr>
            <a:r>
              <a:t>After every edge leaving u has been explored, paint u black, increment time, and record the finishing time in u.f.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sp>
        <p:nvSpPr>
          <p:cNvPr id="401" name="Shape 4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results of depth-first search may depend upon the order in which DFS examines the vertices and upon the order in which DFS-VISIT visits the neighbors of a vertex.</a:t>
            </a:r>
          </a:p>
          <a:p>
            <a:r>
              <a:t>Running time is θ(V + E)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Topological Sort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DFS can be used to perform a topological sort of a directed acyclic graph, or a “dag”.</a:t>
            </a:r>
          </a:p>
          <a:p>
            <a:r>
              <a:t>A topological sort of a dag, G = (V,E) is a linear ordering of all its vertices such that if G contains an edge(u,v), then u appears before v in the ordering.</a:t>
            </a:r>
          </a:p>
          <a:p>
            <a:r>
              <a:t>We can view a topological sort of a graph as an ordering of its vertices along a horizontal line so that all directed edges go from left to right.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Directed Acyclic Graphs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1177" indent="-281177" defTabSz="749808">
              <a:spcBef>
                <a:spcPts val="500"/>
              </a:spcBef>
              <a:defRPr sz="2460"/>
            </a:pPr>
            <a:r>
              <a:t>Many applications use directed acyclic graphs to indicate precedences among events.</a:t>
            </a:r>
          </a:p>
          <a:p>
            <a:pPr marL="281177" indent="-281177" defTabSz="749808">
              <a:spcBef>
                <a:spcPts val="500"/>
              </a:spcBef>
              <a:defRPr sz="2460"/>
            </a:pPr>
            <a:r>
              <a:t>We will look at an example that arises when a person gets dressed in the morning.</a:t>
            </a:r>
          </a:p>
          <a:p>
            <a:pPr marL="281177" indent="-281177" defTabSz="749808">
              <a:spcBef>
                <a:spcPts val="500"/>
              </a:spcBef>
              <a:defRPr sz="2460"/>
            </a:pPr>
            <a:r>
              <a:t>The person must don certain garments before others (e.g., socks before shoes).</a:t>
            </a:r>
          </a:p>
          <a:p>
            <a:pPr marL="281177" indent="-281177" defTabSz="749808">
              <a:spcBef>
                <a:spcPts val="500"/>
              </a:spcBef>
              <a:defRPr sz="2460"/>
            </a:pPr>
            <a:r>
              <a:t>Other items may be put on in any order (e.g., socks and pants). </a:t>
            </a:r>
          </a:p>
          <a:p>
            <a:pPr marL="281177" indent="-281177" defTabSz="749808">
              <a:spcBef>
                <a:spcPts val="500"/>
              </a:spcBef>
              <a:defRPr sz="2460"/>
            </a:pPr>
            <a:r>
              <a:t>A directed edge (u,v) in the dag indicates that garment u must be donned before garment v.</a:t>
            </a:r>
          </a:p>
          <a:p>
            <a:pPr marL="281177" indent="-281177" defTabSz="749808">
              <a:spcBef>
                <a:spcPts val="500"/>
              </a:spcBef>
              <a:defRPr sz="2460"/>
            </a:pPr>
            <a:r>
              <a:t>A topological sort of this dag therefore gives an order for getting dressed.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Fig-22-7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4" y="1130811"/>
            <a:ext cx="8239126" cy="4086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Directed Acyclic Graphs</a:t>
            </a:r>
          </a:p>
        </p:txBody>
      </p:sp>
      <p:sp>
        <p:nvSpPr>
          <p:cNvPr id="412" name="Shape 412"/>
          <p:cNvSpPr>
            <a:spLocks noGrp="1"/>
          </p:cNvSpPr>
          <p:nvPr>
            <p:ph type="body" idx="1"/>
          </p:nvPr>
        </p:nvSpPr>
        <p:spPr>
          <a:xfrm>
            <a:off x="457200" y="1120775"/>
            <a:ext cx="8229600" cy="475932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 </a:t>
            </a:r>
            <a:r>
              <a:rPr sz="2300"/>
              <a:t>Topological-Sort(G)</a:t>
            </a:r>
            <a:br>
              <a:rPr sz="2300"/>
            </a:br>
            <a:r>
              <a:t>     </a:t>
            </a:r>
            <a:r>
              <a:rPr sz="2000"/>
              <a:t>call DFS(G) to compute finishing times v.f for each vertex v</a:t>
            </a:r>
            <a:br>
              <a:rPr sz="2000"/>
            </a:br>
            <a:r>
              <a:rPr sz="2000"/>
              <a:t>        as each vertex is finished, insert it onto the front of a linked list</a:t>
            </a:r>
            <a:br>
              <a:rPr sz="2000"/>
            </a:br>
            <a:r>
              <a:rPr sz="2000"/>
              <a:t>        return the linked list of vertices.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500"/>
            </a:pPr>
            <a:r>
              <a:t>A graph G is represented as : G = (V, E), where</a:t>
            </a:r>
            <a:br/>
            <a:r>
              <a:t>|V| is the number of vertices</a:t>
            </a:r>
            <a:br/>
            <a:r>
              <a:t>|E| is the number of edges</a:t>
            </a:r>
            <a:br/>
            <a:r>
              <a:t>in a graph.</a:t>
            </a:r>
          </a:p>
          <a:p>
            <a:pPr marL="342899" indent="-342899">
              <a:defRPr sz="2500"/>
            </a:pPr>
            <a:r>
              <a:t>There are two standard ways to represent a graph </a:t>
            </a:r>
            <a:br/>
            <a:r>
              <a:t>G = (V,E): as a collection of adjacency matrix or as adjacency list</a:t>
            </a:r>
          </a:p>
          <a:p>
            <a:pPr marL="342899" indent="-342899">
              <a:defRPr sz="2500"/>
            </a:pPr>
            <a:r>
              <a:t>Either way applies to both directed and undirected graphs.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457200" y="208869"/>
            <a:ext cx="6160545" cy="6395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3864"/>
            </a:lvl1pPr>
          </a:lstStyle>
          <a:p>
            <a:r>
              <a:t>Introduction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765457" y="1223789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1</a:t>
            </a:r>
          </a:p>
        </p:txBody>
      </p:sp>
      <p:sp>
        <p:nvSpPr>
          <p:cNvPr id="141" name="Shape 141"/>
          <p:cNvSpPr/>
          <p:nvPr/>
        </p:nvSpPr>
        <p:spPr>
          <a:xfrm>
            <a:off x="765457" y="1933857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5</a:t>
            </a:r>
          </a:p>
        </p:txBody>
      </p:sp>
      <p:sp>
        <p:nvSpPr>
          <p:cNvPr id="142" name="Shape 142"/>
          <p:cNvSpPr/>
          <p:nvPr/>
        </p:nvSpPr>
        <p:spPr>
          <a:xfrm>
            <a:off x="1523937" y="1223789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2</a:t>
            </a:r>
          </a:p>
        </p:txBody>
      </p:sp>
      <p:sp>
        <p:nvSpPr>
          <p:cNvPr id="143" name="Shape 143"/>
          <p:cNvSpPr/>
          <p:nvPr/>
        </p:nvSpPr>
        <p:spPr>
          <a:xfrm>
            <a:off x="2244064" y="1554366"/>
            <a:ext cx="484910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3</a:t>
            </a:r>
          </a:p>
        </p:txBody>
      </p:sp>
      <p:sp>
        <p:nvSpPr>
          <p:cNvPr id="144" name="Shape 144"/>
          <p:cNvSpPr/>
          <p:nvPr/>
        </p:nvSpPr>
        <p:spPr>
          <a:xfrm>
            <a:off x="1541918" y="1933857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4</a:t>
            </a:r>
          </a:p>
        </p:txBody>
      </p:sp>
      <p:sp>
        <p:nvSpPr>
          <p:cNvPr id="145" name="Shape 145"/>
          <p:cNvSpPr/>
          <p:nvPr/>
        </p:nvSpPr>
        <p:spPr>
          <a:xfrm>
            <a:off x="1229780" y="1457829"/>
            <a:ext cx="305479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242480" y="2155197"/>
            <a:ext cx="305479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012874" y="1676793"/>
            <a:ext cx="1" cy="2531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766391" y="1676793"/>
            <a:ext cx="1" cy="2531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30827" y="1452562"/>
            <a:ext cx="235234" cy="2352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 flipV="1">
            <a:off x="2017385" y="1945213"/>
            <a:ext cx="287518" cy="28751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 flipV="1">
            <a:off x="1193451" y="1613005"/>
            <a:ext cx="409028" cy="40902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444152" y="11321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444152" y="1407432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444152" y="1686832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444152" y="1940832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444152" y="2205997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988743" y="11321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2</a:t>
            </a:r>
          </a:p>
        </p:txBody>
      </p:sp>
      <p:sp>
        <p:nvSpPr>
          <p:cNvPr id="158" name="Shape 158"/>
          <p:cNvSpPr/>
          <p:nvPr/>
        </p:nvSpPr>
        <p:spPr>
          <a:xfrm>
            <a:off x="4268520" y="11321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988743" y="13988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1</a:t>
            </a:r>
          </a:p>
        </p:txBody>
      </p:sp>
      <p:sp>
        <p:nvSpPr>
          <p:cNvPr id="160" name="Shape 160"/>
          <p:cNvSpPr/>
          <p:nvPr/>
        </p:nvSpPr>
        <p:spPr>
          <a:xfrm>
            <a:off x="4268520" y="13988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988743" y="16782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2</a:t>
            </a:r>
          </a:p>
        </p:txBody>
      </p:sp>
      <p:sp>
        <p:nvSpPr>
          <p:cNvPr id="162" name="Shape 162"/>
          <p:cNvSpPr/>
          <p:nvPr/>
        </p:nvSpPr>
        <p:spPr>
          <a:xfrm>
            <a:off x="4268520" y="16782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01443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81220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988743" y="22116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268520" y="22116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738043" y="11321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5</a:t>
            </a:r>
          </a:p>
        </p:txBody>
      </p:sp>
      <p:sp>
        <p:nvSpPr>
          <p:cNvPr id="168" name="Shape 168"/>
          <p:cNvSpPr/>
          <p:nvPr/>
        </p:nvSpPr>
        <p:spPr>
          <a:xfrm>
            <a:off x="5017820" y="11321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738043" y="13988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017820" y="13988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738043" y="16782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017820" y="16782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750743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030520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738043" y="22116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017820" y="22116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563543" y="14115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 sz="11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843320" y="14115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376343" y="14242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656120" y="1424223"/>
            <a:ext cx="280080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563543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843320" y="19449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563543" y="22243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</a:t>
            </a:r>
          </a:p>
        </p:txBody>
      </p:sp>
      <p:sp>
        <p:nvSpPr>
          <p:cNvPr id="184" name="Shape 184"/>
          <p:cNvSpPr/>
          <p:nvPr/>
        </p:nvSpPr>
        <p:spPr>
          <a:xfrm>
            <a:off x="5843320" y="2224323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157508" y="11121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186" name="Shape 186"/>
          <p:cNvSpPr/>
          <p:nvPr/>
        </p:nvSpPr>
        <p:spPr>
          <a:xfrm>
            <a:off x="3157508" y="13661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3157508" y="16582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157508" y="18868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189" name="Shape 189"/>
          <p:cNvSpPr/>
          <p:nvPr/>
        </p:nvSpPr>
        <p:spPr>
          <a:xfrm>
            <a:off x="3144808" y="21535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190" name="Shape 190"/>
          <p:cNvSpPr/>
          <p:nvPr/>
        </p:nvSpPr>
        <p:spPr>
          <a:xfrm>
            <a:off x="3582803" y="1256573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582803" y="1523273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595503" y="1802673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595503" y="2043973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595503" y="2323373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037865" y="1944403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2</a:t>
            </a:r>
          </a:p>
        </p:txBody>
      </p:sp>
      <p:sp>
        <p:nvSpPr>
          <p:cNvPr id="196" name="Shape 196"/>
          <p:cNvSpPr/>
          <p:nvPr/>
        </p:nvSpPr>
        <p:spPr>
          <a:xfrm>
            <a:off x="4042937" y="2196373"/>
            <a:ext cx="18183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4</a:t>
            </a:r>
          </a:p>
        </p:txBody>
      </p:sp>
      <p:sp>
        <p:nvSpPr>
          <p:cNvPr id="197" name="Shape 197"/>
          <p:cNvSpPr/>
          <p:nvPr/>
        </p:nvSpPr>
        <p:spPr>
          <a:xfrm>
            <a:off x="4328748" y="124601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87165" y="1418484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5</a:t>
            </a:r>
          </a:p>
        </p:txBody>
      </p:sp>
      <p:sp>
        <p:nvSpPr>
          <p:cNvPr id="199" name="Shape 199"/>
          <p:cNvSpPr/>
          <p:nvPr/>
        </p:nvSpPr>
        <p:spPr>
          <a:xfrm>
            <a:off x="4799865" y="1943937"/>
            <a:ext cx="181835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5</a:t>
            </a:r>
          </a:p>
        </p:txBody>
      </p:sp>
      <p:sp>
        <p:nvSpPr>
          <p:cNvPr id="200" name="Shape 200"/>
          <p:cNvSpPr/>
          <p:nvPr/>
        </p:nvSpPr>
        <p:spPr>
          <a:xfrm>
            <a:off x="4799865" y="2219712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1</a:t>
            </a:r>
          </a:p>
        </p:txBody>
      </p:sp>
      <p:sp>
        <p:nvSpPr>
          <p:cNvPr id="201" name="Shape 201"/>
          <p:cNvSpPr/>
          <p:nvPr/>
        </p:nvSpPr>
        <p:spPr>
          <a:xfrm>
            <a:off x="4798613" y="1665003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4</a:t>
            </a:r>
          </a:p>
        </p:txBody>
      </p:sp>
      <p:sp>
        <p:nvSpPr>
          <p:cNvPr id="202" name="Shape 202"/>
          <p:cNvSpPr/>
          <p:nvPr/>
        </p:nvSpPr>
        <p:spPr>
          <a:xfrm>
            <a:off x="5618672" y="1935094"/>
            <a:ext cx="181836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3</a:t>
            </a:r>
          </a:p>
        </p:txBody>
      </p:sp>
      <p:sp>
        <p:nvSpPr>
          <p:cNvPr id="203" name="Shape 203"/>
          <p:cNvSpPr/>
          <p:nvPr/>
        </p:nvSpPr>
        <p:spPr>
          <a:xfrm>
            <a:off x="5605972" y="2208346"/>
            <a:ext cx="18183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2</a:t>
            </a:r>
          </a:p>
        </p:txBody>
      </p:sp>
      <p:sp>
        <p:nvSpPr>
          <p:cNvPr id="204" name="Shape 204"/>
          <p:cNvSpPr/>
          <p:nvPr/>
        </p:nvSpPr>
        <p:spPr>
          <a:xfrm>
            <a:off x="6441418" y="1410606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4</a:t>
            </a:r>
          </a:p>
        </p:txBody>
      </p:sp>
      <p:sp>
        <p:nvSpPr>
          <p:cNvPr id="205" name="Shape 205"/>
          <p:cNvSpPr/>
          <p:nvPr/>
        </p:nvSpPr>
        <p:spPr>
          <a:xfrm>
            <a:off x="4328748" y="151271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328748" y="179211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341448" y="205881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328748" y="232551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49181" y="1518788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161881" y="2052189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61881" y="2318889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2" name="Shape 212"/>
          <p:cNvSpPr/>
          <p:nvPr/>
        </p:nvSpPr>
        <p:spPr>
          <a:xfrm flipV="1">
            <a:off x="5118580" y="1193023"/>
            <a:ext cx="103960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3" name="Shape 213"/>
          <p:cNvSpPr/>
          <p:nvPr/>
        </p:nvSpPr>
        <p:spPr>
          <a:xfrm flipV="1">
            <a:off x="5105316" y="1729259"/>
            <a:ext cx="103960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4" name="Shape 214"/>
          <p:cNvSpPr/>
          <p:nvPr/>
        </p:nvSpPr>
        <p:spPr>
          <a:xfrm flipV="1">
            <a:off x="5926996" y="1999358"/>
            <a:ext cx="103961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 flipV="1">
            <a:off x="5939696" y="2278758"/>
            <a:ext cx="103961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626204" y="1418484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3</a:t>
            </a:r>
          </a:p>
        </p:txBody>
      </p:sp>
      <p:sp>
        <p:nvSpPr>
          <p:cNvPr id="217" name="Shape 217"/>
          <p:cNvSpPr/>
          <p:nvPr/>
        </p:nvSpPr>
        <p:spPr>
          <a:xfrm>
            <a:off x="5969118" y="1529789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flipV="1">
            <a:off x="6744180" y="1471460"/>
            <a:ext cx="103960" cy="10396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57002" y="1129166"/>
            <a:ext cx="143292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266901" y="760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7511345" y="760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222" name="Shape 222"/>
          <p:cNvSpPr/>
          <p:nvPr/>
        </p:nvSpPr>
        <p:spPr>
          <a:xfrm>
            <a:off x="7816899" y="760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223" name="Shape 223"/>
          <p:cNvSpPr/>
          <p:nvPr/>
        </p:nvSpPr>
        <p:spPr>
          <a:xfrm>
            <a:off x="8123899" y="760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224" name="Shape 224"/>
          <p:cNvSpPr/>
          <p:nvPr/>
        </p:nvSpPr>
        <p:spPr>
          <a:xfrm>
            <a:off x="8433624" y="760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225" name="Shape 225"/>
          <p:cNvSpPr/>
          <p:nvPr/>
        </p:nvSpPr>
        <p:spPr>
          <a:xfrm>
            <a:off x="7012610" y="111646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26" name="Shape 226"/>
          <p:cNvSpPr/>
          <p:nvPr/>
        </p:nvSpPr>
        <p:spPr>
          <a:xfrm>
            <a:off x="7012610" y="1379678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227" name="Shape 227"/>
          <p:cNvSpPr/>
          <p:nvPr/>
        </p:nvSpPr>
        <p:spPr>
          <a:xfrm>
            <a:off x="7014354" y="1619754"/>
            <a:ext cx="20302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228" name="Shape 228"/>
          <p:cNvSpPr/>
          <p:nvPr/>
        </p:nvSpPr>
        <p:spPr>
          <a:xfrm>
            <a:off x="7008117" y="18868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229" name="Shape 229"/>
          <p:cNvSpPr/>
          <p:nvPr/>
        </p:nvSpPr>
        <p:spPr>
          <a:xfrm>
            <a:off x="7006154" y="211545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230" name="Shape 230"/>
          <p:cNvSpPr/>
          <p:nvPr/>
        </p:nvSpPr>
        <p:spPr>
          <a:xfrm>
            <a:off x="7305001" y="11016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31" name="Shape 231"/>
          <p:cNvSpPr/>
          <p:nvPr/>
        </p:nvSpPr>
        <p:spPr>
          <a:xfrm>
            <a:off x="7517386" y="1112161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32" name="Shape 232"/>
          <p:cNvSpPr/>
          <p:nvPr/>
        </p:nvSpPr>
        <p:spPr>
          <a:xfrm>
            <a:off x="7808451" y="11016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33" name="Shape 233"/>
          <p:cNvSpPr/>
          <p:nvPr/>
        </p:nvSpPr>
        <p:spPr>
          <a:xfrm>
            <a:off x="8123899" y="11016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34" name="Shape 234"/>
          <p:cNvSpPr/>
          <p:nvPr/>
        </p:nvSpPr>
        <p:spPr>
          <a:xfrm>
            <a:off x="8442298" y="110376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35" name="Shape 235"/>
          <p:cNvSpPr/>
          <p:nvPr/>
        </p:nvSpPr>
        <p:spPr>
          <a:xfrm>
            <a:off x="7294560" y="13683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36" name="Shape 236"/>
          <p:cNvSpPr/>
          <p:nvPr/>
        </p:nvSpPr>
        <p:spPr>
          <a:xfrm>
            <a:off x="7517386" y="1368823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37" name="Shape 237"/>
          <p:cNvSpPr/>
          <p:nvPr/>
        </p:nvSpPr>
        <p:spPr>
          <a:xfrm>
            <a:off x="7808451" y="13683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8117702" y="13683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39" name="Shape 239"/>
          <p:cNvSpPr/>
          <p:nvPr/>
        </p:nvSpPr>
        <p:spPr>
          <a:xfrm>
            <a:off x="8433624" y="136830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40" name="Shape 240"/>
          <p:cNvSpPr/>
          <p:nvPr/>
        </p:nvSpPr>
        <p:spPr>
          <a:xfrm>
            <a:off x="7309018" y="1629182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41" name="Shape 241"/>
          <p:cNvSpPr/>
          <p:nvPr/>
        </p:nvSpPr>
        <p:spPr>
          <a:xfrm>
            <a:off x="7517386" y="1629182"/>
            <a:ext cx="20302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42" name="Shape 242"/>
          <p:cNvSpPr/>
          <p:nvPr/>
        </p:nvSpPr>
        <p:spPr>
          <a:xfrm>
            <a:off x="7817622" y="1626506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43" name="Shape 243"/>
          <p:cNvSpPr/>
          <p:nvPr/>
        </p:nvSpPr>
        <p:spPr>
          <a:xfrm>
            <a:off x="8123899" y="161380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44" name="Shape 244"/>
          <p:cNvSpPr/>
          <p:nvPr/>
        </p:nvSpPr>
        <p:spPr>
          <a:xfrm>
            <a:off x="8454998" y="1621229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45" name="Shape 245"/>
          <p:cNvSpPr/>
          <p:nvPr/>
        </p:nvSpPr>
        <p:spPr>
          <a:xfrm>
            <a:off x="7294560" y="1886861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46" name="Shape 246"/>
          <p:cNvSpPr/>
          <p:nvPr/>
        </p:nvSpPr>
        <p:spPr>
          <a:xfrm>
            <a:off x="7534111" y="18868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47" name="Shape 247"/>
          <p:cNvSpPr/>
          <p:nvPr/>
        </p:nvSpPr>
        <p:spPr>
          <a:xfrm>
            <a:off x="7796912" y="18868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48" name="Shape 248"/>
          <p:cNvSpPr/>
          <p:nvPr/>
        </p:nvSpPr>
        <p:spPr>
          <a:xfrm>
            <a:off x="8125811" y="18868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49" name="Shape 249"/>
          <p:cNvSpPr/>
          <p:nvPr/>
        </p:nvSpPr>
        <p:spPr>
          <a:xfrm>
            <a:off x="8445282" y="187416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50" name="Shape 250"/>
          <p:cNvSpPr/>
          <p:nvPr/>
        </p:nvSpPr>
        <p:spPr>
          <a:xfrm>
            <a:off x="7284387" y="212402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51" name="Shape 251"/>
          <p:cNvSpPr/>
          <p:nvPr/>
        </p:nvSpPr>
        <p:spPr>
          <a:xfrm>
            <a:off x="7527168" y="212402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8132005" y="211545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53" name="Shape 253"/>
          <p:cNvSpPr/>
          <p:nvPr/>
        </p:nvSpPr>
        <p:spPr>
          <a:xfrm>
            <a:off x="7791861" y="211545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54" name="Shape 254"/>
          <p:cNvSpPr/>
          <p:nvPr/>
        </p:nvSpPr>
        <p:spPr>
          <a:xfrm>
            <a:off x="8449853" y="2114724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255" name="Shape 255"/>
          <p:cNvSpPr/>
          <p:nvPr/>
        </p:nvSpPr>
        <p:spPr>
          <a:xfrm>
            <a:off x="737165" y="3378797"/>
            <a:ext cx="484909" cy="46807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1</a:t>
            </a:r>
          </a:p>
        </p:txBody>
      </p:sp>
      <p:sp>
        <p:nvSpPr>
          <p:cNvPr id="256" name="Shape 256"/>
          <p:cNvSpPr/>
          <p:nvPr/>
        </p:nvSpPr>
        <p:spPr>
          <a:xfrm>
            <a:off x="749865" y="4088865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rPr lang="en-US" dirty="0" smtClean="0"/>
              <a:t>4</a:t>
            </a:r>
            <a:endParaRPr dirty="0"/>
          </a:p>
        </p:txBody>
      </p:sp>
      <p:sp>
        <p:nvSpPr>
          <p:cNvPr id="257" name="Shape 257"/>
          <p:cNvSpPr/>
          <p:nvPr/>
        </p:nvSpPr>
        <p:spPr>
          <a:xfrm>
            <a:off x="1508345" y="3378797"/>
            <a:ext cx="484909" cy="46807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2</a:t>
            </a:r>
          </a:p>
        </p:txBody>
      </p:sp>
      <p:sp>
        <p:nvSpPr>
          <p:cNvPr id="258" name="Shape 258"/>
          <p:cNvSpPr/>
          <p:nvPr/>
        </p:nvSpPr>
        <p:spPr>
          <a:xfrm>
            <a:off x="2225845" y="3379018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3</a:t>
            </a:r>
          </a:p>
        </p:txBody>
      </p:sp>
      <p:sp>
        <p:nvSpPr>
          <p:cNvPr id="259" name="Shape 259"/>
          <p:cNvSpPr/>
          <p:nvPr/>
        </p:nvSpPr>
        <p:spPr>
          <a:xfrm>
            <a:off x="1526326" y="4088865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rPr lang="en-US" dirty="0" smtClean="0"/>
              <a:t>5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>
            <a:off x="3428560" y="32871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428560" y="3562440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428560" y="3841840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28560" y="4095840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428560" y="4361005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973151" y="32871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2</a:t>
            </a:r>
          </a:p>
        </p:txBody>
      </p:sp>
      <p:sp>
        <p:nvSpPr>
          <p:cNvPr id="266" name="Shape 266"/>
          <p:cNvSpPr/>
          <p:nvPr/>
        </p:nvSpPr>
        <p:spPr>
          <a:xfrm>
            <a:off x="4252928" y="32871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973151" y="35538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defRPr sz="1100"/>
            </a:lvl1pPr>
          </a:lstStyle>
          <a:p>
            <a:r>
              <a:t> 5</a:t>
            </a:r>
          </a:p>
        </p:txBody>
      </p:sp>
      <p:sp>
        <p:nvSpPr>
          <p:cNvPr id="268" name="Shape 268"/>
          <p:cNvSpPr/>
          <p:nvPr/>
        </p:nvSpPr>
        <p:spPr>
          <a:xfrm>
            <a:off x="4252928" y="35538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973151" y="38332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 sz="11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252928" y="38332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985851" y="40999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265628" y="40999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973151" y="43666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252928" y="43666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722451" y="32871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 sz="1100"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002228" y="32871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722451" y="38332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002228" y="3833231"/>
            <a:ext cx="280079" cy="22779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41916" y="326716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80" name="Shape 280"/>
          <p:cNvSpPr/>
          <p:nvPr/>
        </p:nvSpPr>
        <p:spPr>
          <a:xfrm>
            <a:off x="3141916" y="352116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281" name="Shape 281"/>
          <p:cNvSpPr/>
          <p:nvPr/>
        </p:nvSpPr>
        <p:spPr>
          <a:xfrm>
            <a:off x="3141916" y="381326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282" name="Shape 282"/>
          <p:cNvSpPr/>
          <p:nvPr/>
        </p:nvSpPr>
        <p:spPr>
          <a:xfrm>
            <a:off x="3141916" y="404186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283" name="Shape 283"/>
          <p:cNvSpPr/>
          <p:nvPr/>
        </p:nvSpPr>
        <p:spPr>
          <a:xfrm>
            <a:off x="3129216" y="430856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284" name="Shape 284"/>
          <p:cNvSpPr/>
          <p:nvPr/>
        </p:nvSpPr>
        <p:spPr>
          <a:xfrm>
            <a:off x="3567211" y="3411580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567211" y="3678280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579911" y="3957680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579911" y="4198980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579911" y="4478380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022273" y="4099411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2</a:t>
            </a:r>
          </a:p>
        </p:txBody>
      </p:sp>
      <p:sp>
        <p:nvSpPr>
          <p:cNvPr id="290" name="Shape 290"/>
          <p:cNvSpPr/>
          <p:nvPr/>
        </p:nvSpPr>
        <p:spPr>
          <a:xfrm>
            <a:off x="4014645" y="4351380"/>
            <a:ext cx="18183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4</a:t>
            </a:r>
          </a:p>
        </p:txBody>
      </p:sp>
      <p:sp>
        <p:nvSpPr>
          <p:cNvPr id="291" name="Shape 291"/>
          <p:cNvSpPr/>
          <p:nvPr/>
        </p:nvSpPr>
        <p:spPr>
          <a:xfrm>
            <a:off x="4313156" y="3401027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783021" y="3820011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5</a:t>
            </a:r>
          </a:p>
        </p:txBody>
      </p:sp>
      <p:sp>
        <p:nvSpPr>
          <p:cNvPr id="293" name="Shape 293"/>
          <p:cNvSpPr/>
          <p:nvPr/>
        </p:nvSpPr>
        <p:spPr>
          <a:xfrm>
            <a:off x="4313156" y="3947127"/>
            <a:ext cx="4103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 flipV="1">
            <a:off x="5102987" y="3348031"/>
            <a:ext cx="103961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 flipV="1">
            <a:off x="5089724" y="3884267"/>
            <a:ext cx="103960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6" name="Shape 296"/>
          <p:cNvSpPr/>
          <p:nvPr/>
        </p:nvSpPr>
        <p:spPr>
          <a:xfrm flipV="1">
            <a:off x="4323923" y="4434342"/>
            <a:ext cx="103960" cy="10396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165014" y="3270901"/>
            <a:ext cx="1734022" cy="15574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174913" y="290219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299" name="Shape 299"/>
          <p:cNvSpPr/>
          <p:nvPr/>
        </p:nvSpPr>
        <p:spPr>
          <a:xfrm>
            <a:off x="6419357" y="290219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300" name="Shape 300"/>
          <p:cNvSpPr/>
          <p:nvPr/>
        </p:nvSpPr>
        <p:spPr>
          <a:xfrm>
            <a:off x="6724911" y="290219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301" name="Shape 301"/>
          <p:cNvSpPr/>
          <p:nvPr/>
        </p:nvSpPr>
        <p:spPr>
          <a:xfrm>
            <a:off x="7031911" y="290219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302" name="Shape 302"/>
          <p:cNvSpPr/>
          <p:nvPr/>
        </p:nvSpPr>
        <p:spPr>
          <a:xfrm>
            <a:off x="7341637" y="290219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303" name="Shape 303"/>
          <p:cNvSpPr/>
          <p:nvPr/>
        </p:nvSpPr>
        <p:spPr>
          <a:xfrm>
            <a:off x="5920622" y="325820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04" name="Shape 304"/>
          <p:cNvSpPr/>
          <p:nvPr/>
        </p:nvSpPr>
        <p:spPr>
          <a:xfrm>
            <a:off x="5920622" y="3521413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2</a:t>
            </a:r>
          </a:p>
        </p:txBody>
      </p:sp>
      <p:sp>
        <p:nvSpPr>
          <p:cNvPr id="305" name="Shape 305"/>
          <p:cNvSpPr/>
          <p:nvPr/>
        </p:nvSpPr>
        <p:spPr>
          <a:xfrm>
            <a:off x="5922366" y="3761489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3</a:t>
            </a:r>
          </a:p>
        </p:txBody>
      </p:sp>
      <p:sp>
        <p:nvSpPr>
          <p:cNvPr id="306" name="Shape 306"/>
          <p:cNvSpPr/>
          <p:nvPr/>
        </p:nvSpPr>
        <p:spPr>
          <a:xfrm>
            <a:off x="5916129" y="402859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4</a:t>
            </a:r>
          </a:p>
        </p:txBody>
      </p:sp>
      <p:sp>
        <p:nvSpPr>
          <p:cNvPr id="307" name="Shape 307"/>
          <p:cNvSpPr/>
          <p:nvPr/>
        </p:nvSpPr>
        <p:spPr>
          <a:xfrm>
            <a:off x="5914166" y="425718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5</a:t>
            </a:r>
          </a:p>
        </p:txBody>
      </p:sp>
      <p:sp>
        <p:nvSpPr>
          <p:cNvPr id="308" name="Shape 308"/>
          <p:cNvSpPr/>
          <p:nvPr/>
        </p:nvSpPr>
        <p:spPr>
          <a:xfrm>
            <a:off x="6213013" y="3243342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09" name="Shape 309"/>
          <p:cNvSpPr/>
          <p:nvPr/>
        </p:nvSpPr>
        <p:spPr>
          <a:xfrm>
            <a:off x="6425398" y="3253896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716463" y="3243342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11" name="Shape 311"/>
          <p:cNvSpPr/>
          <p:nvPr/>
        </p:nvSpPr>
        <p:spPr>
          <a:xfrm>
            <a:off x="7031911" y="3243342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1</a:t>
            </a:r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7350311" y="3245500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0</a:t>
            </a: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6202572" y="3510042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14" name="Shape 314"/>
          <p:cNvSpPr/>
          <p:nvPr/>
        </p:nvSpPr>
        <p:spPr>
          <a:xfrm>
            <a:off x="6425398" y="3510558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15" name="Shape 315"/>
          <p:cNvSpPr/>
          <p:nvPr/>
        </p:nvSpPr>
        <p:spPr>
          <a:xfrm>
            <a:off x="6716463" y="3510042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16" name="Shape 316"/>
          <p:cNvSpPr/>
          <p:nvPr/>
        </p:nvSpPr>
        <p:spPr>
          <a:xfrm>
            <a:off x="7025714" y="3510042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17" name="Shape 317"/>
          <p:cNvSpPr/>
          <p:nvPr/>
        </p:nvSpPr>
        <p:spPr>
          <a:xfrm>
            <a:off x="7341637" y="3510042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18" name="Shape 318"/>
          <p:cNvSpPr/>
          <p:nvPr/>
        </p:nvSpPr>
        <p:spPr>
          <a:xfrm>
            <a:off x="6217030" y="3770917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19" name="Shape 319"/>
          <p:cNvSpPr/>
          <p:nvPr/>
        </p:nvSpPr>
        <p:spPr>
          <a:xfrm>
            <a:off x="6425398" y="3770917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20" name="Shape 320"/>
          <p:cNvSpPr/>
          <p:nvPr/>
        </p:nvSpPr>
        <p:spPr>
          <a:xfrm>
            <a:off x="6725635" y="3768241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21" name="Shape 321"/>
          <p:cNvSpPr/>
          <p:nvPr/>
        </p:nvSpPr>
        <p:spPr>
          <a:xfrm>
            <a:off x="7031911" y="3755541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22" name="Shape 322"/>
          <p:cNvSpPr/>
          <p:nvPr/>
        </p:nvSpPr>
        <p:spPr>
          <a:xfrm>
            <a:off x="7363011" y="3762964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1</a:t>
            </a:r>
            <a:endParaRPr dirty="0"/>
          </a:p>
        </p:txBody>
      </p:sp>
      <p:sp>
        <p:nvSpPr>
          <p:cNvPr id="323" name="Shape 323"/>
          <p:cNvSpPr/>
          <p:nvPr/>
        </p:nvSpPr>
        <p:spPr>
          <a:xfrm>
            <a:off x="6202572" y="402859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24" name="Shape 324"/>
          <p:cNvSpPr/>
          <p:nvPr/>
        </p:nvSpPr>
        <p:spPr>
          <a:xfrm>
            <a:off x="6442123" y="4028596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325" name="Shape 325"/>
          <p:cNvSpPr/>
          <p:nvPr/>
        </p:nvSpPr>
        <p:spPr>
          <a:xfrm>
            <a:off x="6704924" y="4028596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26" name="Shape 326"/>
          <p:cNvSpPr/>
          <p:nvPr/>
        </p:nvSpPr>
        <p:spPr>
          <a:xfrm>
            <a:off x="7033824" y="402859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7353295" y="4015896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0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6192399" y="4265763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0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6435180" y="4265763"/>
            <a:ext cx="1917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0</a:t>
            </a:r>
            <a:endParaRPr dirty="0"/>
          </a:p>
        </p:txBody>
      </p:sp>
      <p:sp>
        <p:nvSpPr>
          <p:cNvPr id="330" name="Shape 330"/>
          <p:cNvSpPr/>
          <p:nvPr/>
        </p:nvSpPr>
        <p:spPr>
          <a:xfrm>
            <a:off x="7040018" y="425718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31" name="Shape 331"/>
          <p:cNvSpPr/>
          <p:nvPr/>
        </p:nvSpPr>
        <p:spPr>
          <a:xfrm>
            <a:off x="6699873" y="4257186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32" name="Shape 332"/>
          <p:cNvSpPr/>
          <p:nvPr/>
        </p:nvSpPr>
        <p:spPr>
          <a:xfrm>
            <a:off x="7357866" y="425645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33" name="Shape 333"/>
          <p:cNvSpPr/>
          <p:nvPr/>
        </p:nvSpPr>
        <p:spPr>
          <a:xfrm>
            <a:off x="2213298" y="4066503"/>
            <a:ext cx="484909" cy="4680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6</a:t>
            </a:r>
          </a:p>
        </p:txBody>
      </p:sp>
      <p:sp>
        <p:nvSpPr>
          <p:cNvPr id="334" name="Shape 334"/>
          <p:cNvSpPr/>
          <p:nvPr/>
        </p:nvSpPr>
        <p:spPr>
          <a:xfrm>
            <a:off x="1202900" y="3611517"/>
            <a:ext cx="30547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966908" y="3832439"/>
            <a:ext cx="1" cy="2504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6" name="Shape 336"/>
          <p:cNvSpPr/>
          <p:nvPr/>
        </p:nvSpPr>
        <p:spPr>
          <a:xfrm flipH="1">
            <a:off x="1216541" y="4322904"/>
            <a:ext cx="33195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 flipV="1">
            <a:off x="1185888" y="3775985"/>
            <a:ext cx="401324" cy="40132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771672" y="3825136"/>
            <a:ext cx="1" cy="2504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9" name="Shape 339"/>
          <p:cNvSpPr/>
          <p:nvPr/>
        </p:nvSpPr>
        <p:spPr>
          <a:xfrm flipH="1">
            <a:off x="1920895" y="3762977"/>
            <a:ext cx="387719" cy="3877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473818" y="3832822"/>
            <a:ext cx="1" cy="2458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665087" y="4194038"/>
            <a:ext cx="200893" cy="2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extrusionOk="0">
                <a:moveTo>
                  <a:pt x="1139" y="0"/>
                </a:moveTo>
                <a:cubicBezTo>
                  <a:pt x="21600" y="9992"/>
                  <a:pt x="21220" y="17192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42" name="Shape 342"/>
          <p:cNvSpPr/>
          <p:nvPr/>
        </p:nvSpPr>
        <p:spPr>
          <a:xfrm flipH="1" flipV="1">
            <a:off x="2686778" y="4160880"/>
            <a:ext cx="161750" cy="1617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428560" y="4639390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129216" y="4616540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6</a:t>
            </a:r>
          </a:p>
        </p:txBody>
      </p:sp>
      <p:sp>
        <p:nvSpPr>
          <p:cNvPr id="345" name="Shape 345"/>
          <p:cNvSpPr/>
          <p:nvPr/>
        </p:nvSpPr>
        <p:spPr>
          <a:xfrm>
            <a:off x="3955044" y="4656356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234821" y="4656356"/>
            <a:ext cx="280079" cy="22779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009238" y="4641106"/>
            <a:ext cx="181836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6</a:t>
            </a:r>
          </a:p>
        </p:txBody>
      </p:sp>
      <p:sp>
        <p:nvSpPr>
          <p:cNvPr id="348" name="Shape 348"/>
          <p:cNvSpPr/>
          <p:nvPr/>
        </p:nvSpPr>
        <p:spPr>
          <a:xfrm>
            <a:off x="4016845" y="3816601"/>
            <a:ext cx="18183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6</a:t>
            </a:r>
          </a:p>
        </p:txBody>
      </p:sp>
      <p:sp>
        <p:nvSpPr>
          <p:cNvPr id="349" name="Shape 349"/>
          <p:cNvSpPr/>
          <p:nvPr/>
        </p:nvSpPr>
        <p:spPr>
          <a:xfrm>
            <a:off x="3554511" y="4780108"/>
            <a:ext cx="41030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774465" y="3295916"/>
            <a:ext cx="181835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t>4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4343880" y="4161847"/>
            <a:ext cx="103960" cy="10396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4348280" y="3624357"/>
            <a:ext cx="103961" cy="10396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 flipV="1">
            <a:off x="4323923" y="4701307"/>
            <a:ext cx="103960" cy="10396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907922" y="4502340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6</a:t>
            </a:r>
          </a:p>
        </p:txBody>
      </p:sp>
      <p:sp>
        <p:nvSpPr>
          <p:cNvPr id="355" name="Shape 355"/>
          <p:cNvSpPr/>
          <p:nvPr/>
        </p:nvSpPr>
        <p:spPr>
          <a:xfrm>
            <a:off x="6196011" y="4502340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56" name="Shape 356"/>
          <p:cNvSpPr/>
          <p:nvPr/>
        </p:nvSpPr>
        <p:spPr>
          <a:xfrm>
            <a:off x="6434466" y="4494334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57" name="Shape 357"/>
          <p:cNvSpPr/>
          <p:nvPr/>
        </p:nvSpPr>
        <p:spPr>
          <a:xfrm>
            <a:off x="6694647" y="448142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58" name="Shape 358"/>
          <p:cNvSpPr/>
          <p:nvPr/>
        </p:nvSpPr>
        <p:spPr>
          <a:xfrm>
            <a:off x="7025714" y="448142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59" name="Shape 359"/>
          <p:cNvSpPr/>
          <p:nvPr/>
        </p:nvSpPr>
        <p:spPr>
          <a:xfrm>
            <a:off x="7363011" y="4481429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60" name="Shape 360"/>
          <p:cNvSpPr/>
          <p:nvPr/>
        </p:nvSpPr>
        <p:spPr>
          <a:xfrm>
            <a:off x="7645372" y="4480527"/>
            <a:ext cx="2030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61" name="Shape 361"/>
          <p:cNvSpPr/>
          <p:nvPr/>
        </p:nvSpPr>
        <p:spPr>
          <a:xfrm>
            <a:off x="7635623" y="2907366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6</a:t>
            </a:r>
          </a:p>
        </p:txBody>
      </p:sp>
      <p:sp>
        <p:nvSpPr>
          <p:cNvPr id="362" name="Shape 362"/>
          <p:cNvSpPr/>
          <p:nvPr/>
        </p:nvSpPr>
        <p:spPr>
          <a:xfrm>
            <a:off x="7635623" y="376148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1</a:t>
            </a:r>
          </a:p>
        </p:txBody>
      </p:sp>
      <p:sp>
        <p:nvSpPr>
          <p:cNvPr id="363" name="Shape 363"/>
          <p:cNvSpPr/>
          <p:nvPr/>
        </p:nvSpPr>
        <p:spPr>
          <a:xfrm>
            <a:off x="7635623" y="3247767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7618897" y="348357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65" name="Shape 365"/>
          <p:cNvSpPr/>
          <p:nvPr/>
        </p:nvSpPr>
        <p:spPr>
          <a:xfrm>
            <a:off x="7635623" y="4011719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  <p:sp>
        <p:nvSpPr>
          <p:cNvPr id="366" name="Shape 366"/>
          <p:cNvSpPr/>
          <p:nvPr/>
        </p:nvSpPr>
        <p:spPr>
          <a:xfrm>
            <a:off x="7648323" y="4224380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0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Breadth-first search</a:t>
            </a:r>
          </a:p>
        </p:txBody>
      </p:sp>
      <p:pic>
        <p:nvPicPr>
          <p:cNvPr id="370" name="Fig-22-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705" y="1070230"/>
            <a:ext cx="6480837" cy="5348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defRPr sz="2250"/>
            </a:pPr>
            <a:r>
              <a:t>It searches “deeper” in the graph whenever possible.</a:t>
            </a:r>
          </a:p>
          <a:p>
            <a:pPr marL="257175" indent="-257175" defTabSz="685800">
              <a:spcBef>
                <a:spcPts val="500"/>
              </a:spcBef>
              <a:defRPr sz="2250"/>
            </a:pPr>
            <a:r>
              <a:t>Depth-first search explores edges out of the most recently discovered vertex, v that still has unexplored edges leaving it.</a:t>
            </a:r>
          </a:p>
          <a:p>
            <a:pPr marL="257175" indent="-257175" defTabSz="685800">
              <a:spcBef>
                <a:spcPts val="500"/>
              </a:spcBef>
              <a:defRPr sz="2250"/>
            </a:pPr>
            <a:r>
              <a:t>Once all of v’s edges have been explored, the search “back-tracks” to explore edges leaving the vertex from which v was discovered.</a:t>
            </a:r>
          </a:p>
          <a:p>
            <a:pPr marL="257175" indent="-257175" defTabSz="685800">
              <a:spcBef>
                <a:spcPts val="500"/>
              </a:spcBef>
              <a:defRPr sz="2250"/>
            </a:pPr>
            <a:r>
              <a:t>This process continues until we have discovered all the vertices that are reachable from the original source vertex.</a:t>
            </a:r>
          </a:p>
          <a:p>
            <a:pPr marL="257175" indent="-257175" defTabSz="685800">
              <a:spcBef>
                <a:spcPts val="500"/>
              </a:spcBef>
              <a:defRPr sz="2250"/>
            </a:pPr>
            <a:r>
              <a:t>If any undiscovered vertices remain, the DFS selects one of them as a new source, and it repeats the search from that source.</a:t>
            </a:r>
          </a:p>
          <a:p>
            <a:pPr marL="257175" indent="-257175" defTabSz="685800">
              <a:spcBef>
                <a:spcPts val="500"/>
              </a:spcBef>
              <a:defRPr sz="2250"/>
            </a:pPr>
            <a:r>
              <a:t>The algorithm repeats this entire process until it has discovered every vertex.s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600"/>
              </a:spcBef>
              <a:defRPr sz="2910"/>
            </a:pPr>
            <a:r>
              <a:t>Whenever depth-first search discovers a vertex v during a scan of the adjacency list of an already discovered vertex u.</a:t>
            </a:r>
          </a:p>
          <a:p>
            <a:pPr marL="332613" indent="-332613" defTabSz="886968">
              <a:spcBef>
                <a:spcPts val="600"/>
              </a:spcBef>
              <a:defRPr sz="2910"/>
            </a:pPr>
            <a:r>
              <a:t>It records this event by setting v’s predecessor attribute v.π to u.</a:t>
            </a:r>
          </a:p>
          <a:p>
            <a:pPr marL="332613" indent="-332613" defTabSz="886968">
              <a:spcBef>
                <a:spcPts val="600"/>
              </a:spcBef>
              <a:defRPr sz="2910"/>
            </a:pPr>
            <a:r>
              <a:t>Unlike breadth-first search, whose predecessor subgraph forms a tree, the predecessor subgraph produced by a depth-first search may be composed of several trees, because the search may repeat from multiple sources.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 forest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define the predecessor subgraph of a depth-first search slightly differently from that of a breadth-first search: we let</a:t>
            </a:r>
            <a:br/>
            <a:r>
              <a:t>G</a:t>
            </a:r>
            <a:r>
              <a:rPr baseline="-5999"/>
              <a:t>π</a:t>
            </a:r>
            <a:r>
              <a:t> = (V, E</a:t>
            </a:r>
            <a:r>
              <a:rPr baseline="-5999"/>
              <a:t>π</a:t>
            </a:r>
            <a:r>
              <a:t>) where</a:t>
            </a:r>
            <a:br/>
            <a:r>
              <a:t>Eπ = {(v.π, v): v∈ V and v.π ≠ NIL}</a:t>
            </a:r>
          </a:p>
          <a:p>
            <a:r>
              <a:t>The predecessor subgraph of a depth-first search forms a depth-first forest comprising several depth-first trees. The edges in E</a:t>
            </a:r>
            <a:r>
              <a:rPr baseline="-5999"/>
              <a:t>π</a:t>
            </a:r>
            <a:r>
              <a:t> are tree edges.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 colors vertices during the search to indicate their state.</a:t>
            </a:r>
          </a:p>
          <a:p>
            <a:r>
              <a:t>Each vertex is initially white, is grayed when it is discovered in the search, and is blackened when it is finished.</a:t>
            </a:r>
          </a:p>
          <a:p>
            <a:r>
              <a:t>This technique guarantees that each vertex ends up in exactly one depth-first tree, so that these trees are disjoint.</a:t>
            </a:r>
          </a:p>
          <a:p>
            <a:r>
              <a:t>DFS also timestamps each vertex.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57200" y="246062"/>
            <a:ext cx="8229600" cy="941388"/>
          </a:xfrm>
          <a:prstGeom prst="rect">
            <a:avLst/>
          </a:prstGeom>
        </p:spPr>
        <p:txBody>
          <a:bodyPr/>
          <a:lstStyle/>
          <a:p>
            <a:r>
              <a:t>Depth-first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defRPr sz="2700"/>
            </a:pPr>
            <a:r>
              <a:t>Each vertex has two timestamps : the first timestamp v.d records when v is first discovered (and grayed), and the second timestamp v.f records when the search finishes examining v’s adjacency list.</a:t>
            </a:r>
          </a:p>
          <a:p>
            <a:pPr marL="308609" indent="-308609" defTabSz="822959">
              <a:spcBef>
                <a:spcPts val="600"/>
              </a:spcBef>
              <a:defRPr sz="2700"/>
            </a:pPr>
            <a:r>
              <a:t>These timestamps provide important information about the structure of the graph.</a:t>
            </a:r>
          </a:p>
          <a:p>
            <a:pPr marL="308609" indent="-308609" defTabSz="822959">
              <a:spcBef>
                <a:spcPts val="600"/>
              </a:spcBef>
              <a:defRPr sz="2700"/>
            </a:pPr>
            <a:r>
              <a:t>The DFS records when it discovers vertex u in the attribute u.d and when it finishes vertex u in the attribute u.f.</a:t>
            </a:r>
          </a:p>
          <a:p>
            <a:pPr marL="308609" indent="-308609" defTabSz="822959">
              <a:spcBef>
                <a:spcPts val="600"/>
              </a:spcBef>
              <a:defRPr sz="2700"/>
            </a:pPr>
            <a:r>
              <a:t>These timestamps are integers between 1 and 2|V|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On-screen Show 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introduction</vt:lpstr>
      <vt:lpstr>Graphs Algorithms -  Depth First Search</vt:lpstr>
      <vt:lpstr>Introduction</vt:lpstr>
      <vt:lpstr>Introduction</vt:lpstr>
      <vt:lpstr>Breadth-first search</vt:lpstr>
      <vt:lpstr>Depth-first search</vt:lpstr>
      <vt:lpstr>Depth-first search</vt:lpstr>
      <vt:lpstr>Depth-first forest</vt:lpstr>
      <vt:lpstr>Depth-first</vt:lpstr>
      <vt:lpstr>Depth-first</vt:lpstr>
      <vt:lpstr>Depth-first</vt:lpstr>
      <vt:lpstr>Depth-First Search</vt:lpstr>
      <vt:lpstr>Depth-First Search</vt:lpstr>
      <vt:lpstr>Depth-first Search</vt:lpstr>
      <vt:lpstr>Depth-first Search</vt:lpstr>
      <vt:lpstr>Topological Sort</vt:lpstr>
      <vt:lpstr>Directed Acyclic Graphs</vt:lpstr>
      <vt:lpstr>PowerPoint Presentation</vt:lpstr>
      <vt:lpstr>Directed Acyclic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Algorithms -  Depth First Search</dc:title>
  <cp:lastModifiedBy>Mohammad N. Teli</cp:lastModifiedBy>
  <cp:revision>1</cp:revision>
  <dcterms:modified xsi:type="dcterms:W3CDTF">2016-11-19T20:52:19Z</dcterms:modified>
</cp:coreProperties>
</file>